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0" algn="ctr" defTabSz="821530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FF"/>
          </a:solidFill>
        </a:fill>
      </a:tcStyle>
    </a:wholeTbl>
    <a:band2H>
      <a:tcTxStyle/>
      <a:tcStyle>
        <a:tcBdr/>
        <a:fill>
          <a:solidFill>
            <a:srgbClr val="E9EFFF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F5CD"/>
          </a:solidFill>
        </a:fill>
      </a:tcStyle>
    </a:wholeTbl>
    <a:band2H>
      <a:tcTxStyle/>
      <a:tcStyle>
        <a:tcBdr/>
        <a:fill>
          <a:solidFill>
            <a:srgbClr val="E7FAE7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7F6"/>
          </a:solidFill>
        </a:fill>
      </a:tcStyle>
    </a:wholeTbl>
    <a:band2H>
      <a:tcTxStyle/>
      <a:tcStyle>
        <a:tcBdr/>
        <a:fill>
          <a:solidFill>
            <a:srgbClr val="FFECFB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6" y="4927600"/>
            <a:ext cx="21863647" cy="3853768"/>
          </a:xfrm>
          <a:prstGeom prst="rect">
            <a:avLst/>
          </a:prstGeom>
        </p:spPr>
        <p:txBody>
          <a:bodyPr anchor="ctr"/>
          <a:lstStyle>
            <a:lvl1pPr algn="ctr" defTabSz="1160858">
              <a:defRPr sz="10200" b="1" spc="-408">
                <a:latin typeface="Graphik"/>
                <a:ea typeface="Graphik"/>
                <a:cs typeface="Graphik"/>
                <a:sym typeface="Graphik"/>
              </a:defRPr>
            </a:lvl1pPr>
            <a:lvl2pPr algn="ctr" defTabSz="1160858">
              <a:defRPr sz="10200" b="1" spc="-408">
                <a:latin typeface="Graphik"/>
                <a:ea typeface="Graphik"/>
                <a:cs typeface="Graphik"/>
                <a:sym typeface="Graphik"/>
              </a:defRPr>
            </a:lvl2pPr>
            <a:lvl3pPr algn="ctr" defTabSz="1160858">
              <a:defRPr sz="10200" b="1" spc="-408">
                <a:latin typeface="Graphik"/>
                <a:ea typeface="Graphik"/>
                <a:cs typeface="Graphik"/>
                <a:sym typeface="Graphik"/>
              </a:defRPr>
            </a:lvl3pPr>
            <a:lvl4pPr algn="ctr" defTabSz="1160858">
              <a:defRPr sz="10200" b="1" spc="-408">
                <a:latin typeface="Graphik"/>
                <a:ea typeface="Graphik"/>
                <a:cs typeface="Graphik"/>
                <a:sym typeface="Graphik"/>
              </a:defRPr>
            </a:lvl4pPr>
            <a:lvl5pPr algn="ctr" defTabSz="1160858">
              <a:defRPr sz="10200" b="1" spc="-408">
                <a:latin typeface="Graphik"/>
                <a:ea typeface="Graphik"/>
                <a:cs typeface="Graphik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8117284"/>
            <a:ext cx="21869400" cy="592457"/>
          </a:xfrm>
          <a:prstGeom prst="rect">
            <a:avLst/>
          </a:prstGeom>
        </p:spPr>
        <p:txBody>
          <a:bodyPr/>
          <a:lstStyle>
            <a:lvl1pPr algn="ctr" defTabSz="490727">
              <a:spcBef>
                <a:spcPts val="2600"/>
              </a:spcBef>
              <a:defRPr sz="2900" spc="-88"/>
            </a:lvl1pPr>
            <a:lvl2pPr algn="ctr" defTabSz="490727">
              <a:spcBef>
                <a:spcPts val="2600"/>
              </a:spcBef>
              <a:defRPr sz="2900" spc="-88"/>
            </a:lvl2pPr>
            <a:lvl3pPr algn="ctr" defTabSz="490727">
              <a:spcBef>
                <a:spcPts val="2600"/>
              </a:spcBef>
              <a:defRPr sz="2900" spc="-88"/>
            </a:lvl3pPr>
            <a:lvl4pPr algn="ctr" defTabSz="490727">
              <a:spcBef>
                <a:spcPts val="2600"/>
              </a:spcBef>
              <a:defRPr sz="2900" spc="-88"/>
            </a:lvl4pPr>
            <a:lvl5pPr algn="ctr" defTabSz="490727">
              <a:spcBef>
                <a:spcPts val="2600"/>
              </a:spcBef>
              <a:defRPr sz="2900" spc="-88"/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95400" y="3587042"/>
            <a:ext cx="21869400" cy="4730170"/>
          </a:xfrm>
          <a:prstGeom prst="rect">
            <a:avLst/>
          </a:prstGeom>
        </p:spPr>
        <p:txBody>
          <a:bodyPr anchor="b"/>
          <a:lstStyle/>
          <a:p>
            <a:pPr lvl="4" indent="1097280" algn="ctr" defTabSz="330200">
              <a:lnSpc>
                <a:spcPct val="70000"/>
              </a:lnSpc>
              <a:defRPr sz="8960" b="1" spc="-200">
                <a:latin typeface="Graphik"/>
                <a:ea typeface="Graphik"/>
                <a:cs typeface="Graphik"/>
                <a:sym typeface="Graphik"/>
              </a:defRPr>
            </a:pPr>
            <a:r>
              <a:t>100%
</a:t>
            </a:r>
          </a:p>
        </p:txBody>
      </p:sp>
      <p:sp>
        <p:nvSpPr>
          <p:cNvPr id="11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52673" y="10353078"/>
            <a:ext cx="20691416" cy="567946"/>
          </a:xfrm>
          <a:prstGeom prst="rect">
            <a:avLst/>
          </a:prstGeom>
        </p:spPr>
        <p:txBody>
          <a:bodyPr/>
          <a:lstStyle>
            <a:lvl1pPr>
              <a:defRPr sz="2800" spc="-84"/>
            </a:lvl1pPr>
            <a:lvl2pPr>
              <a:defRPr sz="2800" spc="-84"/>
            </a:lvl2pPr>
            <a:lvl3pPr>
              <a:defRPr sz="2800" spc="-84"/>
            </a:lvl3pPr>
            <a:lvl4pPr>
              <a:defRPr sz="2800" spc="-84"/>
            </a:lvl4pPr>
            <a:lvl5pPr>
              <a:defRPr sz="2800" spc="-84"/>
            </a:lvl5pPr>
          </a:lstStyle>
          <a:p>
            <a:r>
              <a:t>Attribution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439912" y="4332885"/>
            <a:ext cx="21504176" cy="5497469"/>
          </a:xfrm>
          <a:prstGeom prst="rect">
            <a:avLst/>
          </a:prstGeom>
        </p:spPr>
        <p:txBody>
          <a:bodyPr anchor="b"/>
          <a:lstStyle/>
          <a:p>
            <a:pPr lvl="4" indent="1278159" defTabSz="731341">
              <a:lnSpc>
                <a:spcPct val="70000"/>
              </a:lnSpc>
              <a:defRPr sz="8379" b="1" i="1" spc="-378">
                <a:latin typeface="Graphik"/>
                <a:ea typeface="Graphik"/>
                <a:cs typeface="Graphik"/>
                <a:sym typeface="Graphik"/>
              </a:defRPr>
            </a:pPr>
            <a:r>
              <a:t>“Notable Quote”
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518839134_3132x2088.jpg"/>
          <p:cNvSpPr>
            <a:spLocks noGrp="1"/>
          </p:cNvSpPr>
          <p:nvPr>
            <p:ph type="pic" idx="21"/>
          </p:nvPr>
        </p:nvSpPr>
        <p:spPr>
          <a:xfrm>
            <a:off x="4076700" y="-3937000"/>
            <a:ext cx="26492200" cy="176614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766363123_1851x1194.jpg"/>
          <p:cNvSpPr>
            <a:spLocks noGrp="1"/>
          </p:cNvSpPr>
          <p:nvPr>
            <p:ph type="pic" sz="half" idx="22"/>
          </p:nvPr>
        </p:nvSpPr>
        <p:spPr>
          <a:xfrm>
            <a:off x="-2" y="-525806"/>
            <a:ext cx="12065002" cy="77826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981594838_2460x1641.jpg"/>
          <p:cNvSpPr>
            <a:spLocks noGrp="1"/>
          </p:cNvSpPr>
          <p:nvPr>
            <p:ph type="pic" sz="half" idx="23"/>
          </p:nvPr>
        </p:nvSpPr>
        <p:spPr>
          <a:xfrm>
            <a:off x="-2" y="6384783"/>
            <a:ext cx="12065002" cy="80482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463013163_3048x2031.jpg"/>
          <p:cNvSpPr>
            <a:spLocks noGrp="1"/>
          </p:cNvSpPr>
          <p:nvPr>
            <p:ph type="pic" idx="21"/>
          </p:nvPr>
        </p:nvSpPr>
        <p:spPr>
          <a:xfrm>
            <a:off x="0" y="-1266000"/>
            <a:ext cx="24384000" cy="16248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014407370_Retouch_4050x2379.jpg"/>
          <p:cNvSpPr>
            <a:spLocks noGrp="1"/>
          </p:cNvSpPr>
          <p:nvPr>
            <p:ph type="pic" idx="21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5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518839134_3132x2088.jpg"/>
          <p:cNvSpPr>
            <a:spLocks noGrp="1"/>
          </p:cNvSpPr>
          <p:nvPr>
            <p:ph type="pic" idx="21"/>
          </p:nvPr>
        </p:nvSpPr>
        <p:spPr>
          <a:xfrm>
            <a:off x="8922063" y="-2"/>
            <a:ext cx="20573999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12955885"/>
            <a:ext cx="21869400" cy="429262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7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Slide Subtitle</a:t>
            </a:r>
          </a:p>
        </p:txBody>
      </p:sp>
      <p:sp>
        <p:nvSpPr>
          <p:cNvPr id="4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7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22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defRPr sz="4000" cap="none" spc="0"/>
            </a:lvl1pPr>
          </a:lstStyle>
          <a:p>
            <a:r>
              <a:t>Slide bullet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3706" y="12981031"/>
            <a:ext cx="361189" cy="4041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12955885"/>
            <a:ext cx="21869400" cy="429262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95400" y="5270499"/>
            <a:ext cx="21869400" cy="7135319"/>
          </a:xfrm>
          <a:prstGeom prst="rect">
            <a:avLst/>
          </a:prstGeom>
        </p:spPr>
        <p:txBody>
          <a:bodyPr numCol="2" spcCol="1093469"/>
          <a:lstStyle>
            <a:lvl1pPr>
              <a:spcBef>
                <a:spcPts val="3300"/>
              </a:spcBef>
              <a:defRPr sz="4000" cap="none" spc="0"/>
            </a:lvl1pPr>
          </a:lstStyle>
          <a:p>
            <a:r>
              <a:t>Slide bullet text</a:t>
            </a:r>
          </a:p>
        </p:txBody>
      </p:sp>
      <p:sp>
        <p:nvSpPr>
          <p:cNvPr id="55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981594838_2460x1641.jpg"/>
          <p:cNvSpPr>
            <a:spLocks noGrp="1"/>
          </p:cNvSpPr>
          <p:nvPr>
            <p:ph type="pic" idx="21"/>
          </p:nvPr>
        </p:nvSpPr>
        <p:spPr>
          <a:xfrm>
            <a:off x="10236489" y="-2"/>
            <a:ext cx="20561460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defRPr sz="4000" cap="none" spc="0"/>
            </a:lvl1pPr>
            <a:lvl2pPr>
              <a:spcBef>
                <a:spcPts val="3300"/>
              </a:spcBef>
              <a:defRPr sz="4000" cap="none" spc="0"/>
            </a:lvl2pPr>
            <a:lvl3pPr>
              <a:spcBef>
                <a:spcPts val="3300"/>
              </a:spcBef>
              <a:defRPr sz="4000" cap="none" spc="0"/>
            </a:lvl3pPr>
            <a:lvl4pPr>
              <a:spcBef>
                <a:spcPts val="3300"/>
              </a:spcBef>
              <a:defRPr sz="4000" cap="none" spc="0"/>
            </a:lvl4pPr>
            <a:lvl5pPr>
              <a:spcBef>
                <a:spcPts val="3300"/>
              </a:spcBef>
              <a:defRPr sz="40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2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000" spc="-1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68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399" y="4092574"/>
            <a:ext cx="11442703" cy="678374"/>
          </a:xfrm>
          <a:prstGeom prst="rect">
            <a:avLst/>
          </a:prstGeom>
        </p:spPr>
        <p:txBody>
          <a:bodyPr/>
          <a:lstStyle>
            <a:lvl1pPr defTabSz="566673">
              <a:defRPr sz="3300" spc="-200"/>
            </a:lvl1pPr>
          </a:lstStyle>
          <a:p>
            <a:r>
              <a:t>Slide Subtitle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6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Section Title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12955885"/>
            <a:ext cx="21869400" cy="429262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7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Slide Subtitle </a:t>
            </a:r>
          </a:p>
        </p:txBody>
      </p:sp>
      <p:sp>
        <p:nvSpPr>
          <p:cNvPr id="8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8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Slide Title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12955885"/>
            <a:ext cx="21869400" cy="429262"/>
          </a:xfrm>
          <a:prstGeom prst="rect">
            <a:avLst/>
          </a:prstGeom>
        </p:spPr>
        <p:txBody>
          <a:bodyPr/>
          <a:lstStyle>
            <a:lvl1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>
              <a:spcBef>
                <a:spcPts val="3200"/>
              </a:spcBef>
              <a:defRPr sz="2000" spc="-58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3543455"/>
            <a:ext cx="21869400" cy="694057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Agenda Subtitle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22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1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t>Agenda Topics</a:t>
            </a:r>
          </a:p>
        </p:txBody>
      </p:sp>
      <p:sp>
        <p:nvSpPr>
          <p:cNvPr id="9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200" spc="-44"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101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Agenda Title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2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2" cy="1402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97515" y="12979146"/>
            <a:ext cx="361189" cy="4041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3">
              <a:lnSpc>
                <a:spcPct val="100000"/>
              </a:lnSpc>
              <a:spcBef>
                <a:spcPts val="0"/>
              </a:spcBef>
              <a:tabLst/>
              <a:defRPr sz="1800" spc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0" marR="0" indent="0" algn="l" defTabSz="116085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89DBD3B6-4C67-4912-9E31-A8376CF6D8B3.PNG" descr="89DBD3B6-4C67-4912-9E31-A8376CF6D8B3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6962"/>
          <a:stretch>
            <a:fillRect/>
          </a:stretch>
        </p:blipFill>
        <p:spPr>
          <a:xfrm>
            <a:off x="-3" y="0"/>
            <a:ext cx="24384003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3286B5E4-F45C-4122-B21C-2AD6E140F25A.PNG" descr="3286B5E4-F45C-4122-B21C-2AD6E140F25A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1" b="81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B55A7F5E-D680-4E79-B9CC-4A371CAB777B.PNG" descr="B55A7F5E-D680-4E79-B9CC-4A371CAB777B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138" r="22404"/>
          <a:stretch>
            <a:fillRect/>
          </a:stretch>
        </p:blipFill>
        <p:spPr>
          <a:xfrm>
            <a:off x="11332577" y="-1501059"/>
            <a:ext cx="13712380" cy="18172694"/>
          </a:xfrm>
          <a:prstGeom prst="rect">
            <a:avLst/>
          </a:prstGeom>
        </p:spPr>
      </p:pic>
      <p:sp>
        <p:nvSpPr>
          <p:cNvPr id="199" name="There is no way to know what will happen tomorrow, but there is a way to help protect your family against the unexpected.…"/>
          <p:cNvSpPr txBox="1">
            <a:spLocks noGrp="1"/>
          </p:cNvSpPr>
          <p:nvPr>
            <p:ph type="body" sz="half" idx="1"/>
          </p:nvPr>
        </p:nvSpPr>
        <p:spPr>
          <a:xfrm>
            <a:off x="1295399" y="4808893"/>
            <a:ext cx="11595528" cy="7776489"/>
          </a:xfrm>
          <a:prstGeom prst="rect">
            <a:avLst/>
          </a:prstGeom>
        </p:spPr>
        <p:txBody>
          <a:bodyPr/>
          <a:lstStyle/>
          <a:p>
            <a:pPr defTabSz="239522">
              <a:spcBef>
                <a:spcPts val="13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There is no way to know what will happen tomorrow, but there is a way to help protect your family against the unexpected.</a:t>
            </a:r>
          </a:p>
          <a:p>
            <a:pPr defTabSz="239522">
              <a:spcBef>
                <a:spcPts val="13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GI AMOUNTS - (NO HEALTH QUESTIONS ASKED)</a:t>
            </a:r>
          </a:p>
          <a:p>
            <a:pPr marL="265556" indent="-265556" defTabSz="239522">
              <a:spcBef>
                <a:spcPts val="1300"/>
              </a:spcBef>
              <a:buClr>
                <a:srgbClr val="000000"/>
              </a:buClr>
              <a:buSzPct val="200000"/>
              <a:buChar char="•"/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EMPLOYEES UP TO 75K</a:t>
            </a:r>
          </a:p>
          <a:p>
            <a:pPr marL="265556" indent="-265556" defTabSz="239522">
              <a:spcBef>
                <a:spcPts val="1300"/>
              </a:spcBef>
              <a:buClr>
                <a:srgbClr val="000000"/>
              </a:buClr>
              <a:buSzPct val="200000"/>
              <a:buChar char="•"/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SPOUSE UP TO 15K </a:t>
            </a:r>
          </a:p>
          <a:p>
            <a:pPr marL="265556" indent="-265556" defTabSz="239522">
              <a:spcBef>
                <a:spcPts val="1300"/>
              </a:spcBef>
              <a:buClr>
                <a:srgbClr val="000000"/>
              </a:buClr>
              <a:buSzPct val="200000"/>
              <a:buChar char="•"/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CHILDREN UP TO 10K</a:t>
            </a:r>
          </a:p>
          <a:p>
            <a:pPr defTabSz="239522">
              <a:spcBef>
                <a:spcPts val="13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CGI AMOUNTS - (QUESTIONS 1-4)</a:t>
            </a:r>
          </a:p>
          <a:p>
            <a:pPr marL="265556" indent="-265556" defTabSz="239522">
              <a:spcBef>
                <a:spcPts val="1300"/>
              </a:spcBef>
              <a:buClr>
                <a:srgbClr val="000000"/>
              </a:buClr>
              <a:buSzPct val="200000"/>
              <a:buChar char="•"/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EMPLOYEE 100K-125K</a:t>
            </a:r>
          </a:p>
          <a:p>
            <a:pPr marL="265556" indent="-265556" defTabSz="239522">
              <a:spcBef>
                <a:spcPts val="1300"/>
              </a:spcBef>
              <a:buClr>
                <a:srgbClr val="000000"/>
              </a:buClr>
              <a:buSzPct val="200000"/>
              <a:buChar char="•"/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SPOUSE 25K </a:t>
            </a:r>
          </a:p>
          <a:p>
            <a:pPr defTabSz="239522">
              <a:spcBef>
                <a:spcPts val="13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EMPLOYEE CANNOT EXCEED 5X ANNUAL EARNINGS. </a:t>
            </a:r>
          </a:p>
          <a:p>
            <a:pPr defTabSz="239522">
              <a:spcBef>
                <a:spcPts val="1300"/>
              </a:spcBef>
              <a:defRPr sz="28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SPOUSE CANNOT EXCEED 100K</a:t>
            </a:r>
          </a:p>
        </p:txBody>
      </p:sp>
      <p:sp>
        <p:nvSpPr>
          <p:cNvPr id="200" name="If you are currently enrolled in coverage, your plan will continue with no changes.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566673">
              <a:spcBef>
                <a:spcPts val="3100"/>
              </a:spcBef>
              <a:defRPr sz="1900"/>
            </a:lvl1pPr>
          </a:lstStyle>
          <a:p>
            <a:r>
              <a:t>If you are currently enrolled in coverage, your plan will continue with no changes.</a:t>
            </a:r>
          </a:p>
        </p:txBody>
      </p:sp>
      <p:sp>
        <p:nvSpPr>
          <p:cNvPr id="201" name="TRANS SELECT®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 SELECT®</a:t>
            </a:r>
          </a:p>
        </p:txBody>
      </p:sp>
      <p:sp>
        <p:nvSpPr>
          <p:cNvPr id="202" name="TERM LIFE INSURANC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TERM LIFE INSURANCE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5513D285-DC5D-4A07-8558-EA5AF03E952A.PNG" descr="5513D285-DC5D-4A07-8558-EA5AF03E952A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1" b="81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88C38562-D2C9-4F62-952F-5B1EBFE09C7F.PNG" descr="88C38562-D2C9-4F62-952F-5B1EBFE09C7F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1" b="81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0136.JPG" descr="IMG_0136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3483695" y="-10315"/>
            <a:ext cx="11039824" cy="20834127"/>
          </a:xfrm>
          <a:prstGeom prst="rect">
            <a:avLst/>
          </a:prstGeom>
        </p:spPr>
      </p:pic>
      <p:sp>
        <p:nvSpPr>
          <p:cNvPr id="209" name="THANK YOU"/>
          <p:cNvSpPr txBox="1">
            <a:spLocks noGrp="1"/>
          </p:cNvSpPr>
          <p:nvPr>
            <p:ph type="title"/>
          </p:nvPr>
        </p:nvSpPr>
        <p:spPr>
          <a:xfrm>
            <a:off x="638554" y="367669"/>
            <a:ext cx="11555168" cy="3164173"/>
          </a:xfrm>
          <a:prstGeom prst="rect">
            <a:avLst/>
          </a:prstGeom>
        </p:spPr>
        <p:txBody>
          <a:bodyPr/>
          <a:lstStyle>
            <a:lvl1pPr>
              <a:defRPr sz="16100" i="1" u="sng" spc="-805">
                <a:solidFill>
                  <a:schemeClr val="accent6"/>
                </a:solidFill>
              </a:defRPr>
            </a:lvl1pPr>
          </a:lstStyle>
          <a:p>
            <a:r>
              <a:t>THANK YOU </a:t>
            </a:r>
          </a:p>
        </p:txBody>
      </p:sp>
      <p:sp>
        <p:nvSpPr>
          <p:cNvPr id="210" name="casey@cumberlandinsurance.com"/>
          <p:cNvSpPr txBox="1"/>
          <p:nvPr/>
        </p:nvSpPr>
        <p:spPr>
          <a:xfrm>
            <a:off x="922083" y="3553778"/>
            <a:ext cx="10644044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900" spc="-58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casey@cumberlandinsurance.com</a:t>
            </a:r>
          </a:p>
        </p:txBody>
      </p:sp>
      <p:sp>
        <p:nvSpPr>
          <p:cNvPr id="211" name="931-644-5869"/>
          <p:cNvSpPr txBox="1"/>
          <p:nvPr/>
        </p:nvSpPr>
        <p:spPr>
          <a:xfrm>
            <a:off x="3583506" y="5460055"/>
            <a:ext cx="532119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 spc="-72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931-644-5869</a:t>
            </a:r>
          </a:p>
        </p:txBody>
      </p:sp>
      <p:pic>
        <p:nvPicPr>
          <p:cNvPr id="212" name="IMG_3869.PNG" descr="IMG_386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226" y="8173448"/>
            <a:ext cx="6661280" cy="666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unnamed.jpg" descr="unnam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376" y="6636689"/>
            <a:ext cx="9094085" cy="255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4AB84273-3697-4453-B6FA-317289E805D7.PNG" descr="4AB84273-3697-4453-B6FA-317289E805D7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b="162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64BAB33D-C706-4D86-86BE-21E3A9F014B8.PNG" descr="64BAB33D-C706-4D86-86BE-21E3A9F014B8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r="6962"/>
          <a:stretch>
            <a:fillRect/>
          </a:stretch>
        </p:blipFill>
        <p:spPr>
          <a:xfrm>
            <a:off x="0" y="-66552"/>
            <a:ext cx="24502314" cy="1378255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6504FE5A-C39F-42AA-A0A1-96BEA16D280D.PNG" descr="6504FE5A-C39F-42AA-A0A1-96BEA16D280D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0" b="81"/>
          <a:stretch>
            <a:fillRect/>
          </a:stretch>
        </p:blipFill>
        <p:spPr>
          <a:xfrm>
            <a:off x="0" y="-22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17968FD1-5B58-400E-920C-8CEB6527E372.PNG" descr="17968FD1-5B58-400E-920C-8CEB6527E372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4341" r="203"/>
          <a:stretch>
            <a:fillRect/>
          </a:stretch>
        </p:blipFill>
        <p:spPr>
          <a:xfrm>
            <a:off x="12289673" y="-2334503"/>
            <a:ext cx="15749810" cy="20872856"/>
          </a:xfrm>
          <a:prstGeom prst="rect">
            <a:avLst/>
          </a:prstGeom>
        </p:spPr>
      </p:pic>
      <p:sp>
        <p:nvSpPr>
          <p:cNvPr id="175" name="Nobody wants to think about having a heart attack, stroke, cancer or other serious illness but you can at least prepare…"/>
          <p:cNvSpPr txBox="1">
            <a:spLocks noGrp="1"/>
          </p:cNvSpPr>
          <p:nvPr>
            <p:ph type="body" sz="half" idx="1"/>
          </p:nvPr>
        </p:nvSpPr>
        <p:spPr>
          <a:xfrm>
            <a:off x="1023169" y="4808341"/>
            <a:ext cx="10970859" cy="8292842"/>
          </a:xfrm>
          <a:prstGeom prst="rect">
            <a:avLst/>
          </a:prstGeom>
        </p:spPr>
        <p:txBody>
          <a:bodyPr/>
          <a:lstStyle/>
          <a:p>
            <a:pPr defTabSz="245363">
              <a:spcBef>
                <a:spcPts val="1300"/>
              </a:spcBef>
              <a:defRPr sz="4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Nobody wants to think about having a heart attack, stroke, cancer or other serious illness but you can at least prepare</a:t>
            </a:r>
          </a:p>
          <a:p>
            <a:pPr defTabSz="245363">
              <a:spcBef>
                <a:spcPts val="1300"/>
              </a:spcBef>
              <a:defRPr sz="4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for it financially with the help of critical illness insurance. The lump-sum cash benefit can be used to cover deductibles,</a:t>
            </a:r>
          </a:p>
          <a:p>
            <a:pPr defTabSz="245363">
              <a:spcBef>
                <a:spcPts val="1300"/>
              </a:spcBef>
              <a:defRPr sz="4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co-insurance, out of network cost and any expense that results from your illness such as missed work, childcare, bills,</a:t>
            </a:r>
          </a:p>
          <a:p>
            <a:pPr defTabSz="245363">
              <a:spcBef>
                <a:spcPts val="1300"/>
              </a:spcBef>
              <a:defRPr sz="4100"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and rent. Benefits are also available for your spouse and eligible children.</a:t>
            </a:r>
          </a:p>
        </p:txBody>
      </p:sp>
      <p:sp>
        <p:nvSpPr>
          <p:cNvPr id="176" name="ALL EMPLOYEES ARE ELIGIBLE FOR COVERAG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ALL EMPLOYEES ARE ELIGIBLE FOR COVERAGE </a:t>
            </a:r>
          </a:p>
        </p:txBody>
      </p:sp>
      <p:sp>
        <p:nvSpPr>
          <p:cNvPr id="177" name="CRITICALASSISTANCE® ADV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54990">
              <a:defRPr sz="7600"/>
            </a:lvl1pPr>
          </a:lstStyle>
          <a:p>
            <a:r>
              <a:t>CRITICALASSISTANCE® ADVANCE</a:t>
            </a:r>
          </a:p>
        </p:txBody>
      </p:sp>
      <p:sp>
        <p:nvSpPr>
          <p:cNvPr id="178" name="cRITICAL ILLNESS INSURANC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cRITICAL ILLNESS INSURANCE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7CB7B69D-01E2-4EF1-9603-4F21D9ACA7E6.PNG" descr="7CB7B69D-01E2-4EF1-9603-4F21D9ACA7E6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1" b="81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2B7E97D-C42E-4CCD-9319-0307FC207C48.PNG" descr="C2B7E97D-C42E-4CCD-9319-0307FC207C48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2272" r="12272"/>
          <a:stretch>
            <a:fillRect/>
          </a:stretch>
        </p:blipFill>
        <p:spPr>
          <a:xfrm>
            <a:off x="14034290" y="-2"/>
            <a:ext cx="10349537" cy="13716001"/>
          </a:xfrm>
          <a:prstGeom prst="rect">
            <a:avLst/>
          </a:prstGeom>
        </p:spPr>
      </p:pic>
      <p:sp>
        <p:nvSpPr>
          <p:cNvPr id="183" name="Anyone can develop cancer, but can you help protect yourself and your family from the out-of-pocke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315468">
              <a:spcBef>
                <a:spcPts val="17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Anyone can develop cancer, but can you help protect yourself and your family from the out-of-pocket</a:t>
            </a:r>
          </a:p>
          <a:p>
            <a:pPr defTabSz="315468">
              <a:spcBef>
                <a:spcPts val="17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costs associated with cancer treatment? Good medical coverage helps, but it often isn’t enough.</a:t>
            </a:r>
          </a:p>
          <a:p>
            <a:pPr defTabSz="315468">
              <a:spcBef>
                <a:spcPts val="17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CancerSelect Plus is designed to provide you and your eligible family members with benefits for costs</a:t>
            </a:r>
          </a:p>
          <a:p>
            <a:pPr defTabSz="315468">
              <a:spcBef>
                <a:spcPts val="17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associated with cancer treatment such as hospitalization, cancer maintenance therapy, surgery,</a:t>
            </a:r>
          </a:p>
          <a:p>
            <a:pPr defTabSz="315468">
              <a:spcBef>
                <a:spcPts val="1700"/>
              </a:spcBef>
              <a:defRPr sz="3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radiation, and chemotherapy.</a:t>
            </a:r>
          </a:p>
        </p:txBody>
      </p:sp>
      <p:sp>
        <p:nvSpPr>
          <p:cNvPr id="184" name="ALL EMPLOYEES ARE ELIGIBLE FOR COVERAG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ALL EMPLOYEES ARE ELIGIBLE FOR COVERAGE </a:t>
            </a:r>
          </a:p>
        </p:txBody>
      </p:sp>
      <p:sp>
        <p:nvSpPr>
          <p:cNvPr id="185" name="CANCERSELECT® PL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9044">
              <a:defRPr sz="8200" spc="-399"/>
            </a:lvl1pPr>
          </a:lstStyle>
          <a:p>
            <a:r>
              <a:t>CANCERSELECT® PLUS</a:t>
            </a:r>
          </a:p>
        </p:txBody>
      </p:sp>
      <p:sp>
        <p:nvSpPr>
          <p:cNvPr id="186" name="Cancer iNSURANCE"/>
          <p:cNvSpPr txBox="1">
            <a:spLocks noGrp="1"/>
          </p:cNvSpPr>
          <p:nvPr>
            <p:ph type="body" idx="2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Cancer iNSURANCE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880A7DED-9205-4FFC-ADE9-BDD3B51DA052.PNG" descr="880A7DED-9205-4FFC-ADE9-BDD3B51DA052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81" b="81"/>
          <a:stretch>
            <a:fillRect/>
          </a:stretch>
        </p:blipFill>
        <p:spPr>
          <a:xfrm>
            <a:off x="0" y="0"/>
            <a:ext cx="24384000" cy="137160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Accidents happen, but they can also come with unanticipated medical bills. Help protect yourself…"/>
          <p:cNvSpPr txBox="1">
            <a:spLocks noGrp="1"/>
          </p:cNvSpPr>
          <p:nvPr>
            <p:ph type="body" sz="half" idx="1"/>
          </p:nvPr>
        </p:nvSpPr>
        <p:spPr>
          <a:xfrm>
            <a:off x="0" y="4838208"/>
            <a:ext cx="12738100" cy="7306167"/>
          </a:xfrm>
          <a:prstGeom prst="rect">
            <a:avLst/>
          </a:prstGeom>
        </p:spPr>
        <p:txBody>
          <a:bodyPr/>
          <a:lstStyle/>
          <a:p>
            <a:pPr defTabSz="414780">
              <a:spcBef>
                <a:spcPts val="2300"/>
              </a:spcBef>
              <a:defRPr sz="2800"/>
            </a:pPr>
            <a:r>
              <a:rPr sz="4400" dirty="0"/>
              <a:t>Accidents happen, but they can also come with unanticipated medical bills. Help protect yourself</a:t>
            </a:r>
            <a:r>
              <a:rPr lang="en-US" sz="4400" dirty="0"/>
              <a:t> </a:t>
            </a:r>
            <a:r>
              <a:rPr sz="4400" dirty="0"/>
              <a:t>and your family from having to use precious savings or go into credit card debt with an accident</a:t>
            </a:r>
            <a:r>
              <a:rPr lang="en-US" sz="4400" dirty="0"/>
              <a:t> </a:t>
            </a:r>
            <a:r>
              <a:rPr sz="4400" dirty="0"/>
              <a:t>insurance.</a:t>
            </a:r>
            <a:endParaRPr lang="en-US" sz="4400" dirty="0"/>
          </a:p>
          <a:p>
            <a:pPr defTabSz="414780">
              <a:spcBef>
                <a:spcPts val="2300"/>
              </a:spcBef>
              <a:defRPr sz="2800"/>
            </a:pPr>
            <a:r>
              <a:rPr sz="4400" dirty="0"/>
              <a:t>The cash benefit can be used for any purpose, including medical bills, lost work, mortgage payments, or other needs. Additional benefits are granted if you need an ambulance, hospitalization,</a:t>
            </a:r>
            <a:r>
              <a:rPr lang="en-US" sz="4400" dirty="0"/>
              <a:t> </a:t>
            </a:r>
            <a:r>
              <a:rPr sz="4400" dirty="0"/>
              <a:t>or intensive care. Eligible dependent children can be insured to age 26.</a:t>
            </a:r>
          </a:p>
        </p:txBody>
      </p:sp>
      <p:sp>
        <p:nvSpPr>
          <p:cNvPr id="191" name="If you are currently enrolled in coverage, your plan will continue with no changes."/>
          <p:cNvSpPr txBox="1">
            <a:spLocks noGrp="1"/>
          </p:cNvSpPr>
          <p:nvPr>
            <p:ph type="body" idx="22"/>
          </p:nvPr>
        </p:nvSpPr>
        <p:spPr>
          <a:xfrm>
            <a:off x="231371" y="12090400"/>
            <a:ext cx="11442700" cy="12192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defTabSz="566673">
              <a:spcBef>
                <a:spcPts val="3100"/>
              </a:spcBef>
              <a:defRPr sz="1900"/>
            </a:lvl1pPr>
          </a:lstStyle>
          <a:p>
            <a:r>
              <a:rPr sz="2400" dirty="0"/>
              <a:t>If you are currently enrolled in coverage, your plan will continue with no changes.</a:t>
            </a:r>
          </a:p>
        </p:txBody>
      </p:sp>
      <p:sp>
        <p:nvSpPr>
          <p:cNvPr id="192" name="ACCIDENTADVANCE®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8700"/>
            </a:lvl1pPr>
          </a:lstStyle>
          <a:p>
            <a:pPr algn="ctr"/>
            <a:r>
              <a:rPr dirty="0"/>
              <a:t>ACCIDENTADVANCE®</a:t>
            </a:r>
          </a:p>
        </p:txBody>
      </p:sp>
      <p:sp>
        <p:nvSpPr>
          <p:cNvPr id="193" name="ACCIDENT INSURANCE"/>
          <p:cNvSpPr txBox="1">
            <a:spLocks noGrp="1"/>
          </p:cNvSpPr>
          <p:nvPr>
            <p:ph type="body" idx="23"/>
          </p:nvPr>
        </p:nvSpPr>
        <p:spPr>
          <a:xfrm>
            <a:off x="1295399" y="3358343"/>
            <a:ext cx="11442703" cy="11535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/>
          <a:p>
            <a:pPr algn="ctr"/>
            <a:r>
              <a:rPr sz="4400" u="sng" dirty="0"/>
              <a:t>ACCIDENT INSURANCE </a:t>
            </a:r>
          </a:p>
        </p:txBody>
      </p:sp>
      <p:pic>
        <p:nvPicPr>
          <p:cNvPr id="194" name="IMG_2267.JPG" descr="IMG_22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012" y="2371233"/>
            <a:ext cx="15780128" cy="10519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0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378</Words>
  <Application>Microsoft Office PowerPoint</Application>
  <PresentationFormat>Custom</PresentationFormat>
  <Paragraphs>36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 Black</vt:lpstr>
      <vt:lpstr>Graphik</vt:lpstr>
      <vt:lpstr>Graphik Medium</vt:lpstr>
      <vt:lpstr>Graphik Semibold</vt:lpstr>
      <vt:lpstr>Helvetica Neue</vt:lpstr>
      <vt:lpstr>Impact</vt:lpstr>
      <vt:lpstr>Lucida Grande</vt:lpstr>
      <vt:lpstr>27_Showcase</vt:lpstr>
      <vt:lpstr>PowerPoint Presentation</vt:lpstr>
      <vt:lpstr>PowerPoint Presentation</vt:lpstr>
      <vt:lpstr>PowerPoint Presentation</vt:lpstr>
      <vt:lpstr>PowerPoint Presentation</vt:lpstr>
      <vt:lpstr>CRITICALASSISTANCE® ADVANCE</vt:lpstr>
      <vt:lpstr>PowerPoint Presentation</vt:lpstr>
      <vt:lpstr>CANCERSELECT® PLUS</vt:lpstr>
      <vt:lpstr>PowerPoint Presentation</vt:lpstr>
      <vt:lpstr>ACCIDENTADVANCE®</vt:lpstr>
      <vt:lpstr>PowerPoint Presentation</vt:lpstr>
      <vt:lpstr>TRANS SELECT®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</dc:creator>
  <cp:lastModifiedBy>Casey York</cp:lastModifiedBy>
  <cp:revision>2</cp:revision>
  <dcterms:modified xsi:type="dcterms:W3CDTF">2022-08-03T10:50:08Z</dcterms:modified>
</cp:coreProperties>
</file>