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55"/>
  </p:notesMasterIdLst>
  <p:handoutMasterIdLst>
    <p:handoutMasterId r:id="rId56"/>
  </p:handoutMasterIdLst>
  <p:sldIdLst>
    <p:sldId id="563" r:id="rId4"/>
    <p:sldId id="562" r:id="rId5"/>
    <p:sldId id="1033" r:id="rId6"/>
    <p:sldId id="425" r:id="rId7"/>
    <p:sldId id="1049" r:id="rId8"/>
    <p:sldId id="1091" r:id="rId9"/>
    <p:sldId id="1050" r:id="rId10"/>
    <p:sldId id="1051" r:id="rId11"/>
    <p:sldId id="1052" r:id="rId12"/>
    <p:sldId id="1059" r:id="rId13"/>
    <p:sldId id="1060" r:id="rId14"/>
    <p:sldId id="1063" r:id="rId15"/>
    <p:sldId id="1061" r:id="rId16"/>
    <p:sldId id="1086" r:id="rId17"/>
    <p:sldId id="1064" r:id="rId18"/>
    <p:sldId id="1065" r:id="rId19"/>
    <p:sldId id="1066" r:id="rId20"/>
    <p:sldId id="1067" r:id="rId21"/>
    <p:sldId id="1068" r:id="rId22"/>
    <p:sldId id="1069" r:id="rId23"/>
    <p:sldId id="1053" r:id="rId24"/>
    <p:sldId id="1054" r:id="rId25"/>
    <p:sldId id="1089" r:id="rId26"/>
    <p:sldId id="398" r:id="rId27"/>
    <p:sldId id="1071" r:id="rId28"/>
    <p:sldId id="1072" r:id="rId29"/>
    <p:sldId id="1073" r:id="rId30"/>
    <p:sldId id="1074" r:id="rId31"/>
    <p:sldId id="1075" r:id="rId32"/>
    <p:sldId id="1076" r:id="rId33"/>
    <p:sldId id="1088" r:id="rId34"/>
    <p:sldId id="1077" r:id="rId35"/>
    <p:sldId id="1078" r:id="rId36"/>
    <p:sldId id="1079" r:id="rId37"/>
    <p:sldId id="1081" r:id="rId38"/>
    <p:sldId id="1056" r:id="rId39"/>
    <p:sldId id="1090" r:id="rId40"/>
    <p:sldId id="1083" r:id="rId41"/>
    <p:sldId id="1084" r:id="rId42"/>
    <p:sldId id="1062" r:id="rId43"/>
    <p:sldId id="390" r:id="rId44"/>
    <p:sldId id="1058" r:id="rId45"/>
    <p:sldId id="1087" r:id="rId46"/>
    <p:sldId id="1044" r:id="rId47"/>
    <p:sldId id="1057" r:id="rId48"/>
    <p:sldId id="394" r:id="rId49"/>
    <p:sldId id="397" r:id="rId50"/>
    <p:sldId id="393" r:id="rId51"/>
    <p:sldId id="399" r:id="rId52"/>
    <p:sldId id="1082" r:id="rId53"/>
    <p:sldId id="1080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99E66B-8CA7-4D4C-BFAC-6A832B11FC60}">
          <p14:sldIdLst>
            <p14:sldId id="563"/>
            <p14:sldId id="562"/>
            <p14:sldId id="1033"/>
            <p14:sldId id="425"/>
            <p14:sldId id="1049"/>
            <p14:sldId id="1091"/>
            <p14:sldId id="1050"/>
            <p14:sldId id="1051"/>
            <p14:sldId id="1052"/>
            <p14:sldId id="1059"/>
            <p14:sldId id="1060"/>
            <p14:sldId id="1063"/>
            <p14:sldId id="1061"/>
            <p14:sldId id="1086"/>
            <p14:sldId id="1064"/>
            <p14:sldId id="1065"/>
            <p14:sldId id="1066"/>
            <p14:sldId id="1067"/>
            <p14:sldId id="1068"/>
            <p14:sldId id="1069"/>
            <p14:sldId id="1053"/>
            <p14:sldId id="1054"/>
            <p14:sldId id="1089"/>
            <p14:sldId id="398"/>
            <p14:sldId id="1071"/>
            <p14:sldId id="1072"/>
            <p14:sldId id="1073"/>
            <p14:sldId id="1074"/>
            <p14:sldId id="1075"/>
            <p14:sldId id="1076"/>
            <p14:sldId id="1088"/>
            <p14:sldId id="1077"/>
            <p14:sldId id="1078"/>
            <p14:sldId id="1079"/>
            <p14:sldId id="1081"/>
            <p14:sldId id="1056"/>
            <p14:sldId id="1090"/>
            <p14:sldId id="1083"/>
            <p14:sldId id="1084"/>
            <p14:sldId id="1062"/>
            <p14:sldId id="390"/>
            <p14:sldId id="1058"/>
            <p14:sldId id="1087"/>
            <p14:sldId id="1044"/>
            <p14:sldId id="1057"/>
            <p14:sldId id="394"/>
            <p14:sldId id="397"/>
            <p14:sldId id="393"/>
            <p14:sldId id="399"/>
            <p14:sldId id="1082"/>
            <p14:sldId id="1080"/>
          </p14:sldIdLst>
        </p14:section>
        <p14:section name="Untitled Section" id="{474DE060-EE9D-47AD-933D-E047B77496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Sain" initials="MS" lastIdx="1" clrIdx="0">
    <p:extLst>
      <p:ext uri="{19B8F6BF-5375-455C-9EA6-DF929625EA0E}">
        <p15:presenceInfo xmlns:p15="http://schemas.microsoft.com/office/powerpoint/2012/main" userId="S-1-5-21-2209410535-1738041496-768148181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 autoAdjust="0"/>
    <p:restoredTop sz="91224" autoAdjust="0"/>
  </p:normalViewPr>
  <p:slideViewPr>
    <p:cSldViewPr snapToGrid="0">
      <p:cViewPr varScale="1">
        <p:scale>
          <a:sx n="116" d="100"/>
          <a:sy n="116" d="100"/>
        </p:scale>
        <p:origin x="85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774" y="-4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522B07-CD53-49E7-89F2-51A5AC72D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A2415-F48C-4D81-A7A2-68E9E2DAD5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56471406-E82E-49ED-B8BC-7B9BE89E2FA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253BC-BD14-429D-B629-9898128A86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EAC4C-FA36-4039-B921-58E82EA36F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58FB3C67-AFE0-4278-8C96-02F29552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0177861E-444A-43C0-8439-0FDF112DC574}" type="datetimeFigureOut">
              <a:rPr lang="en-US" smtClean="0"/>
              <a:t>11/3/23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B207E656-0E97-4BB1-BF1D-BCBAE9C25D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8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7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1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6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03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0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4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31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28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8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25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0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7E656-0E97-4BB1-BF1D-BCBAE9C25D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353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67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93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5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96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40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0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27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4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91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6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02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93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60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1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53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94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62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85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45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634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4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859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81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826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892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7E656-0E97-4BB1-BF1D-BCBAE9C25D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05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5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Primarily a product of me and John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29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38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354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22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1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549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1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8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2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370" y="4529618"/>
            <a:ext cx="5607050" cy="366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E656-0E97-4BB1-BF1D-BCBAE9C25D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2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DB6-03B2-4C4B-BACF-2F6340747057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396" y="6356350"/>
            <a:ext cx="409250" cy="365125"/>
          </a:xfrm>
        </p:spPr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4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DE1D-3D04-47FC-8EB3-924E63ADABF3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9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744-775C-42F6-9125-E03819A64763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DB6-03B2-4C4B-BACF-2F6340747057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396" y="6356350"/>
            <a:ext cx="409250" cy="365125"/>
          </a:xfrm>
        </p:spPr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0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0C98-E023-4372-BCA8-CE7E55326C1F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3179" y="6356349"/>
            <a:ext cx="458821" cy="365125"/>
          </a:xfrm>
        </p:spPr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E9-70DA-4618-AC74-CD315AC2CD75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8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2FE-2A68-4D28-AC4B-AE001142262D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7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2DCC-7382-48EE-BD0E-AAFA5F2ACBCB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7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0BC-3D90-4BE1-BDAD-5E4E3E2DA5E7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8542" y="6356350"/>
            <a:ext cx="383458" cy="501650"/>
          </a:xfrm>
        </p:spPr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D177-8ACE-4100-AEDE-8EA1C350CB79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05098" y="6356349"/>
            <a:ext cx="458821" cy="365125"/>
          </a:xfrm>
        </p:spPr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1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AB68-56EE-42BB-87F2-5C18B6F1A1E0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0C98-E023-4372-BCA8-CE7E55326C1F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3179" y="6356349"/>
            <a:ext cx="458821" cy="365125"/>
          </a:xfrm>
        </p:spPr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76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D2D-0D92-40ED-BE71-FF61F587004C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9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BEB0-607E-075D-907A-053CEDED0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85977-77E4-9B73-2EC1-62C42E14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714E4-5096-3043-889D-31993D42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4DAE9-62E1-AB7B-BDF2-EBF70054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29E-713C-DA03-E33D-B306AE4D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3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8EAA-26A2-4B28-05E7-629FBA19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0EF2-E0A0-B10D-905E-8897E2A0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526A1-06E6-9B14-FA13-AB8B0EC1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1E6B9-6A30-484D-EC25-AF146660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7E838-2611-4A87-7EFD-AF1368A7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5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05E4-8859-6784-A3EF-35F57539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749B8-6B72-5321-BE1D-B0F1571C6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62965-7099-2885-1768-99F5699B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D6F6-B95A-3EA0-4AC2-339FBAB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3E9E-EE35-DD29-2118-DD6EF282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50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7EB3-2197-182C-4E83-BBF53512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927A-4562-6DFB-1007-22AC1638B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79BE4-CCE4-ACA1-DBBD-66CBCD3A6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8A949-6134-9F66-1A00-4AD59DC6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AE741-057D-A2D3-59D9-479631F7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13F5C-EE8C-467D-B62E-19372F22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10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DAA3-3E07-BFF5-55AE-0114296C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FC9D2-A487-9811-FC7E-1D97435F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49496-ED5A-2E11-11CB-53DA308CB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02967-9879-19D3-01DA-CEC7C7A14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52806-56B7-C2C2-3E1A-167CDCE08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A5783-8343-057E-CC13-22721A29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1F86A-4963-210D-7E64-B6256C1B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146A0-431D-637D-19ED-967A0028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3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8910-C09F-AB54-39F8-407D85CB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21DA7-1F97-371D-CB69-68743CC4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E363C-C42A-B7F8-3409-0BB8D9F4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C4923-07DA-918E-4445-7C23E17B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9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D59C3-C683-9017-0B90-67C5E158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7C213-0F75-3FC2-5C03-50D88D4A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1EFD5-B61E-FAF2-8296-97E2A15B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2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09AB-A862-9424-FE7B-BF6F1468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9C18-F815-D1CC-8007-4290B3A3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79BE2-37EA-5BBB-DE88-BE285DC2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FB47-2E02-82A7-E6A3-776E3A0B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37495-5AAD-A5B6-88E4-A22D176C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870B-2380-A8F8-B500-35FAE19A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0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439B-C240-C76F-5197-5C3C5B12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40689-3ABD-0C96-AE69-D4F4CA493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79B0E-8D8C-D30C-33C0-1CAF0A213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09B16-C143-E880-A59E-D8A0DBC2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2A684-4CBB-7945-812B-1CA0EC8F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BC69A-C8CC-3868-8877-92A1D359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E9-70DA-4618-AC74-CD315AC2CD75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9D62-68EB-C882-0A23-92E7FF07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ED72D-56CC-414E-4F8B-AF7780AB7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5710B-83A3-52CF-87AE-5356919F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6471E-5A59-3678-23FC-6B240B6B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D2283-2D77-7A47-B19D-82D7D8A3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8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127BEE-1F23-C16A-32C0-FD4DEB812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9192F-6631-94A4-786C-C0FA09EE1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B7E4D-20EB-278B-CFC4-BB07349E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DD89-E4F6-A40F-8B28-1614905E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A54ED-3823-5580-E3CF-B6167E59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3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2FE-2A68-4D28-AC4B-AE001142262D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9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2DCC-7382-48EE-BD0E-AAFA5F2ACBCB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5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0BC-3D90-4BE1-BDAD-5E4E3E2DA5E7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8542" y="6356350"/>
            <a:ext cx="383458" cy="501650"/>
          </a:xfrm>
        </p:spPr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3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D177-8ACE-4100-AEDE-8EA1C350CB79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05098" y="6356349"/>
            <a:ext cx="458821" cy="365125"/>
          </a:xfrm>
        </p:spPr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AB68-56EE-42BB-87F2-5C18B6F1A1E0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3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D2D-0D92-40ED-BE71-FF61F587004C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4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3B0E-51A8-46B7-8A3D-9EA213DD9909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6161" y="6355702"/>
            <a:ext cx="395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2BAE1-D57F-41CC-A6C7-4DD710F4FB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4080CD62-9021-4753-AFCE-3A52C413D9C2">
            <a:extLst>
              <a:ext uri="{FF2B5EF4-FFF2-40B4-BE49-F238E27FC236}">
                <a16:creationId xmlns:a16="http://schemas.microsoft.com/office/drawing/2014/main" id="{2322EEA6-15BA-47E5-ABCA-89066BC09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8537" y="6445628"/>
            <a:ext cx="415859" cy="23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68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F4E76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4E76"/>
          </a:solidFill>
          <a:latin typeface="Gill 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4E76"/>
          </a:solidFill>
          <a:latin typeface="Gill 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4E76"/>
          </a:solidFill>
          <a:latin typeface="Gill 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E76"/>
          </a:solidFill>
          <a:latin typeface="Gill 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E76"/>
          </a:solidFill>
          <a:latin typeface="Gill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3B0E-51A8-46B7-8A3D-9EA213DD9909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6161" y="6355702"/>
            <a:ext cx="395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2BAE1-D57F-41CC-A6C7-4DD710F4FB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4080CD62-9021-4753-AFCE-3A52C413D9C2">
            <a:extLst>
              <a:ext uri="{FF2B5EF4-FFF2-40B4-BE49-F238E27FC236}">
                <a16:creationId xmlns:a16="http://schemas.microsoft.com/office/drawing/2014/main" id="{2322EEA6-15BA-47E5-ABCA-89066BC09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1331" y="6431298"/>
            <a:ext cx="504938" cy="2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DBA0DF-744F-40EA-B40F-FF9400D5A126}"/>
              </a:ext>
            </a:extLst>
          </p:cNvPr>
          <p:cNvSpPr/>
          <p:nvPr userDrawn="1"/>
        </p:nvSpPr>
        <p:spPr>
          <a:xfrm>
            <a:off x="527604" y="223736"/>
            <a:ext cx="11136792" cy="1982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31B9E-B2B7-4008-A07C-DAE258BB5C95}"/>
              </a:ext>
            </a:extLst>
          </p:cNvPr>
          <p:cNvSpPr/>
          <p:nvPr userDrawn="1"/>
        </p:nvSpPr>
        <p:spPr>
          <a:xfrm>
            <a:off x="527604" y="421955"/>
            <a:ext cx="11136792" cy="2006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70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F4E76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4E76"/>
          </a:solidFill>
          <a:latin typeface="Gill 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4E76"/>
          </a:solidFill>
          <a:latin typeface="Gill 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4E76"/>
          </a:solidFill>
          <a:latin typeface="Gill 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E76"/>
          </a:solidFill>
          <a:latin typeface="Gill 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E76"/>
          </a:solidFill>
          <a:latin typeface="Gill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A0CEA-85D6-B8F0-3C9E-287936FF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6B51B-8D55-A808-AE16-A7CF7239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F1122-CFFD-C8F6-1509-BBABA8ECC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D98C-159F-46DD-AB35-5B9B1F790A1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536B-69B7-D9F5-77E5-7DD676051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552F-BFDE-8004-0AA0-DA3CD2EB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DBDD-BB51-4122-95A9-18BA77A9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aud.org/vendor-lis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hazelet@taud.or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aud.org/resources/downloads_test/#tab-id-7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0ED835-9512-D81E-1DB6-E015C66C6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4" y="2169856"/>
            <a:ext cx="8953913" cy="25182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19C46-1A81-8D4B-EEC1-9375A249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39D1A-CE46-BC3A-17C9-705BFC43CF3E}"/>
              </a:ext>
            </a:extLst>
          </p:cNvPr>
          <p:cNvSpPr/>
          <p:nvPr/>
        </p:nvSpPr>
        <p:spPr>
          <a:xfrm>
            <a:off x="732229" y="1647909"/>
            <a:ext cx="111367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Methods of Procurement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 by competitive sealed bids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 by competitive quote bids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 by competitive sealed proposals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 by request for qualifications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exempt from competitive bidding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Open market purchases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471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0D2DA1-2A55-895E-F782-3B0DC5D6AE37}"/>
              </a:ext>
            </a:extLst>
          </p:cNvPr>
          <p:cNvSpPr/>
          <p:nvPr/>
        </p:nvSpPr>
        <p:spPr>
          <a:xfrm>
            <a:off x="577175" y="1306710"/>
            <a:ext cx="1113679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In 2015, legislature authorized local governments, including utility districts, to increase threshold limit before competitive bidding required up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over $25,000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Competitive sealed bids and competitive sealed proposals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Created a distinction between competitive sealed bids and competitive quote bids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189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2A32D-FC33-5091-E205-35C3A244518F}"/>
              </a:ext>
            </a:extLst>
          </p:cNvPr>
          <p:cNvSpPr/>
          <p:nvPr/>
        </p:nvSpPr>
        <p:spPr>
          <a:xfrm>
            <a:off x="732229" y="1973388"/>
            <a:ext cx="111367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by Competitive Quote Bid </a:t>
            </a:r>
          </a:p>
          <a:p>
            <a:pPr marL="461963" indent="-461963"/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Competitive quote bids for purchases costing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Less than the bid threshold for sealed competitive bids or proposals (Under $25,000)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More than 40% of such bid threshold ($10,000)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More than some lower amount as established by the governing body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686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AFCE5-9CDE-C18E-7D23-9C99DC081FED}"/>
              </a:ext>
            </a:extLst>
          </p:cNvPr>
          <p:cNvSpPr/>
          <p:nvPr/>
        </p:nvSpPr>
        <p:spPr>
          <a:xfrm>
            <a:off x="732229" y="2369754"/>
            <a:ext cx="111367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by Competitive Quote Bid 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Under the New Threshold for Competitive Bidding, it permits competitive quote bids for purchases between $10,000 and $25,000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Utility district’s power to establish “appropriate exceptions to the competitive bidding requirements…including…establishing dollar purchase amounts” could justify different threshold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504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0767"/>
          </a:xfrm>
        </p:spPr>
        <p:txBody>
          <a:bodyPr anchor="b">
            <a:normAutofit/>
          </a:bodyPr>
          <a:lstStyle/>
          <a:p>
            <a:r>
              <a:rPr lang="en-US" b="1" dirty="0"/>
              <a:t>THE DESK</a:t>
            </a:r>
          </a:p>
        </p:txBody>
      </p:sp>
      <p:pic>
        <p:nvPicPr>
          <p:cNvPr id="6" name="Picture 5" descr="A desk with a lamp on top&#10;&#10;Description automatically generated">
            <a:extLst>
              <a:ext uri="{FF2B5EF4-FFF2-40B4-BE49-F238E27FC236}">
                <a16:creationId xmlns:a16="http://schemas.microsoft.com/office/drawing/2014/main" id="{112BAC43-CCE7-5328-6AE5-8B8F68181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8" r="2" b="11782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6161" y="6355702"/>
            <a:ext cx="39559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02BAE1-D57F-41CC-A6C7-4DD710F4FB3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8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F2CD8-6037-5C7C-2149-95414F1F0E50}"/>
              </a:ext>
            </a:extLst>
          </p:cNvPr>
          <p:cNvSpPr/>
          <p:nvPr/>
        </p:nvSpPr>
        <p:spPr>
          <a:xfrm>
            <a:off x="577175" y="2142520"/>
            <a:ext cx="11136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 by Competitive Sealed Proposals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Request For Proposals (RFP)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T.C.A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Gill Sans"/>
                <a:cs typeface="Lucida Sans Unicode" panose="020B0602030504020204" pitchFamily="34" charset="0"/>
              </a:rPr>
              <a:t>§ 12-3-1207 which authorizes municipalities to procure certain goods and services by competitive sealed proposals has been amended to include utility districts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1">
                  <a:lumMod val="50000"/>
                </a:schemeClr>
              </a:solidFill>
              <a:latin typeface="Gill Sans"/>
              <a:cs typeface="Lucida Sans Unicode" panose="020B0602030504020204" pitchFamily="34" charset="0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Gill Sans"/>
                <a:cs typeface="Lucida Sans Unicode" panose="020B0602030504020204" pitchFamily="34" charset="0"/>
              </a:rPr>
              <a:t>Request for proposals (RFP) permitted when qualifications, experience or competence are more important than price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65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854E3-C35B-AD1A-EA54-02B5D1E2DA10}"/>
              </a:ext>
            </a:extLst>
          </p:cNvPr>
          <p:cNvSpPr/>
          <p:nvPr/>
        </p:nvSpPr>
        <p:spPr>
          <a:xfrm>
            <a:off x="732229" y="2169183"/>
            <a:ext cx="111367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RFP may only be used when there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  <a:cs typeface="Lucida Sans Unicode" panose="020B0602030504020204" pitchFamily="34" charset="0"/>
              </a:rPr>
              <a:t>Is more than one solution to a purchasing issue and RFP will assist in choosing the best solution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  <a:cs typeface="Lucida Sans Unicode" panose="020B0602030504020204" pitchFamily="34" charset="0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  <a:cs typeface="Lucida Sans Unicode" panose="020B0602030504020204" pitchFamily="34" charset="0"/>
              </a:rPr>
              <a:t>Is no readily identifiable solution to a purchasing issue and RFP will assist in identifying one or more solutions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  <a:cs typeface="Lucida Sans Unicode" panose="020B0602030504020204" pitchFamily="34" charset="0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  <a:cs typeface="Lucida Sans Unicode" panose="020B0602030504020204" pitchFamily="34" charset="0"/>
              </a:rPr>
              <a:t>Construction management services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Gill Sans"/>
              <a:cs typeface="Lucida Sans Unicode" panose="020B0602030504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711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9DA57-D203-1CEB-540F-8B886DD7CC51}"/>
              </a:ext>
            </a:extLst>
          </p:cNvPr>
          <p:cNvSpPr/>
          <p:nvPr/>
        </p:nvSpPr>
        <p:spPr>
          <a:xfrm>
            <a:off x="577175" y="2189946"/>
            <a:ext cx="111367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RFP will state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  <a:cs typeface="Lucida Sans Unicode" panose="020B0602030504020204" pitchFamily="34" charset="0"/>
              </a:rPr>
              <a:t>The factors to be used to evaluate the proposals, including price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  <a:cs typeface="Lucida Sans Unicode" panose="020B0602030504020204" pitchFamily="34" charset="0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  <a:cs typeface="Lucida Sans Unicode" panose="020B0602030504020204" pitchFamily="34" charset="0"/>
              </a:rPr>
              <a:t>The relative importance of the factors in the evaluation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  <a:cs typeface="Lucida Sans Unicode" panose="020B0602030504020204" pitchFamily="34" charset="0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  <a:cs typeface="Lucida Sans Unicode" panose="020B0602030504020204" pitchFamily="34" charset="0"/>
              </a:rPr>
              <a:t>That the evaluation all of the stated factors will determine whose proposal is the most advantageous to the utility district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Gill Sans"/>
              <a:cs typeface="Lucida Sans Unicode" panose="020B0602030504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630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D745A-7E5D-56AD-D00A-E9C6EB960531}"/>
              </a:ext>
            </a:extLst>
          </p:cNvPr>
          <p:cNvSpPr/>
          <p:nvPr/>
        </p:nvSpPr>
        <p:spPr>
          <a:xfrm>
            <a:off x="527604" y="1647909"/>
            <a:ext cx="111367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 by Request fo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 Qualifications: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In 2013 legislature mandated architectural and engineering services be procured by request for qualifications (RFQ)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Utility district board appoints selection committee to conduct RFQ process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739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2B29C-F89F-886D-D9D7-D91874228404}"/>
              </a:ext>
            </a:extLst>
          </p:cNvPr>
          <p:cNvSpPr/>
          <p:nvPr/>
        </p:nvSpPr>
        <p:spPr>
          <a:xfrm>
            <a:off x="577175" y="1478632"/>
            <a:ext cx="11136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 by Request fo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 Qualifications: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Selection committee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Prepares RFQ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Evaluates statements of qualifications and experience received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Conducts discussions with firms submitting RFQ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Selects the firm deemed to be qualified for the work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Negotiates contract with qualified firm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When contract cannot be negotiated, will negotiate with other qualified firms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104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605" y="1046557"/>
            <a:ext cx="11136791" cy="17284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Competitive Bidding &amp; Procurement for Utilities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5255"/>
            <a:ext cx="9144000" cy="164560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>
                <a:solidFill>
                  <a:srgbClr val="5B9BD5">
                    <a:lumMod val="50000"/>
                  </a:srgbClr>
                </a:solidFill>
                <a:latin typeface="Gill Sans"/>
              </a:rPr>
              <a:t>Brian Hazelet, Strategic Initiatives</a:t>
            </a:r>
          </a:p>
          <a:p>
            <a:pPr lvl="0"/>
            <a:r>
              <a:rPr lang="en-US" sz="2200" dirty="0">
                <a:solidFill>
                  <a:srgbClr val="5B9BD5">
                    <a:lumMod val="50000"/>
                  </a:srgbClr>
                </a:solidFill>
                <a:latin typeface="Gill Sans"/>
              </a:rPr>
              <a:t>Tennessee Association of Utility Districts</a:t>
            </a:r>
          </a:p>
          <a:p>
            <a:pPr lvl="0"/>
            <a:endParaRPr lang="en-US" sz="26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/>
            <a:r>
              <a:rPr lang="en-US" sz="1700" dirty="0">
                <a:solidFill>
                  <a:srgbClr val="5B9BD5">
                    <a:lumMod val="50000"/>
                  </a:srgbClr>
                </a:solidFill>
                <a:latin typeface="Gill Sans"/>
              </a:rPr>
              <a:t>©2023. Tennessee Association of Utility Districts</a:t>
            </a:r>
          </a:p>
          <a:p>
            <a:endParaRPr lang="en-US" sz="2800" dirty="0">
              <a:latin typeface="Garamond" panose="02020404030301010803" pitchFamily="18" charset="0"/>
            </a:endParaRPr>
          </a:p>
          <a:p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58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AB3F0-3A52-0B5B-C9F6-49B8C9EA87BB}"/>
              </a:ext>
            </a:extLst>
          </p:cNvPr>
          <p:cNvSpPr/>
          <p:nvPr/>
        </p:nvSpPr>
        <p:spPr>
          <a:xfrm>
            <a:off x="552389" y="1755631"/>
            <a:ext cx="11136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 by Request fo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 Qualifications: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RFQ not required when existing engineering firm provides new services within technical competency of the firm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RFQ for other professional services not requiring competitive bidding under T.C.A. 12-3-1209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940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299C7-02A1-C10F-3824-15AEBFABD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57" y="2041018"/>
            <a:ext cx="7020686" cy="46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306192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3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95106-2E83-BA34-C77A-52B83B1AA469}"/>
              </a:ext>
            </a:extLst>
          </p:cNvPr>
          <p:cNvSpPr/>
          <p:nvPr/>
        </p:nvSpPr>
        <p:spPr>
          <a:xfrm>
            <a:off x="552389" y="1570965"/>
            <a:ext cx="111367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Broad Discretion Given to Utility Districts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Public advertisement not required when bids solicited from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Vendor list developed by TAUD, or 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Utility district develops its own vendor list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Publicly advertise annually for additions to its own vendor list</a:t>
            </a:r>
          </a:p>
          <a:p>
            <a:pPr lvl="2"/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In newspaper of general circulation in grand division where located</a:t>
            </a:r>
          </a:p>
        </p:txBody>
      </p:sp>
    </p:spTree>
    <p:extLst>
      <p:ext uri="{BB962C8B-B14F-4D97-AF65-F5344CB8AC3E}">
        <p14:creationId xmlns:p14="http://schemas.microsoft.com/office/powerpoint/2010/main" val="4615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5A643-3ACA-4727-8160-BCD0597A2225}"/>
              </a:ext>
            </a:extLst>
          </p:cNvPr>
          <p:cNvSpPr/>
          <p:nvPr/>
        </p:nvSpPr>
        <p:spPr>
          <a:xfrm>
            <a:off x="4911203" y="5625649"/>
            <a:ext cx="29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https://taud.org/vendor-list/</a:t>
            </a:r>
            <a:r>
              <a:rPr lang="en-US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A158B4-46A5-432A-965C-605A85B8F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2" y="1652827"/>
            <a:ext cx="11136793" cy="32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90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AB075A-5071-EE22-2452-870C6E451FED}"/>
              </a:ext>
            </a:extLst>
          </p:cNvPr>
          <p:cNvSpPr/>
          <p:nvPr/>
        </p:nvSpPr>
        <p:spPr>
          <a:xfrm>
            <a:off x="527604" y="1383156"/>
            <a:ext cx="11136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Broad Discretion Given to Utility Districts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Utility district board may establish appropriate exceptions to competitive bidding, “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including, but not limited to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…”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less than $10,000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Contracts to provide a continuous work force through independent contractors for maintenance, installation and repair of utility system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 of goods or services when there is a single source of supply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607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F8F561-36B5-ECC6-83FD-C740EB984DA1}"/>
              </a:ext>
            </a:extLst>
          </p:cNvPr>
          <p:cNvSpPr/>
          <p:nvPr/>
        </p:nvSpPr>
        <p:spPr>
          <a:xfrm>
            <a:off x="527604" y="1678687"/>
            <a:ext cx="111367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Broad Discretion Given to Utility Districts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for immediate delivery in actual emergencies arising from unforeseen causes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of real property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from any federal, state or local government unit or agency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of items for resale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338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31D1A-3EF5-690D-13B9-EC0558763607}"/>
              </a:ext>
            </a:extLst>
          </p:cNvPr>
          <p:cNvSpPr/>
          <p:nvPr/>
        </p:nvSpPr>
        <p:spPr>
          <a:xfrm>
            <a:off x="527604" y="1494021"/>
            <a:ext cx="111367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Broad Discretion Given to Utility Districts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Statute does not address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How bids are to be solicited from vendors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How bids are to be submitted to the utility district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Whether bids had to be sealed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Number of bids which must be solicited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Criteria for award of contract or purchase from bids received</a:t>
            </a:r>
          </a:p>
        </p:txBody>
      </p:sp>
    </p:spTree>
    <p:extLst>
      <p:ext uri="{BB962C8B-B14F-4D97-AF65-F5344CB8AC3E}">
        <p14:creationId xmlns:p14="http://schemas.microsoft.com/office/powerpoint/2010/main" val="30179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DE69-24C3-02D2-5ACA-D81DB6BC3BD4}"/>
              </a:ext>
            </a:extLst>
          </p:cNvPr>
          <p:cNvSpPr/>
          <p:nvPr/>
        </p:nvSpPr>
        <p:spPr>
          <a:xfrm>
            <a:off x="527604" y="1647909"/>
            <a:ext cx="11136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Exemptions from Competitive Bidding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Legislature has adopted several exemptions for competitive bidding for local governments, including utility districts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Goods and services included in State contracts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Goods and services included in federal GSA contracts (except motor vehicles)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748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8D4D5-05E1-10C2-CE48-6844952FF43E}"/>
              </a:ext>
            </a:extLst>
          </p:cNvPr>
          <p:cNvSpPr/>
          <p:nvPr/>
        </p:nvSpPr>
        <p:spPr>
          <a:xfrm>
            <a:off x="577175" y="1847964"/>
            <a:ext cx="11136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Exemptions from Competitive Bidding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Goods and services included in State contracts from local source provided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Utility district cannot purchase goods under State contract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Price from local source is same or less than price in State contract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Specifications must be equal or better than goods in State contract</a:t>
            </a:r>
          </a:p>
        </p:txBody>
      </p:sp>
    </p:spTree>
    <p:extLst>
      <p:ext uri="{BB962C8B-B14F-4D97-AF65-F5344CB8AC3E}">
        <p14:creationId xmlns:p14="http://schemas.microsoft.com/office/powerpoint/2010/main" val="18857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8E2406E-2037-4DCA-9D73-3E7FBB758B50}"/>
              </a:ext>
            </a:extLst>
          </p:cNvPr>
          <p:cNvSpPr txBox="1">
            <a:spLocks/>
          </p:cNvSpPr>
          <p:nvPr/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F4E76"/>
                </a:solidFill>
                <a:latin typeface="Gill Sans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400" b="1" kern="1200" dirty="0">
                <a:latin typeface="Gill Sans"/>
                <a:ea typeface="+mj-ea"/>
                <a:cs typeface="+mj-cs"/>
              </a:rPr>
              <a:t>My Family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3179" y="6356349"/>
            <a:ext cx="458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502BAE1-D57F-41CC-A6C7-4DD710F4FB32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67A63-4D0C-ACFF-7EE8-EDEDFA4A7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3520" y="1549400"/>
            <a:ext cx="666496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1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BF01DD-1D3F-7C34-1A46-C5FDE3777DEF}"/>
              </a:ext>
            </a:extLst>
          </p:cNvPr>
          <p:cNvSpPr/>
          <p:nvPr/>
        </p:nvSpPr>
        <p:spPr>
          <a:xfrm>
            <a:off x="577175" y="1570965"/>
            <a:ext cx="111367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Exemptions from Competitive Bidding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for a utility district by another local government when the other local government follows its own requirements for the purchase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Used or secondhand goods, equipment, materials, supplies, or commodities from any federal, state, or local governmental unit or agency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442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0767"/>
          </a:xfrm>
        </p:spPr>
        <p:txBody>
          <a:bodyPr anchor="b">
            <a:normAutofit/>
          </a:bodyPr>
          <a:lstStyle/>
          <a:p>
            <a:r>
              <a:rPr lang="en-US" b="1" dirty="0"/>
              <a:t>THE DESK</a:t>
            </a:r>
            <a:br>
              <a:rPr lang="en-US" b="1" dirty="0"/>
            </a:br>
            <a:r>
              <a:rPr lang="en-US" b="1" dirty="0"/>
              <a:t>AGAIN</a:t>
            </a:r>
          </a:p>
        </p:txBody>
      </p:sp>
      <p:pic>
        <p:nvPicPr>
          <p:cNvPr id="6" name="Picture 5" descr="A desk with a lamp on top&#10;&#10;Description automatically generated">
            <a:extLst>
              <a:ext uri="{FF2B5EF4-FFF2-40B4-BE49-F238E27FC236}">
                <a16:creationId xmlns:a16="http://schemas.microsoft.com/office/drawing/2014/main" id="{112BAC43-CCE7-5328-6AE5-8B8F68181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8" r="2" b="11782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6161" y="6355702"/>
            <a:ext cx="39559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02BAE1-D57F-41CC-A6C7-4DD710F4FB32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86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0EAA8-AC3F-93EC-B467-4165854E7820}"/>
              </a:ext>
            </a:extLst>
          </p:cNvPr>
          <p:cNvSpPr/>
          <p:nvPr/>
        </p:nvSpPr>
        <p:spPr>
          <a:xfrm>
            <a:off x="527604" y="1494021"/>
            <a:ext cx="111367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Exemptions from Competitive Bidding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Used or secondhand articles consisting of goods, equipment, materials, supplies, or commodities from any private individual or entity provided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Cost no more than 5% higher than the general range of value of item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Range of value is documented by a listing in a nationally recognized publication or by an appraisal of a licensed appraiser 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Documentation is attached to the seller’s invoice</a:t>
            </a:r>
          </a:p>
        </p:txBody>
      </p:sp>
    </p:spTree>
    <p:extLst>
      <p:ext uri="{BB962C8B-B14F-4D97-AF65-F5344CB8AC3E}">
        <p14:creationId xmlns:p14="http://schemas.microsoft.com/office/powerpoint/2010/main" val="29968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12649-7D74-344C-54F8-C036046AACFB}"/>
              </a:ext>
            </a:extLst>
          </p:cNvPr>
          <p:cNvSpPr/>
          <p:nvPr/>
        </p:nvSpPr>
        <p:spPr>
          <a:xfrm>
            <a:off x="527604" y="1909519"/>
            <a:ext cx="111367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Exemptions from Competitive Bidding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Goods and services purchased at same price as in the contracts of other Tennessee local governments except for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or unused motor vehicles, unless the motor vehicles are manufactured for a special purpose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Purchases related to any transportation infrastructure project</a:t>
            </a:r>
          </a:p>
        </p:txBody>
      </p:sp>
    </p:spTree>
    <p:extLst>
      <p:ext uri="{BB962C8B-B14F-4D97-AF65-F5344CB8AC3E}">
        <p14:creationId xmlns:p14="http://schemas.microsoft.com/office/powerpoint/2010/main" val="33444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D17E0C-9028-40D9-87F2-CED85B217FBD}"/>
              </a:ext>
            </a:extLst>
          </p:cNvPr>
          <p:cNvSpPr/>
          <p:nvPr/>
        </p:nvSpPr>
        <p:spPr>
          <a:xfrm>
            <a:off x="527604" y="1540188"/>
            <a:ext cx="11136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Exemptions from Competitive Bidding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Goods and services purchased under a cooperative purchasing agreement with other Tennessee local governments when purchasing entity complies with its purchasing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Goods and services purchased under a cooperative purchasing agreement with out-of-state local governments or federal government agencies when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373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7F319-409E-810E-4A3A-9204CC86917A}"/>
              </a:ext>
            </a:extLst>
          </p:cNvPr>
          <p:cNvSpPr/>
          <p:nvPr/>
        </p:nvSpPr>
        <p:spPr>
          <a:xfrm>
            <a:off x="527604" y="2032630"/>
            <a:ext cx="11136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Exemptions from Competitive Bidding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Must comply with all terms and conditions on exemptions created by the legislature for local governments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All of these terms and conditions are not stated in New Model but are incorporated by reference to applicable TCA section</a:t>
            </a:r>
          </a:p>
        </p:txBody>
      </p:sp>
    </p:spTree>
    <p:extLst>
      <p:ext uri="{BB962C8B-B14F-4D97-AF65-F5344CB8AC3E}">
        <p14:creationId xmlns:p14="http://schemas.microsoft.com/office/powerpoint/2010/main" val="40056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306192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8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D36CE0-9B4A-269E-BA1F-15E0958A3A80}"/>
              </a:ext>
            </a:extLst>
          </p:cNvPr>
          <p:cNvSpPr/>
          <p:nvPr/>
        </p:nvSpPr>
        <p:spPr>
          <a:xfrm>
            <a:off x="527604" y="1443128"/>
            <a:ext cx="11136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Authority Thresholds to Make Purchases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Designate General Manager or other employees with authority to make open market purchases, usually under $10,000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Designate the level of purchases the board, General Manager or other employees may make for other exempt purchases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050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15EAC4-5DAD-19B7-7541-A8F76E9BAA05}"/>
              </a:ext>
            </a:extLst>
          </p:cNvPr>
          <p:cNvSpPr/>
          <p:nvPr/>
        </p:nvSpPr>
        <p:spPr>
          <a:xfrm>
            <a:off x="527604" y="1786409"/>
            <a:ext cx="11136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Purchasing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All purchases will be made using the District purchasing system software (for those which use such software)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Include a written description of the current purchase requisition and approval process the District follows or desires to follow </a:t>
            </a:r>
          </a:p>
        </p:txBody>
      </p:sp>
    </p:spTree>
    <p:extLst>
      <p:ext uri="{BB962C8B-B14F-4D97-AF65-F5344CB8AC3E}">
        <p14:creationId xmlns:p14="http://schemas.microsoft.com/office/powerpoint/2010/main" val="30489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BC7352-05F3-2A39-BA11-FA587929C4DF}"/>
              </a:ext>
            </a:extLst>
          </p:cNvPr>
          <p:cNvSpPr/>
          <p:nvPr/>
        </p:nvSpPr>
        <p:spPr>
          <a:xfrm>
            <a:off x="527604" y="1786409"/>
            <a:ext cx="11136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Purchasing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Include a description of the method by which approved purchases can be made:  contract, purchase orders, purchase cards, credit cards, petty cash,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Law mandates that the utility district establish “procedures for documentation of compliance with purchasing procedures”</a:t>
            </a:r>
          </a:p>
        </p:txBody>
      </p:sp>
    </p:spTree>
    <p:extLst>
      <p:ext uri="{BB962C8B-B14F-4D97-AF65-F5344CB8AC3E}">
        <p14:creationId xmlns:p14="http://schemas.microsoft.com/office/powerpoint/2010/main" val="42640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103702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Three Rules Of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DCC78-718B-484F-9755-116D3809B553}"/>
              </a:ext>
            </a:extLst>
          </p:cNvPr>
          <p:cNvSpPr/>
          <p:nvPr/>
        </p:nvSpPr>
        <p:spPr>
          <a:xfrm>
            <a:off x="527604" y="2104827"/>
            <a:ext cx="111367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History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899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5A0E97-F522-9382-6C48-ADF1A50EDDB2}"/>
              </a:ext>
            </a:extLst>
          </p:cNvPr>
          <p:cNvSpPr/>
          <p:nvPr/>
        </p:nvSpPr>
        <p:spPr>
          <a:xfrm>
            <a:off x="527604" y="2324477"/>
            <a:ext cx="11136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What is your Review Cycle?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The Pen to Paper is better then the best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Memo, Memo, Memo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354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389" y="387701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Why does this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 descr="Question mark symbol">
            <a:extLst>
              <a:ext uri="{FF2B5EF4-FFF2-40B4-BE49-F238E27FC236}">
                <a16:creationId xmlns:a16="http://schemas.microsoft.com/office/drawing/2014/main" id="{A86ABFF1-A678-3DA1-AC37-E9DD3B6F0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442" y="1990843"/>
            <a:ext cx="7977116" cy="44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103702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Four Protections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DCC78-718B-484F-9755-116D3809B553}"/>
              </a:ext>
            </a:extLst>
          </p:cNvPr>
          <p:cNvSpPr/>
          <p:nvPr/>
        </p:nvSpPr>
        <p:spPr>
          <a:xfrm>
            <a:off x="527604" y="2104827"/>
            <a:ext cx="11136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Protect Your Utility From Audit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Protect Your Utility From Lawsuit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Protect Your Utility from public scrutiny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Protect yourself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7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103702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Three Rules Of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DCC78-718B-484F-9755-116D3809B553}"/>
              </a:ext>
            </a:extLst>
          </p:cNvPr>
          <p:cNvSpPr/>
          <p:nvPr/>
        </p:nvSpPr>
        <p:spPr>
          <a:xfrm>
            <a:off x="527604" y="2104827"/>
            <a:ext cx="111367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History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96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0B4F-F7D1-42DB-80AF-386836F89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107" y="922253"/>
            <a:ext cx="11093715" cy="91168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62875-1620-4FEC-A285-22E50813D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106" y="2021305"/>
            <a:ext cx="11093715" cy="4517606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algn="l"/>
            <a:endParaRPr lang="en-US" sz="3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2D3EF-315F-4CCA-A467-8BD90994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2BAE1-D57F-41CC-A6C7-4DD710F4F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C634D3-49B6-4F00-9385-54C06BF86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09656"/>
              </p:ext>
            </p:extLst>
          </p:nvPr>
        </p:nvGraphicFramePr>
        <p:xfrm>
          <a:off x="499216" y="2387824"/>
          <a:ext cx="11137494" cy="4333650"/>
        </p:xfrm>
        <a:graphic>
          <a:graphicData uri="http://schemas.openxmlformats.org/drawingml/2006/table">
            <a:tbl>
              <a:tblPr firstRow="1" bandRow="1"/>
              <a:tblGrid>
                <a:gridCol w="497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4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3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508" marB="455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 dirty="0"/>
                    </a:p>
                  </a:txBody>
                  <a:tcPr marT="45508" marB="455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latinLnBrk="0"/>
                      <a:endParaRPr kumimoji="0" lang="en-US" sz="2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latinLnBrk="0"/>
                      <a:r>
                        <a:rPr kumimoji="0" lang="en-US" sz="2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Gill Sans"/>
                          <a:ea typeface="Calibri"/>
                          <a:cs typeface="Times New Roman"/>
                        </a:rPr>
                        <a:t>Brian Hazelet</a:t>
                      </a:r>
                    </a:p>
                    <a:p>
                      <a:pPr marL="0" algn="ctr" defTabSz="914400" rtl="0" latinLnBrk="0"/>
                      <a:r>
                        <a:rPr kumimoji="0" lang="en-US" sz="2800" b="0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Gill Sans"/>
                          <a:ea typeface="Calibri"/>
                          <a:cs typeface="Times New Roman"/>
                        </a:rPr>
                        <a:t>Strategic Initiatives</a:t>
                      </a:r>
                    </a:p>
                    <a:p>
                      <a:pPr marL="0" algn="ctr" defTabSz="914400" rtl="0" latinLnBrk="0"/>
                      <a:endParaRPr kumimoji="0" lang="en-US" sz="2800" b="0" i="1" u="none" strike="noStrike" kern="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Gill Sans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latinLnBrk="0"/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Gill Sans"/>
                          <a:ea typeface="Calibri"/>
                          <a:cs typeface="Times New Roman"/>
                        </a:rPr>
                        <a:t>Tennessee Association of Utility Districts</a:t>
                      </a:r>
                    </a:p>
                    <a:p>
                      <a:pPr marL="0" algn="ctr" defTabSz="914400" rtl="0" latinLnBrk="0"/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Gill Sans"/>
                          <a:ea typeface="Calibri"/>
                          <a:cs typeface="Times New Roman"/>
                        </a:rPr>
                        <a:t>Phone: (615) 896-9022</a:t>
                      </a:r>
                    </a:p>
                    <a:p>
                      <a:pPr marL="0" algn="ctr" defTabSz="914400" rtl="0" latinLnBrk="0"/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Gill Sans"/>
                          <a:ea typeface="Calibri"/>
                          <a:cs typeface="Times New Roman"/>
                          <a:hlinkClick r:id="rId3"/>
                        </a:rPr>
                        <a:t>brianhazelet@taud.org</a:t>
                      </a:r>
                      <a:endParaRPr kumimoji="0" lang="en-US" sz="2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Gill Sans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latinLnBrk="0"/>
                      <a:endParaRPr kumimoji="0" lang="en-US" sz="20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Gill Sans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latinLnBrk="0"/>
                      <a:endParaRPr kumimoji="0" lang="en-US" sz="20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508" marB="455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9281AE1-1C90-494F-B489-3D4917EFA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51" y="2608045"/>
            <a:ext cx="1782035" cy="26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9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103702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TAUD Model Purchasing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B3D74-D608-461D-A261-666576AA17CC}"/>
              </a:ext>
            </a:extLst>
          </p:cNvPr>
          <p:cNvSpPr/>
          <p:nvPr/>
        </p:nvSpPr>
        <p:spPr>
          <a:xfrm>
            <a:off x="527604" y="240929"/>
            <a:ext cx="11136792" cy="2261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732AF-F27C-4E1A-82A5-36125F940AB6}"/>
              </a:ext>
            </a:extLst>
          </p:cNvPr>
          <p:cNvSpPr/>
          <p:nvPr/>
        </p:nvSpPr>
        <p:spPr>
          <a:xfrm>
            <a:off x="527604" y="421955"/>
            <a:ext cx="11136792" cy="19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DCC78-718B-484F-9755-116D3809B553}"/>
              </a:ext>
            </a:extLst>
          </p:cNvPr>
          <p:cNvSpPr/>
          <p:nvPr/>
        </p:nvSpPr>
        <p:spPr>
          <a:xfrm>
            <a:off x="835359" y="2294049"/>
            <a:ext cx="111367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Shortly after legislation passed, TAUD developed a model purchasing policy as a guide to assist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TAUD model not patterned after competitive bidding requirements for cities and counties which governed by different laws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TAUD model incorporated the flexibility in the statute passed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259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101348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TAUD Model Purchasing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B3D74-D608-461D-A261-666576AA17CC}"/>
              </a:ext>
            </a:extLst>
          </p:cNvPr>
          <p:cNvSpPr/>
          <p:nvPr/>
        </p:nvSpPr>
        <p:spPr>
          <a:xfrm>
            <a:off x="527604" y="240929"/>
            <a:ext cx="11136792" cy="2261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732AF-F27C-4E1A-82A5-36125F940AB6}"/>
              </a:ext>
            </a:extLst>
          </p:cNvPr>
          <p:cNvSpPr/>
          <p:nvPr/>
        </p:nvSpPr>
        <p:spPr>
          <a:xfrm>
            <a:off x="527604" y="421955"/>
            <a:ext cx="11136792" cy="19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DCC78-718B-484F-9755-116D3809B553}"/>
              </a:ext>
            </a:extLst>
          </p:cNvPr>
          <p:cNvSpPr/>
          <p:nvPr/>
        </p:nvSpPr>
        <p:spPr>
          <a:xfrm>
            <a:off x="835359" y="2294049"/>
            <a:ext cx="111367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Utility district purchasing statutes have not changed since 1990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TAUD model remained largely unchanged since 1990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Number of laws regarding purchasing and competitive bidding by local governments have passed since 1990, some which reference utility districts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33509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101348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TAUD Model Purchasing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B3D74-D608-461D-A261-666576AA17CC}"/>
              </a:ext>
            </a:extLst>
          </p:cNvPr>
          <p:cNvSpPr/>
          <p:nvPr/>
        </p:nvSpPr>
        <p:spPr>
          <a:xfrm>
            <a:off x="527604" y="240929"/>
            <a:ext cx="11136792" cy="2261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732AF-F27C-4E1A-82A5-36125F940AB6}"/>
              </a:ext>
            </a:extLst>
          </p:cNvPr>
          <p:cNvSpPr/>
          <p:nvPr/>
        </p:nvSpPr>
        <p:spPr>
          <a:xfrm>
            <a:off x="527604" y="421955"/>
            <a:ext cx="11136792" cy="19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DCC78-718B-484F-9755-116D3809B553}"/>
              </a:ext>
            </a:extLst>
          </p:cNvPr>
          <p:cNvSpPr/>
          <p:nvPr/>
        </p:nvSpPr>
        <p:spPr>
          <a:xfrm>
            <a:off x="552389" y="2842689"/>
            <a:ext cx="111367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TAUD model incorporates these legislative changes since 1990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TAUD model includes new “appropriate exceptions” to competitive bidding not in first TAUD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  <a:hlinkClick r:id="rId3"/>
              </a:rPr>
              <a:t>https://taud.org/resources/downloads_test/#tab-id-7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8463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101348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TAUD Model Purchasing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B3D74-D608-461D-A261-666576AA17CC}"/>
              </a:ext>
            </a:extLst>
          </p:cNvPr>
          <p:cNvSpPr/>
          <p:nvPr/>
        </p:nvSpPr>
        <p:spPr>
          <a:xfrm>
            <a:off x="527604" y="240929"/>
            <a:ext cx="11136792" cy="2261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732AF-F27C-4E1A-82A5-36125F940AB6}"/>
              </a:ext>
            </a:extLst>
          </p:cNvPr>
          <p:cNvSpPr/>
          <p:nvPr/>
        </p:nvSpPr>
        <p:spPr>
          <a:xfrm>
            <a:off x="527604" y="421955"/>
            <a:ext cx="11136792" cy="19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DCC78-718B-484F-9755-116D3809B553}"/>
              </a:ext>
            </a:extLst>
          </p:cNvPr>
          <p:cNvSpPr/>
          <p:nvPr/>
        </p:nvSpPr>
        <p:spPr>
          <a:xfrm>
            <a:off x="732229" y="2503033"/>
            <a:ext cx="111367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Should be used as a guideline and customized depending 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Size of the utility district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Current procurement practices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Should be revised and updated based upon the utility district’s experience with new Model and new legislative changes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230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3061922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68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45B572-50DA-43B4-5B16-A0698FCA0612}"/>
              </a:ext>
            </a:extLst>
          </p:cNvPr>
          <p:cNvSpPr/>
          <p:nvPr/>
        </p:nvSpPr>
        <p:spPr>
          <a:xfrm>
            <a:off x="527604" y="1401688"/>
            <a:ext cx="1113679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0425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Exemptions from Competitive Bidding</a:t>
            </a:r>
          </a:p>
          <a:p>
            <a:pPr marL="860425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31762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Procured using the competitive bidding requirements of the governmental entity awarding the purchase</a:t>
            </a:r>
          </a:p>
          <a:p>
            <a:pPr marL="860425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31762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Utility district gets documentation that the purchasing entity complied with its own purchasing requirements</a:t>
            </a:r>
          </a:p>
          <a:p>
            <a:pPr marL="860425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31762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Not include new or unused motor vehicles or fuel, fuel products, and lubricating oils</a:t>
            </a:r>
          </a:p>
          <a:p>
            <a:pPr marL="860425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31762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Does include special purpose motor vehicles, farm tractor, mower, earth-moving machinery and construction machinery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4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51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4C93F1-6E0C-7E63-3E5D-727D0C7ECB5E}"/>
              </a:ext>
            </a:extLst>
          </p:cNvPr>
          <p:cNvSpPr/>
          <p:nvPr/>
        </p:nvSpPr>
        <p:spPr>
          <a:xfrm>
            <a:off x="527604" y="1417077"/>
            <a:ext cx="11136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New Exemptions from Competitive Bidding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Goods bought at public auction when governing body has written procedures for purchases at publicly auctions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Purchasing official must report the following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Description of the items purchased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The auction where such items were purchased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The purchase price of such items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The vendor of items purchased</a:t>
            </a:r>
          </a:p>
        </p:txBody>
      </p:sp>
    </p:spTree>
    <p:extLst>
      <p:ext uri="{BB962C8B-B14F-4D97-AF65-F5344CB8AC3E}">
        <p14:creationId xmlns:p14="http://schemas.microsoft.com/office/powerpoint/2010/main" val="7994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C3965-1B58-8830-4B08-F3F069F03113}"/>
              </a:ext>
            </a:extLst>
          </p:cNvPr>
          <p:cNvSpPr/>
          <p:nvPr/>
        </p:nvSpPr>
        <p:spPr>
          <a:xfrm>
            <a:off x="552389" y="1540188"/>
            <a:ext cx="11136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Mandate to Adopt Purchasing Policy: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Established 33 years ago in 1990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This mandated that utility districts competitively bid the purchase of goods and services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Utility districts required to adopt a purchasing policy to include five subjects</a:t>
            </a:r>
          </a:p>
        </p:txBody>
      </p:sp>
    </p:spTree>
    <p:extLst>
      <p:ext uri="{BB962C8B-B14F-4D97-AF65-F5344CB8AC3E}">
        <p14:creationId xmlns:p14="http://schemas.microsoft.com/office/powerpoint/2010/main" val="2149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542D7-EC24-E4DB-B80F-134FD6F61C8D}"/>
              </a:ext>
            </a:extLst>
          </p:cNvPr>
          <p:cNvSpPr/>
          <p:nvPr/>
        </p:nvSpPr>
        <p:spPr>
          <a:xfrm>
            <a:off x="527604" y="1435628"/>
            <a:ext cx="11136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arenR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Requiring competitive bidding in appropriate circumstances</a:t>
            </a:r>
          </a:p>
          <a:p>
            <a:pPr marL="571500" indent="-571500">
              <a:buFont typeface="+mj-lt"/>
              <a:buAutoNum type="arabicParenR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+mj-lt"/>
              <a:buAutoNum type="arabicParenR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Establishing appropriate competitive bidding procedures</a:t>
            </a:r>
          </a:p>
          <a:p>
            <a:pPr marL="571500" indent="-571500">
              <a:buFont typeface="+mj-lt"/>
              <a:buAutoNum type="arabicParenR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+mj-lt"/>
              <a:buAutoNum type="arabicParenR" startAt="3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Establishing appropriate exceptions to the competitive bidding requirements</a:t>
            </a:r>
          </a:p>
          <a:p>
            <a:pPr marL="571500" indent="-571500">
              <a:buFont typeface="+mj-lt"/>
              <a:buAutoNum type="arabicParenR" startAt="3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+mj-lt"/>
              <a:buAutoNum type="arabicParenR" startAt="3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Establishing procedures for open-market purchases</a:t>
            </a:r>
          </a:p>
          <a:p>
            <a:pPr marL="571500" indent="-571500">
              <a:buFont typeface="+mj-lt"/>
              <a:buAutoNum type="arabicParenR" startAt="3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571500" indent="-571500">
              <a:buFont typeface="+mj-lt"/>
              <a:buAutoNum type="arabicParenR" startAt="3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Establishing procedures for documentation of compliance with purchasing procedures</a:t>
            </a:r>
          </a:p>
          <a:p>
            <a:pPr marL="571500" indent="-571500">
              <a:buFont typeface="+mj-lt"/>
              <a:buAutoNum type="arabicParenR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858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E30DB-8510-E2A4-8624-8C224D933BC5}"/>
              </a:ext>
            </a:extLst>
          </p:cNvPr>
          <p:cNvSpPr/>
          <p:nvPr/>
        </p:nvSpPr>
        <p:spPr>
          <a:xfrm>
            <a:off x="527604" y="1478632"/>
            <a:ext cx="11136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Competitive bidding requirements may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Public advertisement of bids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Dollar threshold for bidding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Procedures for submission and opening of bids</a:t>
            </a:r>
          </a:p>
          <a:p>
            <a:pPr marL="914400" lvl="1" indent="-457200"/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Criteria for selection of lowest responsible bid</a:t>
            </a:r>
          </a:p>
          <a:p>
            <a:pPr lvl="1"/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Bidding exceptions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Bid protest procedures</a:t>
            </a:r>
          </a:p>
        </p:txBody>
      </p:sp>
    </p:spTree>
    <p:extLst>
      <p:ext uri="{BB962C8B-B14F-4D97-AF65-F5344CB8AC3E}">
        <p14:creationId xmlns:p14="http://schemas.microsoft.com/office/powerpoint/2010/main" val="12818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75" y="514185"/>
            <a:ext cx="11087221" cy="7341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Know Your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AE1-D57F-41CC-A6C7-4DD710F4FB32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8F288-BE25-BF6E-19B6-DF614AE04752}"/>
              </a:ext>
            </a:extLst>
          </p:cNvPr>
          <p:cNvSpPr txBox="1"/>
          <p:nvPr/>
        </p:nvSpPr>
        <p:spPr>
          <a:xfrm>
            <a:off x="527604" y="1466405"/>
            <a:ext cx="1113679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Purposes of Competitive Bidding:</a:t>
            </a: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Computer Shoppe, Inc. v. State, 780 S.W.2d 729 (Tenn. App.1989)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Aiding governments in procuring the best work or materials for the lowest practical price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Providing bidders with a fair forum for competing for government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Gill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/>
              </a:rPr>
              <a:t>Protecting the public from its officials’ self-dealing, extravagance, and favoritism</a:t>
            </a:r>
          </a:p>
        </p:txBody>
      </p:sp>
    </p:spTree>
    <p:extLst>
      <p:ext uri="{BB962C8B-B14F-4D97-AF65-F5344CB8AC3E}">
        <p14:creationId xmlns:p14="http://schemas.microsoft.com/office/powerpoint/2010/main" val="35898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UD PP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RB" id="{1C27ACA3-6E7E-4AB5-ABC7-7E62D65C47CD}" vid="{6C23D05A-B9EE-49A1-A062-F65E31A625CE}"/>
    </a:ext>
  </a:extLst>
</a:theme>
</file>

<file path=ppt/theme/theme2.xml><?xml version="1.0" encoding="utf-8"?>
<a:theme xmlns:a="http://schemas.openxmlformats.org/drawingml/2006/main" name="5_TAUD PP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DD7BE3D-AB33-4FA4-863D-B108B15B4D07}" vid="{0C955AE7-2EDB-4510-B15D-A25C3F94905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9123</TotalTime>
  <Words>1923</Words>
  <Application>Microsoft Macintosh PowerPoint</Application>
  <PresentationFormat>Widescreen</PresentationFormat>
  <Paragraphs>445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Garamond</vt:lpstr>
      <vt:lpstr>Gill Sans</vt:lpstr>
      <vt:lpstr>TAUD PP Template</vt:lpstr>
      <vt:lpstr>5_TAUD PP Template</vt:lpstr>
      <vt:lpstr>Custom Design</vt:lpstr>
      <vt:lpstr>PowerPoint Presentation</vt:lpstr>
      <vt:lpstr>Competitive Bidding &amp; Procurement for Utilities</vt:lpstr>
      <vt:lpstr>PowerPoint Presentation</vt:lpstr>
      <vt:lpstr>Three Rules Of Procurement</vt:lpstr>
      <vt:lpstr>Know Your Policy</vt:lpstr>
      <vt:lpstr>Know Your Policy</vt:lpstr>
      <vt:lpstr>Know Your Policy</vt:lpstr>
      <vt:lpstr>Know Your Policy</vt:lpstr>
      <vt:lpstr>Know Your Policy</vt:lpstr>
      <vt:lpstr>Know Your Policy</vt:lpstr>
      <vt:lpstr>Know Your Policy</vt:lpstr>
      <vt:lpstr>Know Your Policy</vt:lpstr>
      <vt:lpstr>Know Your Policy</vt:lpstr>
      <vt:lpstr>THE DESK</vt:lpstr>
      <vt:lpstr>Know Your Policy</vt:lpstr>
      <vt:lpstr>Know Your Policy</vt:lpstr>
      <vt:lpstr>Know Your Policy</vt:lpstr>
      <vt:lpstr>Know Your Policy</vt:lpstr>
      <vt:lpstr>Know Your Policy</vt:lpstr>
      <vt:lpstr>Know Your Policy</vt:lpstr>
      <vt:lpstr>Know Your Policy</vt:lpstr>
      <vt:lpstr>Know Your Flexibility</vt:lpstr>
      <vt:lpstr>Know Your Flexibility</vt:lpstr>
      <vt:lpstr>PowerPoint Presentation</vt:lpstr>
      <vt:lpstr>Know Your Flexibility</vt:lpstr>
      <vt:lpstr>Know Your Flexibility</vt:lpstr>
      <vt:lpstr>Know Your Flexibility</vt:lpstr>
      <vt:lpstr>Know Your Flexibility</vt:lpstr>
      <vt:lpstr>Know Your Flexibility</vt:lpstr>
      <vt:lpstr>Know Your Flexibility</vt:lpstr>
      <vt:lpstr>THE DESK AGAIN</vt:lpstr>
      <vt:lpstr>Know Your Flexibility</vt:lpstr>
      <vt:lpstr>Know Your Flexibility</vt:lpstr>
      <vt:lpstr>Know Your Flexibility</vt:lpstr>
      <vt:lpstr>Know Your Flexibility</vt:lpstr>
      <vt:lpstr>Know Your History</vt:lpstr>
      <vt:lpstr>Know Your History</vt:lpstr>
      <vt:lpstr>Know Your History</vt:lpstr>
      <vt:lpstr>Know Your History</vt:lpstr>
      <vt:lpstr>Know Your History</vt:lpstr>
      <vt:lpstr>Why does this Matter?</vt:lpstr>
      <vt:lpstr>Four Protections</vt:lpstr>
      <vt:lpstr>Three Rules Of Procurement</vt:lpstr>
      <vt:lpstr>Contact Information</vt:lpstr>
      <vt:lpstr>Appendix</vt:lpstr>
      <vt:lpstr>TAUD Model Purchasing Policy</vt:lpstr>
      <vt:lpstr>TAUD Model Purchasing Policy</vt:lpstr>
      <vt:lpstr>TAUD Model Purchasing Policy</vt:lpstr>
      <vt:lpstr>TAUD Model Purchasing Policy</vt:lpstr>
      <vt:lpstr>Know Your Flexibility</vt:lpstr>
      <vt:lpstr>Know Your Flexibility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Utility District Primer</dc:title>
  <dc:creator>Don Scholes</dc:creator>
  <cp:lastModifiedBy>Brian Hazelet</cp:lastModifiedBy>
  <cp:revision>151</cp:revision>
  <cp:lastPrinted>2018-02-05T22:36:53Z</cp:lastPrinted>
  <dcterms:created xsi:type="dcterms:W3CDTF">2018-01-30T15:03:24Z</dcterms:created>
  <dcterms:modified xsi:type="dcterms:W3CDTF">2023-11-03T12:50:57Z</dcterms:modified>
</cp:coreProperties>
</file>