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Lst>
  <p:notesMasterIdLst>
    <p:notesMasterId r:id="rId22"/>
  </p:notesMasterIdLst>
  <p:handoutMasterIdLst>
    <p:handoutMasterId r:id="rId23"/>
  </p:handoutMasterIdLst>
  <p:sldIdLst>
    <p:sldId id="256" r:id="rId5"/>
    <p:sldId id="504" r:id="rId6"/>
    <p:sldId id="495" r:id="rId7"/>
    <p:sldId id="509" r:id="rId8"/>
    <p:sldId id="497" r:id="rId9"/>
    <p:sldId id="511" r:id="rId10"/>
    <p:sldId id="510" r:id="rId11"/>
    <p:sldId id="516" r:id="rId12"/>
    <p:sldId id="498" r:id="rId13"/>
    <p:sldId id="513" r:id="rId14"/>
    <p:sldId id="514" r:id="rId15"/>
    <p:sldId id="512" r:id="rId16"/>
    <p:sldId id="257" r:id="rId17"/>
    <p:sldId id="508" r:id="rId18"/>
    <p:sldId id="506" r:id="rId19"/>
    <p:sldId id="515" r:id="rId20"/>
    <p:sldId id="372"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A99E66B-8CA7-4D4C-BFAC-6A832B11FC60}">
          <p14:sldIdLst>
            <p14:sldId id="256"/>
            <p14:sldId id="504"/>
            <p14:sldId id="495"/>
            <p14:sldId id="509"/>
            <p14:sldId id="497"/>
            <p14:sldId id="511"/>
            <p14:sldId id="510"/>
            <p14:sldId id="516"/>
            <p14:sldId id="498"/>
            <p14:sldId id="513"/>
            <p14:sldId id="514"/>
            <p14:sldId id="512"/>
            <p14:sldId id="257"/>
            <p14:sldId id="508"/>
            <p14:sldId id="506"/>
            <p14:sldId id="515"/>
            <p14:sldId id="372"/>
          </p14:sldIdLst>
        </p14:section>
        <p14:section name="Untitled Section" id="{474DE060-EE9D-47AD-933D-E047B7749645}">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anie Sain" initials="MS" lastIdx="1" clrIdx="0">
    <p:extLst>
      <p:ext uri="{19B8F6BF-5375-455C-9EA6-DF929625EA0E}">
        <p15:presenceInfo xmlns:p15="http://schemas.microsoft.com/office/powerpoint/2012/main" userId="S-1-5-21-2209410535-1738041496-768148181-11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6" autoAdjust="0"/>
    <p:restoredTop sz="91197" autoAdjust="0"/>
  </p:normalViewPr>
  <p:slideViewPr>
    <p:cSldViewPr snapToGrid="0">
      <p:cViewPr varScale="1">
        <p:scale>
          <a:sx n="97" d="100"/>
          <a:sy n="97" d="100"/>
        </p:scale>
        <p:origin x="414" y="72"/>
      </p:cViewPr>
      <p:guideLst>
        <p:guide orient="horz" pos="2160"/>
        <p:guide pos="3840"/>
      </p:guideLst>
    </p:cSldViewPr>
  </p:slideViewPr>
  <p:outlineViewPr>
    <p:cViewPr>
      <p:scale>
        <a:sx n="33" d="100"/>
        <a:sy n="33" d="100"/>
      </p:scale>
      <p:origin x="0" y="-23982"/>
    </p:cViewPr>
  </p:outlineViewPr>
  <p:notesTextViewPr>
    <p:cViewPr>
      <p:scale>
        <a:sx n="1" d="1"/>
        <a:sy n="1" d="1"/>
      </p:scale>
      <p:origin x="0" y="0"/>
    </p:cViewPr>
  </p:notesTextViewPr>
  <p:notesViewPr>
    <p:cSldViewPr snapToGrid="0">
      <p:cViewPr>
        <p:scale>
          <a:sx n="80" d="100"/>
          <a:sy n="80" d="100"/>
        </p:scale>
        <p:origin x="2774" y="-48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522B07-CD53-49E7-89F2-51A5AC72D254}"/>
              </a:ext>
            </a:extLst>
          </p:cNvPr>
          <p:cNvSpPr>
            <a:spLocks noGrp="1"/>
          </p:cNvSpPr>
          <p:nvPr>
            <p:ph type="hdr" sz="quarter"/>
          </p:nvPr>
        </p:nvSpPr>
        <p:spPr>
          <a:xfrm>
            <a:off x="0" y="0"/>
            <a:ext cx="3038155" cy="466554"/>
          </a:xfrm>
          <a:prstGeom prst="rect">
            <a:avLst/>
          </a:prstGeom>
        </p:spPr>
        <p:txBody>
          <a:bodyPr vert="horz" lIns="90690" tIns="45345" rIns="90690" bIns="45345" rtlCol="0"/>
          <a:lstStyle>
            <a:lvl1pPr algn="l">
              <a:defRPr sz="1200"/>
            </a:lvl1pPr>
          </a:lstStyle>
          <a:p>
            <a:endParaRPr lang="en-US"/>
          </a:p>
        </p:txBody>
      </p:sp>
      <p:sp>
        <p:nvSpPr>
          <p:cNvPr id="3" name="Date Placeholder 2">
            <a:extLst>
              <a:ext uri="{FF2B5EF4-FFF2-40B4-BE49-F238E27FC236}">
                <a16:creationId xmlns:a16="http://schemas.microsoft.com/office/drawing/2014/main" id="{792A2415-F48C-4D81-A7A2-68E9E2DAD5CD}"/>
              </a:ext>
            </a:extLst>
          </p:cNvPr>
          <p:cNvSpPr>
            <a:spLocks noGrp="1"/>
          </p:cNvSpPr>
          <p:nvPr>
            <p:ph type="dt" sz="quarter" idx="1"/>
          </p:nvPr>
        </p:nvSpPr>
        <p:spPr>
          <a:xfrm>
            <a:off x="3970673" y="0"/>
            <a:ext cx="3038155" cy="466554"/>
          </a:xfrm>
          <a:prstGeom prst="rect">
            <a:avLst/>
          </a:prstGeom>
        </p:spPr>
        <p:txBody>
          <a:bodyPr vert="horz" lIns="90690" tIns="45345" rIns="90690" bIns="45345" rtlCol="0"/>
          <a:lstStyle>
            <a:lvl1pPr algn="r">
              <a:defRPr sz="1200"/>
            </a:lvl1pPr>
          </a:lstStyle>
          <a:p>
            <a:fld id="{56471406-E82E-49ED-B8BC-7B9BE89E2FA1}" type="datetimeFigureOut">
              <a:rPr lang="en-US" smtClean="0"/>
              <a:t>12/1/2023</a:t>
            </a:fld>
            <a:endParaRPr lang="en-US"/>
          </a:p>
        </p:txBody>
      </p:sp>
      <p:sp>
        <p:nvSpPr>
          <p:cNvPr id="4" name="Footer Placeholder 3">
            <a:extLst>
              <a:ext uri="{FF2B5EF4-FFF2-40B4-BE49-F238E27FC236}">
                <a16:creationId xmlns:a16="http://schemas.microsoft.com/office/drawing/2014/main" id="{D39253BC-BD14-429D-B629-9898128A8613}"/>
              </a:ext>
            </a:extLst>
          </p:cNvPr>
          <p:cNvSpPr>
            <a:spLocks noGrp="1"/>
          </p:cNvSpPr>
          <p:nvPr>
            <p:ph type="ftr" sz="quarter" idx="2"/>
          </p:nvPr>
        </p:nvSpPr>
        <p:spPr>
          <a:xfrm>
            <a:off x="0" y="8829846"/>
            <a:ext cx="3038155" cy="466554"/>
          </a:xfrm>
          <a:prstGeom prst="rect">
            <a:avLst/>
          </a:prstGeom>
        </p:spPr>
        <p:txBody>
          <a:bodyPr vert="horz" lIns="90690" tIns="45345" rIns="90690" bIns="45345"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ACEAC4C-FA36-4039-B921-58E82EA36F3C}"/>
              </a:ext>
            </a:extLst>
          </p:cNvPr>
          <p:cNvSpPr>
            <a:spLocks noGrp="1"/>
          </p:cNvSpPr>
          <p:nvPr>
            <p:ph type="sldNum" sz="quarter" idx="3"/>
          </p:nvPr>
        </p:nvSpPr>
        <p:spPr>
          <a:xfrm>
            <a:off x="3970673" y="8829846"/>
            <a:ext cx="3038155" cy="466554"/>
          </a:xfrm>
          <a:prstGeom prst="rect">
            <a:avLst/>
          </a:prstGeom>
        </p:spPr>
        <p:txBody>
          <a:bodyPr vert="horz" lIns="90690" tIns="45345" rIns="90690" bIns="45345" rtlCol="0" anchor="b"/>
          <a:lstStyle>
            <a:lvl1pPr algn="r">
              <a:defRPr sz="1200"/>
            </a:lvl1pPr>
          </a:lstStyle>
          <a:p>
            <a:fld id="{58FB3C67-AFE0-4278-8C96-02F295529C36}" type="slidenum">
              <a:rPr lang="en-US" smtClean="0"/>
              <a:t>‹#›</a:t>
            </a:fld>
            <a:endParaRPr lang="en-US"/>
          </a:p>
        </p:txBody>
      </p:sp>
    </p:spTree>
    <p:extLst>
      <p:ext uri="{BB962C8B-B14F-4D97-AF65-F5344CB8AC3E}">
        <p14:creationId xmlns:p14="http://schemas.microsoft.com/office/powerpoint/2010/main" val="15303778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475" cy="466725"/>
          </a:xfrm>
          <a:prstGeom prst="rect">
            <a:avLst/>
          </a:prstGeom>
        </p:spPr>
        <p:txBody>
          <a:bodyPr vert="horz" lIns="91425" tIns="45712" rIns="91425" bIns="45712" rtlCol="0"/>
          <a:lstStyle>
            <a:lvl1pPr algn="l">
              <a:defRPr sz="1200"/>
            </a:lvl1pPr>
          </a:lstStyle>
          <a:p>
            <a:endParaRPr lang="en-US" dirty="0"/>
          </a:p>
        </p:txBody>
      </p:sp>
      <p:sp>
        <p:nvSpPr>
          <p:cNvPr id="3" name="Date Placeholder 2"/>
          <p:cNvSpPr>
            <a:spLocks noGrp="1"/>
          </p:cNvSpPr>
          <p:nvPr>
            <p:ph type="dt" idx="1"/>
          </p:nvPr>
        </p:nvSpPr>
        <p:spPr>
          <a:xfrm>
            <a:off x="3970339" y="1"/>
            <a:ext cx="3038475" cy="466725"/>
          </a:xfrm>
          <a:prstGeom prst="rect">
            <a:avLst/>
          </a:prstGeom>
        </p:spPr>
        <p:txBody>
          <a:bodyPr vert="horz" lIns="91425" tIns="45712" rIns="91425" bIns="45712" rtlCol="0"/>
          <a:lstStyle>
            <a:lvl1pPr algn="r">
              <a:defRPr sz="1200"/>
            </a:lvl1pPr>
          </a:lstStyle>
          <a:p>
            <a:fld id="{0177861E-444A-43C0-8439-0FDF112DC574}" type="datetimeFigureOut">
              <a:rPr lang="en-US" smtClean="0"/>
              <a:t>12/1/2023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25" tIns="45712" rIns="91425" bIns="45712" rtlCol="0" anchor="ctr"/>
          <a:lstStyle/>
          <a:p>
            <a:endParaRPr lang="en-US" dirty="0"/>
          </a:p>
        </p:txBody>
      </p:sp>
      <p:sp>
        <p:nvSpPr>
          <p:cNvPr id="5" name="Notes Placeholder 4"/>
          <p:cNvSpPr>
            <a:spLocks noGrp="1"/>
          </p:cNvSpPr>
          <p:nvPr>
            <p:ph type="body" sz="quarter" idx="3"/>
          </p:nvPr>
        </p:nvSpPr>
        <p:spPr>
          <a:xfrm>
            <a:off x="701675" y="4473576"/>
            <a:ext cx="5607050" cy="3660775"/>
          </a:xfrm>
          <a:prstGeom prst="rect">
            <a:avLst/>
          </a:prstGeom>
        </p:spPr>
        <p:txBody>
          <a:bodyPr vert="horz" lIns="91425" tIns="45712" rIns="91425" bIns="4571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25" tIns="45712" rIns="91425" bIns="4571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9" y="8829675"/>
            <a:ext cx="3038475" cy="466725"/>
          </a:xfrm>
          <a:prstGeom prst="rect">
            <a:avLst/>
          </a:prstGeom>
        </p:spPr>
        <p:txBody>
          <a:bodyPr vert="horz" lIns="91425" tIns="45712" rIns="91425" bIns="45712" rtlCol="0" anchor="b"/>
          <a:lstStyle>
            <a:lvl1pPr algn="r">
              <a:defRPr sz="1200"/>
            </a:lvl1pPr>
          </a:lstStyle>
          <a:p>
            <a:fld id="{B207E656-0E97-4BB1-BF1D-BCBAE9C25D50}" type="slidenum">
              <a:rPr lang="en-US" smtClean="0"/>
              <a:t>‹#›</a:t>
            </a:fld>
            <a:endParaRPr lang="en-US" dirty="0"/>
          </a:p>
        </p:txBody>
      </p:sp>
    </p:spTree>
    <p:extLst>
      <p:ext uri="{BB962C8B-B14F-4D97-AF65-F5344CB8AC3E}">
        <p14:creationId xmlns:p14="http://schemas.microsoft.com/office/powerpoint/2010/main" val="2328889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endParaRPr lang="en-US" dirty="0"/>
          </a:p>
        </p:txBody>
      </p:sp>
      <p:sp>
        <p:nvSpPr>
          <p:cNvPr id="4" name="Slide Number Placeholder 3"/>
          <p:cNvSpPr>
            <a:spLocks noGrp="1"/>
          </p:cNvSpPr>
          <p:nvPr>
            <p:ph type="sldNum" sz="quarter" idx="10"/>
          </p:nvPr>
        </p:nvSpPr>
        <p:spPr/>
        <p:txBody>
          <a:bodyPr/>
          <a:lstStyle/>
          <a:p>
            <a:fld id="{B207E656-0E97-4BB1-BF1D-BCBAE9C25D50}" type="slidenum">
              <a:rPr lang="en-US" smtClean="0"/>
              <a:t>1</a:t>
            </a:fld>
            <a:endParaRPr lang="en-US" dirty="0"/>
          </a:p>
        </p:txBody>
      </p:sp>
    </p:spTree>
    <p:extLst>
      <p:ext uri="{BB962C8B-B14F-4D97-AF65-F5344CB8AC3E}">
        <p14:creationId xmlns:p14="http://schemas.microsoft.com/office/powerpoint/2010/main" val="25116342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endParaRPr lang="en-US" dirty="0"/>
          </a:p>
        </p:txBody>
      </p:sp>
      <p:sp>
        <p:nvSpPr>
          <p:cNvPr id="4" name="Slide Number Placeholder 3"/>
          <p:cNvSpPr>
            <a:spLocks noGrp="1"/>
          </p:cNvSpPr>
          <p:nvPr>
            <p:ph type="sldNum" sz="quarter" idx="10"/>
          </p:nvPr>
        </p:nvSpPr>
        <p:spPr/>
        <p:txBody>
          <a:bodyPr/>
          <a:lstStyle/>
          <a:p>
            <a:fld id="{B207E656-0E97-4BB1-BF1D-BCBAE9C25D50}" type="slidenum">
              <a:rPr lang="en-US" smtClean="0"/>
              <a:t>11</a:t>
            </a:fld>
            <a:endParaRPr lang="en-US" dirty="0"/>
          </a:p>
        </p:txBody>
      </p:sp>
    </p:spTree>
    <p:extLst>
      <p:ext uri="{BB962C8B-B14F-4D97-AF65-F5344CB8AC3E}">
        <p14:creationId xmlns:p14="http://schemas.microsoft.com/office/powerpoint/2010/main" val="27103204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r>
              <a:rPr lang="en-US" dirty="0"/>
              <a:t>Woody Miller – Savannah Valley</a:t>
            </a:r>
          </a:p>
        </p:txBody>
      </p:sp>
      <p:sp>
        <p:nvSpPr>
          <p:cNvPr id="4" name="Slide Number Placeholder 3"/>
          <p:cNvSpPr>
            <a:spLocks noGrp="1"/>
          </p:cNvSpPr>
          <p:nvPr>
            <p:ph type="sldNum" sz="quarter" idx="10"/>
          </p:nvPr>
        </p:nvSpPr>
        <p:spPr/>
        <p:txBody>
          <a:bodyPr/>
          <a:lstStyle/>
          <a:p>
            <a:fld id="{B207E656-0E97-4BB1-BF1D-BCBAE9C25D50}" type="slidenum">
              <a:rPr lang="en-US" smtClean="0"/>
              <a:t>12</a:t>
            </a:fld>
            <a:endParaRPr lang="en-US" dirty="0"/>
          </a:p>
        </p:txBody>
      </p:sp>
    </p:spTree>
    <p:extLst>
      <p:ext uri="{BB962C8B-B14F-4D97-AF65-F5344CB8AC3E}">
        <p14:creationId xmlns:p14="http://schemas.microsoft.com/office/powerpoint/2010/main" val="40513303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07E656-0E97-4BB1-BF1D-BCBAE9C25D5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73682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07E656-0E97-4BB1-BF1D-BCBAE9C25D5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62557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r>
              <a:rPr lang="en-US" dirty="0"/>
              <a:t>Lori Ussery – West Wilson UD</a:t>
            </a:r>
          </a:p>
        </p:txBody>
      </p:sp>
      <p:sp>
        <p:nvSpPr>
          <p:cNvPr id="4" name="Slide Number Placeholder 3"/>
          <p:cNvSpPr>
            <a:spLocks noGrp="1"/>
          </p:cNvSpPr>
          <p:nvPr>
            <p:ph type="sldNum" sz="quarter" idx="10"/>
          </p:nvPr>
        </p:nvSpPr>
        <p:spPr/>
        <p:txBody>
          <a:bodyPr/>
          <a:lstStyle/>
          <a:p>
            <a:fld id="{B207E656-0E97-4BB1-BF1D-BCBAE9C25D50}" type="slidenum">
              <a:rPr lang="en-US" smtClean="0"/>
              <a:t>15</a:t>
            </a:fld>
            <a:endParaRPr lang="en-US" dirty="0"/>
          </a:p>
        </p:txBody>
      </p:sp>
    </p:spTree>
    <p:extLst>
      <p:ext uri="{BB962C8B-B14F-4D97-AF65-F5344CB8AC3E}">
        <p14:creationId xmlns:p14="http://schemas.microsoft.com/office/powerpoint/2010/main" val="30707878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07E656-0E97-4BB1-BF1D-BCBAE9C25D5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4336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endParaRPr lang="en-US" dirty="0"/>
          </a:p>
        </p:txBody>
      </p:sp>
      <p:sp>
        <p:nvSpPr>
          <p:cNvPr id="4" name="Slide Number Placeholder 3"/>
          <p:cNvSpPr>
            <a:spLocks noGrp="1"/>
          </p:cNvSpPr>
          <p:nvPr>
            <p:ph type="sldNum" sz="quarter" idx="10"/>
          </p:nvPr>
        </p:nvSpPr>
        <p:spPr/>
        <p:txBody>
          <a:bodyPr/>
          <a:lstStyle/>
          <a:p>
            <a:fld id="{B207E656-0E97-4BB1-BF1D-BCBAE9C25D50}" type="slidenum">
              <a:rPr lang="en-US" smtClean="0"/>
              <a:t>3</a:t>
            </a:fld>
            <a:endParaRPr lang="en-US" dirty="0"/>
          </a:p>
        </p:txBody>
      </p:sp>
    </p:spTree>
    <p:extLst>
      <p:ext uri="{BB962C8B-B14F-4D97-AF65-F5344CB8AC3E}">
        <p14:creationId xmlns:p14="http://schemas.microsoft.com/office/powerpoint/2010/main" val="509341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endParaRPr lang="en-US" dirty="0"/>
          </a:p>
        </p:txBody>
      </p:sp>
      <p:sp>
        <p:nvSpPr>
          <p:cNvPr id="4" name="Slide Number Placeholder 3"/>
          <p:cNvSpPr>
            <a:spLocks noGrp="1"/>
          </p:cNvSpPr>
          <p:nvPr>
            <p:ph type="sldNum" sz="quarter" idx="10"/>
          </p:nvPr>
        </p:nvSpPr>
        <p:spPr/>
        <p:txBody>
          <a:bodyPr/>
          <a:lstStyle/>
          <a:p>
            <a:fld id="{B207E656-0E97-4BB1-BF1D-BCBAE9C25D50}" type="slidenum">
              <a:rPr lang="en-US" smtClean="0"/>
              <a:t>4</a:t>
            </a:fld>
            <a:endParaRPr lang="en-US" dirty="0"/>
          </a:p>
        </p:txBody>
      </p:sp>
    </p:spTree>
    <p:extLst>
      <p:ext uri="{BB962C8B-B14F-4D97-AF65-F5344CB8AC3E}">
        <p14:creationId xmlns:p14="http://schemas.microsoft.com/office/powerpoint/2010/main" val="1662661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r>
              <a:rPr lang="en-US" dirty="0"/>
              <a:t>Woody Miller – Savannah Valley UD</a:t>
            </a:r>
          </a:p>
        </p:txBody>
      </p:sp>
      <p:sp>
        <p:nvSpPr>
          <p:cNvPr id="4" name="Slide Number Placeholder 3"/>
          <p:cNvSpPr>
            <a:spLocks noGrp="1"/>
          </p:cNvSpPr>
          <p:nvPr>
            <p:ph type="sldNum" sz="quarter" idx="10"/>
          </p:nvPr>
        </p:nvSpPr>
        <p:spPr/>
        <p:txBody>
          <a:bodyPr/>
          <a:lstStyle/>
          <a:p>
            <a:fld id="{B207E656-0E97-4BB1-BF1D-BCBAE9C25D50}" type="slidenum">
              <a:rPr lang="en-US" smtClean="0"/>
              <a:t>5</a:t>
            </a:fld>
            <a:endParaRPr lang="en-US" dirty="0"/>
          </a:p>
        </p:txBody>
      </p:sp>
    </p:spTree>
    <p:extLst>
      <p:ext uri="{BB962C8B-B14F-4D97-AF65-F5344CB8AC3E}">
        <p14:creationId xmlns:p14="http://schemas.microsoft.com/office/powerpoint/2010/main" val="297082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endParaRPr lang="en-US" dirty="0"/>
          </a:p>
        </p:txBody>
      </p:sp>
      <p:sp>
        <p:nvSpPr>
          <p:cNvPr id="4" name="Slide Number Placeholder 3"/>
          <p:cNvSpPr>
            <a:spLocks noGrp="1"/>
          </p:cNvSpPr>
          <p:nvPr>
            <p:ph type="sldNum" sz="quarter" idx="10"/>
          </p:nvPr>
        </p:nvSpPr>
        <p:spPr/>
        <p:txBody>
          <a:bodyPr/>
          <a:lstStyle/>
          <a:p>
            <a:fld id="{B207E656-0E97-4BB1-BF1D-BCBAE9C25D50}" type="slidenum">
              <a:rPr lang="en-US" smtClean="0"/>
              <a:t>6</a:t>
            </a:fld>
            <a:endParaRPr lang="en-US" dirty="0"/>
          </a:p>
        </p:txBody>
      </p:sp>
    </p:spTree>
    <p:extLst>
      <p:ext uri="{BB962C8B-B14F-4D97-AF65-F5344CB8AC3E}">
        <p14:creationId xmlns:p14="http://schemas.microsoft.com/office/powerpoint/2010/main" val="22935403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endParaRPr lang="en-US" dirty="0"/>
          </a:p>
        </p:txBody>
      </p:sp>
      <p:sp>
        <p:nvSpPr>
          <p:cNvPr id="4" name="Slide Number Placeholder 3"/>
          <p:cNvSpPr>
            <a:spLocks noGrp="1"/>
          </p:cNvSpPr>
          <p:nvPr>
            <p:ph type="sldNum" sz="quarter" idx="10"/>
          </p:nvPr>
        </p:nvSpPr>
        <p:spPr/>
        <p:txBody>
          <a:bodyPr/>
          <a:lstStyle/>
          <a:p>
            <a:fld id="{B207E656-0E97-4BB1-BF1D-BCBAE9C25D50}" type="slidenum">
              <a:rPr lang="en-US" smtClean="0"/>
              <a:t>7</a:t>
            </a:fld>
            <a:endParaRPr lang="en-US" dirty="0"/>
          </a:p>
        </p:txBody>
      </p:sp>
    </p:spTree>
    <p:extLst>
      <p:ext uri="{BB962C8B-B14F-4D97-AF65-F5344CB8AC3E}">
        <p14:creationId xmlns:p14="http://schemas.microsoft.com/office/powerpoint/2010/main" val="581521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endParaRPr lang="en-US" dirty="0"/>
          </a:p>
        </p:txBody>
      </p:sp>
      <p:sp>
        <p:nvSpPr>
          <p:cNvPr id="4" name="Slide Number Placeholder 3"/>
          <p:cNvSpPr>
            <a:spLocks noGrp="1"/>
          </p:cNvSpPr>
          <p:nvPr>
            <p:ph type="sldNum" sz="quarter" idx="10"/>
          </p:nvPr>
        </p:nvSpPr>
        <p:spPr/>
        <p:txBody>
          <a:bodyPr/>
          <a:lstStyle/>
          <a:p>
            <a:fld id="{B207E656-0E97-4BB1-BF1D-BCBAE9C25D50}" type="slidenum">
              <a:rPr lang="en-US" smtClean="0"/>
              <a:t>8</a:t>
            </a:fld>
            <a:endParaRPr lang="en-US" dirty="0"/>
          </a:p>
        </p:txBody>
      </p:sp>
    </p:spTree>
    <p:extLst>
      <p:ext uri="{BB962C8B-B14F-4D97-AF65-F5344CB8AC3E}">
        <p14:creationId xmlns:p14="http://schemas.microsoft.com/office/powerpoint/2010/main" val="3263890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r>
              <a:rPr lang="en-US" dirty="0"/>
              <a:t>Two issues:  timeliness of notice and location of notices</a:t>
            </a:r>
          </a:p>
        </p:txBody>
      </p:sp>
      <p:sp>
        <p:nvSpPr>
          <p:cNvPr id="4" name="Slide Number Placeholder 3"/>
          <p:cNvSpPr>
            <a:spLocks noGrp="1"/>
          </p:cNvSpPr>
          <p:nvPr>
            <p:ph type="sldNum" sz="quarter" idx="10"/>
          </p:nvPr>
        </p:nvSpPr>
        <p:spPr/>
        <p:txBody>
          <a:bodyPr/>
          <a:lstStyle/>
          <a:p>
            <a:fld id="{B207E656-0E97-4BB1-BF1D-BCBAE9C25D50}" type="slidenum">
              <a:rPr lang="en-US" smtClean="0"/>
              <a:t>9</a:t>
            </a:fld>
            <a:endParaRPr lang="en-US" dirty="0"/>
          </a:p>
        </p:txBody>
      </p:sp>
    </p:spTree>
    <p:extLst>
      <p:ext uri="{BB962C8B-B14F-4D97-AF65-F5344CB8AC3E}">
        <p14:creationId xmlns:p14="http://schemas.microsoft.com/office/powerpoint/2010/main" val="38286136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370" y="4529618"/>
            <a:ext cx="5607050" cy="3660775"/>
          </a:xfrm>
        </p:spPr>
        <p:txBody>
          <a:bodyPr/>
          <a:lstStyle/>
          <a:p>
            <a:endParaRPr lang="en-US" dirty="0"/>
          </a:p>
        </p:txBody>
      </p:sp>
      <p:sp>
        <p:nvSpPr>
          <p:cNvPr id="4" name="Slide Number Placeholder 3"/>
          <p:cNvSpPr>
            <a:spLocks noGrp="1"/>
          </p:cNvSpPr>
          <p:nvPr>
            <p:ph type="sldNum" sz="quarter" idx="10"/>
          </p:nvPr>
        </p:nvSpPr>
        <p:spPr/>
        <p:txBody>
          <a:bodyPr/>
          <a:lstStyle/>
          <a:p>
            <a:fld id="{B207E656-0E97-4BB1-BF1D-BCBAE9C25D50}" type="slidenum">
              <a:rPr lang="en-US" smtClean="0"/>
              <a:t>10</a:t>
            </a:fld>
            <a:endParaRPr lang="en-US" dirty="0"/>
          </a:p>
        </p:txBody>
      </p:sp>
    </p:spTree>
    <p:extLst>
      <p:ext uri="{BB962C8B-B14F-4D97-AF65-F5344CB8AC3E}">
        <p14:creationId xmlns:p14="http://schemas.microsoft.com/office/powerpoint/2010/main" val="4081380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D6AB68-56EE-42BB-87F2-5C18B6F1A1E0}" type="datetime1">
              <a:rPr lang="en-US" smtClean="0"/>
              <a:t>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3344731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84832FE-2A68-4D28-AC4B-AE001142262D}" type="datetime1">
              <a:rPr lang="en-US" smtClean="0"/>
              <a:t>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1903795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812DCC-7382-48EE-BD0E-AAFA5F2ACBCB}" type="datetime1">
              <a:rPr lang="en-US" smtClean="0"/>
              <a:t>12/1/2023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5393227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4180BC-3D90-4BE1-BDAD-5E4E3E2DA5E7}" type="datetime1">
              <a:rPr lang="en-US" smtClean="0"/>
              <a:t>12/1/2023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11808542" y="6356350"/>
            <a:ext cx="383458" cy="501650"/>
          </a:xfrm>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3139999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81D177-8ACE-4100-AEDE-8EA1C350CB79}" type="datetime1">
              <a:rPr lang="en-US" smtClean="0"/>
              <a:t>12/1/2023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11605098" y="6356349"/>
            <a:ext cx="458821" cy="365125"/>
          </a:xfrm>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365080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D6AB68-56EE-42BB-87F2-5C18B6F1A1E0}" type="datetime1">
              <a:rPr lang="en-US" smtClean="0"/>
              <a:t>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28058576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C68D2D-0D92-40ED-BE71-FF61F587004C}" type="datetime1">
              <a:rPr lang="en-US" smtClean="0"/>
              <a:t>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39008501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D0DE1D-3D04-47FC-8EB3-924E63ADABF3}" type="datetime1">
              <a:rPr lang="en-US" smtClean="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15449305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087744-775C-42F6-9125-E03819A64763}" type="datetime1">
              <a:rPr lang="en-US" smtClean="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19837544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EE85DB6-03B2-4C4B-BACF-2F6340747057}" type="datetime1">
              <a:rPr lang="en-US" smtClean="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1614825" y="6356349"/>
            <a:ext cx="458821" cy="365125"/>
          </a:xfrm>
        </p:spPr>
        <p:txBody>
          <a:bodyPr/>
          <a:lstStyle/>
          <a:p>
            <a:fld id="{7502BAE1-D57F-41CC-A6C7-4DD710F4FB32}" type="slidenum">
              <a:rPr lang="en-US" smtClean="0"/>
              <a:t>‹#›</a:t>
            </a:fld>
            <a:endParaRPr lang="en-US" dirty="0"/>
          </a:p>
        </p:txBody>
      </p:sp>
      <p:pic>
        <p:nvPicPr>
          <p:cNvPr id="7" name="4080CD62-9021-4753-AFCE-3A52C413D9C2">
            <a:extLst>
              <a:ext uri="{FF2B5EF4-FFF2-40B4-BE49-F238E27FC236}">
                <a16:creationId xmlns:a16="http://schemas.microsoft.com/office/drawing/2014/main" id="{483CADE8-A568-42EC-B011-CA9AF7A3485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10468708" y="6035873"/>
            <a:ext cx="1195688" cy="68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22BEBB9C-4CA3-484F-A94D-A6221E6DF193}"/>
              </a:ext>
            </a:extLst>
          </p:cNvPr>
          <p:cNvSpPr/>
          <p:nvPr userDrawn="1"/>
        </p:nvSpPr>
        <p:spPr>
          <a:xfrm>
            <a:off x="527604" y="223736"/>
            <a:ext cx="11136792" cy="198219"/>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E3EDF53D-A812-4239-A096-9DCD24AC68C2}"/>
              </a:ext>
            </a:extLst>
          </p:cNvPr>
          <p:cNvSpPr/>
          <p:nvPr userDrawn="1"/>
        </p:nvSpPr>
        <p:spPr>
          <a:xfrm>
            <a:off x="527604" y="421955"/>
            <a:ext cx="11136792" cy="20061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287435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300C98-E023-4372-BCA8-CE7E55326C1F}" type="datetime1">
              <a:rPr lang="en-US" smtClean="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1733179" y="6356349"/>
            <a:ext cx="458821" cy="365125"/>
          </a:xfrm>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1856147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EE85DB6-03B2-4C4B-BACF-2F6340747057}" type="datetime1">
              <a:rPr lang="en-US" smtClean="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1664396" y="6489846"/>
            <a:ext cx="372576" cy="200615"/>
          </a:xfrm>
        </p:spPr>
        <p:txBody>
          <a:bodyPr/>
          <a:lstStyle/>
          <a:p>
            <a:fld id="{7502BAE1-D57F-41CC-A6C7-4DD710F4FB32}" type="slidenum">
              <a:rPr lang="en-US" smtClean="0"/>
              <a:t>‹#›</a:t>
            </a:fld>
            <a:endParaRPr lang="en-US" dirty="0"/>
          </a:p>
        </p:txBody>
      </p:sp>
      <p:sp>
        <p:nvSpPr>
          <p:cNvPr id="8" name="Rectangle 7">
            <a:extLst>
              <a:ext uri="{FF2B5EF4-FFF2-40B4-BE49-F238E27FC236}">
                <a16:creationId xmlns:a16="http://schemas.microsoft.com/office/drawing/2014/main" id="{22BEBB9C-4CA3-484F-A94D-A6221E6DF193}"/>
              </a:ext>
            </a:extLst>
          </p:cNvPr>
          <p:cNvSpPr/>
          <p:nvPr userDrawn="1"/>
        </p:nvSpPr>
        <p:spPr>
          <a:xfrm>
            <a:off x="527604" y="223736"/>
            <a:ext cx="11136792" cy="198219"/>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E3EDF53D-A812-4239-A096-9DCD24AC68C2}"/>
              </a:ext>
            </a:extLst>
          </p:cNvPr>
          <p:cNvSpPr/>
          <p:nvPr userDrawn="1"/>
        </p:nvSpPr>
        <p:spPr>
          <a:xfrm>
            <a:off x="527604" y="421955"/>
            <a:ext cx="11136792" cy="20061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28494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3D083E9-70DA-4618-AC74-CD315AC2CD75}" type="datetime1">
              <a:rPr lang="en-US" smtClean="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30147693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84832FE-2A68-4D28-AC4B-AE001142262D}" type="datetime1">
              <a:rPr lang="en-US" smtClean="0"/>
              <a:t>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2177404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812DCC-7382-48EE-BD0E-AAFA5F2ACBCB}" type="datetime1">
              <a:rPr lang="en-US" smtClean="0"/>
              <a:t>12/1/2023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18993684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4180BC-3D90-4BE1-BDAD-5E4E3E2DA5E7}" type="datetime1">
              <a:rPr lang="en-US" smtClean="0"/>
              <a:t>12/1/2023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11808542" y="6356350"/>
            <a:ext cx="383458" cy="501650"/>
          </a:xfrm>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28346211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81D177-8ACE-4100-AEDE-8EA1C350CB79}" type="datetime1">
              <a:rPr lang="en-US" smtClean="0"/>
              <a:t>12/1/2023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11605098" y="6356349"/>
            <a:ext cx="458821" cy="365125"/>
          </a:xfrm>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2066813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D6AB68-56EE-42BB-87F2-5C18B6F1A1E0}" type="datetime1">
              <a:rPr lang="en-US" smtClean="0"/>
              <a:t>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12694275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C68D2D-0D92-40ED-BE71-FF61F587004C}" type="datetime1">
              <a:rPr lang="en-US" smtClean="0"/>
              <a:t>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5850240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D0DE1D-3D04-47FC-8EB3-924E63ADABF3}" type="datetime1">
              <a:rPr lang="en-US" smtClean="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9382248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087744-775C-42F6-9125-E03819A64763}" type="datetime1">
              <a:rPr lang="en-US" smtClean="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28844544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EE85DB6-03B2-4C4B-BACF-2F6340747057}" type="datetime1">
              <a:rPr lang="en-US" smtClean="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1664396" y="6356350"/>
            <a:ext cx="409250" cy="365125"/>
          </a:xfrm>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3946804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81D177-8ACE-4100-AEDE-8EA1C350CB79}" type="datetime1">
              <a:rPr lang="en-US" smtClean="0"/>
              <a:t>12/1/2023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11605098" y="6356349"/>
            <a:ext cx="458821" cy="365125"/>
          </a:xfrm>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30529416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20675"/>
            <a:ext cx="10515600" cy="1325563"/>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300C98-E023-4372-BCA8-CE7E55326C1F}" type="datetime1">
              <a:rPr lang="en-US" smtClean="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1733179" y="6356349"/>
            <a:ext cx="458821" cy="365125"/>
          </a:xfrm>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28636703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3D083E9-70DA-4618-AC74-CD315AC2CD75}" type="datetime1">
              <a:rPr lang="en-US" smtClean="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33016591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84832FE-2A68-4D28-AC4B-AE001142262D}" type="datetime1">
              <a:rPr lang="en-US" smtClean="0"/>
              <a:t>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271069652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812DCC-7382-48EE-BD0E-AAFA5F2ACBCB}" type="datetime1">
              <a:rPr lang="en-US" smtClean="0"/>
              <a:t>12/1/2023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401044857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4180BC-3D90-4BE1-BDAD-5E4E3E2DA5E7}" type="datetime1">
              <a:rPr lang="en-US" smtClean="0"/>
              <a:t>12/1/2023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11808542" y="6356350"/>
            <a:ext cx="383458" cy="501650"/>
          </a:xfrm>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222347246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81D177-8ACE-4100-AEDE-8EA1C350CB79}" type="datetime1">
              <a:rPr lang="en-US" smtClean="0"/>
              <a:t>12/1/2023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11605098" y="6356349"/>
            <a:ext cx="458821" cy="365125"/>
          </a:xfrm>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164266074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D6AB68-56EE-42BB-87F2-5C18B6F1A1E0}" type="datetime1">
              <a:rPr lang="en-US" smtClean="0"/>
              <a:t>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409241774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C68D2D-0D92-40ED-BE71-FF61F587004C}" type="datetime1">
              <a:rPr lang="en-US" smtClean="0"/>
              <a:t>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314581722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D0DE1D-3D04-47FC-8EB3-924E63ADABF3}" type="datetime1">
              <a:rPr lang="en-US" smtClean="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353467197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087744-775C-42F6-9125-E03819A64763}" type="datetime1">
              <a:rPr lang="en-US" smtClean="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547448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C68D2D-0D92-40ED-BE71-FF61F587004C}" type="datetime1">
              <a:rPr lang="en-US" smtClean="0"/>
              <a:t>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2677849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D0DE1D-3D04-47FC-8EB3-924E63ADABF3}" type="datetime1">
              <a:rPr lang="en-US" smtClean="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3242792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087744-775C-42F6-9125-E03819A64763}" type="datetime1">
              <a:rPr lang="en-US" smtClean="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3522655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EE85DB6-03B2-4C4B-BACF-2F6340747057}" type="datetime1">
              <a:rPr lang="en-US" smtClean="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1614825" y="6356349"/>
            <a:ext cx="458821" cy="365125"/>
          </a:xfrm>
        </p:spPr>
        <p:txBody>
          <a:bodyPr/>
          <a:lstStyle/>
          <a:p>
            <a:fld id="{7502BAE1-D57F-41CC-A6C7-4DD710F4FB32}" type="slidenum">
              <a:rPr lang="en-US" smtClean="0"/>
              <a:t>‹#›</a:t>
            </a:fld>
            <a:endParaRPr lang="en-US" dirty="0"/>
          </a:p>
        </p:txBody>
      </p:sp>
      <p:pic>
        <p:nvPicPr>
          <p:cNvPr id="7" name="4080CD62-9021-4753-AFCE-3A52C413D9C2">
            <a:extLst>
              <a:ext uri="{FF2B5EF4-FFF2-40B4-BE49-F238E27FC236}">
                <a16:creationId xmlns:a16="http://schemas.microsoft.com/office/drawing/2014/main" id="{483CADE8-A568-42EC-B011-CA9AF7A3485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10468708" y="6035873"/>
            <a:ext cx="1195688" cy="68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22BEBB9C-4CA3-484F-A94D-A6221E6DF193}"/>
              </a:ext>
            </a:extLst>
          </p:cNvPr>
          <p:cNvSpPr/>
          <p:nvPr userDrawn="1"/>
        </p:nvSpPr>
        <p:spPr>
          <a:xfrm>
            <a:off x="527604" y="223736"/>
            <a:ext cx="11136792" cy="198219"/>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E3EDF53D-A812-4239-A096-9DCD24AC68C2}"/>
              </a:ext>
            </a:extLst>
          </p:cNvPr>
          <p:cNvSpPr/>
          <p:nvPr userDrawn="1"/>
        </p:nvSpPr>
        <p:spPr>
          <a:xfrm>
            <a:off x="527604" y="421955"/>
            <a:ext cx="11136792" cy="20061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095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300C98-E023-4372-BCA8-CE7E55326C1F}" type="datetime1">
              <a:rPr lang="en-US" smtClean="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1733179" y="6356349"/>
            <a:ext cx="458821" cy="365125"/>
          </a:xfrm>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4194976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3D083E9-70DA-4618-AC74-CD315AC2CD75}" type="datetime1">
              <a:rPr lang="en-US" smtClean="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02BAE1-D57F-41CC-A6C7-4DD710F4FB32}" type="slidenum">
              <a:rPr lang="en-US" smtClean="0"/>
              <a:t>‹#›</a:t>
            </a:fld>
            <a:endParaRPr lang="en-US" dirty="0"/>
          </a:p>
        </p:txBody>
      </p:sp>
    </p:spTree>
    <p:extLst>
      <p:ext uri="{BB962C8B-B14F-4D97-AF65-F5344CB8AC3E}">
        <p14:creationId xmlns:p14="http://schemas.microsoft.com/office/powerpoint/2010/main" val="3817958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image" Target="../media/image1.png"/><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4.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00000">
              <a:schemeClr val="accent1">
                <a:lumMod val="0"/>
                <a:lumOff val="100000"/>
              </a:schemeClr>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F3B0E-51A8-46B7-8A3D-9EA213DD9909}" type="datetime1">
              <a:rPr lang="en-US" smtClean="0"/>
              <a:t>12/1/2023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1722669" y="6469227"/>
            <a:ext cx="385250" cy="272380"/>
          </a:xfrm>
          <a:prstGeom prst="rect">
            <a:avLst/>
          </a:prstGeom>
        </p:spPr>
        <p:txBody>
          <a:bodyPr vert="horz" lIns="91440" tIns="45720" rIns="91440" bIns="45720" rtlCol="0" anchor="ctr"/>
          <a:lstStyle>
            <a:lvl1pPr algn="r">
              <a:defRPr sz="1000" baseline="0">
                <a:solidFill>
                  <a:schemeClr val="tx1">
                    <a:tint val="75000"/>
                  </a:schemeClr>
                </a:solidFill>
              </a:defRPr>
            </a:lvl1pPr>
          </a:lstStyle>
          <a:p>
            <a:fld id="{7502BAE1-D57F-41CC-A6C7-4DD710F4FB32}" type="slidenum">
              <a:rPr lang="en-US" smtClean="0"/>
              <a:pPr/>
              <a:t>‹#›</a:t>
            </a:fld>
            <a:endParaRPr lang="en-US" dirty="0"/>
          </a:p>
        </p:txBody>
      </p:sp>
      <p:pic>
        <p:nvPicPr>
          <p:cNvPr id="7" name="4080CD62-9021-4753-AFCE-3A52C413D9C2">
            <a:extLst>
              <a:ext uri="{FF2B5EF4-FFF2-40B4-BE49-F238E27FC236}">
                <a16:creationId xmlns:a16="http://schemas.microsoft.com/office/drawing/2014/main" id="{47AC3C14-D849-CDCA-B17E-244AF72D808E}"/>
              </a:ext>
            </a:extLst>
          </p:cNvPr>
          <p:cNvPicPr>
            <a:picLocks noChangeAspect="1" noChangeArrowheads="1"/>
          </p:cNvPicPr>
          <p:nvPr userDrawn="1"/>
        </p:nvPicPr>
        <p:blipFill>
          <a:blip r:embed="rId8">
            <a:extLst>
              <a:ext uri="{28A0092B-C50C-407E-A947-70E740481C1C}">
                <a14:useLocalDpi xmlns:a14="http://schemas.microsoft.com/office/drawing/2010/main" val="0"/>
              </a:ext>
            </a:extLst>
          </a:blip>
          <a:stretch>
            <a:fillRect/>
          </a:stretch>
        </p:blipFill>
        <p:spPr bwMode="auto">
          <a:xfrm>
            <a:off x="11325732" y="6492875"/>
            <a:ext cx="396937" cy="227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3681079"/>
      </p:ext>
    </p:extLst>
  </p:cSld>
  <p:clrMap bg1="lt1" tx1="dk1" bg2="lt2" tx2="dk2" accent1="accent1" accent2="accent2" accent3="accent3" accent4="accent4" accent5="accent5" accent6="accent6" hlink="hlink" folHlink="folHlink"/>
  <p:sldLayoutIdLst>
    <p:sldLayoutId id="2147483668" r:id="rId1"/>
    <p:sldLayoutId id="2147483661" r:id="rId2"/>
    <p:sldLayoutId id="2147483667" r:id="rId3"/>
    <p:sldLayoutId id="2147483669" r:id="rId4"/>
    <p:sldLayoutId id="2147483670" r:id="rId5"/>
    <p:sldLayoutId id="2147483671" r:id="rId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0"/>
                <a:lumOff val="100000"/>
              </a:schemeClr>
            </a:gs>
            <a:gs pos="35000">
              <a:schemeClr val="accent1">
                <a:lumMod val="0"/>
                <a:lumOff val="100000"/>
              </a:schemeClr>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F3B0E-51A8-46B7-8A3D-9EA213DD9909}" type="datetime1">
              <a:rPr lang="en-US" smtClean="0"/>
              <a:t>12/1/2023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894978" y="6356350"/>
            <a:ext cx="45882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02BAE1-D57F-41CC-A6C7-4DD710F4FB32}" type="slidenum">
              <a:rPr lang="en-US" smtClean="0"/>
              <a:t>‹#›</a:t>
            </a:fld>
            <a:endParaRPr lang="en-US" dirty="0"/>
          </a:p>
        </p:txBody>
      </p:sp>
    </p:spTree>
    <p:extLst>
      <p:ext uri="{BB962C8B-B14F-4D97-AF65-F5344CB8AC3E}">
        <p14:creationId xmlns:p14="http://schemas.microsoft.com/office/powerpoint/2010/main" val="15949892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0"/>
                <a:lumOff val="100000"/>
              </a:schemeClr>
            </a:gs>
            <a:gs pos="35000">
              <a:schemeClr val="accent1">
                <a:lumMod val="0"/>
                <a:lumOff val="100000"/>
              </a:schemeClr>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F3B0E-51A8-46B7-8A3D-9EA213DD9909}" type="datetime1">
              <a:rPr lang="en-US" smtClean="0"/>
              <a:t>12/1/2023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894978" y="6356350"/>
            <a:ext cx="45882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02BAE1-D57F-41CC-A6C7-4DD710F4FB32}" type="slidenum">
              <a:rPr lang="en-US" smtClean="0"/>
              <a:t>‹#›</a:t>
            </a:fld>
            <a:endParaRPr lang="en-US" dirty="0"/>
          </a:p>
        </p:txBody>
      </p:sp>
    </p:spTree>
    <p:extLst>
      <p:ext uri="{BB962C8B-B14F-4D97-AF65-F5344CB8AC3E}">
        <p14:creationId xmlns:p14="http://schemas.microsoft.com/office/powerpoint/2010/main" val="359529885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2067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F3B0E-51A8-46B7-8A3D-9EA213DD9909}" type="datetime1">
              <a:rPr lang="en-US" smtClean="0"/>
              <a:t>12/1/2023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1686161" y="6355702"/>
            <a:ext cx="395593"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7502BAE1-D57F-41CC-A6C7-4DD710F4FB32}" type="slidenum">
              <a:rPr lang="en-US" smtClean="0"/>
              <a:pPr/>
              <a:t>‹#›</a:t>
            </a:fld>
            <a:endParaRPr lang="en-US" dirty="0"/>
          </a:p>
        </p:txBody>
      </p:sp>
      <p:pic>
        <p:nvPicPr>
          <p:cNvPr id="7" name="4080CD62-9021-4753-AFCE-3A52C413D9C2">
            <a:extLst>
              <a:ext uri="{FF2B5EF4-FFF2-40B4-BE49-F238E27FC236}">
                <a16:creationId xmlns:a16="http://schemas.microsoft.com/office/drawing/2014/main" id="{2322EEA6-15BA-47E5-ABCA-89066BC0957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tretch>
            <a:fillRect/>
          </a:stretch>
        </p:blipFill>
        <p:spPr bwMode="auto">
          <a:xfrm>
            <a:off x="11248537" y="6445628"/>
            <a:ext cx="415859" cy="238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A5DBA0DF-744F-40EA-B40F-FF9400D5A126}"/>
              </a:ext>
            </a:extLst>
          </p:cNvPr>
          <p:cNvSpPr/>
          <p:nvPr userDrawn="1"/>
        </p:nvSpPr>
        <p:spPr>
          <a:xfrm>
            <a:off x="527604" y="223736"/>
            <a:ext cx="11136792" cy="198219"/>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F2B31B9E-B2B7-4008-A07C-DAE258BB5C95}"/>
              </a:ext>
            </a:extLst>
          </p:cNvPr>
          <p:cNvSpPr/>
          <p:nvPr userDrawn="1"/>
        </p:nvSpPr>
        <p:spPr>
          <a:xfrm>
            <a:off x="527604" y="421955"/>
            <a:ext cx="11136792" cy="20061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effectLst/>
            </a:endParaRPr>
          </a:p>
        </p:txBody>
      </p:sp>
    </p:spTree>
    <p:extLst>
      <p:ext uri="{BB962C8B-B14F-4D97-AF65-F5344CB8AC3E}">
        <p14:creationId xmlns:p14="http://schemas.microsoft.com/office/powerpoint/2010/main" val="152903525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rgbClr val="1F4E76"/>
          </a:solidFill>
          <a:latin typeface="Gill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F4E76"/>
          </a:solidFill>
          <a:latin typeface="Gill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F4E76"/>
          </a:solidFill>
          <a:latin typeface="Gill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F4E76"/>
          </a:solidFill>
          <a:latin typeface="Gill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F4E76"/>
          </a:solidFill>
          <a:latin typeface="Gill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F4E76"/>
          </a:solidFill>
          <a:latin typeface="Gill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mailto:donscholes@taud.org" TargetMode="External"/><Relationship Id="rId2" Type="http://schemas.openxmlformats.org/officeDocument/2006/relationships/notesSlide" Target="../notesSlides/notesSlide15.xml"/><Relationship Id="rId1" Type="http://schemas.openxmlformats.org/officeDocument/2006/relationships/slideLayout" Target="../slideLayouts/slideLayout29.xm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7605" y="1218676"/>
            <a:ext cx="11136791" cy="1073498"/>
          </a:xfrm>
        </p:spPr>
        <p:txBody>
          <a:bodyPr>
            <a:normAutofit/>
          </a:bodyPr>
          <a:lstStyle/>
          <a:p>
            <a:r>
              <a:rPr lang="en-US" sz="6700" b="1" dirty="0">
                <a:solidFill>
                  <a:schemeClr val="accent1">
                    <a:lumMod val="50000"/>
                  </a:schemeClr>
                </a:solidFill>
                <a:latin typeface="Gill sans"/>
              </a:rPr>
              <a:t>Questions and Answers</a:t>
            </a:r>
            <a:endParaRPr lang="en-US" sz="5300" b="1" dirty="0">
              <a:solidFill>
                <a:schemeClr val="accent1">
                  <a:lumMod val="50000"/>
                </a:schemeClr>
              </a:solidFill>
              <a:latin typeface="Gill sans"/>
            </a:endParaRPr>
          </a:p>
        </p:txBody>
      </p:sp>
      <p:sp>
        <p:nvSpPr>
          <p:cNvPr id="4" name="Slide Number Placeholder 3"/>
          <p:cNvSpPr>
            <a:spLocks noGrp="1"/>
          </p:cNvSpPr>
          <p:nvPr>
            <p:ph type="sldNum" sz="quarter" idx="12"/>
          </p:nvPr>
        </p:nvSpPr>
        <p:spPr/>
        <p:txBody>
          <a:bodyPr/>
          <a:lstStyle/>
          <a:p>
            <a:fld id="{7502BAE1-D57F-41CC-A6C7-4DD710F4FB32}" type="slidenum">
              <a:rPr lang="en-US" smtClean="0"/>
              <a:t>1</a:t>
            </a:fld>
            <a:endParaRPr lang="en-US" dirty="0"/>
          </a:p>
        </p:txBody>
      </p:sp>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2" name="Subtitle 2">
            <a:extLst>
              <a:ext uri="{FF2B5EF4-FFF2-40B4-BE49-F238E27FC236}">
                <a16:creationId xmlns:a16="http://schemas.microsoft.com/office/drawing/2014/main" id="{F6F554C3-B229-98EE-491D-E7F71E26BE42}"/>
              </a:ext>
            </a:extLst>
          </p:cNvPr>
          <p:cNvSpPr txBox="1">
            <a:spLocks/>
          </p:cNvSpPr>
          <p:nvPr/>
        </p:nvSpPr>
        <p:spPr>
          <a:xfrm>
            <a:off x="1524000" y="3824433"/>
            <a:ext cx="9144000" cy="1645609"/>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solidFill>
                  <a:srgbClr val="5B9BD5">
                    <a:lumMod val="50000"/>
                  </a:srgbClr>
                </a:solidFill>
                <a:latin typeface="Gill sans"/>
              </a:rPr>
              <a:t>Don Scholes, General Counsel</a:t>
            </a:r>
          </a:p>
          <a:p>
            <a:r>
              <a:rPr lang="en-US" dirty="0">
                <a:solidFill>
                  <a:srgbClr val="5B9BD5">
                    <a:lumMod val="50000"/>
                  </a:srgbClr>
                </a:solidFill>
                <a:latin typeface="Gill sans"/>
              </a:rPr>
              <a:t>Tennessee Association of Utility Districts</a:t>
            </a:r>
          </a:p>
          <a:p>
            <a:endParaRPr lang="en-US" dirty="0">
              <a:solidFill>
                <a:srgbClr val="5B9BD5">
                  <a:lumMod val="50000"/>
                </a:srgbClr>
              </a:solidFill>
              <a:latin typeface="Gill sans"/>
            </a:endParaRPr>
          </a:p>
          <a:p>
            <a:r>
              <a:rPr lang="en-US" sz="2000" dirty="0">
                <a:solidFill>
                  <a:srgbClr val="5B9BD5">
                    <a:lumMod val="50000"/>
                  </a:srgbClr>
                </a:solidFill>
                <a:latin typeface="Gill sans"/>
              </a:rPr>
              <a:t>©2022. Tennessee Association of Utility Districts</a:t>
            </a:r>
          </a:p>
          <a:p>
            <a:endParaRPr lang="en-US" sz="2200" dirty="0">
              <a:solidFill>
                <a:srgbClr val="5B9BD5">
                  <a:lumMod val="50000"/>
                </a:srgbClr>
              </a:solidFill>
              <a:latin typeface="Gill sans"/>
            </a:endParaRPr>
          </a:p>
          <a:p>
            <a:endParaRPr lang="en-US" sz="2600" dirty="0">
              <a:solidFill>
                <a:prstClr val="black"/>
              </a:solidFill>
              <a:latin typeface="Garamond" panose="02020404030301010803" pitchFamily="18" charset="0"/>
            </a:endParaRPr>
          </a:p>
          <a:p>
            <a:endParaRPr lang="en-US" sz="2800" dirty="0">
              <a:latin typeface="Garamond" panose="02020404030301010803" pitchFamily="18" charset="0"/>
            </a:endParaRPr>
          </a:p>
          <a:p>
            <a:endParaRPr lang="en-US" sz="2800" dirty="0">
              <a:latin typeface="Garamond" panose="02020404030301010803" pitchFamily="18" charset="0"/>
            </a:endParaRPr>
          </a:p>
        </p:txBody>
      </p:sp>
    </p:spTree>
    <p:extLst>
      <p:ext uri="{BB962C8B-B14F-4D97-AF65-F5344CB8AC3E}">
        <p14:creationId xmlns:p14="http://schemas.microsoft.com/office/powerpoint/2010/main" val="92410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9043" y="2641104"/>
            <a:ext cx="11136791" cy="2178897"/>
          </a:xfrm>
        </p:spPr>
        <p:txBody>
          <a:bodyPr>
            <a:noAutofit/>
          </a:bodyPr>
          <a:lstStyle/>
          <a:p>
            <a:pPr algn="l"/>
            <a:r>
              <a:rPr lang="en-US" sz="3200" dirty="0">
                <a:solidFill>
                  <a:schemeClr val="accent1">
                    <a:lumMod val="50000"/>
                  </a:schemeClr>
                </a:solidFill>
                <a:latin typeface="Gill sans"/>
              </a:rPr>
              <a:t>Once the landlord has had 3 consecutive renters who have left delinquent accounts (skipped out), can we adopt a policy stating the landlord must post a security deposit from there on (or written guarantee) in the event his/her future renters skip out on the bill?</a:t>
            </a:r>
          </a:p>
        </p:txBody>
      </p:sp>
      <p:sp>
        <p:nvSpPr>
          <p:cNvPr id="4" name="Slide Number Placeholder 3"/>
          <p:cNvSpPr>
            <a:spLocks noGrp="1"/>
          </p:cNvSpPr>
          <p:nvPr>
            <p:ph type="sldNum" sz="quarter" idx="12"/>
          </p:nvPr>
        </p:nvSpPr>
        <p:spPr/>
        <p:txBody>
          <a:bodyPr/>
          <a:lstStyle/>
          <a:p>
            <a:fld id="{7502BAE1-D57F-41CC-A6C7-4DD710F4FB32}" type="slidenum">
              <a:rPr lang="en-US" smtClean="0"/>
              <a:t>10</a:t>
            </a:fld>
            <a:endParaRPr lang="en-US" dirty="0"/>
          </a:p>
        </p:txBody>
      </p:sp>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10A5AD49-E73D-50A8-3198-7A23FB60D854}"/>
              </a:ext>
            </a:extLst>
          </p:cNvPr>
          <p:cNvSpPr txBox="1">
            <a:spLocks/>
          </p:cNvSpPr>
          <p:nvPr/>
        </p:nvSpPr>
        <p:spPr>
          <a:xfrm>
            <a:off x="527605" y="1093103"/>
            <a:ext cx="11136791" cy="107349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a:solidFill>
                  <a:schemeClr val="accent1">
                    <a:lumMod val="50000"/>
                  </a:schemeClr>
                </a:solidFill>
                <a:latin typeface="Gill sans"/>
              </a:rPr>
              <a:t>Landlords and Tenants</a:t>
            </a:r>
          </a:p>
        </p:txBody>
      </p:sp>
      <p:sp>
        <p:nvSpPr>
          <p:cNvPr id="5" name="Title 1">
            <a:extLst>
              <a:ext uri="{FF2B5EF4-FFF2-40B4-BE49-F238E27FC236}">
                <a16:creationId xmlns:a16="http://schemas.microsoft.com/office/drawing/2014/main" id="{5C6139D6-74DD-F64A-7218-154DCC757114}"/>
              </a:ext>
            </a:extLst>
          </p:cNvPr>
          <p:cNvSpPr txBox="1">
            <a:spLocks/>
          </p:cNvSpPr>
          <p:nvPr/>
        </p:nvSpPr>
        <p:spPr>
          <a:xfrm>
            <a:off x="619042" y="5294504"/>
            <a:ext cx="11136791" cy="64288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200" dirty="0">
                <a:solidFill>
                  <a:schemeClr val="accent1">
                    <a:lumMod val="50000"/>
                  </a:schemeClr>
                </a:solidFill>
                <a:latin typeface="Gill sans"/>
              </a:rPr>
              <a:t>Probably not.</a:t>
            </a:r>
          </a:p>
        </p:txBody>
      </p:sp>
    </p:spTree>
    <p:extLst>
      <p:ext uri="{BB962C8B-B14F-4D97-AF65-F5344CB8AC3E}">
        <p14:creationId xmlns:p14="http://schemas.microsoft.com/office/powerpoint/2010/main" val="3479305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9043" y="2641104"/>
            <a:ext cx="11136791" cy="1855923"/>
          </a:xfrm>
        </p:spPr>
        <p:txBody>
          <a:bodyPr>
            <a:noAutofit/>
          </a:bodyPr>
          <a:lstStyle/>
          <a:p>
            <a:pPr algn="l"/>
            <a:r>
              <a:rPr lang="en-US" sz="3200" dirty="0">
                <a:solidFill>
                  <a:schemeClr val="accent1">
                    <a:lumMod val="50000"/>
                  </a:schemeClr>
                </a:solidFill>
                <a:latin typeface="Gill sans"/>
              </a:rPr>
              <a:t>Can we adopt a policy or ordinance stating:  The landlord of a rental will be held responsible for delinquent bills that are being left by their renters if the landlord has a history of renting to people who tend to skip out on their bills?</a:t>
            </a:r>
          </a:p>
        </p:txBody>
      </p:sp>
      <p:sp>
        <p:nvSpPr>
          <p:cNvPr id="4" name="Slide Number Placeholder 3"/>
          <p:cNvSpPr>
            <a:spLocks noGrp="1"/>
          </p:cNvSpPr>
          <p:nvPr>
            <p:ph type="sldNum" sz="quarter" idx="12"/>
          </p:nvPr>
        </p:nvSpPr>
        <p:spPr/>
        <p:txBody>
          <a:bodyPr/>
          <a:lstStyle/>
          <a:p>
            <a:fld id="{7502BAE1-D57F-41CC-A6C7-4DD710F4FB32}" type="slidenum">
              <a:rPr lang="en-US" smtClean="0"/>
              <a:t>11</a:t>
            </a:fld>
            <a:endParaRPr lang="en-US" dirty="0"/>
          </a:p>
        </p:txBody>
      </p:sp>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10A5AD49-E73D-50A8-3198-7A23FB60D854}"/>
              </a:ext>
            </a:extLst>
          </p:cNvPr>
          <p:cNvSpPr txBox="1">
            <a:spLocks/>
          </p:cNvSpPr>
          <p:nvPr/>
        </p:nvSpPr>
        <p:spPr>
          <a:xfrm>
            <a:off x="527605" y="1093103"/>
            <a:ext cx="11136791" cy="107349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a:solidFill>
                  <a:schemeClr val="accent1">
                    <a:lumMod val="50000"/>
                  </a:schemeClr>
                </a:solidFill>
                <a:latin typeface="Gill sans"/>
              </a:rPr>
              <a:t>Landlords and Tenants</a:t>
            </a:r>
          </a:p>
        </p:txBody>
      </p:sp>
      <p:sp>
        <p:nvSpPr>
          <p:cNvPr id="5" name="Title 1">
            <a:extLst>
              <a:ext uri="{FF2B5EF4-FFF2-40B4-BE49-F238E27FC236}">
                <a16:creationId xmlns:a16="http://schemas.microsoft.com/office/drawing/2014/main" id="{5C6139D6-74DD-F64A-7218-154DCC757114}"/>
              </a:ext>
            </a:extLst>
          </p:cNvPr>
          <p:cNvSpPr txBox="1">
            <a:spLocks/>
          </p:cNvSpPr>
          <p:nvPr/>
        </p:nvSpPr>
        <p:spPr>
          <a:xfrm>
            <a:off x="619042" y="4971530"/>
            <a:ext cx="11136791" cy="143625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200" dirty="0">
                <a:solidFill>
                  <a:schemeClr val="accent1">
                    <a:lumMod val="50000"/>
                  </a:schemeClr>
                </a:solidFill>
                <a:latin typeface="Gill sans"/>
              </a:rPr>
              <a:t>No, according to the Tennessee Supreme Court. Such a policy unjustly discriminates between utility customers who own property and those who do not.</a:t>
            </a:r>
          </a:p>
        </p:txBody>
      </p:sp>
    </p:spTree>
    <p:extLst>
      <p:ext uri="{BB962C8B-B14F-4D97-AF65-F5344CB8AC3E}">
        <p14:creationId xmlns:p14="http://schemas.microsoft.com/office/powerpoint/2010/main" val="1872596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6005" y="2584652"/>
            <a:ext cx="11136791" cy="3180245"/>
          </a:xfrm>
        </p:spPr>
        <p:txBody>
          <a:bodyPr>
            <a:noAutofit/>
          </a:bodyPr>
          <a:lstStyle/>
          <a:p>
            <a:pPr marL="457200" indent="-457200" algn="l">
              <a:buFont typeface="Arial" panose="020B0604020202020204" pitchFamily="34" charset="0"/>
              <a:buChar char="•"/>
            </a:pPr>
            <a:r>
              <a:rPr lang="en-US" sz="3200" dirty="0">
                <a:solidFill>
                  <a:schemeClr val="accent1">
                    <a:lumMod val="50000"/>
                  </a:schemeClr>
                </a:solidFill>
                <a:latin typeface="Gill sans"/>
              </a:rPr>
              <a:t>All active customer accounts receive a bill monthly.  After reading the meters we notice a customer has a leak (we rechecked the reading and it was correct) and they are on automatic bank draft.  However, we are unsuccessful in contacting the customer due to no phone number, out of service phone number, no email address, etc.  Do we take them off bank draft or leave them on it?</a:t>
            </a:r>
          </a:p>
        </p:txBody>
      </p:sp>
      <p:sp>
        <p:nvSpPr>
          <p:cNvPr id="4" name="Slide Number Placeholder 3"/>
          <p:cNvSpPr>
            <a:spLocks noGrp="1"/>
          </p:cNvSpPr>
          <p:nvPr>
            <p:ph type="sldNum" sz="quarter" idx="12"/>
          </p:nvPr>
        </p:nvSpPr>
        <p:spPr/>
        <p:txBody>
          <a:bodyPr/>
          <a:lstStyle/>
          <a:p>
            <a:fld id="{7502BAE1-D57F-41CC-A6C7-4DD710F4FB32}" type="slidenum">
              <a:rPr lang="en-US" smtClean="0"/>
              <a:t>12</a:t>
            </a:fld>
            <a:endParaRPr lang="en-US" dirty="0"/>
          </a:p>
        </p:txBody>
      </p:sp>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10A5AD49-E73D-50A8-3198-7A23FB60D854}"/>
              </a:ext>
            </a:extLst>
          </p:cNvPr>
          <p:cNvSpPr txBox="1">
            <a:spLocks/>
          </p:cNvSpPr>
          <p:nvPr/>
        </p:nvSpPr>
        <p:spPr>
          <a:xfrm>
            <a:off x="527605" y="989113"/>
            <a:ext cx="11136791" cy="107349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a:solidFill>
                  <a:schemeClr val="accent1">
                    <a:lumMod val="50000"/>
                  </a:schemeClr>
                </a:solidFill>
                <a:latin typeface="Gill sans"/>
              </a:rPr>
              <a:t>Bank Draft</a:t>
            </a:r>
          </a:p>
        </p:txBody>
      </p:sp>
    </p:spTree>
    <p:extLst>
      <p:ext uri="{BB962C8B-B14F-4D97-AF65-F5344CB8AC3E}">
        <p14:creationId xmlns:p14="http://schemas.microsoft.com/office/powerpoint/2010/main" val="2495686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9044" y="2641104"/>
            <a:ext cx="11136791" cy="916586"/>
          </a:xfrm>
        </p:spPr>
        <p:txBody>
          <a:bodyPr>
            <a:noAutofit/>
          </a:bodyPr>
          <a:lstStyle/>
          <a:p>
            <a:pPr algn="l"/>
            <a:r>
              <a:rPr lang="en-US" sz="3200" dirty="0">
                <a:solidFill>
                  <a:schemeClr val="accent1">
                    <a:lumMod val="50000"/>
                  </a:schemeClr>
                </a:solidFill>
                <a:latin typeface="Gill sans"/>
              </a:rPr>
              <a:t>Can a utility require an applicant for service to provide a Social Security Number?</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2BAE1-D57F-41CC-A6C7-4DD710F4FB32}" type="slidenum">
              <a:rPr kumimoji="0" lang="en-US" sz="10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0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le 1">
            <a:extLst>
              <a:ext uri="{FF2B5EF4-FFF2-40B4-BE49-F238E27FC236}">
                <a16:creationId xmlns:a16="http://schemas.microsoft.com/office/drawing/2014/main" id="{10A5AD49-E73D-50A8-3198-7A23FB60D854}"/>
              </a:ext>
            </a:extLst>
          </p:cNvPr>
          <p:cNvSpPr txBox="1">
            <a:spLocks/>
          </p:cNvSpPr>
          <p:nvPr/>
        </p:nvSpPr>
        <p:spPr>
          <a:xfrm>
            <a:off x="527605" y="1093103"/>
            <a:ext cx="11136791" cy="107349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6000" b="1" i="0" u="none" strike="noStrike" kern="1200" cap="none" spc="0" normalizeH="0" baseline="0" noProof="0" dirty="0">
                <a:ln>
                  <a:noFill/>
                </a:ln>
                <a:solidFill>
                  <a:srgbClr val="5B9BD5">
                    <a:lumMod val="50000"/>
                  </a:srgbClr>
                </a:solidFill>
                <a:effectLst/>
                <a:uLnTx/>
                <a:uFillTx/>
                <a:latin typeface="Gill sans"/>
                <a:ea typeface="+mj-ea"/>
                <a:cs typeface="+mj-cs"/>
              </a:rPr>
              <a:t>Social Security Numbers</a:t>
            </a:r>
          </a:p>
        </p:txBody>
      </p:sp>
      <p:sp>
        <p:nvSpPr>
          <p:cNvPr id="5" name="Title 1">
            <a:extLst>
              <a:ext uri="{FF2B5EF4-FFF2-40B4-BE49-F238E27FC236}">
                <a16:creationId xmlns:a16="http://schemas.microsoft.com/office/drawing/2014/main" id="{5C6139D6-74DD-F64A-7218-154DCC757114}"/>
              </a:ext>
            </a:extLst>
          </p:cNvPr>
          <p:cNvSpPr txBox="1">
            <a:spLocks/>
          </p:cNvSpPr>
          <p:nvPr/>
        </p:nvSpPr>
        <p:spPr>
          <a:xfrm>
            <a:off x="619044" y="3685126"/>
            <a:ext cx="11136791" cy="69413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none" spc="0" normalizeH="0" baseline="0" noProof="0" dirty="0">
                <a:ln>
                  <a:noFill/>
                </a:ln>
                <a:solidFill>
                  <a:srgbClr val="5B9BD5">
                    <a:lumMod val="50000"/>
                  </a:srgbClr>
                </a:solidFill>
                <a:effectLst/>
                <a:uLnTx/>
                <a:uFillTx/>
                <a:latin typeface="Gill sans"/>
                <a:ea typeface="+mj-ea"/>
                <a:cs typeface="+mj-cs"/>
              </a:rPr>
              <a:t>Yes </a:t>
            </a:r>
          </a:p>
        </p:txBody>
      </p:sp>
      <p:sp>
        <p:nvSpPr>
          <p:cNvPr id="9" name="TextBox 8">
            <a:extLst>
              <a:ext uri="{FF2B5EF4-FFF2-40B4-BE49-F238E27FC236}">
                <a16:creationId xmlns:a16="http://schemas.microsoft.com/office/drawing/2014/main" id="{296CDB29-FB5D-8D98-1671-B9617D3AF6F2}"/>
              </a:ext>
            </a:extLst>
          </p:cNvPr>
          <p:cNvSpPr txBox="1"/>
          <p:nvPr/>
        </p:nvSpPr>
        <p:spPr>
          <a:xfrm>
            <a:off x="619044" y="4556255"/>
            <a:ext cx="11045352" cy="181588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2060"/>
                </a:solidFill>
                <a:effectLst/>
                <a:uLnTx/>
                <a:uFillTx/>
                <a:latin typeface="Calibri" panose="020F0502020204030204"/>
                <a:ea typeface="+mn-ea"/>
                <a:cs typeface="+mn-cs"/>
              </a:rPr>
              <a:t>In </a:t>
            </a:r>
            <a:r>
              <a:rPr kumimoji="0" lang="en-US" sz="2800" b="0" i="1" u="none" strike="noStrike" kern="1200" cap="none" spc="0" normalizeH="0" baseline="0" noProof="0" dirty="0">
                <a:ln>
                  <a:noFill/>
                </a:ln>
                <a:solidFill>
                  <a:srgbClr val="002060"/>
                </a:solidFill>
                <a:effectLst/>
                <a:uLnTx/>
                <a:uFillTx/>
                <a:latin typeface="Calibri" panose="020F0502020204030204"/>
                <a:ea typeface="+mn-ea"/>
                <a:cs typeface="+mn-cs"/>
              </a:rPr>
              <a:t>Schmitt v. City of Detroit</a:t>
            </a:r>
            <a:r>
              <a:rPr kumimoji="0" lang="en-US" sz="2800" b="0" i="0" u="none" strike="noStrike" kern="1200" cap="none" spc="0" normalizeH="0" baseline="0" noProof="0" dirty="0">
                <a:ln>
                  <a:noFill/>
                </a:ln>
                <a:solidFill>
                  <a:srgbClr val="002060"/>
                </a:solidFill>
                <a:effectLst/>
                <a:uLnTx/>
                <a:uFillTx/>
                <a:latin typeface="Calibri" panose="020F0502020204030204"/>
                <a:ea typeface="+mn-ea"/>
                <a:cs typeface="+mn-cs"/>
              </a:rPr>
              <a:t>, 395 F.3d 327 (2005), the Sixth Circuit stated:  “While we are hesitant to rely upon legislative history, in this instance it overwhelmingly supports the view that the Privacy Act applies exclusively to federal agencies.”</a:t>
            </a:r>
          </a:p>
        </p:txBody>
      </p:sp>
    </p:spTree>
    <p:extLst>
      <p:ext uri="{BB962C8B-B14F-4D97-AF65-F5344CB8AC3E}">
        <p14:creationId xmlns:p14="http://schemas.microsoft.com/office/powerpoint/2010/main" val="3055334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2BAE1-D57F-41CC-A6C7-4DD710F4FB32}" type="slidenum">
              <a:rPr kumimoji="0" lang="en-US" sz="10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0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le 1">
            <a:extLst>
              <a:ext uri="{FF2B5EF4-FFF2-40B4-BE49-F238E27FC236}">
                <a16:creationId xmlns:a16="http://schemas.microsoft.com/office/drawing/2014/main" id="{10A5AD49-E73D-50A8-3198-7A23FB60D854}"/>
              </a:ext>
            </a:extLst>
          </p:cNvPr>
          <p:cNvSpPr txBox="1">
            <a:spLocks/>
          </p:cNvSpPr>
          <p:nvPr/>
        </p:nvSpPr>
        <p:spPr>
          <a:xfrm>
            <a:off x="527605" y="1093103"/>
            <a:ext cx="11136791" cy="107349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6000" b="1" i="0" u="none" strike="noStrike" kern="1200" cap="none" spc="0" normalizeH="0" baseline="0" noProof="0" dirty="0">
                <a:ln>
                  <a:noFill/>
                </a:ln>
                <a:solidFill>
                  <a:srgbClr val="5B9BD5">
                    <a:lumMod val="50000"/>
                  </a:srgbClr>
                </a:solidFill>
                <a:effectLst/>
                <a:uLnTx/>
                <a:uFillTx/>
                <a:latin typeface="Gill sans"/>
                <a:ea typeface="+mj-ea"/>
                <a:cs typeface="+mj-cs"/>
              </a:rPr>
              <a:t>Social Security Numbers</a:t>
            </a:r>
          </a:p>
        </p:txBody>
      </p:sp>
      <p:sp>
        <p:nvSpPr>
          <p:cNvPr id="5" name="Title 1">
            <a:extLst>
              <a:ext uri="{FF2B5EF4-FFF2-40B4-BE49-F238E27FC236}">
                <a16:creationId xmlns:a16="http://schemas.microsoft.com/office/drawing/2014/main" id="{5C6139D6-74DD-F64A-7218-154DCC757114}"/>
              </a:ext>
            </a:extLst>
          </p:cNvPr>
          <p:cNvSpPr txBox="1">
            <a:spLocks/>
          </p:cNvSpPr>
          <p:nvPr/>
        </p:nvSpPr>
        <p:spPr>
          <a:xfrm>
            <a:off x="602420" y="3728275"/>
            <a:ext cx="11136791" cy="69413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3200" b="0" i="0" u="none" strike="noStrike" kern="1200" cap="none" spc="0" normalizeH="0" baseline="0" noProof="0" dirty="0">
              <a:ln>
                <a:noFill/>
              </a:ln>
              <a:solidFill>
                <a:srgbClr val="5B9BD5">
                  <a:lumMod val="50000"/>
                </a:srgbClr>
              </a:solidFill>
              <a:effectLst/>
              <a:uLnTx/>
              <a:uFillTx/>
              <a:latin typeface="Gill sans"/>
              <a:ea typeface="+mj-ea"/>
              <a:cs typeface="+mj-cs"/>
            </a:endParaRPr>
          </a:p>
        </p:txBody>
      </p:sp>
      <p:sp>
        <p:nvSpPr>
          <p:cNvPr id="8" name="Title 1">
            <a:extLst>
              <a:ext uri="{FF2B5EF4-FFF2-40B4-BE49-F238E27FC236}">
                <a16:creationId xmlns:a16="http://schemas.microsoft.com/office/drawing/2014/main" id="{CFABED4D-8E7C-D31D-E0C6-F4CA25CEF3D7}"/>
              </a:ext>
            </a:extLst>
          </p:cNvPr>
          <p:cNvSpPr txBox="1">
            <a:spLocks/>
          </p:cNvSpPr>
          <p:nvPr/>
        </p:nvSpPr>
        <p:spPr>
          <a:xfrm>
            <a:off x="527605" y="2641104"/>
            <a:ext cx="11136791" cy="3493264"/>
          </a:xfrm>
          <a:prstGeom prst="rect">
            <a:avLst/>
          </a:prstGeom>
        </p:spPr>
        <p:txBody>
          <a:bodyPr vert="horz" lIns="91440" tIns="45720" rIns="91440" bIns="4572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1" indent="0" algn="l" defTabSz="914400" rtl="0" eaLnBrk="1" fontAlgn="auto" latinLnBrk="0" hangingPunct="1">
              <a:lnSpc>
                <a:spcPct val="100000"/>
              </a:lnSpc>
              <a:spcBef>
                <a:spcPts val="0"/>
              </a:spcBef>
              <a:spcAft>
                <a:spcPts val="600"/>
              </a:spcAft>
              <a:buClrTx/>
              <a:buSzTx/>
              <a:buFontTx/>
              <a:buNone/>
              <a:tabLst/>
              <a:defRPr/>
            </a:pPr>
            <a:r>
              <a:rPr kumimoji="0" lang="en-US" sz="2800" b="0" i="0" u="none" strike="noStrike" kern="0" cap="none" spc="0" normalizeH="0" baseline="0" noProof="0" dirty="0">
                <a:ln>
                  <a:noFill/>
                </a:ln>
                <a:solidFill>
                  <a:srgbClr val="002060"/>
                </a:solidFill>
                <a:effectLst/>
                <a:uLnTx/>
                <a:uFillTx/>
                <a:latin typeface="Gill sans"/>
                <a:ea typeface="Calibri" panose="020F0502020204030204" pitchFamily="34" charset="0"/>
                <a:cs typeface="Times New Roman" panose="02020603050405020304" pitchFamily="18" charset="0"/>
              </a:rPr>
              <a:t>While legal, ask why you want the SSN?</a:t>
            </a:r>
          </a:p>
          <a:p>
            <a:pPr marL="0" marR="0" lvl="1" indent="0" algn="l" defTabSz="914400" rtl="0" eaLnBrk="1" fontAlgn="auto" latinLnBrk="0" hangingPunct="1">
              <a:lnSpc>
                <a:spcPct val="100000"/>
              </a:lnSpc>
              <a:spcBef>
                <a:spcPts val="0"/>
              </a:spcBef>
              <a:spcAft>
                <a:spcPts val="600"/>
              </a:spcAft>
              <a:buClrTx/>
              <a:buSzTx/>
              <a:buFontTx/>
              <a:buNone/>
              <a:tabLst/>
              <a:defRPr/>
            </a:pPr>
            <a:endParaRPr kumimoji="0" lang="en-US" sz="2800" b="0" i="0" u="none" strike="noStrike" kern="0" cap="none" spc="0" normalizeH="0" baseline="0" noProof="0" dirty="0">
              <a:ln>
                <a:noFill/>
              </a:ln>
              <a:solidFill>
                <a:srgbClr val="002060"/>
              </a:solidFill>
              <a:effectLst/>
              <a:uLnTx/>
              <a:uFillTx/>
              <a:latin typeface="Gill sans"/>
              <a:ea typeface="Calibri" panose="020F0502020204030204" pitchFamily="34" charset="0"/>
              <a:cs typeface="Times New Roman" panose="02020603050405020304" pitchFamily="18" charset="0"/>
            </a:endParaRPr>
          </a:p>
          <a:p>
            <a:pPr marL="0" marR="0" lvl="1" indent="0" algn="l" defTabSz="914400" rtl="0" eaLnBrk="1" fontAlgn="auto" latinLnBrk="0" hangingPunct="1">
              <a:lnSpc>
                <a:spcPct val="100000"/>
              </a:lnSpc>
              <a:spcBef>
                <a:spcPts val="0"/>
              </a:spcBef>
              <a:spcAft>
                <a:spcPts val="600"/>
              </a:spcAft>
              <a:buClrTx/>
              <a:buSzTx/>
              <a:buFontTx/>
              <a:buNone/>
              <a:tabLst/>
              <a:defRPr/>
            </a:pPr>
            <a:r>
              <a:rPr kumimoji="0" lang="en-US" sz="2800" b="0" i="0" u="none" strike="noStrike" kern="0" cap="none" spc="0" normalizeH="0" baseline="0" noProof="0" dirty="0">
                <a:ln>
                  <a:noFill/>
                </a:ln>
                <a:solidFill>
                  <a:srgbClr val="002060"/>
                </a:solidFill>
                <a:effectLst/>
                <a:uLnTx/>
                <a:uFillTx/>
                <a:latin typeface="Gill sans"/>
                <a:ea typeface="Calibri" panose="020F0502020204030204" pitchFamily="34" charset="0"/>
                <a:cs typeface="Times New Roman" panose="02020603050405020304" pitchFamily="18" charset="0"/>
              </a:rPr>
              <a:t>What do you do with persons do not have a SSN?</a:t>
            </a:r>
          </a:p>
          <a:p>
            <a:pPr marL="0" marR="0" lvl="1" indent="0" algn="l" defTabSz="914400" rtl="0" eaLnBrk="1" fontAlgn="auto" latinLnBrk="0" hangingPunct="1">
              <a:lnSpc>
                <a:spcPct val="100000"/>
              </a:lnSpc>
              <a:spcBef>
                <a:spcPts val="0"/>
              </a:spcBef>
              <a:spcAft>
                <a:spcPts val="600"/>
              </a:spcAft>
              <a:buClrTx/>
              <a:buSzTx/>
              <a:buFontTx/>
              <a:buNone/>
              <a:tabLst/>
              <a:defRPr/>
            </a:pPr>
            <a:br>
              <a:rPr kumimoji="0" lang="en-US" sz="2800" b="0" i="0" u="none" strike="noStrike" kern="0" cap="none" spc="0" normalizeH="0" baseline="0" noProof="0" dirty="0">
                <a:ln>
                  <a:noFill/>
                </a:ln>
                <a:solidFill>
                  <a:srgbClr val="002060"/>
                </a:solidFill>
                <a:effectLst/>
                <a:uLnTx/>
                <a:uFillTx/>
                <a:latin typeface="Gill sans"/>
                <a:ea typeface="Calibri" panose="020F0502020204030204" pitchFamily="34" charset="0"/>
                <a:cs typeface="Times New Roman" panose="02020603050405020304" pitchFamily="18" charset="0"/>
              </a:rPr>
            </a:br>
            <a:r>
              <a:rPr kumimoji="0" lang="en-US" sz="2800" b="0" i="0" u="none" strike="noStrike" kern="0" cap="none" spc="0" normalizeH="0" baseline="0" noProof="0" dirty="0">
                <a:ln>
                  <a:noFill/>
                </a:ln>
                <a:solidFill>
                  <a:srgbClr val="002060"/>
                </a:solidFill>
                <a:effectLst/>
                <a:uLnTx/>
                <a:uFillTx/>
                <a:latin typeface="Gill sans"/>
                <a:ea typeface="Calibri" panose="020F0502020204030204" pitchFamily="34" charset="0"/>
                <a:cs typeface="Times New Roman" panose="02020603050405020304" pitchFamily="18" charset="0"/>
              </a:rPr>
              <a:t>SSN are confidential under Tennessee law</a:t>
            </a:r>
          </a:p>
          <a:p>
            <a:pPr marL="0" marR="0" lvl="1" indent="0" algn="l" defTabSz="914400" rtl="0" eaLnBrk="1" fontAlgn="auto" latinLnBrk="0" hangingPunct="1">
              <a:lnSpc>
                <a:spcPct val="100000"/>
              </a:lnSpc>
              <a:spcBef>
                <a:spcPts val="0"/>
              </a:spcBef>
              <a:spcAft>
                <a:spcPts val="600"/>
              </a:spcAft>
              <a:buClrTx/>
              <a:buSzTx/>
              <a:buFontTx/>
              <a:buNone/>
              <a:tabLst/>
              <a:defRPr/>
            </a:pPr>
            <a:endParaRPr kumimoji="0" lang="en-US" sz="2800" b="0" i="0" u="none" strike="noStrike" kern="0" cap="none" spc="0" normalizeH="0" baseline="0" noProof="0" dirty="0">
              <a:ln>
                <a:noFill/>
              </a:ln>
              <a:solidFill>
                <a:srgbClr val="002060"/>
              </a:solidFill>
              <a:effectLst/>
              <a:uLnTx/>
              <a:uFillTx/>
              <a:latin typeface="Gill sans"/>
              <a:ea typeface="Calibri" panose="020F0502020204030204" pitchFamily="34" charset="0"/>
              <a:cs typeface="Times New Roman" panose="02020603050405020304" pitchFamily="18" charset="0"/>
            </a:endParaRPr>
          </a:p>
          <a:p>
            <a:pPr marL="0" marR="0" lvl="1" indent="0" algn="l" defTabSz="914400" rtl="0" eaLnBrk="1" fontAlgn="auto" latinLnBrk="0" hangingPunct="1">
              <a:lnSpc>
                <a:spcPct val="100000"/>
              </a:lnSpc>
              <a:spcBef>
                <a:spcPts val="0"/>
              </a:spcBef>
              <a:spcAft>
                <a:spcPts val="600"/>
              </a:spcAft>
              <a:buClrTx/>
              <a:buSzTx/>
              <a:buFontTx/>
              <a:buNone/>
              <a:tabLst/>
              <a:defRPr/>
            </a:pPr>
            <a:r>
              <a:rPr kumimoji="0" lang="en-US" sz="2800" b="0" i="0" u="none" strike="noStrike" kern="0" cap="none" spc="0" normalizeH="0" baseline="0" noProof="0" dirty="0">
                <a:ln>
                  <a:noFill/>
                </a:ln>
                <a:solidFill>
                  <a:srgbClr val="002060"/>
                </a:solidFill>
                <a:effectLst/>
                <a:uLnTx/>
                <a:uFillTx/>
                <a:latin typeface="Gill sans"/>
                <a:ea typeface="Calibri" panose="020F0502020204030204" pitchFamily="34" charset="0"/>
                <a:cs typeface="Times New Roman" panose="02020603050405020304" pitchFamily="18" charset="0"/>
              </a:rPr>
              <a:t>Data breach which discloses SSN requires notification</a:t>
            </a:r>
          </a:p>
        </p:txBody>
      </p:sp>
    </p:spTree>
    <p:extLst>
      <p:ext uri="{BB962C8B-B14F-4D97-AF65-F5344CB8AC3E}">
        <p14:creationId xmlns:p14="http://schemas.microsoft.com/office/powerpoint/2010/main" val="293425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5" end="5"/>
                                            </p:txEl>
                                          </p:spTgt>
                                        </p:tgtEl>
                                        <p:attrNameLst>
                                          <p:attrName>style.visibility</p:attrName>
                                        </p:attrNameLst>
                                      </p:cBhvr>
                                      <p:to>
                                        <p:strVal val="visible"/>
                                      </p:to>
                                    </p:set>
                                    <p:animEffect transition="in" filter="fade">
                                      <p:cBhvr>
                                        <p:cTn id="14" dur="1000"/>
                                        <p:tgtEl>
                                          <p:spTgt spid="8">
                                            <p:txEl>
                                              <p:pRg st="5" end="5"/>
                                            </p:txEl>
                                          </p:spTgt>
                                        </p:tgtEl>
                                      </p:cBhvr>
                                    </p:animEffect>
                                    <p:anim calcmode="lin" valueType="num">
                                      <p:cBhvr>
                                        <p:cTn id="15"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6005" y="2584652"/>
            <a:ext cx="11136791" cy="3180245"/>
          </a:xfrm>
        </p:spPr>
        <p:txBody>
          <a:bodyPr>
            <a:noAutofit/>
          </a:bodyPr>
          <a:lstStyle/>
          <a:p>
            <a:pPr marL="457200" indent="-457200" algn="l">
              <a:buFont typeface="Arial" panose="020B0604020202020204" pitchFamily="34" charset="0"/>
              <a:buChar char="•"/>
            </a:pPr>
            <a:r>
              <a:rPr lang="en-US" sz="3200" dirty="0">
                <a:solidFill>
                  <a:schemeClr val="accent1">
                    <a:lumMod val="50000"/>
                  </a:schemeClr>
                </a:solidFill>
                <a:latin typeface="Gill sans"/>
              </a:rPr>
              <a:t>Currently, we require that the form of payment, whether check or card, have the business name that they are wanting the service to be in and that is our only requirement for starting a commercial service.  We are having more and more third parties that are signing up for service on behalf of businesses. Of course, the name of the business is not on their form of payment.  </a:t>
            </a:r>
          </a:p>
        </p:txBody>
      </p:sp>
      <p:sp>
        <p:nvSpPr>
          <p:cNvPr id="4" name="Slide Number Placeholder 3"/>
          <p:cNvSpPr>
            <a:spLocks noGrp="1"/>
          </p:cNvSpPr>
          <p:nvPr>
            <p:ph type="sldNum" sz="quarter" idx="12"/>
          </p:nvPr>
        </p:nvSpPr>
        <p:spPr/>
        <p:txBody>
          <a:bodyPr/>
          <a:lstStyle/>
          <a:p>
            <a:fld id="{7502BAE1-D57F-41CC-A6C7-4DD710F4FB32}" type="slidenum">
              <a:rPr lang="en-US" smtClean="0"/>
              <a:t>15</a:t>
            </a:fld>
            <a:endParaRPr lang="en-US" dirty="0"/>
          </a:p>
        </p:txBody>
      </p:sp>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10A5AD49-E73D-50A8-3198-7A23FB60D854}"/>
              </a:ext>
            </a:extLst>
          </p:cNvPr>
          <p:cNvSpPr txBox="1">
            <a:spLocks/>
          </p:cNvSpPr>
          <p:nvPr/>
        </p:nvSpPr>
        <p:spPr>
          <a:xfrm>
            <a:off x="527605" y="1093103"/>
            <a:ext cx="11136791" cy="107349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a:solidFill>
                  <a:schemeClr val="accent1">
                    <a:lumMod val="50000"/>
                  </a:schemeClr>
                </a:solidFill>
                <a:latin typeface="Gill sans"/>
              </a:rPr>
              <a:t>Agency for Applicants</a:t>
            </a:r>
          </a:p>
        </p:txBody>
      </p:sp>
    </p:spTree>
    <p:extLst>
      <p:ext uri="{BB962C8B-B14F-4D97-AF65-F5344CB8AC3E}">
        <p14:creationId xmlns:p14="http://schemas.microsoft.com/office/powerpoint/2010/main" val="2772197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E6AAA0F-CCF3-80F7-E3FD-5F819737F2A0}"/>
              </a:ext>
            </a:extLst>
          </p:cNvPr>
          <p:cNvSpPr>
            <a:spLocks noGrp="1"/>
          </p:cNvSpPr>
          <p:nvPr>
            <p:ph type="sldNum" sz="quarter" idx="12"/>
          </p:nvPr>
        </p:nvSpPr>
        <p:spPr/>
        <p:txBody>
          <a:bodyPr/>
          <a:lstStyle/>
          <a:p>
            <a:fld id="{7502BAE1-D57F-41CC-A6C7-4DD710F4FB32}" type="slidenum">
              <a:rPr lang="en-US" smtClean="0"/>
              <a:t>16</a:t>
            </a:fld>
            <a:endParaRPr lang="en-US" dirty="0"/>
          </a:p>
        </p:txBody>
      </p:sp>
      <p:pic>
        <p:nvPicPr>
          <p:cNvPr id="1026" name="Picture 2" descr="Merry-christmas-gif GIFs - Get the best GIF on GIPHY">
            <a:extLst>
              <a:ext uri="{FF2B5EF4-FFF2-40B4-BE49-F238E27FC236}">
                <a16:creationId xmlns:a16="http://schemas.microsoft.com/office/drawing/2014/main" id="{F5392262-FF0C-7C1A-263F-B2B83C158D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8888" y="421888"/>
            <a:ext cx="6014224" cy="6014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8353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00000">
              <a:schemeClr val="accent1">
                <a:lumMod val="0"/>
                <a:lumOff val="100000"/>
              </a:schemeClr>
            </a:gs>
            <a:gs pos="100000">
              <a:schemeClr val="bg1">
                <a:lumMod val="7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10B4F-F7D1-42DB-80AF-386836F89DB7}"/>
              </a:ext>
            </a:extLst>
          </p:cNvPr>
          <p:cNvSpPr>
            <a:spLocks noGrp="1"/>
          </p:cNvSpPr>
          <p:nvPr>
            <p:ph type="ctrTitle"/>
          </p:nvPr>
        </p:nvSpPr>
        <p:spPr>
          <a:xfrm>
            <a:off x="521107" y="922253"/>
            <a:ext cx="11093715" cy="911683"/>
          </a:xfrm>
        </p:spPr>
        <p:txBody>
          <a:bodyPr>
            <a:normAutofit/>
          </a:bodyPr>
          <a:lstStyle/>
          <a:p>
            <a:r>
              <a:rPr lang="en-US" sz="5400" dirty="0">
                <a:solidFill>
                  <a:schemeClr val="accent1">
                    <a:lumMod val="50000"/>
                  </a:schemeClr>
                </a:solidFill>
                <a:latin typeface="Gill sans"/>
              </a:rPr>
              <a:t>Contact Information</a:t>
            </a:r>
          </a:p>
        </p:txBody>
      </p:sp>
      <p:sp>
        <p:nvSpPr>
          <p:cNvPr id="3" name="Subtitle 2">
            <a:extLst>
              <a:ext uri="{FF2B5EF4-FFF2-40B4-BE49-F238E27FC236}">
                <a16:creationId xmlns:a16="http://schemas.microsoft.com/office/drawing/2014/main" id="{78E62875-1620-4FEC-A285-22E50813D975}"/>
              </a:ext>
            </a:extLst>
          </p:cNvPr>
          <p:cNvSpPr>
            <a:spLocks noGrp="1"/>
          </p:cNvSpPr>
          <p:nvPr>
            <p:ph type="subTitle" idx="1"/>
          </p:nvPr>
        </p:nvSpPr>
        <p:spPr>
          <a:xfrm>
            <a:off x="521106" y="2021305"/>
            <a:ext cx="11093715" cy="4517606"/>
          </a:xfrm>
        </p:spPr>
        <p:txBody>
          <a:bodyPr>
            <a:normAutofit/>
          </a:bodyPr>
          <a:lstStyle/>
          <a:p>
            <a:pPr marL="571500" indent="-571500" algn="l">
              <a:buFont typeface="Arial" panose="020B0604020202020204" pitchFamily="34" charset="0"/>
              <a:buChar char="•"/>
            </a:pPr>
            <a:endParaRPr lang="en-US" sz="3200" dirty="0">
              <a:solidFill>
                <a:schemeClr val="accent1">
                  <a:lumMod val="50000"/>
                </a:schemeClr>
              </a:solidFill>
              <a:latin typeface="Gill sans"/>
            </a:endParaRPr>
          </a:p>
          <a:p>
            <a:pPr marL="571500" indent="-571500" algn="l">
              <a:buFont typeface="Arial" panose="020B0604020202020204" pitchFamily="34" charset="0"/>
              <a:buChar char="•"/>
            </a:pPr>
            <a:endParaRPr lang="en-US" sz="3200" dirty="0">
              <a:solidFill>
                <a:schemeClr val="accent1">
                  <a:lumMod val="50000"/>
                </a:schemeClr>
              </a:solidFill>
              <a:latin typeface="Gill sans"/>
            </a:endParaRPr>
          </a:p>
          <a:p>
            <a:pPr marL="571500" indent="-571500" algn="l">
              <a:buFont typeface="Arial" panose="020B0604020202020204" pitchFamily="34" charset="0"/>
              <a:buChar char="•"/>
            </a:pPr>
            <a:endParaRPr lang="en-US" sz="3200" dirty="0">
              <a:solidFill>
                <a:schemeClr val="accent1">
                  <a:lumMod val="50000"/>
                </a:schemeClr>
              </a:solidFill>
              <a:latin typeface="Gill sans"/>
            </a:endParaRPr>
          </a:p>
          <a:p>
            <a:pPr marL="571500" indent="-571500" algn="l">
              <a:buFont typeface="Arial" panose="020B0604020202020204" pitchFamily="34" charset="0"/>
              <a:buChar char="•"/>
            </a:pPr>
            <a:endParaRPr lang="en-US" sz="3200" dirty="0">
              <a:solidFill>
                <a:schemeClr val="accent1">
                  <a:lumMod val="50000"/>
                </a:schemeClr>
              </a:solidFill>
              <a:latin typeface="Gill sans"/>
            </a:endParaRPr>
          </a:p>
          <a:p>
            <a:pPr marL="571500" indent="-571500" algn="l">
              <a:buFont typeface="Arial" panose="020B0604020202020204" pitchFamily="34" charset="0"/>
              <a:buChar char="•"/>
            </a:pPr>
            <a:endParaRPr lang="en-US" sz="3200" dirty="0">
              <a:solidFill>
                <a:schemeClr val="accent1">
                  <a:lumMod val="50000"/>
                </a:schemeClr>
              </a:solidFill>
              <a:latin typeface="Gill sans"/>
            </a:endParaRPr>
          </a:p>
          <a:p>
            <a:pPr marL="571500" indent="-571500" algn="l">
              <a:buFont typeface="Arial" panose="020B0604020202020204" pitchFamily="34" charset="0"/>
              <a:buChar char="•"/>
            </a:pPr>
            <a:endParaRPr lang="en-US" sz="3600" dirty="0">
              <a:solidFill>
                <a:schemeClr val="accent1">
                  <a:lumMod val="50000"/>
                </a:schemeClr>
              </a:solidFill>
              <a:latin typeface="Gill sans"/>
            </a:endParaRPr>
          </a:p>
          <a:p>
            <a:pPr algn="l"/>
            <a:endParaRPr lang="en-US" sz="3600" dirty="0">
              <a:solidFill>
                <a:schemeClr val="accent1">
                  <a:lumMod val="50000"/>
                </a:schemeClr>
              </a:solidFill>
              <a:latin typeface="Gill sans"/>
            </a:endParaRPr>
          </a:p>
          <a:p>
            <a:pPr algn="l"/>
            <a:endParaRPr lang="en-US" dirty="0"/>
          </a:p>
        </p:txBody>
      </p:sp>
      <p:sp>
        <p:nvSpPr>
          <p:cNvPr id="4" name="Slide Number Placeholder 3">
            <a:extLst>
              <a:ext uri="{FF2B5EF4-FFF2-40B4-BE49-F238E27FC236}">
                <a16:creationId xmlns:a16="http://schemas.microsoft.com/office/drawing/2014/main" id="{5B32D3EF-315F-4CCA-A467-8BD90994A02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2BAE1-D57F-41CC-A6C7-4DD710F4FB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graphicFrame>
        <p:nvGraphicFramePr>
          <p:cNvPr id="9" name="Table 8">
            <a:extLst>
              <a:ext uri="{FF2B5EF4-FFF2-40B4-BE49-F238E27FC236}">
                <a16:creationId xmlns:a16="http://schemas.microsoft.com/office/drawing/2014/main" id="{CAC634D3-49B6-4F00-9385-54C06BF86E6F}"/>
              </a:ext>
            </a:extLst>
          </p:cNvPr>
          <p:cNvGraphicFramePr>
            <a:graphicFrameLocks noGrp="1"/>
          </p:cNvGraphicFramePr>
          <p:nvPr/>
        </p:nvGraphicFramePr>
        <p:xfrm>
          <a:off x="499216" y="2387824"/>
          <a:ext cx="11137494" cy="4333650"/>
        </p:xfrm>
        <a:graphic>
          <a:graphicData uri="http://schemas.openxmlformats.org/drawingml/2006/table">
            <a:tbl>
              <a:tblPr firstRow="1" bandRow="1"/>
              <a:tblGrid>
                <a:gridCol w="4974029">
                  <a:extLst>
                    <a:ext uri="{9D8B030D-6E8A-4147-A177-3AD203B41FA5}">
                      <a16:colId xmlns:a16="http://schemas.microsoft.com/office/drawing/2014/main" val="20000"/>
                    </a:ext>
                  </a:extLst>
                </a:gridCol>
                <a:gridCol w="648783">
                  <a:extLst>
                    <a:ext uri="{9D8B030D-6E8A-4147-A177-3AD203B41FA5}">
                      <a16:colId xmlns:a16="http://schemas.microsoft.com/office/drawing/2014/main" val="20001"/>
                    </a:ext>
                  </a:extLst>
                </a:gridCol>
                <a:gridCol w="5514682">
                  <a:extLst>
                    <a:ext uri="{9D8B030D-6E8A-4147-A177-3AD203B41FA5}">
                      <a16:colId xmlns:a16="http://schemas.microsoft.com/office/drawing/2014/main" val="20002"/>
                    </a:ext>
                  </a:extLst>
                </a:gridCol>
              </a:tblGrid>
              <a:tr h="4333650">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endParaRPr lang="en-US" sz="1800" dirty="0"/>
                    </a:p>
                  </a:txBody>
                  <a:tcPr marT="45508" marB="45508">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endParaRPr lang="en-US" sz="1800" dirty="0"/>
                    </a:p>
                  </a:txBody>
                  <a:tcPr marT="45508" marB="45508">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algn="ctr" defTabSz="914400" rtl="0" latinLnBrk="0"/>
                      <a:endParaRPr kumimoji="0" lang="en-US" sz="2000" b="1" i="0" u="none" strike="noStrike" kern="0" cap="none" spc="0" normalizeH="0" baseline="0" dirty="0">
                        <a:ln>
                          <a:noFill/>
                        </a:ln>
                        <a:solidFill>
                          <a:srgbClr val="1F497D"/>
                        </a:solidFill>
                        <a:effectLst/>
                        <a:uLnTx/>
                        <a:uFillTx/>
                        <a:latin typeface="Calibri"/>
                        <a:ea typeface="Calibri"/>
                        <a:cs typeface="Times New Roman"/>
                      </a:endParaRPr>
                    </a:p>
                    <a:p>
                      <a:pPr marL="0" algn="ctr" defTabSz="914400" rtl="0" latinLnBrk="0"/>
                      <a:r>
                        <a:rPr kumimoji="0" lang="en-US" sz="2800" b="1" i="0" u="none" strike="noStrike" kern="0" cap="none" spc="0" normalizeH="0" baseline="0" dirty="0">
                          <a:ln>
                            <a:noFill/>
                          </a:ln>
                          <a:solidFill>
                            <a:srgbClr val="1F497D"/>
                          </a:solidFill>
                          <a:effectLst/>
                          <a:uLnTx/>
                          <a:uFillTx/>
                          <a:latin typeface="Gill sans"/>
                          <a:ea typeface="Calibri"/>
                          <a:cs typeface="Times New Roman"/>
                        </a:rPr>
                        <a:t>Don Scholes</a:t>
                      </a:r>
                    </a:p>
                    <a:p>
                      <a:pPr marL="0" algn="ctr" defTabSz="914400" rtl="0" latinLnBrk="0"/>
                      <a:r>
                        <a:rPr kumimoji="0" lang="en-US" sz="2800" b="0" i="1" u="none" strike="noStrike" kern="0" cap="none" spc="0" normalizeH="0" baseline="0" dirty="0">
                          <a:ln>
                            <a:noFill/>
                          </a:ln>
                          <a:solidFill>
                            <a:srgbClr val="1F497D"/>
                          </a:solidFill>
                          <a:effectLst/>
                          <a:uLnTx/>
                          <a:uFillTx/>
                          <a:latin typeface="Gill sans"/>
                          <a:ea typeface="Calibri"/>
                          <a:cs typeface="Times New Roman"/>
                        </a:rPr>
                        <a:t>General Counsel</a:t>
                      </a:r>
                    </a:p>
                    <a:p>
                      <a:pPr marL="0" algn="ctr" defTabSz="914400" rtl="0" latinLnBrk="0"/>
                      <a:endParaRPr kumimoji="0" lang="en-US" sz="2800" b="0" i="1" u="none" strike="noStrike" kern="0" cap="none" spc="0" normalizeH="0" baseline="0" dirty="0">
                        <a:ln>
                          <a:noFill/>
                        </a:ln>
                        <a:solidFill>
                          <a:srgbClr val="1F497D"/>
                        </a:solidFill>
                        <a:effectLst/>
                        <a:uLnTx/>
                        <a:uFillTx/>
                        <a:latin typeface="Gill sans"/>
                        <a:ea typeface="Calibri"/>
                        <a:cs typeface="Times New Roman"/>
                      </a:endParaRPr>
                    </a:p>
                    <a:p>
                      <a:pPr marL="0" algn="ctr" defTabSz="914400" rtl="0" latinLnBrk="0"/>
                      <a:r>
                        <a:rPr kumimoji="0" lang="en-US" sz="2800" b="0" i="0" u="none" strike="noStrike" kern="0" cap="none" spc="0" normalizeH="0" baseline="0" dirty="0">
                          <a:ln>
                            <a:noFill/>
                          </a:ln>
                          <a:solidFill>
                            <a:srgbClr val="1F497D"/>
                          </a:solidFill>
                          <a:effectLst/>
                          <a:uLnTx/>
                          <a:uFillTx/>
                          <a:latin typeface="Gill sans"/>
                          <a:ea typeface="Calibri"/>
                          <a:cs typeface="Times New Roman"/>
                        </a:rPr>
                        <a:t>Tennessee Association of Utility Districts</a:t>
                      </a:r>
                    </a:p>
                    <a:p>
                      <a:pPr marL="0" algn="ctr" defTabSz="914400" rtl="0" latinLnBrk="0"/>
                      <a:r>
                        <a:rPr kumimoji="0" lang="en-US" sz="2800" b="0" i="0" u="none" strike="noStrike" kern="0" cap="none" spc="0" normalizeH="0" baseline="0" dirty="0">
                          <a:ln>
                            <a:noFill/>
                          </a:ln>
                          <a:solidFill>
                            <a:srgbClr val="1F497D"/>
                          </a:solidFill>
                          <a:effectLst/>
                          <a:uLnTx/>
                          <a:uFillTx/>
                          <a:latin typeface="Gill sans"/>
                          <a:ea typeface="Calibri"/>
                          <a:cs typeface="Times New Roman"/>
                        </a:rPr>
                        <a:t>Phone: (615) 896-9022</a:t>
                      </a:r>
                    </a:p>
                    <a:p>
                      <a:pPr marL="0" algn="ctr" defTabSz="914400" rtl="0" latinLnBrk="0"/>
                      <a:r>
                        <a:rPr kumimoji="0" lang="en-US" sz="2800" b="0" i="0" u="none" strike="noStrike" kern="0" cap="none" spc="0" normalizeH="0" baseline="0" dirty="0">
                          <a:ln>
                            <a:noFill/>
                          </a:ln>
                          <a:solidFill>
                            <a:srgbClr val="1F497D"/>
                          </a:solidFill>
                          <a:effectLst/>
                          <a:uLnTx/>
                          <a:uFillTx/>
                          <a:latin typeface="Gill sans"/>
                          <a:ea typeface="Calibri"/>
                          <a:cs typeface="Times New Roman"/>
                          <a:hlinkClick r:id="rId3"/>
                        </a:rPr>
                        <a:t>donscholes@taud.org</a:t>
                      </a:r>
                      <a:endParaRPr kumimoji="0" lang="en-US" sz="2800" b="0" i="0" u="none" strike="noStrike" kern="0" cap="none" spc="0" normalizeH="0" baseline="0" dirty="0">
                        <a:ln>
                          <a:noFill/>
                        </a:ln>
                        <a:solidFill>
                          <a:srgbClr val="1F497D"/>
                        </a:solidFill>
                        <a:effectLst/>
                        <a:uLnTx/>
                        <a:uFillTx/>
                        <a:latin typeface="Gill sans"/>
                        <a:ea typeface="Calibri"/>
                        <a:cs typeface="Times New Roman"/>
                      </a:endParaRPr>
                    </a:p>
                    <a:p>
                      <a:pPr marL="0" algn="ctr" defTabSz="914400" rtl="0" latinLnBrk="0"/>
                      <a:endParaRPr kumimoji="0" lang="en-US" sz="2000" b="0" i="0" u="none" strike="noStrike" kern="0" cap="none" spc="0" normalizeH="0" baseline="0" dirty="0">
                        <a:ln>
                          <a:noFill/>
                        </a:ln>
                        <a:solidFill>
                          <a:srgbClr val="1F497D"/>
                        </a:solidFill>
                        <a:effectLst/>
                        <a:uLnTx/>
                        <a:uFillTx/>
                        <a:latin typeface="Gill sans"/>
                        <a:ea typeface="Calibri"/>
                        <a:cs typeface="Times New Roman"/>
                      </a:endParaRPr>
                    </a:p>
                    <a:p>
                      <a:pPr marL="0" algn="ctr" defTabSz="914400" rtl="0" latinLnBrk="0"/>
                      <a:endParaRPr kumimoji="0" lang="en-US" sz="2000" b="0" i="0" u="none" strike="noStrike" kern="0" cap="none" spc="0" normalizeH="0" baseline="0" dirty="0">
                        <a:ln>
                          <a:noFill/>
                        </a:ln>
                        <a:solidFill>
                          <a:srgbClr val="1F497D"/>
                        </a:solidFill>
                        <a:effectLst/>
                        <a:uLnTx/>
                        <a:uFillTx/>
                        <a:latin typeface="Calibri"/>
                        <a:ea typeface="Calibri"/>
                        <a:cs typeface="Times New Roman"/>
                      </a:endParaRPr>
                    </a:p>
                    <a:p>
                      <a:pPr algn="ctr"/>
                      <a:endParaRPr lang="en-US" sz="1800" dirty="0"/>
                    </a:p>
                  </a:txBody>
                  <a:tcPr marT="45508" marB="45508">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pic>
        <p:nvPicPr>
          <p:cNvPr id="10" name="Picture 9">
            <a:extLst>
              <a:ext uri="{FF2B5EF4-FFF2-40B4-BE49-F238E27FC236}">
                <a16:creationId xmlns:a16="http://schemas.microsoft.com/office/drawing/2014/main" id="{59281AE1-1C90-494F-B489-3D4917EFACF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10580" y="2608045"/>
            <a:ext cx="2145978" cy="2681432"/>
          </a:xfrm>
          <a:prstGeom prst="rect">
            <a:avLst/>
          </a:prstGeom>
        </p:spPr>
      </p:pic>
    </p:spTree>
    <p:extLst>
      <p:ext uri="{BB962C8B-B14F-4D97-AF65-F5344CB8AC3E}">
        <p14:creationId xmlns:p14="http://schemas.microsoft.com/office/powerpoint/2010/main" val="870144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AC77137-1434-9D95-B7A4-4A5F273B2650}"/>
              </a:ext>
            </a:extLst>
          </p:cNvPr>
          <p:cNvSpPr>
            <a:spLocks noGrp="1"/>
          </p:cNvSpPr>
          <p:nvPr>
            <p:ph type="sldNum" sz="quarter" idx="12"/>
          </p:nvPr>
        </p:nvSpPr>
        <p:spPr/>
        <p:txBody>
          <a:bodyPr/>
          <a:lstStyle/>
          <a:p>
            <a:fld id="{7502BAE1-D57F-41CC-A6C7-4DD710F4FB32}" type="slidenum">
              <a:rPr lang="en-US" smtClean="0"/>
              <a:t>2</a:t>
            </a:fld>
            <a:endParaRPr lang="en-US" dirty="0"/>
          </a:p>
        </p:txBody>
      </p:sp>
      <p:pic>
        <p:nvPicPr>
          <p:cNvPr id="5" name="Picture 4" descr="A picture containing ocean floor, night sky&#10;&#10;Description automatically generated">
            <a:extLst>
              <a:ext uri="{FF2B5EF4-FFF2-40B4-BE49-F238E27FC236}">
                <a16:creationId xmlns:a16="http://schemas.microsoft.com/office/drawing/2014/main" id="{A8793355-EE9E-3D21-4CA3-44D97BBD7B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1554" y="805111"/>
            <a:ext cx="5247778" cy="5247778"/>
          </a:xfrm>
          <a:prstGeom prst="rect">
            <a:avLst/>
          </a:prstGeom>
        </p:spPr>
      </p:pic>
    </p:spTree>
    <p:extLst>
      <p:ext uri="{BB962C8B-B14F-4D97-AF65-F5344CB8AC3E}">
        <p14:creationId xmlns:p14="http://schemas.microsoft.com/office/powerpoint/2010/main" val="223874267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0" tmFilter="0, 0; .2, .5; .8, .5; 1, 0"/>
                                        <p:tgtEl>
                                          <p:spTgt spid="5"/>
                                        </p:tgtEl>
                                      </p:cBhvr>
                                    </p:animEffect>
                                    <p:animScale>
                                      <p:cBhvr>
                                        <p:cTn id="7" dur="2500" autoRev="1" fill="hold"/>
                                        <p:tgtEl>
                                          <p:spTgt spid="5"/>
                                        </p:tgtEl>
                                      </p:cBhvr>
                                      <p:by x="105000" y="105000"/>
                                    </p:animScale>
                                  </p:childTnLst>
                                </p:cTn>
                              </p:par>
                            </p:childTnLst>
                          </p:cTn>
                        </p:par>
                      </p:childTnLst>
                    </p:cTn>
                  </p:par>
                </p:childTnLst>
              </p:cTn>
              <p:nextCondLst>
                <p:cond evt="onClick" delay="0">
                  <p:tgtEl>
                    <p:spTgt spid="2"/>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502BAE1-D57F-41CC-A6C7-4DD710F4FB32}" type="slidenum">
              <a:rPr lang="en-US" smtClean="0"/>
              <a:t>3</a:t>
            </a:fld>
            <a:endParaRPr lang="en-US" dirty="0"/>
          </a:p>
        </p:txBody>
      </p:sp>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10A5AD49-E73D-50A8-3198-7A23FB60D854}"/>
              </a:ext>
            </a:extLst>
          </p:cNvPr>
          <p:cNvSpPr txBox="1">
            <a:spLocks/>
          </p:cNvSpPr>
          <p:nvPr/>
        </p:nvSpPr>
        <p:spPr>
          <a:xfrm>
            <a:off x="527605" y="1093103"/>
            <a:ext cx="11136791" cy="107349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a:solidFill>
                  <a:schemeClr val="accent1">
                    <a:lumMod val="50000"/>
                  </a:schemeClr>
                </a:solidFill>
                <a:latin typeface="Gill sans"/>
              </a:rPr>
              <a:t>Utility Board Member Training</a:t>
            </a:r>
          </a:p>
        </p:txBody>
      </p:sp>
      <p:sp>
        <p:nvSpPr>
          <p:cNvPr id="5" name="Title 1">
            <a:extLst>
              <a:ext uri="{FF2B5EF4-FFF2-40B4-BE49-F238E27FC236}">
                <a16:creationId xmlns:a16="http://schemas.microsoft.com/office/drawing/2014/main" id="{B672D5B2-333C-5B37-BEFA-791190ABFC98}"/>
              </a:ext>
            </a:extLst>
          </p:cNvPr>
          <p:cNvSpPr txBox="1">
            <a:spLocks/>
          </p:cNvSpPr>
          <p:nvPr/>
        </p:nvSpPr>
        <p:spPr>
          <a:xfrm>
            <a:off x="610730" y="3220741"/>
            <a:ext cx="11136791" cy="2400657"/>
          </a:xfrm>
          <a:prstGeom prst="rect">
            <a:avLst/>
          </a:prstGeom>
        </p:spPr>
        <p:txBody>
          <a:bodyPr vert="horz" lIns="91440" tIns="45720" rIns="91440" bIns="4572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lvl="1">
              <a:spcAft>
                <a:spcPts val="600"/>
              </a:spcAft>
            </a:pPr>
            <a:r>
              <a:rPr lang="en-US" sz="2800" kern="0" dirty="0">
                <a:solidFill>
                  <a:srgbClr val="002060"/>
                </a:solidFill>
                <a:latin typeface="Gill sans"/>
                <a:ea typeface="Calibri" panose="020F0502020204030204" pitchFamily="34" charset="0"/>
                <a:cs typeface="Times New Roman" panose="02020603050405020304" pitchFamily="18" charset="0"/>
              </a:rPr>
              <a:t>Are Office Managers responsible for keeping up with commissioner's hours of training?</a:t>
            </a:r>
          </a:p>
          <a:p>
            <a:pPr marL="0" lvl="1">
              <a:spcAft>
                <a:spcPts val="600"/>
              </a:spcAft>
            </a:pPr>
            <a:endParaRPr lang="en-US" sz="2800" kern="0" dirty="0">
              <a:solidFill>
                <a:srgbClr val="002060"/>
              </a:solidFill>
              <a:latin typeface="Gill sans"/>
              <a:ea typeface="Calibri" panose="020F0502020204030204" pitchFamily="34" charset="0"/>
              <a:cs typeface="Times New Roman" panose="02020603050405020304" pitchFamily="18" charset="0"/>
            </a:endParaRPr>
          </a:p>
          <a:p>
            <a:pPr marL="0" lvl="1">
              <a:spcAft>
                <a:spcPts val="600"/>
              </a:spcAft>
            </a:pPr>
            <a:r>
              <a:rPr lang="en-US" sz="2800" kern="0" dirty="0">
                <a:solidFill>
                  <a:srgbClr val="002060"/>
                </a:solidFill>
                <a:latin typeface="Gill sans"/>
                <a:ea typeface="Calibri" panose="020F0502020204030204" pitchFamily="34" charset="0"/>
                <a:cs typeface="Times New Roman" panose="02020603050405020304" pitchFamily="18" charset="0"/>
              </a:rPr>
              <a:t>Somebody’s got to be!</a:t>
            </a:r>
            <a:br>
              <a:rPr lang="en-US" sz="2800" kern="0" dirty="0">
                <a:solidFill>
                  <a:srgbClr val="002060"/>
                </a:solidFill>
                <a:latin typeface="Gill sans"/>
                <a:ea typeface="Calibri" panose="020F0502020204030204" pitchFamily="34" charset="0"/>
                <a:cs typeface="Times New Roman" panose="02020603050405020304" pitchFamily="18" charset="0"/>
              </a:rPr>
            </a:br>
            <a:endParaRPr lang="en-US" sz="2800" kern="0" dirty="0">
              <a:solidFill>
                <a:srgbClr val="002060"/>
              </a:solidFill>
              <a:latin typeface="Gill sans"/>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8290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502BAE1-D57F-41CC-A6C7-4DD710F4FB32}" type="slidenum">
              <a:rPr lang="en-US" smtClean="0"/>
              <a:t>4</a:t>
            </a:fld>
            <a:endParaRPr lang="en-US" dirty="0"/>
          </a:p>
        </p:txBody>
      </p:sp>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10A5AD49-E73D-50A8-3198-7A23FB60D854}"/>
              </a:ext>
            </a:extLst>
          </p:cNvPr>
          <p:cNvSpPr txBox="1">
            <a:spLocks/>
          </p:cNvSpPr>
          <p:nvPr/>
        </p:nvSpPr>
        <p:spPr>
          <a:xfrm>
            <a:off x="527605" y="1093103"/>
            <a:ext cx="11136791" cy="107349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a:solidFill>
                  <a:schemeClr val="accent1">
                    <a:lumMod val="50000"/>
                  </a:schemeClr>
                </a:solidFill>
                <a:latin typeface="Gill sans"/>
              </a:rPr>
              <a:t>Utility Board Member Training</a:t>
            </a:r>
          </a:p>
        </p:txBody>
      </p:sp>
      <p:sp>
        <p:nvSpPr>
          <p:cNvPr id="5" name="Title 1">
            <a:extLst>
              <a:ext uri="{FF2B5EF4-FFF2-40B4-BE49-F238E27FC236}">
                <a16:creationId xmlns:a16="http://schemas.microsoft.com/office/drawing/2014/main" id="{B672D5B2-333C-5B37-BEFA-791190ABFC98}"/>
              </a:ext>
            </a:extLst>
          </p:cNvPr>
          <p:cNvSpPr txBox="1">
            <a:spLocks/>
          </p:cNvSpPr>
          <p:nvPr/>
        </p:nvSpPr>
        <p:spPr>
          <a:xfrm>
            <a:off x="627356" y="2520036"/>
            <a:ext cx="11136791" cy="3554819"/>
          </a:xfrm>
          <a:prstGeom prst="rect">
            <a:avLst/>
          </a:prstGeom>
        </p:spPr>
        <p:txBody>
          <a:bodyPr vert="horz" lIns="91440" tIns="45720" rIns="91440" bIns="4572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lvl="1">
              <a:spcAft>
                <a:spcPts val="600"/>
              </a:spcAft>
            </a:pPr>
            <a:r>
              <a:rPr lang="en-US" sz="3200" kern="0" dirty="0">
                <a:solidFill>
                  <a:srgbClr val="002060"/>
                </a:solidFill>
                <a:latin typeface="Gill sans"/>
                <a:ea typeface="Calibri" panose="020F0502020204030204" pitchFamily="34" charset="0"/>
                <a:cs typeface="Times New Roman" panose="02020603050405020304" pitchFamily="18" charset="0"/>
              </a:rPr>
              <a:t>Somebody’s got to:</a:t>
            </a:r>
          </a:p>
          <a:p>
            <a:pPr marL="0" lvl="1">
              <a:spcAft>
                <a:spcPts val="600"/>
              </a:spcAft>
            </a:pPr>
            <a:endParaRPr lang="en-US" sz="2800" kern="0" dirty="0">
              <a:solidFill>
                <a:srgbClr val="002060"/>
              </a:solidFill>
              <a:latin typeface="Gill sans"/>
              <a:ea typeface="Calibri" panose="020F0502020204030204" pitchFamily="34" charset="0"/>
              <a:cs typeface="Times New Roman" panose="02020603050405020304" pitchFamily="18" charset="0"/>
            </a:endParaRPr>
          </a:p>
          <a:p>
            <a:pPr lvl="1" indent="-457200">
              <a:spcAft>
                <a:spcPts val="600"/>
              </a:spcAft>
              <a:buFont typeface="Arial" panose="020B0604020202020204" pitchFamily="34" charset="0"/>
              <a:buChar char="•"/>
            </a:pPr>
            <a:r>
              <a:rPr lang="en-US" sz="2800" kern="0" dirty="0">
                <a:solidFill>
                  <a:srgbClr val="002060"/>
                </a:solidFill>
                <a:latin typeface="Gill sans"/>
                <a:ea typeface="Calibri" panose="020F0502020204030204" pitchFamily="34" charset="0"/>
                <a:cs typeface="Times New Roman" panose="02020603050405020304" pitchFamily="18" charset="0"/>
              </a:rPr>
              <a:t>Understand the training requirements</a:t>
            </a:r>
          </a:p>
          <a:p>
            <a:pPr lvl="1" indent="-457200">
              <a:spcAft>
                <a:spcPts val="600"/>
              </a:spcAft>
              <a:buFont typeface="Arial" panose="020B0604020202020204" pitchFamily="34" charset="0"/>
              <a:buChar char="•"/>
            </a:pPr>
            <a:r>
              <a:rPr lang="en-US" sz="2800" kern="0" dirty="0">
                <a:solidFill>
                  <a:srgbClr val="002060"/>
                </a:solidFill>
                <a:latin typeface="Gill sans"/>
                <a:ea typeface="Calibri" panose="020F0502020204030204" pitchFamily="34" charset="0"/>
                <a:cs typeface="Times New Roman" panose="02020603050405020304" pitchFamily="18" charset="0"/>
              </a:rPr>
              <a:t>Understand the penalties for failure to receive training</a:t>
            </a:r>
          </a:p>
          <a:p>
            <a:pPr lvl="1" indent="-457200">
              <a:spcAft>
                <a:spcPts val="600"/>
              </a:spcAft>
              <a:buFont typeface="Arial" panose="020B0604020202020204" pitchFamily="34" charset="0"/>
              <a:buChar char="•"/>
            </a:pPr>
            <a:r>
              <a:rPr lang="en-US" sz="2800" kern="0" dirty="0">
                <a:solidFill>
                  <a:srgbClr val="002060"/>
                </a:solidFill>
                <a:latin typeface="Gill sans"/>
                <a:ea typeface="Calibri" panose="020F0502020204030204" pitchFamily="34" charset="0"/>
                <a:cs typeface="Times New Roman" panose="02020603050405020304" pitchFamily="18" charset="0"/>
              </a:rPr>
              <a:t>Make sure annual training statements are timely filed</a:t>
            </a:r>
          </a:p>
          <a:p>
            <a:pPr lvl="1" indent="-457200">
              <a:spcAft>
                <a:spcPts val="600"/>
              </a:spcAft>
              <a:buFont typeface="Arial" panose="020B0604020202020204" pitchFamily="34" charset="0"/>
              <a:buChar char="•"/>
            </a:pPr>
            <a:r>
              <a:rPr lang="en-US" sz="2800" kern="0" dirty="0">
                <a:solidFill>
                  <a:srgbClr val="002060"/>
                </a:solidFill>
                <a:latin typeface="Gill sans"/>
                <a:ea typeface="Calibri" panose="020F0502020204030204" pitchFamily="34" charset="0"/>
                <a:cs typeface="Times New Roman" panose="02020603050405020304" pitchFamily="18" charset="0"/>
              </a:rPr>
              <a:t>Determine where each commissioner is annually on meeting </a:t>
            </a:r>
            <a:br>
              <a:rPr lang="en-US" sz="2800" kern="0" dirty="0">
                <a:solidFill>
                  <a:srgbClr val="002060"/>
                </a:solidFill>
                <a:latin typeface="Gill sans"/>
                <a:ea typeface="Calibri" panose="020F0502020204030204" pitchFamily="34" charset="0"/>
                <a:cs typeface="Times New Roman" panose="02020603050405020304" pitchFamily="18" charset="0"/>
              </a:rPr>
            </a:br>
            <a:endParaRPr lang="en-US" sz="2800" kern="0" dirty="0">
              <a:solidFill>
                <a:srgbClr val="002060"/>
              </a:solidFill>
              <a:latin typeface="Gill sans"/>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8237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Effect transition="in" filter="fade">
                                      <p:cBhvr>
                                        <p:cTn id="14" dur="1000"/>
                                        <p:tgtEl>
                                          <p:spTgt spid="5">
                                            <p:txEl>
                                              <p:pRg st="3" end="3"/>
                                            </p:txEl>
                                          </p:spTgt>
                                        </p:tgtEl>
                                      </p:cBhvr>
                                    </p:animEffect>
                                    <p:anim calcmode="lin" valueType="num">
                                      <p:cBhvr>
                                        <p:cTn id="1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1000"/>
                                        <p:tgtEl>
                                          <p:spTgt spid="5">
                                            <p:txEl>
                                              <p:pRg st="4" end="4"/>
                                            </p:txEl>
                                          </p:spTgt>
                                        </p:tgtEl>
                                      </p:cBhvr>
                                    </p:animEffect>
                                    <p:anim calcmode="lin" valueType="num">
                                      <p:cBhvr>
                                        <p:cTn id="2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fade">
                                      <p:cBhvr>
                                        <p:cTn id="28" dur="1000"/>
                                        <p:tgtEl>
                                          <p:spTgt spid="5">
                                            <p:txEl>
                                              <p:pRg st="5" end="5"/>
                                            </p:txEl>
                                          </p:spTgt>
                                        </p:tgtEl>
                                      </p:cBhvr>
                                    </p:animEffect>
                                    <p:anim calcmode="lin" valueType="num">
                                      <p:cBhvr>
                                        <p:cTn id="29"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7605" y="2768560"/>
            <a:ext cx="11136791" cy="2923877"/>
          </a:xfrm>
        </p:spPr>
        <p:txBody>
          <a:bodyPr>
            <a:spAutoFit/>
          </a:bodyPr>
          <a:lstStyle/>
          <a:p>
            <a:pPr lvl="1" algn="l"/>
            <a:r>
              <a:rPr lang="en-US" sz="3200" dirty="0">
                <a:solidFill>
                  <a:srgbClr val="002060"/>
                </a:solidFill>
                <a:effectLst/>
                <a:latin typeface="Gill sans"/>
                <a:ea typeface="Calibri" panose="020F0502020204030204" pitchFamily="34" charset="0"/>
                <a:cs typeface="Times New Roman" panose="02020603050405020304" pitchFamily="18" charset="0"/>
              </a:rPr>
              <a:t>When a subdivision plat is signed, prior to its submission to TDEC, as approved by the utility district, what are we attesting to?  Say the development goes in and part of it doesn’t have the minimum 20 psi at the meter, who would that fall on?</a:t>
            </a:r>
            <a:br>
              <a:rPr lang="en-US" sz="3200" dirty="0">
                <a:solidFill>
                  <a:srgbClr val="002060"/>
                </a:solidFill>
                <a:effectLst/>
                <a:latin typeface="Gill sans"/>
                <a:ea typeface="Calibri" panose="020F0502020204030204" pitchFamily="34" charset="0"/>
                <a:cs typeface="Times New Roman" panose="02020603050405020304" pitchFamily="18" charset="0"/>
              </a:rPr>
            </a:br>
            <a:br>
              <a:rPr lang="en-US" sz="2800" dirty="0">
                <a:solidFill>
                  <a:srgbClr val="002060"/>
                </a:solidFill>
                <a:effectLst/>
                <a:latin typeface="Gill sans"/>
                <a:ea typeface="Calibri" panose="020F0502020204030204" pitchFamily="34" charset="0"/>
                <a:cs typeface="Times New Roman" panose="02020603050405020304" pitchFamily="18" charset="0"/>
              </a:rPr>
            </a:br>
            <a:endParaRPr lang="en-US" sz="2800" dirty="0">
              <a:solidFill>
                <a:srgbClr val="002060"/>
              </a:solidFill>
              <a:effectLst/>
              <a:latin typeface="Gill sans"/>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502BAE1-D57F-41CC-A6C7-4DD710F4FB32}" type="slidenum">
              <a:rPr lang="en-US" smtClean="0"/>
              <a:t>5</a:t>
            </a:fld>
            <a:endParaRPr lang="en-US" dirty="0"/>
          </a:p>
        </p:txBody>
      </p:sp>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10A5AD49-E73D-50A8-3198-7A23FB60D854}"/>
              </a:ext>
            </a:extLst>
          </p:cNvPr>
          <p:cNvSpPr txBox="1">
            <a:spLocks/>
          </p:cNvSpPr>
          <p:nvPr/>
        </p:nvSpPr>
        <p:spPr>
          <a:xfrm>
            <a:off x="527605" y="1093103"/>
            <a:ext cx="11136791" cy="107349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a:solidFill>
                  <a:schemeClr val="accent1">
                    <a:lumMod val="50000"/>
                  </a:schemeClr>
                </a:solidFill>
                <a:latin typeface="Gill sans"/>
              </a:rPr>
              <a:t>Subdivision Plat</a:t>
            </a:r>
          </a:p>
        </p:txBody>
      </p:sp>
      <p:sp>
        <p:nvSpPr>
          <p:cNvPr id="8" name="TextBox 7">
            <a:extLst>
              <a:ext uri="{FF2B5EF4-FFF2-40B4-BE49-F238E27FC236}">
                <a16:creationId xmlns:a16="http://schemas.microsoft.com/office/drawing/2014/main" id="{EB2ACFEB-EB24-DD04-0165-6D8F985EBEAC}"/>
              </a:ext>
            </a:extLst>
          </p:cNvPr>
          <p:cNvSpPr txBox="1"/>
          <p:nvPr/>
        </p:nvSpPr>
        <p:spPr>
          <a:xfrm>
            <a:off x="527605" y="5472509"/>
            <a:ext cx="11136790" cy="584775"/>
          </a:xfrm>
          <a:prstGeom prst="rect">
            <a:avLst/>
          </a:prstGeom>
          <a:noFill/>
        </p:spPr>
        <p:txBody>
          <a:bodyPr wrap="square">
            <a:spAutoFit/>
          </a:bodyPr>
          <a:lstStyle/>
          <a:p>
            <a:r>
              <a:rPr lang="en-US" sz="3200" dirty="0">
                <a:solidFill>
                  <a:srgbClr val="002060"/>
                </a:solidFill>
                <a:effectLst/>
                <a:latin typeface="Gill sans"/>
                <a:ea typeface="Calibri" panose="020F0502020204030204" pitchFamily="34" charset="0"/>
                <a:cs typeface="Times New Roman" panose="02020603050405020304" pitchFamily="18" charset="0"/>
              </a:rPr>
              <a:t>Depends</a:t>
            </a:r>
            <a:endParaRPr lang="en-US" sz="3200" dirty="0"/>
          </a:p>
        </p:txBody>
      </p:sp>
    </p:spTree>
    <p:extLst>
      <p:ext uri="{BB962C8B-B14F-4D97-AF65-F5344CB8AC3E}">
        <p14:creationId xmlns:p14="http://schemas.microsoft.com/office/powerpoint/2010/main" val="59778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502BAE1-D57F-41CC-A6C7-4DD710F4FB32}" type="slidenum">
              <a:rPr lang="en-US" smtClean="0"/>
              <a:t>6</a:t>
            </a:fld>
            <a:endParaRPr lang="en-US" dirty="0"/>
          </a:p>
        </p:txBody>
      </p:sp>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10A5AD49-E73D-50A8-3198-7A23FB60D854}"/>
              </a:ext>
            </a:extLst>
          </p:cNvPr>
          <p:cNvSpPr txBox="1">
            <a:spLocks/>
          </p:cNvSpPr>
          <p:nvPr/>
        </p:nvSpPr>
        <p:spPr>
          <a:xfrm>
            <a:off x="527605" y="1093103"/>
            <a:ext cx="11136791" cy="107349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a:solidFill>
                  <a:schemeClr val="accent1">
                    <a:lumMod val="50000"/>
                  </a:schemeClr>
                </a:solidFill>
                <a:latin typeface="Gill sans"/>
              </a:rPr>
              <a:t>Subdivision Plat</a:t>
            </a:r>
          </a:p>
        </p:txBody>
      </p:sp>
      <p:sp>
        <p:nvSpPr>
          <p:cNvPr id="9" name="Title 1">
            <a:extLst>
              <a:ext uri="{FF2B5EF4-FFF2-40B4-BE49-F238E27FC236}">
                <a16:creationId xmlns:a16="http://schemas.microsoft.com/office/drawing/2014/main" id="{106DE311-37C2-793E-F50D-BCCB0B23F1AE}"/>
              </a:ext>
            </a:extLst>
          </p:cNvPr>
          <p:cNvSpPr txBox="1">
            <a:spLocks/>
          </p:cNvSpPr>
          <p:nvPr/>
        </p:nvSpPr>
        <p:spPr>
          <a:xfrm>
            <a:off x="619968" y="2890982"/>
            <a:ext cx="11136791" cy="314253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457200" indent="-457200" algn="l">
              <a:buFont typeface="Arial" panose="020B0604020202020204" pitchFamily="34" charset="0"/>
              <a:buChar char="•"/>
            </a:pPr>
            <a:r>
              <a:rPr lang="en-US" sz="3200" dirty="0">
                <a:solidFill>
                  <a:schemeClr val="accent1">
                    <a:lumMod val="50000"/>
                  </a:schemeClr>
                </a:solidFill>
                <a:latin typeface="Gill sans"/>
              </a:rPr>
              <a:t>What does the language say on the plat you are signing?</a:t>
            </a:r>
          </a:p>
          <a:p>
            <a:pPr marL="457200" indent="-457200" algn="l">
              <a:buFont typeface="Arial" panose="020B0604020202020204" pitchFamily="34" charset="0"/>
              <a:buChar char="•"/>
            </a:pPr>
            <a:endParaRPr lang="en-US" sz="3200" dirty="0">
              <a:solidFill>
                <a:schemeClr val="accent1">
                  <a:lumMod val="50000"/>
                </a:schemeClr>
              </a:solidFill>
              <a:latin typeface="Gill sans"/>
            </a:endParaRPr>
          </a:p>
          <a:p>
            <a:pPr marL="457200" indent="-457200" algn="l">
              <a:buFont typeface="Arial" panose="020B0604020202020204" pitchFamily="34" charset="0"/>
              <a:buChar char="•"/>
            </a:pPr>
            <a:r>
              <a:rPr lang="en-US" sz="3200" dirty="0">
                <a:solidFill>
                  <a:schemeClr val="accent1">
                    <a:lumMod val="50000"/>
                  </a:schemeClr>
                </a:solidFill>
                <a:latin typeface="Gill sans"/>
              </a:rPr>
              <a:t>Are there any subdivision regulations to which you are certifying?</a:t>
            </a:r>
          </a:p>
          <a:p>
            <a:pPr marL="457200" indent="-457200" algn="l">
              <a:buFont typeface="Arial" panose="020B0604020202020204" pitchFamily="34" charset="0"/>
              <a:buChar char="•"/>
            </a:pPr>
            <a:endParaRPr lang="en-US" sz="3200" dirty="0">
              <a:solidFill>
                <a:schemeClr val="accent1">
                  <a:lumMod val="50000"/>
                </a:schemeClr>
              </a:solidFill>
              <a:latin typeface="Gill sans"/>
            </a:endParaRPr>
          </a:p>
          <a:p>
            <a:pPr marL="457200" indent="-457200" algn="l">
              <a:buFont typeface="Arial" panose="020B0604020202020204" pitchFamily="34" charset="0"/>
              <a:buChar char="•"/>
            </a:pPr>
            <a:r>
              <a:rPr lang="en-US" sz="3200" dirty="0">
                <a:solidFill>
                  <a:schemeClr val="accent1">
                    <a:lumMod val="50000"/>
                  </a:schemeClr>
                </a:solidFill>
                <a:latin typeface="Gill sans"/>
              </a:rPr>
              <a:t>How long is the representation good for?</a:t>
            </a:r>
          </a:p>
          <a:p>
            <a:pPr marL="457200" indent="-457200" algn="l">
              <a:buFont typeface="Arial" panose="020B0604020202020204" pitchFamily="34" charset="0"/>
              <a:buChar char="•"/>
            </a:pPr>
            <a:endParaRPr lang="en-US" sz="1800" dirty="0">
              <a:solidFill>
                <a:schemeClr val="accent1">
                  <a:lumMod val="50000"/>
                </a:schemeClr>
              </a:solidFill>
              <a:latin typeface="Gill sans"/>
            </a:endParaRPr>
          </a:p>
          <a:p>
            <a:pPr marL="914400" lvl="1" indent="-457200">
              <a:buFont typeface="Arial" panose="020B0604020202020204" pitchFamily="34" charset="0"/>
              <a:buChar char="•"/>
            </a:pPr>
            <a:r>
              <a:rPr lang="en-US" sz="100" dirty="0" err="1">
                <a:solidFill>
                  <a:schemeClr val="accent1">
                    <a:lumMod val="50000"/>
                  </a:schemeClr>
                </a:solidFill>
                <a:latin typeface="Gill sans"/>
              </a:rPr>
              <a:t>Tiem</a:t>
            </a:r>
            <a:endParaRPr lang="en-US" sz="100" dirty="0">
              <a:solidFill>
                <a:schemeClr val="accent1">
                  <a:lumMod val="50000"/>
                </a:schemeClr>
              </a:solidFill>
              <a:latin typeface="Gill sans"/>
            </a:endParaRPr>
          </a:p>
          <a:p>
            <a:pPr marL="914400" lvl="1" indent="-457200">
              <a:buFont typeface="Arial" panose="020B0604020202020204" pitchFamily="34" charset="0"/>
              <a:buChar char="•"/>
            </a:pPr>
            <a:r>
              <a:rPr lang="en-US" sz="100" dirty="0">
                <a:solidFill>
                  <a:schemeClr val="accent1">
                    <a:lumMod val="50000"/>
                  </a:schemeClr>
                </a:solidFill>
                <a:latin typeface="Gill sans"/>
              </a:rPr>
              <a:t>Timeliness of notice</a:t>
            </a:r>
          </a:p>
          <a:p>
            <a:pPr marL="914400" lvl="1" indent="-457200">
              <a:buFont typeface="Arial" panose="020B0604020202020204" pitchFamily="34" charset="0"/>
              <a:buChar char="•"/>
            </a:pPr>
            <a:r>
              <a:rPr lang="en-US" sz="100" dirty="0" err="1">
                <a:solidFill>
                  <a:schemeClr val="accent1">
                    <a:lumMod val="50000"/>
                  </a:schemeClr>
                </a:solidFill>
                <a:latin typeface="Gill sans"/>
              </a:rPr>
              <a:t>Timeim</a:t>
            </a:r>
            <a:endParaRPr lang="en-US" sz="100" dirty="0">
              <a:solidFill>
                <a:schemeClr val="accent1">
                  <a:lumMod val="50000"/>
                </a:schemeClr>
              </a:solidFill>
              <a:latin typeface="Gill sans"/>
            </a:endParaRPr>
          </a:p>
        </p:txBody>
      </p:sp>
    </p:spTree>
    <p:extLst>
      <p:ext uri="{BB962C8B-B14F-4D97-AF65-F5344CB8AC3E}">
        <p14:creationId xmlns:p14="http://schemas.microsoft.com/office/powerpoint/2010/main" val="765389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2" end="2"/>
                                            </p:txEl>
                                          </p:spTgt>
                                        </p:tgtEl>
                                        <p:attrNameLst>
                                          <p:attrName>style.visibility</p:attrName>
                                        </p:attrNameLst>
                                      </p:cBhvr>
                                      <p:to>
                                        <p:strVal val="visible"/>
                                      </p:to>
                                    </p:set>
                                    <p:animEffect transition="in" filter="fade">
                                      <p:cBhvr>
                                        <p:cTn id="14" dur="1000"/>
                                        <p:tgtEl>
                                          <p:spTgt spid="9">
                                            <p:txEl>
                                              <p:pRg st="2" end="2"/>
                                            </p:txEl>
                                          </p:spTgt>
                                        </p:tgtEl>
                                      </p:cBhvr>
                                    </p:animEffect>
                                    <p:anim calcmode="lin" valueType="num">
                                      <p:cBhvr>
                                        <p:cTn id="15"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animEffect transition="in" filter="fade">
                                      <p:cBhvr>
                                        <p:cTn id="21" dur="1000"/>
                                        <p:tgtEl>
                                          <p:spTgt spid="9">
                                            <p:txEl>
                                              <p:pRg st="4" end="4"/>
                                            </p:txEl>
                                          </p:spTgt>
                                        </p:tgtEl>
                                      </p:cBhvr>
                                    </p:animEffect>
                                    <p:anim calcmode="lin" valueType="num">
                                      <p:cBhvr>
                                        <p:cTn id="22"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4" end="4"/>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9">
                                            <p:txEl>
                                              <p:pRg st="6" end="6"/>
                                            </p:txEl>
                                          </p:spTgt>
                                        </p:tgtEl>
                                        <p:attrNameLst>
                                          <p:attrName>style.visibility</p:attrName>
                                        </p:attrNameLst>
                                      </p:cBhvr>
                                      <p:to>
                                        <p:strVal val="visible"/>
                                      </p:to>
                                    </p:set>
                                    <p:animEffect transition="in" filter="fade">
                                      <p:cBhvr>
                                        <p:cTn id="26" dur="1000"/>
                                        <p:tgtEl>
                                          <p:spTgt spid="9">
                                            <p:txEl>
                                              <p:pRg st="6" end="6"/>
                                            </p:txEl>
                                          </p:spTgt>
                                        </p:tgtEl>
                                      </p:cBhvr>
                                    </p:animEffect>
                                    <p:anim calcmode="lin" valueType="num">
                                      <p:cBhvr>
                                        <p:cTn id="27"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9">
                                            <p:txEl>
                                              <p:pRg st="6" end="6"/>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9">
                                            <p:txEl>
                                              <p:pRg st="7" end="7"/>
                                            </p:txEl>
                                          </p:spTgt>
                                        </p:tgtEl>
                                        <p:attrNameLst>
                                          <p:attrName>style.visibility</p:attrName>
                                        </p:attrNameLst>
                                      </p:cBhvr>
                                      <p:to>
                                        <p:strVal val="visible"/>
                                      </p:to>
                                    </p:set>
                                    <p:animEffect transition="in" filter="fade">
                                      <p:cBhvr>
                                        <p:cTn id="31" dur="1000"/>
                                        <p:tgtEl>
                                          <p:spTgt spid="9">
                                            <p:txEl>
                                              <p:pRg st="7" end="7"/>
                                            </p:txEl>
                                          </p:spTgt>
                                        </p:tgtEl>
                                      </p:cBhvr>
                                    </p:animEffect>
                                    <p:anim calcmode="lin" valueType="num">
                                      <p:cBhvr>
                                        <p:cTn id="32"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33" dur="10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1200" y="3630444"/>
            <a:ext cx="11136791" cy="2677656"/>
          </a:xfrm>
        </p:spPr>
        <p:txBody>
          <a:bodyPr>
            <a:spAutoFit/>
          </a:bodyPr>
          <a:lstStyle/>
          <a:p>
            <a:pPr lvl="1" algn="l"/>
            <a:r>
              <a:rPr lang="en-US" sz="2400" dirty="0">
                <a:solidFill>
                  <a:srgbClr val="002060"/>
                </a:solidFill>
                <a:latin typeface="Gill sans"/>
                <a:ea typeface="Calibri" panose="020F0502020204030204" pitchFamily="34" charset="0"/>
                <a:cs typeface="Times New Roman" panose="02020603050405020304" pitchFamily="18" charset="0"/>
              </a:rPr>
              <a:t>I hereby certify that the following utility systems outlined or indicated on the final subdivision plat entitled have been installed in accordance with current local and/or state government requirements or that a surety bond has been posted with the Planning Commission to assure completion of all required improvements in case of default. Also, I certify that the hydraulic design criteria specified in Section 5.5 of Williamson County Subdivision Regulations have been met.</a:t>
            </a:r>
            <a:br>
              <a:rPr lang="en-US" sz="2400" dirty="0">
                <a:solidFill>
                  <a:srgbClr val="002060"/>
                </a:solidFill>
                <a:latin typeface="Gill sans"/>
                <a:ea typeface="Calibri" panose="020F0502020204030204" pitchFamily="34" charset="0"/>
                <a:cs typeface="Times New Roman" panose="02020603050405020304" pitchFamily="18" charset="0"/>
              </a:rPr>
            </a:br>
            <a:endParaRPr lang="en-US" sz="2400" dirty="0">
              <a:solidFill>
                <a:srgbClr val="002060"/>
              </a:solidFill>
              <a:effectLst/>
              <a:latin typeface="Gill sans"/>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502BAE1-D57F-41CC-A6C7-4DD710F4FB32}" type="slidenum">
              <a:rPr lang="en-US" smtClean="0"/>
              <a:t>7</a:t>
            </a:fld>
            <a:endParaRPr lang="en-US" dirty="0"/>
          </a:p>
        </p:txBody>
      </p:sp>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10A5AD49-E73D-50A8-3198-7A23FB60D854}"/>
              </a:ext>
            </a:extLst>
          </p:cNvPr>
          <p:cNvSpPr txBox="1">
            <a:spLocks/>
          </p:cNvSpPr>
          <p:nvPr/>
        </p:nvSpPr>
        <p:spPr>
          <a:xfrm>
            <a:off x="527605" y="1093103"/>
            <a:ext cx="11136791" cy="107349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a:solidFill>
                  <a:schemeClr val="accent1">
                    <a:lumMod val="50000"/>
                  </a:schemeClr>
                </a:solidFill>
                <a:latin typeface="Gill sans"/>
              </a:rPr>
              <a:t>Subdivision Plat</a:t>
            </a:r>
          </a:p>
        </p:txBody>
      </p:sp>
      <p:sp>
        <p:nvSpPr>
          <p:cNvPr id="8" name="TextBox 7">
            <a:extLst>
              <a:ext uri="{FF2B5EF4-FFF2-40B4-BE49-F238E27FC236}">
                <a16:creationId xmlns:a16="http://schemas.microsoft.com/office/drawing/2014/main" id="{39E6C3B6-32E7-E2BB-199B-8157A16DD386}"/>
              </a:ext>
            </a:extLst>
          </p:cNvPr>
          <p:cNvSpPr txBox="1"/>
          <p:nvPr/>
        </p:nvSpPr>
        <p:spPr>
          <a:xfrm>
            <a:off x="183595" y="2987033"/>
            <a:ext cx="11664396" cy="461665"/>
          </a:xfrm>
          <a:prstGeom prst="rect">
            <a:avLst/>
          </a:prstGeom>
          <a:noFill/>
        </p:spPr>
        <p:txBody>
          <a:bodyPr wrap="square">
            <a:spAutoFit/>
          </a:bodyPr>
          <a:lstStyle/>
          <a:p>
            <a:pPr algn="ctr"/>
            <a:r>
              <a:rPr lang="en-US" sz="2400" dirty="0">
                <a:solidFill>
                  <a:srgbClr val="002060"/>
                </a:solidFill>
                <a:latin typeface="Gill sans"/>
                <a:ea typeface="Calibri" panose="020F0502020204030204" pitchFamily="34" charset="0"/>
                <a:cs typeface="Times New Roman" panose="02020603050405020304" pitchFamily="18" charset="0"/>
              </a:rPr>
              <a:t>Certificate of Approval of Utility Systems</a:t>
            </a:r>
            <a:endParaRPr lang="en-US" sz="2400" dirty="0"/>
          </a:p>
        </p:txBody>
      </p:sp>
      <p:sp>
        <p:nvSpPr>
          <p:cNvPr id="9" name="TextBox 8">
            <a:extLst>
              <a:ext uri="{FF2B5EF4-FFF2-40B4-BE49-F238E27FC236}">
                <a16:creationId xmlns:a16="http://schemas.microsoft.com/office/drawing/2014/main" id="{A7ADCC8A-FC11-30A0-2CE4-EE587E4CB992}"/>
              </a:ext>
            </a:extLst>
          </p:cNvPr>
          <p:cNvSpPr txBox="1"/>
          <p:nvPr/>
        </p:nvSpPr>
        <p:spPr>
          <a:xfrm>
            <a:off x="0" y="2321975"/>
            <a:ext cx="12284364" cy="523220"/>
          </a:xfrm>
          <a:prstGeom prst="rect">
            <a:avLst/>
          </a:prstGeom>
          <a:noFill/>
        </p:spPr>
        <p:txBody>
          <a:bodyPr wrap="square" rtlCol="0">
            <a:spAutoFit/>
          </a:bodyPr>
          <a:lstStyle/>
          <a:p>
            <a:pPr algn="ctr"/>
            <a:r>
              <a:rPr lang="en-US" sz="2800" dirty="0">
                <a:solidFill>
                  <a:srgbClr val="002060"/>
                </a:solidFill>
              </a:rPr>
              <a:t>Williamson County Planning Commission</a:t>
            </a:r>
          </a:p>
        </p:txBody>
      </p:sp>
    </p:spTree>
    <p:extLst>
      <p:ext uri="{BB962C8B-B14F-4D97-AF65-F5344CB8AC3E}">
        <p14:creationId xmlns:p14="http://schemas.microsoft.com/office/powerpoint/2010/main" val="682124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1200" y="3570194"/>
            <a:ext cx="11136791" cy="3046988"/>
          </a:xfrm>
        </p:spPr>
        <p:txBody>
          <a:bodyPr>
            <a:spAutoFit/>
          </a:bodyPr>
          <a:lstStyle/>
          <a:p>
            <a:pPr lvl="1" algn="l"/>
            <a:r>
              <a:rPr lang="en-US" sz="2400" dirty="0">
                <a:solidFill>
                  <a:srgbClr val="002060"/>
                </a:solidFill>
                <a:latin typeface="Gill sans"/>
                <a:ea typeface="Calibri" panose="020F0502020204030204" pitchFamily="34" charset="0"/>
                <a:cs typeface="Times New Roman" panose="02020603050405020304" pitchFamily="18" charset="0"/>
              </a:rPr>
              <a:t>I hereby certify that (1) water lines are installed in an acceptable manner and according to the specifications of the Cookeville Planning Commission (or_________________________); or (2) a Financial Guarantee acceptable to the Cookeville Planning Commission in the amount of $____________has been posted to assure completion of all required improvements in the case of default.</a:t>
            </a:r>
            <a:br>
              <a:rPr lang="en-US" sz="2400" dirty="0">
                <a:solidFill>
                  <a:srgbClr val="002060"/>
                </a:solidFill>
                <a:latin typeface="Gill sans"/>
                <a:ea typeface="Calibri" panose="020F0502020204030204" pitchFamily="34" charset="0"/>
                <a:cs typeface="Times New Roman" panose="02020603050405020304" pitchFamily="18" charset="0"/>
              </a:rPr>
            </a:br>
            <a:r>
              <a:rPr lang="en-US" sz="2400" dirty="0">
                <a:solidFill>
                  <a:srgbClr val="002060"/>
                </a:solidFill>
                <a:latin typeface="Gill sans"/>
                <a:ea typeface="Calibri" panose="020F0502020204030204" pitchFamily="34" charset="0"/>
                <a:cs typeface="Times New Roman" panose="02020603050405020304" pitchFamily="18" charset="0"/>
              </a:rPr>
              <a:t>____________ ___________________________</a:t>
            </a:r>
            <a:br>
              <a:rPr lang="en-US" sz="2400" dirty="0">
                <a:solidFill>
                  <a:srgbClr val="002060"/>
                </a:solidFill>
                <a:latin typeface="Gill sans"/>
                <a:ea typeface="Calibri" panose="020F0502020204030204" pitchFamily="34" charset="0"/>
                <a:cs typeface="Times New Roman" panose="02020603050405020304" pitchFamily="18" charset="0"/>
              </a:rPr>
            </a:br>
            <a:r>
              <a:rPr lang="en-US" sz="2400" dirty="0">
                <a:solidFill>
                  <a:srgbClr val="002060"/>
                </a:solidFill>
                <a:latin typeface="Gill sans"/>
                <a:ea typeface="Calibri" panose="020F0502020204030204" pitchFamily="34" charset="0"/>
                <a:cs typeface="Times New Roman" panose="02020603050405020304" pitchFamily="18" charset="0"/>
              </a:rPr>
              <a:t>Date Signed Director of Dept. of Water Quality Control</a:t>
            </a:r>
            <a:br>
              <a:rPr lang="en-US" sz="2400" dirty="0">
                <a:solidFill>
                  <a:srgbClr val="002060"/>
                </a:solidFill>
                <a:latin typeface="Gill sans"/>
                <a:ea typeface="Calibri" panose="020F0502020204030204" pitchFamily="34" charset="0"/>
                <a:cs typeface="Times New Roman" panose="02020603050405020304" pitchFamily="18" charset="0"/>
              </a:rPr>
            </a:br>
            <a:r>
              <a:rPr lang="en-US" sz="2400" dirty="0">
                <a:solidFill>
                  <a:srgbClr val="002060"/>
                </a:solidFill>
                <a:latin typeface="Gill sans"/>
                <a:ea typeface="Calibri" panose="020F0502020204030204" pitchFamily="34" charset="0"/>
                <a:cs typeface="Times New Roman" panose="02020603050405020304" pitchFamily="18" charset="0"/>
              </a:rPr>
              <a:t> or Water Utility District Rep. </a:t>
            </a:r>
            <a:endParaRPr lang="en-US" sz="2400" dirty="0">
              <a:solidFill>
                <a:srgbClr val="002060"/>
              </a:solidFill>
              <a:effectLst/>
              <a:latin typeface="Gill sans"/>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502BAE1-D57F-41CC-A6C7-4DD710F4FB32}" type="slidenum">
              <a:rPr lang="en-US" smtClean="0"/>
              <a:t>8</a:t>
            </a:fld>
            <a:endParaRPr lang="en-US" dirty="0"/>
          </a:p>
        </p:txBody>
      </p:sp>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10A5AD49-E73D-50A8-3198-7A23FB60D854}"/>
              </a:ext>
            </a:extLst>
          </p:cNvPr>
          <p:cNvSpPr txBox="1">
            <a:spLocks/>
          </p:cNvSpPr>
          <p:nvPr/>
        </p:nvSpPr>
        <p:spPr>
          <a:xfrm>
            <a:off x="527605" y="1093103"/>
            <a:ext cx="11136791" cy="107349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a:solidFill>
                  <a:schemeClr val="accent1">
                    <a:lumMod val="50000"/>
                  </a:schemeClr>
                </a:solidFill>
                <a:latin typeface="Gill sans"/>
              </a:rPr>
              <a:t>Subdivision Plat</a:t>
            </a:r>
          </a:p>
        </p:txBody>
      </p:sp>
      <p:sp>
        <p:nvSpPr>
          <p:cNvPr id="8" name="TextBox 7">
            <a:extLst>
              <a:ext uri="{FF2B5EF4-FFF2-40B4-BE49-F238E27FC236}">
                <a16:creationId xmlns:a16="http://schemas.microsoft.com/office/drawing/2014/main" id="{39E6C3B6-32E7-E2BB-199B-8157A16DD386}"/>
              </a:ext>
            </a:extLst>
          </p:cNvPr>
          <p:cNvSpPr txBox="1"/>
          <p:nvPr/>
        </p:nvSpPr>
        <p:spPr>
          <a:xfrm>
            <a:off x="183595" y="2987033"/>
            <a:ext cx="11664396" cy="461665"/>
          </a:xfrm>
          <a:prstGeom prst="rect">
            <a:avLst/>
          </a:prstGeom>
          <a:noFill/>
        </p:spPr>
        <p:txBody>
          <a:bodyPr wrap="square">
            <a:spAutoFit/>
          </a:bodyPr>
          <a:lstStyle/>
          <a:p>
            <a:pPr algn="ctr"/>
            <a:r>
              <a:rPr lang="en-US" sz="2400" dirty="0">
                <a:solidFill>
                  <a:srgbClr val="002060"/>
                </a:solidFill>
                <a:latin typeface="Gill sans"/>
                <a:ea typeface="Calibri" panose="020F0502020204030204" pitchFamily="34" charset="0"/>
                <a:cs typeface="Times New Roman" panose="02020603050405020304" pitchFamily="18" charset="0"/>
              </a:rPr>
              <a:t>Certificate of Approval of New Water Lines</a:t>
            </a:r>
            <a:endParaRPr lang="en-US" sz="2400" dirty="0"/>
          </a:p>
        </p:txBody>
      </p:sp>
      <p:sp>
        <p:nvSpPr>
          <p:cNvPr id="9" name="TextBox 8">
            <a:extLst>
              <a:ext uri="{FF2B5EF4-FFF2-40B4-BE49-F238E27FC236}">
                <a16:creationId xmlns:a16="http://schemas.microsoft.com/office/drawing/2014/main" id="{A7ADCC8A-FC11-30A0-2CE4-EE587E4CB992}"/>
              </a:ext>
            </a:extLst>
          </p:cNvPr>
          <p:cNvSpPr txBox="1"/>
          <p:nvPr/>
        </p:nvSpPr>
        <p:spPr>
          <a:xfrm>
            <a:off x="0" y="2321975"/>
            <a:ext cx="12284364" cy="523220"/>
          </a:xfrm>
          <a:prstGeom prst="rect">
            <a:avLst/>
          </a:prstGeom>
          <a:noFill/>
        </p:spPr>
        <p:txBody>
          <a:bodyPr wrap="square" rtlCol="0">
            <a:spAutoFit/>
          </a:bodyPr>
          <a:lstStyle/>
          <a:p>
            <a:pPr algn="ctr"/>
            <a:r>
              <a:rPr lang="en-US" sz="2800" dirty="0">
                <a:solidFill>
                  <a:srgbClr val="002060"/>
                </a:solidFill>
              </a:rPr>
              <a:t>Cookeville Planning Commission</a:t>
            </a:r>
          </a:p>
        </p:txBody>
      </p:sp>
    </p:spTree>
    <p:extLst>
      <p:ext uri="{BB962C8B-B14F-4D97-AF65-F5344CB8AC3E}">
        <p14:creationId xmlns:p14="http://schemas.microsoft.com/office/powerpoint/2010/main" val="213536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9043" y="2641104"/>
            <a:ext cx="11136791" cy="1855923"/>
          </a:xfrm>
        </p:spPr>
        <p:txBody>
          <a:bodyPr>
            <a:noAutofit/>
          </a:bodyPr>
          <a:lstStyle/>
          <a:p>
            <a:pPr algn="l"/>
            <a:r>
              <a:rPr lang="en-US" sz="3200" dirty="0">
                <a:solidFill>
                  <a:schemeClr val="accent1">
                    <a:lumMod val="50000"/>
                  </a:schemeClr>
                </a:solidFill>
                <a:latin typeface="Gill sans"/>
              </a:rPr>
              <a:t>Currently, when we do cut-off’s for non-payment, we consider the customer disconnected once the cut off list is picked up from the office. Should that be stated in the Discontinuance of Service policy? </a:t>
            </a:r>
          </a:p>
        </p:txBody>
      </p:sp>
      <p:sp>
        <p:nvSpPr>
          <p:cNvPr id="4" name="Slide Number Placeholder 3"/>
          <p:cNvSpPr>
            <a:spLocks noGrp="1"/>
          </p:cNvSpPr>
          <p:nvPr>
            <p:ph type="sldNum" sz="quarter" idx="12"/>
          </p:nvPr>
        </p:nvSpPr>
        <p:spPr/>
        <p:txBody>
          <a:bodyPr/>
          <a:lstStyle/>
          <a:p>
            <a:fld id="{7502BAE1-D57F-41CC-A6C7-4DD710F4FB32}" type="slidenum">
              <a:rPr lang="en-US" smtClean="0"/>
              <a:t>9</a:t>
            </a:fld>
            <a:endParaRPr lang="en-US" dirty="0"/>
          </a:p>
        </p:txBody>
      </p:sp>
      <p:sp>
        <p:nvSpPr>
          <p:cNvPr id="6" name="Rectangle 5">
            <a:extLst>
              <a:ext uri="{FF2B5EF4-FFF2-40B4-BE49-F238E27FC236}">
                <a16:creationId xmlns:a16="http://schemas.microsoft.com/office/drawing/2014/main" id="{3D8B3D74-D608-461D-A261-666576AA17CC}"/>
              </a:ext>
            </a:extLst>
          </p:cNvPr>
          <p:cNvSpPr/>
          <p:nvPr/>
        </p:nvSpPr>
        <p:spPr>
          <a:xfrm>
            <a:off x="527604" y="240929"/>
            <a:ext cx="11136792" cy="226142"/>
          </a:xfrm>
          <a:prstGeom prst="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83732AF-F27C-4E1A-82A5-36125F940AB6}"/>
              </a:ext>
            </a:extLst>
          </p:cNvPr>
          <p:cNvSpPr/>
          <p:nvPr/>
        </p:nvSpPr>
        <p:spPr>
          <a:xfrm>
            <a:off x="527604" y="421955"/>
            <a:ext cx="11136792" cy="1966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10A5AD49-E73D-50A8-3198-7A23FB60D854}"/>
              </a:ext>
            </a:extLst>
          </p:cNvPr>
          <p:cNvSpPr txBox="1">
            <a:spLocks/>
          </p:cNvSpPr>
          <p:nvPr/>
        </p:nvSpPr>
        <p:spPr>
          <a:xfrm>
            <a:off x="527605" y="1093103"/>
            <a:ext cx="11136791" cy="107349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a:solidFill>
                  <a:schemeClr val="accent1">
                    <a:lumMod val="50000"/>
                  </a:schemeClr>
                </a:solidFill>
                <a:latin typeface="Gill sans"/>
              </a:rPr>
              <a:t>Timing of Service Termination</a:t>
            </a:r>
          </a:p>
        </p:txBody>
      </p:sp>
      <p:sp>
        <p:nvSpPr>
          <p:cNvPr id="5" name="Title 1">
            <a:extLst>
              <a:ext uri="{FF2B5EF4-FFF2-40B4-BE49-F238E27FC236}">
                <a16:creationId xmlns:a16="http://schemas.microsoft.com/office/drawing/2014/main" id="{5C6139D6-74DD-F64A-7218-154DCC757114}"/>
              </a:ext>
            </a:extLst>
          </p:cNvPr>
          <p:cNvSpPr txBox="1">
            <a:spLocks/>
          </p:cNvSpPr>
          <p:nvPr/>
        </p:nvSpPr>
        <p:spPr>
          <a:xfrm>
            <a:off x="619043" y="4872752"/>
            <a:ext cx="11136791" cy="62068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200" dirty="0">
                <a:solidFill>
                  <a:schemeClr val="accent1">
                    <a:lumMod val="50000"/>
                  </a:schemeClr>
                </a:solidFill>
                <a:latin typeface="Gill sans"/>
              </a:rPr>
              <a:t>Yes, if that the policy you want.</a:t>
            </a:r>
          </a:p>
        </p:txBody>
      </p:sp>
    </p:spTree>
    <p:extLst>
      <p:ext uri="{BB962C8B-B14F-4D97-AF65-F5344CB8AC3E}">
        <p14:creationId xmlns:p14="http://schemas.microsoft.com/office/powerpoint/2010/main" val="4157874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AUD PP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1DD7BE3D-AB33-4FA4-863D-B108B15B4D07}" vid="{0C955AE7-2EDB-4510-B15D-A25C3F94905C}"/>
    </a:ext>
  </a:extLst>
</a:theme>
</file>

<file path=ppt/theme/theme2.xml><?xml version="1.0" encoding="utf-8"?>
<a:theme xmlns:a="http://schemas.openxmlformats.org/drawingml/2006/main" name="1_TAUD PP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7-11-03 The Utility's Response to a Customer Filing Bankruptcy - Pigeon Forge" id="{EA67B312-ADDE-4FD9-B75C-EB9BAE362207}" vid="{05BDEA1A-6226-4516-9C5A-47EF145FC605}"/>
    </a:ext>
  </a:extLst>
</a:theme>
</file>

<file path=ppt/theme/theme3.xml><?xml version="1.0" encoding="utf-8"?>
<a:theme xmlns:a="http://schemas.openxmlformats.org/drawingml/2006/main" name="2_TAUD PP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1DD7BE3D-AB33-4FA4-863D-B108B15B4D07}" vid="{0C955AE7-2EDB-4510-B15D-A25C3F94905C}"/>
    </a:ext>
  </a:extLst>
</a:theme>
</file>

<file path=ppt/theme/theme4.xml><?xml version="1.0" encoding="utf-8"?>
<a:theme xmlns:a="http://schemas.openxmlformats.org/drawingml/2006/main" name="3_TAUD PP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MRB" id="{1C27ACA3-6E7E-4AB5-ABC7-7E62D65C47CD}" vid="{6C23D05A-B9EE-49A1-A062-F65E31A625CE}"/>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TAUD PP Template</Template>
  <TotalTime>5823</TotalTime>
  <Words>893</Words>
  <Application>Microsoft Office PowerPoint</Application>
  <PresentationFormat>Widescreen</PresentationFormat>
  <Paragraphs>114</Paragraphs>
  <Slides>17</Slides>
  <Notes>15</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17</vt:i4>
      </vt:variant>
    </vt:vector>
  </HeadingPairs>
  <TitlesOfParts>
    <vt:vector size="26" baseType="lpstr">
      <vt:lpstr>Arial</vt:lpstr>
      <vt:lpstr>Calibri</vt:lpstr>
      <vt:lpstr>Calibri Light</vt:lpstr>
      <vt:lpstr>Garamond</vt:lpstr>
      <vt:lpstr>Gill sans</vt:lpstr>
      <vt:lpstr>TAUD PP Template</vt:lpstr>
      <vt:lpstr>1_TAUD PP Template</vt:lpstr>
      <vt:lpstr>2_TAUD PP Template</vt:lpstr>
      <vt:lpstr>3_TAUD PP Template</vt:lpstr>
      <vt:lpstr>Questions and Answers</vt:lpstr>
      <vt:lpstr>PowerPoint Presentation</vt:lpstr>
      <vt:lpstr>PowerPoint Presentation</vt:lpstr>
      <vt:lpstr>PowerPoint Presentation</vt:lpstr>
      <vt:lpstr>When a subdivision plat is signed, prior to its submission to TDEC, as approved by the utility district, what are we attesting to?  Say the development goes in and part of it doesn’t have the minimum 20 psi at the meter, who would that fall on?  </vt:lpstr>
      <vt:lpstr>PowerPoint Presentation</vt:lpstr>
      <vt:lpstr>I hereby certify that the following utility systems outlined or indicated on the final subdivision plat entitled have been installed in accordance with current local and/or state government requirements or that a surety bond has been posted with the Planning Commission to assure completion of all required improvements in case of default. Also, I certify that the hydraulic design criteria specified in Section 5.5 of Williamson County Subdivision Regulations have been met. </vt:lpstr>
      <vt:lpstr>I hereby certify that (1) water lines are installed in an acceptable manner and according to the specifications of the Cookeville Planning Commission (or_________________________); or (2) a Financial Guarantee acceptable to the Cookeville Planning Commission in the amount of $____________has been posted to assure completion of all required improvements in the case of default. ____________ ___________________________ Date Signed Director of Dept. of Water Quality Control  or Water Utility District Rep. </vt:lpstr>
      <vt:lpstr>Currently, when we do cut-off’s for non-payment, we consider the customer disconnected once the cut off list is picked up from the office. Should that be stated in the Discontinuance of Service policy? </vt:lpstr>
      <vt:lpstr>Once the landlord has had 3 consecutive renters who have left delinquent accounts (skipped out), can we adopt a policy stating the landlord must post a security deposit from there on (or written guarantee) in the event his/her future renters skip out on the bill?</vt:lpstr>
      <vt:lpstr>Can we adopt a policy or ordinance stating:  The landlord of a rental will be held responsible for delinquent bills that are being left by their renters if the landlord has a history of renting to people who tend to skip out on their bills?</vt:lpstr>
      <vt:lpstr>All active customer accounts receive a bill monthly.  After reading the meters we notice a customer has a leak (we rechecked the reading and it was correct) and they are on automatic bank draft.  However, we are unsuccessful in contacting the customer due to no phone number, out of service phone number, no email address, etc.  Do we take them off bank draft or leave them on it?</vt:lpstr>
      <vt:lpstr>Can a utility require an applicant for service to provide a Social Security Number?</vt:lpstr>
      <vt:lpstr>PowerPoint Presentation</vt:lpstr>
      <vt:lpstr>Currently, we require that the form of payment, whether check or card, have the business name that they are wanting the service to be in and that is our only requirement for starting a commercial service.  We are having more and more third parties that are signing up for service on behalf of businesses. Of course, the name of the business is not on their form of payment.  </vt:lpstr>
      <vt:lpstr>PowerPoint Presentation</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Utility District Primer</dc:title>
  <dc:creator>Don Scholes</dc:creator>
  <cp:lastModifiedBy>Don Scholes</cp:lastModifiedBy>
  <cp:revision>109</cp:revision>
  <cp:lastPrinted>2018-02-05T20:50:54Z</cp:lastPrinted>
  <dcterms:created xsi:type="dcterms:W3CDTF">2018-01-30T15:03:24Z</dcterms:created>
  <dcterms:modified xsi:type="dcterms:W3CDTF">2023-12-01T14:21:18Z</dcterms:modified>
</cp:coreProperties>
</file>