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7" r:id="rId2"/>
    <p:sldId id="258" r:id="rId3"/>
    <p:sldId id="259" r:id="rId4"/>
    <p:sldId id="267" r:id="rId5"/>
    <p:sldId id="262" r:id="rId6"/>
    <p:sldId id="264" r:id="rId7"/>
    <p:sldId id="265" r:id="rId8"/>
    <p:sldId id="266" r:id="rId9"/>
    <p:sldId id="271" r:id="rId10"/>
    <p:sldId id="272" r:id="rId11"/>
    <p:sldId id="273" r:id="rId12"/>
    <p:sldId id="261" r:id="rId13"/>
    <p:sldId id="275" r:id="rId14"/>
    <p:sldId id="268" r:id="rId15"/>
    <p:sldId id="279" r:id="rId16"/>
    <p:sldId id="280" r:id="rId17"/>
    <p:sldId id="269" r:id="rId18"/>
    <p:sldId id="276" r:id="rId19"/>
    <p:sldId id="278" r:id="rId20"/>
    <p:sldId id="282"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3" autoAdjust="0"/>
    <p:restoredTop sz="94660"/>
  </p:normalViewPr>
  <p:slideViewPr>
    <p:cSldViewPr snapToGrid="0">
      <p:cViewPr varScale="1">
        <p:scale>
          <a:sx n="83" d="100"/>
          <a:sy n="83" d="100"/>
        </p:scale>
        <p:origin x="49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1F77F9-5316-4D93-BF20-7232B9AF9FF5}"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DFDD8-1CA5-4F4B-993F-C684EBEA0241}"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1338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781F77F9-5316-4D93-BF20-7232B9AF9FF5}" type="datetimeFigureOut">
              <a:rPr lang="en-US" smtClean="0"/>
              <a:t>11/25/2023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3DFDD8-1CA5-4F4B-993F-C684EBEA0241}" type="slidenum">
              <a:rPr lang="en-US" smtClean="0"/>
              <a:t>‹#›</a:t>
            </a:fld>
            <a:endParaRPr lang="en-US"/>
          </a:p>
        </p:txBody>
      </p:sp>
    </p:spTree>
    <p:extLst>
      <p:ext uri="{BB962C8B-B14F-4D97-AF65-F5344CB8AC3E}">
        <p14:creationId xmlns:p14="http://schemas.microsoft.com/office/powerpoint/2010/main" val="258549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1F77F9-5316-4D93-BF20-7232B9AF9FF5}"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DFDD8-1CA5-4F4B-993F-C684EBEA0241}" type="slidenum">
              <a:rPr lang="en-US" smtClean="0"/>
              <a:t>‹#›</a:t>
            </a:fld>
            <a:endParaRPr lang="en-US"/>
          </a:p>
        </p:txBody>
      </p:sp>
    </p:spTree>
    <p:extLst>
      <p:ext uri="{BB962C8B-B14F-4D97-AF65-F5344CB8AC3E}">
        <p14:creationId xmlns:p14="http://schemas.microsoft.com/office/powerpoint/2010/main" val="3403029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1F77F9-5316-4D93-BF20-7232B9AF9FF5}"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DFDD8-1CA5-4F4B-993F-C684EBEA0241}"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67486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1F77F9-5316-4D93-BF20-7232B9AF9FF5}"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DFDD8-1CA5-4F4B-993F-C684EBEA0241}" type="slidenum">
              <a:rPr lang="en-US" smtClean="0"/>
              <a:t>‹#›</a:t>
            </a:fld>
            <a:endParaRPr lang="en-US"/>
          </a:p>
        </p:txBody>
      </p:sp>
    </p:spTree>
    <p:extLst>
      <p:ext uri="{BB962C8B-B14F-4D97-AF65-F5344CB8AC3E}">
        <p14:creationId xmlns:p14="http://schemas.microsoft.com/office/powerpoint/2010/main" val="133136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1F77F9-5316-4D93-BF20-7232B9AF9FF5}"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DFDD8-1CA5-4F4B-993F-C684EBEA0241}"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48340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1F77F9-5316-4D93-BF20-7232B9AF9FF5}"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DFDD8-1CA5-4F4B-993F-C684EBEA0241}" type="slidenum">
              <a:rPr lang="en-US" smtClean="0"/>
              <a:t>‹#›</a:t>
            </a:fld>
            <a:endParaRPr lang="en-US"/>
          </a:p>
        </p:txBody>
      </p:sp>
    </p:spTree>
    <p:extLst>
      <p:ext uri="{BB962C8B-B14F-4D97-AF65-F5344CB8AC3E}">
        <p14:creationId xmlns:p14="http://schemas.microsoft.com/office/powerpoint/2010/main" val="174980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F77F9-5316-4D93-BF20-7232B9AF9FF5}"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DFDD8-1CA5-4F4B-993F-C684EBEA0241}" type="slidenum">
              <a:rPr lang="en-US" smtClean="0"/>
              <a:t>‹#›</a:t>
            </a:fld>
            <a:endParaRPr lang="en-US"/>
          </a:p>
        </p:txBody>
      </p:sp>
    </p:spTree>
    <p:extLst>
      <p:ext uri="{BB962C8B-B14F-4D97-AF65-F5344CB8AC3E}">
        <p14:creationId xmlns:p14="http://schemas.microsoft.com/office/powerpoint/2010/main" val="691087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F77F9-5316-4D93-BF20-7232B9AF9FF5}"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DFDD8-1CA5-4F4B-993F-C684EBEA0241}" type="slidenum">
              <a:rPr lang="en-US" smtClean="0"/>
              <a:t>‹#›</a:t>
            </a:fld>
            <a:endParaRPr lang="en-US"/>
          </a:p>
        </p:txBody>
      </p:sp>
    </p:spTree>
    <p:extLst>
      <p:ext uri="{BB962C8B-B14F-4D97-AF65-F5344CB8AC3E}">
        <p14:creationId xmlns:p14="http://schemas.microsoft.com/office/powerpoint/2010/main" val="407312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F77F9-5316-4D93-BF20-7232B9AF9FF5}"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DFDD8-1CA5-4F4B-993F-C684EBEA0241}" type="slidenum">
              <a:rPr lang="en-US" smtClean="0"/>
              <a:t>‹#›</a:t>
            </a:fld>
            <a:endParaRPr lang="en-US"/>
          </a:p>
        </p:txBody>
      </p:sp>
    </p:spTree>
    <p:extLst>
      <p:ext uri="{BB962C8B-B14F-4D97-AF65-F5344CB8AC3E}">
        <p14:creationId xmlns:p14="http://schemas.microsoft.com/office/powerpoint/2010/main" val="327868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1F77F9-5316-4D93-BF20-7232B9AF9FF5}"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DFDD8-1CA5-4F4B-993F-C684EBEA0241}" type="slidenum">
              <a:rPr lang="en-US" smtClean="0"/>
              <a:t>‹#›</a:t>
            </a:fld>
            <a:endParaRPr lang="en-US"/>
          </a:p>
        </p:txBody>
      </p:sp>
    </p:spTree>
    <p:extLst>
      <p:ext uri="{BB962C8B-B14F-4D97-AF65-F5344CB8AC3E}">
        <p14:creationId xmlns:p14="http://schemas.microsoft.com/office/powerpoint/2010/main" val="155156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1F77F9-5316-4D93-BF20-7232B9AF9FF5}" type="datetimeFigureOut">
              <a:rPr lang="en-US" smtClean="0"/>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DFDD8-1CA5-4F4B-993F-C684EBEA0241}" type="slidenum">
              <a:rPr lang="en-US" smtClean="0"/>
              <a:t>‹#›</a:t>
            </a:fld>
            <a:endParaRPr lang="en-US"/>
          </a:p>
        </p:txBody>
      </p:sp>
    </p:spTree>
    <p:extLst>
      <p:ext uri="{BB962C8B-B14F-4D97-AF65-F5344CB8AC3E}">
        <p14:creationId xmlns:p14="http://schemas.microsoft.com/office/powerpoint/2010/main" val="151099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1F77F9-5316-4D93-BF20-7232B9AF9FF5}" type="datetimeFigureOut">
              <a:rPr lang="en-US" smtClean="0"/>
              <a:t>11/25/2023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3DFDD8-1CA5-4F4B-993F-C684EBEA0241}" type="slidenum">
              <a:rPr lang="en-US" smtClean="0"/>
              <a:t>‹#›</a:t>
            </a:fld>
            <a:endParaRPr lang="en-US"/>
          </a:p>
        </p:txBody>
      </p:sp>
    </p:spTree>
    <p:extLst>
      <p:ext uri="{BB962C8B-B14F-4D97-AF65-F5344CB8AC3E}">
        <p14:creationId xmlns:p14="http://schemas.microsoft.com/office/powerpoint/2010/main" val="96697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1F77F9-5316-4D93-BF20-7232B9AF9FF5}" type="datetimeFigureOut">
              <a:rPr lang="en-US" smtClean="0"/>
              <a:t>11/25/2023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3DFDD8-1CA5-4F4B-993F-C684EBEA0241}" type="slidenum">
              <a:rPr lang="en-US" smtClean="0"/>
              <a:t>‹#›</a:t>
            </a:fld>
            <a:endParaRPr lang="en-US"/>
          </a:p>
        </p:txBody>
      </p:sp>
    </p:spTree>
    <p:extLst>
      <p:ext uri="{BB962C8B-B14F-4D97-AF65-F5344CB8AC3E}">
        <p14:creationId xmlns:p14="http://schemas.microsoft.com/office/powerpoint/2010/main" val="3492760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F77F9-5316-4D93-BF20-7232B9AF9FF5}" type="datetimeFigureOut">
              <a:rPr lang="en-US" smtClean="0"/>
              <a:t>11/25/2023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3DFDD8-1CA5-4F4B-993F-C684EBEA0241}" type="slidenum">
              <a:rPr lang="en-US" smtClean="0"/>
              <a:t>‹#›</a:t>
            </a:fld>
            <a:endParaRPr lang="en-US"/>
          </a:p>
        </p:txBody>
      </p:sp>
    </p:spTree>
    <p:extLst>
      <p:ext uri="{BB962C8B-B14F-4D97-AF65-F5344CB8AC3E}">
        <p14:creationId xmlns:p14="http://schemas.microsoft.com/office/powerpoint/2010/main" val="132872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1F77F9-5316-4D93-BF20-7232B9AF9FF5}" type="datetimeFigureOut">
              <a:rPr lang="en-US" smtClean="0"/>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DFDD8-1CA5-4F4B-993F-C684EBEA0241}" type="slidenum">
              <a:rPr lang="en-US" smtClean="0"/>
              <a:t>‹#›</a:t>
            </a:fld>
            <a:endParaRPr lang="en-US"/>
          </a:p>
        </p:txBody>
      </p:sp>
    </p:spTree>
    <p:extLst>
      <p:ext uri="{BB962C8B-B14F-4D97-AF65-F5344CB8AC3E}">
        <p14:creationId xmlns:p14="http://schemas.microsoft.com/office/powerpoint/2010/main" val="112052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1F77F9-5316-4D93-BF20-7232B9AF9FF5}" type="datetimeFigureOut">
              <a:rPr lang="en-US" smtClean="0"/>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DFDD8-1CA5-4F4B-993F-C684EBEA0241}" type="slidenum">
              <a:rPr lang="en-US" smtClean="0"/>
              <a:t>‹#›</a:t>
            </a:fld>
            <a:endParaRPr lang="en-US"/>
          </a:p>
        </p:txBody>
      </p:sp>
    </p:spTree>
    <p:extLst>
      <p:ext uri="{BB962C8B-B14F-4D97-AF65-F5344CB8AC3E}">
        <p14:creationId xmlns:p14="http://schemas.microsoft.com/office/powerpoint/2010/main" val="135883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81F77F9-5316-4D93-BF20-7232B9AF9FF5}" type="datetimeFigureOut">
              <a:rPr lang="en-US" smtClean="0"/>
              <a:t>11/25/2023</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33DFDD8-1CA5-4F4B-993F-C684EBEA0241}" type="slidenum">
              <a:rPr lang="en-US" smtClean="0"/>
              <a:t>‹#›</a:t>
            </a:fld>
            <a:endParaRPr lang="en-US"/>
          </a:p>
        </p:txBody>
      </p:sp>
    </p:spTree>
    <p:extLst>
      <p:ext uri="{BB962C8B-B14F-4D97-AF65-F5344CB8AC3E}">
        <p14:creationId xmlns:p14="http://schemas.microsoft.com/office/powerpoint/2010/main" val="3698577675"/>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09100DA-F295-F85A-84BF-FC5674E0EF5D}"/>
              </a:ext>
            </a:extLst>
          </p:cNvPr>
          <p:cNvSpPr txBox="1"/>
          <p:nvPr/>
        </p:nvSpPr>
        <p:spPr>
          <a:xfrm>
            <a:off x="9686925" y="6153150"/>
            <a:ext cx="2505075"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Leon Shields</a:t>
            </a:r>
          </a:p>
        </p:txBody>
      </p:sp>
    </p:spTree>
    <p:extLst>
      <p:ext uri="{BB962C8B-B14F-4D97-AF65-F5344CB8AC3E}">
        <p14:creationId xmlns:p14="http://schemas.microsoft.com/office/powerpoint/2010/main" val="314856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C2FB-98CB-8A85-7292-880F6B6C3F00}"/>
              </a:ext>
            </a:extLst>
          </p:cNvPr>
          <p:cNvSpPr>
            <a:spLocks noGrp="1"/>
          </p:cNvSpPr>
          <p:nvPr>
            <p:ph type="title"/>
          </p:nvPr>
        </p:nvSpPr>
        <p:spPr>
          <a:xfrm>
            <a:off x="369887" y="0"/>
            <a:ext cx="8534400" cy="1507067"/>
          </a:xfrm>
        </p:spPr>
        <p:txBody>
          <a:bodyPr/>
          <a:lstStyle/>
          <a:p>
            <a:r>
              <a:rPr lang="en-US" sz="4000" b="1" dirty="0"/>
              <a:t>Daphne Utilities  </a:t>
            </a:r>
            <a:br>
              <a:rPr lang="en-US" sz="4000" b="1" dirty="0"/>
            </a:br>
            <a:r>
              <a:rPr lang="en-US" sz="2400" b="1" dirty="0"/>
              <a:t>2.6K Followers</a:t>
            </a:r>
          </a:p>
        </p:txBody>
      </p:sp>
      <p:pic>
        <p:nvPicPr>
          <p:cNvPr id="4" name="Content Placeholder 4">
            <a:extLst>
              <a:ext uri="{FF2B5EF4-FFF2-40B4-BE49-F238E27FC236}">
                <a16:creationId xmlns:a16="http://schemas.microsoft.com/office/drawing/2014/main" id="{4C740789-6F8B-F196-540C-2DA902EA72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275" y="1552574"/>
            <a:ext cx="3445765" cy="4775065"/>
          </a:xfrm>
        </p:spPr>
      </p:pic>
      <p:pic>
        <p:nvPicPr>
          <p:cNvPr id="5" name="Picture 4">
            <a:extLst>
              <a:ext uri="{FF2B5EF4-FFF2-40B4-BE49-F238E27FC236}">
                <a16:creationId xmlns:a16="http://schemas.microsoft.com/office/drawing/2014/main" id="{CEE0978F-3B69-B39A-0828-C55C3C99A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512" y="1552574"/>
            <a:ext cx="3245890" cy="4775065"/>
          </a:xfrm>
          <a:prstGeom prst="rect">
            <a:avLst/>
          </a:prstGeom>
        </p:spPr>
      </p:pic>
      <p:pic>
        <p:nvPicPr>
          <p:cNvPr id="6" name="Picture 5">
            <a:extLst>
              <a:ext uri="{FF2B5EF4-FFF2-40B4-BE49-F238E27FC236}">
                <a16:creationId xmlns:a16="http://schemas.microsoft.com/office/drawing/2014/main" id="{9AA648A1-A791-86EA-4E20-AE60AD8C40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5187" y="1552575"/>
            <a:ext cx="3084813" cy="4798598"/>
          </a:xfrm>
          <a:prstGeom prst="rect">
            <a:avLst/>
          </a:prstGeom>
        </p:spPr>
      </p:pic>
    </p:spTree>
    <p:extLst>
      <p:ext uri="{BB962C8B-B14F-4D97-AF65-F5344CB8AC3E}">
        <p14:creationId xmlns:p14="http://schemas.microsoft.com/office/powerpoint/2010/main" val="3291746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5E8BF-6142-0A84-92DB-D887E8F3DBEB}"/>
              </a:ext>
            </a:extLst>
          </p:cNvPr>
          <p:cNvSpPr>
            <a:spLocks noGrp="1"/>
          </p:cNvSpPr>
          <p:nvPr>
            <p:ph type="title"/>
          </p:nvPr>
        </p:nvSpPr>
        <p:spPr>
          <a:xfrm>
            <a:off x="388937" y="0"/>
            <a:ext cx="8534400" cy="1507067"/>
          </a:xfrm>
        </p:spPr>
        <p:txBody>
          <a:bodyPr/>
          <a:lstStyle/>
          <a:p>
            <a:r>
              <a:rPr lang="en-US" sz="4000" b="1" dirty="0"/>
              <a:t>Knoxville Utilities Board </a:t>
            </a:r>
            <a:br>
              <a:rPr lang="en-US" sz="4000" b="1" dirty="0"/>
            </a:br>
            <a:r>
              <a:rPr lang="en-US" sz="2400" b="1" dirty="0"/>
              <a:t>14K Followers</a:t>
            </a:r>
          </a:p>
        </p:txBody>
      </p:sp>
      <p:pic>
        <p:nvPicPr>
          <p:cNvPr id="4" name="Picture 3">
            <a:extLst>
              <a:ext uri="{FF2B5EF4-FFF2-40B4-BE49-F238E27FC236}">
                <a16:creationId xmlns:a16="http://schemas.microsoft.com/office/drawing/2014/main" id="{EF2CE0F7-D199-5015-1512-D2A1833E4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4240" y="1507067"/>
            <a:ext cx="3286604" cy="4352925"/>
          </a:xfrm>
          <a:prstGeom prst="rect">
            <a:avLst/>
          </a:prstGeom>
        </p:spPr>
      </p:pic>
    </p:spTree>
    <p:extLst>
      <p:ext uri="{BB962C8B-B14F-4D97-AF65-F5344CB8AC3E}">
        <p14:creationId xmlns:p14="http://schemas.microsoft.com/office/powerpoint/2010/main" val="3363515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rity word cloud with abstract background – Catholic Church of the  Nativity">
            <a:extLst>
              <a:ext uri="{FF2B5EF4-FFF2-40B4-BE49-F238E27FC236}">
                <a16:creationId xmlns:a16="http://schemas.microsoft.com/office/drawing/2014/main" id="{56EE095E-3EDA-6004-9514-1C7550E453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48" r="5544"/>
          <a:stretch/>
        </p:blipFill>
        <p:spPr bwMode="auto">
          <a:xfrm>
            <a:off x="862012" y="1152525"/>
            <a:ext cx="10620375" cy="43886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485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79B5E-F3C4-202A-42B2-B06F803A0E9D}"/>
              </a:ext>
            </a:extLst>
          </p:cNvPr>
          <p:cNvSpPr>
            <a:spLocks noGrp="1"/>
          </p:cNvSpPr>
          <p:nvPr>
            <p:ph type="title"/>
          </p:nvPr>
        </p:nvSpPr>
        <p:spPr>
          <a:xfrm>
            <a:off x="601085" y="-67734"/>
            <a:ext cx="8534400" cy="1507067"/>
          </a:xfrm>
        </p:spPr>
        <p:txBody>
          <a:bodyPr/>
          <a:lstStyle/>
          <a:p>
            <a:r>
              <a:rPr lang="en-US" sz="4000" b="1" dirty="0"/>
              <a:t>Community Charities</a:t>
            </a:r>
          </a:p>
        </p:txBody>
      </p:sp>
      <p:sp>
        <p:nvSpPr>
          <p:cNvPr id="3" name="Content Placeholder 2">
            <a:extLst>
              <a:ext uri="{FF2B5EF4-FFF2-40B4-BE49-F238E27FC236}">
                <a16:creationId xmlns:a16="http://schemas.microsoft.com/office/drawing/2014/main" id="{6958B04A-F7DE-6FAB-B8B4-FE6ACD69D190}"/>
              </a:ext>
            </a:extLst>
          </p:cNvPr>
          <p:cNvSpPr>
            <a:spLocks noGrp="1"/>
          </p:cNvSpPr>
          <p:nvPr>
            <p:ph idx="1"/>
          </p:nvPr>
        </p:nvSpPr>
        <p:spPr>
          <a:xfrm>
            <a:off x="601085" y="1282700"/>
            <a:ext cx="8534400" cy="4292600"/>
          </a:xfrm>
        </p:spPr>
        <p:txBody>
          <a:bodyPr>
            <a:normAutofit fontScale="85000" lnSpcReduction="20000"/>
          </a:bodyPr>
          <a:lstStyle/>
          <a:p>
            <a:pPr>
              <a:buFont typeface="Arial" panose="020B0604020202020204" pitchFamily="34" charset="0"/>
              <a:buChar char="•"/>
            </a:pPr>
            <a:r>
              <a:rPr lang="en-US" sz="3100" b="1" kern="100" dirty="0">
                <a:solidFill>
                  <a:schemeClr val="tx1"/>
                </a:solidFill>
                <a:latin typeface="Calibri" panose="020F0502020204030204" pitchFamily="34" charset="0"/>
                <a:cs typeface="Times New Roman" panose="02020603050405020304" pitchFamily="18" charset="0"/>
              </a:rPr>
              <a:t>Down Syndrome Awareness Group</a:t>
            </a:r>
          </a:p>
          <a:p>
            <a:pPr>
              <a:buFont typeface="Arial" panose="020B0604020202020204" pitchFamily="34" charset="0"/>
              <a:buChar char="•"/>
            </a:pPr>
            <a:r>
              <a:rPr lang="en-US" sz="3100" b="1" kern="100" dirty="0">
                <a:solidFill>
                  <a:schemeClr val="tx1"/>
                </a:solidFill>
                <a:latin typeface="Calibri" panose="020F0502020204030204" pitchFamily="34" charset="0"/>
                <a:cs typeface="Times New Roman" panose="02020603050405020304" pitchFamily="18" charset="0"/>
              </a:rPr>
              <a:t>United Way</a:t>
            </a:r>
          </a:p>
          <a:p>
            <a:pPr>
              <a:buFont typeface="Arial" panose="020B0604020202020204" pitchFamily="34" charset="0"/>
              <a:buChar char="•"/>
            </a:pPr>
            <a:r>
              <a:rPr lang="en-US" sz="3100" b="1" kern="100" dirty="0">
                <a:solidFill>
                  <a:schemeClr val="tx1"/>
                </a:solidFill>
                <a:latin typeface="Calibri" panose="020F0502020204030204" pitchFamily="34" charset="0"/>
                <a:cs typeface="Times New Roman" panose="02020603050405020304" pitchFamily="18" charset="0"/>
              </a:rPr>
              <a:t>Alzheimer's of Tennessee</a:t>
            </a:r>
          </a:p>
          <a:p>
            <a:pPr>
              <a:buFont typeface="Arial" panose="020B0604020202020204" pitchFamily="34" charset="0"/>
              <a:buChar char="•"/>
            </a:pPr>
            <a:r>
              <a:rPr lang="en-US" sz="3100" b="1" kern="100" dirty="0">
                <a:solidFill>
                  <a:schemeClr val="tx1"/>
                </a:solidFill>
                <a:latin typeface="Calibri" panose="020F0502020204030204" pitchFamily="34" charset="0"/>
                <a:cs typeface="Times New Roman" panose="02020603050405020304" pitchFamily="18" charset="0"/>
              </a:rPr>
              <a:t>St Jude Childrens Hospital</a:t>
            </a:r>
          </a:p>
          <a:p>
            <a:pPr>
              <a:buFont typeface="Arial" panose="020B0604020202020204" pitchFamily="34" charset="0"/>
              <a:buChar char="•"/>
            </a:pPr>
            <a:r>
              <a:rPr lang="en-US" sz="3100" b="1" kern="100" dirty="0">
                <a:solidFill>
                  <a:schemeClr val="tx1"/>
                </a:solidFill>
                <a:latin typeface="Calibri" panose="020F0502020204030204" pitchFamily="34" charset="0"/>
                <a:cs typeface="Times New Roman" panose="02020603050405020304" pitchFamily="18" charset="0"/>
              </a:rPr>
              <a:t>Boys &amp; Girls Club of Tennessee</a:t>
            </a:r>
          </a:p>
          <a:p>
            <a:pPr>
              <a:buFont typeface="Arial" panose="020B0604020202020204" pitchFamily="34" charset="0"/>
              <a:buChar char="•"/>
            </a:pPr>
            <a:r>
              <a:rPr lang="en-US" sz="3100" b="1" kern="100" dirty="0">
                <a:solidFill>
                  <a:schemeClr val="tx1"/>
                </a:solidFill>
                <a:latin typeface="Calibri" panose="020F0502020204030204" pitchFamily="34" charset="0"/>
                <a:cs typeface="Times New Roman" panose="02020603050405020304" pitchFamily="18" charset="0"/>
              </a:rPr>
              <a:t>Food Pantries</a:t>
            </a:r>
          </a:p>
          <a:p>
            <a:pPr>
              <a:buFont typeface="Arial" panose="020B0604020202020204" pitchFamily="34" charset="0"/>
              <a:buChar char="•"/>
            </a:pPr>
            <a:r>
              <a:rPr lang="en-US" sz="3100" b="1" kern="100" dirty="0">
                <a:solidFill>
                  <a:schemeClr val="tx1"/>
                </a:solidFill>
                <a:latin typeface="Calibri" panose="020F0502020204030204" pitchFamily="34" charset="0"/>
                <a:cs typeface="Times New Roman" panose="02020603050405020304" pitchFamily="18" charset="0"/>
              </a:rPr>
              <a:t>Empty Stocking Fund</a:t>
            </a:r>
          </a:p>
          <a:p>
            <a:pPr>
              <a:buFont typeface="Arial" panose="020B0604020202020204" pitchFamily="34" charset="0"/>
              <a:buChar char="•"/>
            </a:pPr>
            <a:r>
              <a:rPr lang="en-US" sz="3100" b="1" kern="100" dirty="0">
                <a:solidFill>
                  <a:schemeClr val="tx1"/>
                </a:solidFill>
                <a:latin typeface="Calibri" panose="020F0502020204030204" pitchFamily="34" charset="0"/>
                <a:cs typeface="Times New Roman" panose="02020603050405020304" pitchFamily="18" charset="0"/>
              </a:rPr>
              <a:t>Angel Tree</a:t>
            </a:r>
          </a:p>
          <a:p>
            <a:pPr>
              <a:buFont typeface="Arial" panose="020B0604020202020204" pitchFamily="34" charset="0"/>
              <a:buChar char="•"/>
            </a:pPr>
            <a:r>
              <a:rPr lang="en-US" sz="3100" b="1" kern="100" dirty="0">
                <a:solidFill>
                  <a:schemeClr val="tx1"/>
                </a:solidFill>
                <a:latin typeface="Calibri" panose="020F0502020204030204" pitchFamily="34" charset="0"/>
                <a:cs typeface="Times New Roman" panose="02020603050405020304" pitchFamily="18" charset="0"/>
              </a:rPr>
              <a:t>Other Area Charities</a:t>
            </a:r>
          </a:p>
        </p:txBody>
      </p:sp>
    </p:spTree>
    <p:extLst>
      <p:ext uri="{BB962C8B-B14F-4D97-AF65-F5344CB8AC3E}">
        <p14:creationId xmlns:p14="http://schemas.microsoft.com/office/powerpoint/2010/main" val="762807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0A4A-2846-25B7-A36A-53B425343A5A}"/>
              </a:ext>
            </a:extLst>
          </p:cNvPr>
          <p:cNvSpPr>
            <a:spLocks noGrp="1"/>
          </p:cNvSpPr>
          <p:nvPr>
            <p:ph type="title"/>
          </p:nvPr>
        </p:nvSpPr>
        <p:spPr>
          <a:xfrm>
            <a:off x="684212" y="155478"/>
            <a:ext cx="10860088" cy="1507067"/>
          </a:xfrm>
        </p:spPr>
        <p:txBody>
          <a:bodyPr/>
          <a:lstStyle/>
          <a:p>
            <a:r>
              <a:rPr lang="en-US" sz="4000" b="1" dirty="0"/>
              <a:t>Community Involvement Examples</a:t>
            </a:r>
          </a:p>
        </p:txBody>
      </p:sp>
      <p:sp>
        <p:nvSpPr>
          <p:cNvPr id="3" name="Content Placeholder 2">
            <a:extLst>
              <a:ext uri="{FF2B5EF4-FFF2-40B4-BE49-F238E27FC236}">
                <a16:creationId xmlns:a16="http://schemas.microsoft.com/office/drawing/2014/main" id="{B2EA9592-614C-EAE6-8C67-D35D3441D33D}"/>
              </a:ext>
            </a:extLst>
          </p:cNvPr>
          <p:cNvSpPr>
            <a:spLocks noGrp="1"/>
          </p:cNvSpPr>
          <p:nvPr>
            <p:ph idx="1"/>
          </p:nvPr>
        </p:nvSpPr>
        <p:spPr>
          <a:xfrm>
            <a:off x="598486" y="1773093"/>
            <a:ext cx="9291061" cy="4181764"/>
          </a:xfrm>
        </p:spPr>
        <p:txBody>
          <a:bodyPr>
            <a:normAutofit/>
          </a:bodyPr>
          <a:lstStyle/>
          <a:p>
            <a:pPr>
              <a:buFont typeface="Arial" panose="020B0604020202020204" pitchFamily="34" charset="0"/>
              <a:buChar char="•"/>
            </a:pPr>
            <a:r>
              <a:rPr lang="en-US" sz="2800" b="1" kern="100" dirty="0">
                <a:solidFill>
                  <a:schemeClr val="tx1"/>
                </a:solidFill>
                <a:latin typeface="Calibri" panose="020F0502020204030204" pitchFamily="34" charset="0"/>
                <a:cs typeface="Times New Roman" panose="02020603050405020304" pitchFamily="18" charset="0"/>
              </a:rPr>
              <a:t>Parades</a:t>
            </a:r>
          </a:p>
          <a:p>
            <a:pPr>
              <a:buFont typeface="Arial" panose="020B0604020202020204" pitchFamily="34" charset="0"/>
              <a:buChar char="•"/>
            </a:pPr>
            <a:r>
              <a:rPr lang="en-US" sz="2800" b="1" kern="100" dirty="0">
                <a:solidFill>
                  <a:schemeClr val="tx1"/>
                </a:solidFill>
                <a:latin typeface="Calibri" panose="020F0502020204030204" pitchFamily="34" charset="0"/>
                <a:cs typeface="Times New Roman" panose="02020603050405020304" pitchFamily="18" charset="0"/>
              </a:rPr>
              <a:t>Host Community Meetings</a:t>
            </a:r>
          </a:p>
          <a:p>
            <a:pPr>
              <a:buFont typeface="Arial" panose="020B0604020202020204" pitchFamily="34" charset="0"/>
              <a:buChar char="•"/>
            </a:pPr>
            <a:r>
              <a:rPr lang="en-US" sz="2800" b="1" kern="100" dirty="0">
                <a:solidFill>
                  <a:schemeClr val="tx1"/>
                </a:solidFill>
                <a:latin typeface="Calibri" panose="020F0502020204030204" pitchFamily="34" charset="0"/>
                <a:cs typeface="Times New Roman" panose="02020603050405020304" pitchFamily="18" charset="0"/>
              </a:rPr>
              <a:t>Booth at Local Festivals /Fairs</a:t>
            </a:r>
          </a:p>
          <a:p>
            <a:pPr>
              <a:buFont typeface="Arial" panose="020B0604020202020204" pitchFamily="34" charset="0"/>
              <a:buChar char="•"/>
            </a:pPr>
            <a:r>
              <a:rPr lang="en-US" sz="2800" b="1" kern="100" dirty="0">
                <a:solidFill>
                  <a:schemeClr val="tx1"/>
                </a:solidFill>
                <a:latin typeface="Calibri" panose="020F0502020204030204" pitchFamily="34" charset="0"/>
                <a:cs typeface="Times New Roman" panose="02020603050405020304" pitchFamily="18" charset="0"/>
              </a:rPr>
              <a:t>Chamber of Commerce Participation</a:t>
            </a:r>
          </a:p>
          <a:p>
            <a:pPr>
              <a:buFont typeface="Arial" panose="020B0604020202020204" pitchFamily="34" charset="0"/>
              <a:buChar char="•"/>
            </a:pPr>
            <a:r>
              <a:rPr lang="en-US" sz="2800" b="1" kern="100" dirty="0">
                <a:solidFill>
                  <a:schemeClr val="tx1"/>
                </a:solidFill>
                <a:latin typeface="Calibri" panose="020F0502020204030204" pitchFamily="34" charset="0"/>
                <a:cs typeface="Times New Roman" panose="02020603050405020304" pitchFamily="18" charset="0"/>
              </a:rPr>
              <a:t>School Function Involvement</a:t>
            </a:r>
          </a:p>
          <a:p>
            <a:pPr>
              <a:buFont typeface="Arial" panose="020B0604020202020204" pitchFamily="34" charset="0"/>
              <a:buChar char="•"/>
            </a:pPr>
            <a:r>
              <a:rPr lang="en-US" sz="2800" b="1" kern="100" dirty="0">
                <a:solidFill>
                  <a:schemeClr val="tx1"/>
                </a:solidFill>
                <a:latin typeface="Calibri" panose="020F0502020204030204" pitchFamily="34" charset="0"/>
                <a:cs typeface="Times New Roman" panose="02020603050405020304" pitchFamily="18" charset="0"/>
              </a:rPr>
              <a:t>Habitat for Humanity</a:t>
            </a:r>
          </a:p>
          <a:p>
            <a:pPr>
              <a:buFont typeface="Arial" panose="020B0604020202020204" pitchFamily="34" charset="0"/>
              <a:buChar char="•"/>
            </a:pPr>
            <a:endParaRPr lang="en-US" sz="1800" dirty="0"/>
          </a:p>
        </p:txBody>
      </p:sp>
      <p:sp>
        <p:nvSpPr>
          <p:cNvPr id="4" name="Content Placeholder 2">
            <a:extLst>
              <a:ext uri="{FF2B5EF4-FFF2-40B4-BE49-F238E27FC236}">
                <a16:creationId xmlns:a16="http://schemas.microsoft.com/office/drawing/2014/main" id="{F9D6FC6D-29E0-17E3-8054-286CFAA0F9BC}"/>
              </a:ext>
            </a:extLst>
          </p:cNvPr>
          <p:cNvSpPr txBox="1">
            <a:spLocks/>
          </p:cNvSpPr>
          <p:nvPr/>
        </p:nvSpPr>
        <p:spPr>
          <a:xfrm>
            <a:off x="6590578" y="1806863"/>
            <a:ext cx="6049097" cy="361526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Font typeface="Arial" panose="020B0604020202020204" pitchFamily="34" charset="0"/>
              <a:buChar char="•"/>
            </a:pPr>
            <a:r>
              <a:rPr lang="en-US" sz="2800" b="1" kern="100" dirty="0">
                <a:solidFill>
                  <a:schemeClr val="tx1"/>
                </a:solidFill>
                <a:latin typeface="Calibri" panose="020F0502020204030204" pitchFamily="34" charset="0"/>
                <a:cs typeface="Times New Roman" panose="02020603050405020304" pitchFamily="18" charset="0"/>
              </a:rPr>
              <a:t>Community Trash Pick Up Day</a:t>
            </a:r>
          </a:p>
          <a:p>
            <a:pPr>
              <a:buFont typeface="Arial" panose="020B0604020202020204" pitchFamily="34" charset="0"/>
              <a:buChar char="•"/>
            </a:pPr>
            <a:r>
              <a:rPr lang="en-US" sz="2800" b="1" kern="100" dirty="0">
                <a:solidFill>
                  <a:schemeClr val="tx1"/>
                </a:solidFill>
                <a:latin typeface="Calibri" panose="020F0502020204030204" pitchFamily="34" charset="0"/>
                <a:cs typeface="Times New Roman" panose="02020603050405020304" pitchFamily="18" charset="0"/>
              </a:rPr>
              <a:t>Placement of Park Benches</a:t>
            </a:r>
          </a:p>
          <a:p>
            <a:pPr>
              <a:buFont typeface="Arial" panose="020B0604020202020204" pitchFamily="34" charset="0"/>
              <a:buChar char="•"/>
            </a:pPr>
            <a:r>
              <a:rPr lang="en-US" sz="2800" b="1" kern="100" dirty="0">
                <a:solidFill>
                  <a:schemeClr val="tx1"/>
                </a:solidFill>
                <a:latin typeface="Calibri" panose="020F0502020204030204" pitchFamily="34" charset="0"/>
                <a:cs typeface="Times New Roman" panose="02020603050405020304" pitchFamily="18" charset="0"/>
              </a:rPr>
              <a:t>Veteran Affairs</a:t>
            </a:r>
          </a:p>
          <a:p>
            <a:pPr>
              <a:buFont typeface="Arial" panose="020B0604020202020204" pitchFamily="34" charset="0"/>
              <a:buChar char="•"/>
            </a:pPr>
            <a:r>
              <a:rPr lang="en-US" sz="2800" b="1" kern="100" dirty="0">
                <a:solidFill>
                  <a:schemeClr val="tx1"/>
                </a:solidFill>
                <a:latin typeface="Calibri" panose="020F0502020204030204" pitchFamily="34" charset="0"/>
                <a:cs typeface="Times New Roman" panose="02020603050405020304" pitchFamily="18" charset="0"/>
              </a:rPr>
              <a:t>Seasonal Community Events</a:t>
            </a:r>
          </a:p>
          <a:p>
            <a:pPr>
              <a:buFont typeface="Arial" panose="020B0604020202020204" pitchFamily="34" charset="0"/>
              <a:buChar char="•"/>
            </a:pPr>
            <a:endParaRPr lang="en-US" sz="2800" dirty="0"/>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3631329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B331F-8FEC-9224-C403-DBF88522DB1C}"/>
              </a:ext>
            </a:extLst>
          </p:cNvPr>
          <p:cNvSpPr>
            <a:spLocks noGrp="1"/>
          </p:cNvSpPr>
          <p:nvPr>
            <p:ph idx="1"/>
          </p:nvPr>
        </p:nvSpPr>
        <p:spPr>
          <a:xfrm>
            <a:off x="684212" y="990600"/>
            <a:ext cx="11031538" cy="3615267"/>
          </a:xfrm>
        </p:spPr>
        <p:txBody>
          <a:bodyPr>
            <a:normAutofit/>
          </a:bodyPr>
          <a:lstStyle/>
          <a:p>
            <a:pPr marL="0" indent="0">
              <a:buNone/>
            </a:pPr>
            <a:r>
              <a:rPr lang="en-US" sz="5400" b="1" kern="100" dirty="0">
                <a:solidFill>
                  <a:schemeClr val="tx1"/>
                </a:solidFill>
                <a:latin typeface="Calibri" panose="020F0502020204030204" pitchFamily="34" charset="0"/>
                <a:cs typeface="Times New Roman" panose="02020603050405020304" pitchFamily="18" charset="0"/>
              </a:rPr>
              <a:t>Bingo? It’s Community Involvement!</a:t>
            </a:r>
          </a:p>
        </p:txBody>
      </p:sp>
    </p:spTree>
    <p:extLst>
      <p:ext uri="{BB962C8B-B14F-4D97-AF65-F5344CB8AC3E}">
        <p14:creationId xmlns:p14="http://schemas.microsoft.com/office/powerpoint/2010/main" val="3430788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F9FD01-8863-4C6C-2DC6-DD75DB460CD8}"/>
              </a:ext>
            </a:extLst>
          </p:cNvPr>
          <p:cNvSpPr>
            <a:spLocks noGrp="1"/>
          </p:cNvSpPr>
          <p:nvPr>
            <p:ph idx="1"/>
          </p:nvPr>
        </p:nvSpPr>
        <p:spPr>
          <a:xfrm>
            <a:off x="684211" y="895350"/>
            <a:ext cx="10698163" cy="3615267"/>
          </a:xfrm>
        </p:spPr>
        <p:txBody>
          <a:bodyPr>
            <a:normAutofit/>
          </a:bodyPr>
          <a:lstStyle/>
          <a:p>
            <a:pPr marL="0" indent="0" algn="ctr">
              <a:buNone/>
            </a:pPr>
            <a:r>
              <a:rPr lang="en-US" sz="4400" b="1" kern="100" dirty="0">
                <a:solidFill>
                  <a:schemeClr val="tx1"/>
                </a:solidFill>
                <a:latin typeface="Calibri" panose="020F0502020204030204" pitchFamily="34" charset="0"/>
                <a:cs typeface="Times New Roman" panose="02020603050405020304" pitchFamily="18" charset="0"/>
              </a:rPr>
              <a:t>Verify donations and charitable involvement with utility policies and State of Tennessee Comptroller’s Office</a:t>
            </a:r>
          </a:p>
        </p:txBody>
      </p:sp>
    </p:spTree>
    <p:extLst>
      <p:ext uri="{BB962C8B-B14F-4D97-AF65-F5344CB8AC3E}">
        <p14:creationId xmlns:p14="http://schemas.microsoft.com/office/powerpoint/2010/main" val="1069623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1138-76F2-75B0-5267-9625A7F13376}"/>
              </a:ext>
            </a:extLst>
          </p:cNvPr>
          <p:cNvSpPr>
            <a:spLocks noGrp="1"/>
          </p:cNvSpPr>
          <p:nvPr>
            <p:ph type="title"/>
          </p:nvPr>
        </p:nvSpPr>
        <p:spPr>
          <a:xfrm>
            <a:off x="684211" y="303259"/>
            <a:ext cx="11212513" cy="1507067"/>
          </a:xfrm>
        </p:spPr>
        <p:txBody>
          <a:bodyPr/>
          <a:lstStyle/>
          <a:p>
            <a:r>
              <a:rPr lang="en-US" sz="4000" b="1" dirty="0"/>
              <a:t>Utility Employee Engagement Examples</a:t>
            </a:r>
          </a:p>
        </p:txBody>
      </p:sp>
      <p:sp>
        <p:nvSpPr>
          <p:cNvPr id="3" name="Content Placeholder 2">
            <a:extLst>
              <a:ext uri="{FF2B5EF4-FFF2-40B4-BE49-F238E27FC236}">
                <a16:creationId xmlns:a16="http://schemas.microsoft.com/office/drawing/2014/main" id="{166C56FA-9E6E-2808-8C0F-7723B38D5073}"/>
              </a:ext>
            </a:extLst>
          </p:cNvPr>
          <p:cNvSpPr>
            <a:spLocks noGrp="1"/>
          </p:cNvSpPr>
          <p:nvPr>
            <p:ph idx="1"/>
          </p:nvPr>
        </p:nvSpPr>
        <p:spPr>
          <a:xfrm>
            <a:off x="684212" y="2154383"/>
            <a:ext cx="8534400" cy="3615267"/>
          </a:xfrm>
        </p:spPr>
        <p:txBody>
          <a:bodyPr/>
          <a:lstStyle/>
          <a:p>
            <a:pPr>
              <a:buFont typeface="Arial" panose="020B0604020202020204" pitchFamily="34" charset="0"/>
              <a:buChar char="•"/>
            </a:pPr>
            <a:r>
              <a:rPr lang="en-US" sz="2600" b="1" kern="100" dirty="0">
                <a:solidFill>
                  <a:schemeClr val="tx1"/>
                </a:solidFill>
                <a:latin typeface="Calibri" panose="020F0502020204030204" pitchFamily="34" charset="0"/>
                <a:cs typeface="Times New Roman" panose="02020603050405020304" pitchFamily="18" charset="0"/>
              </a:rPr>
              <a:t>Volunteering of employee’s time</a:t>
            </a:r>
          </a:p>
          <a:p>
            <a:pPr>
              <a:buFont typeface="Arial" panose="020B0604020202020204" pitchFamily="34" charset="0"/>
              <a:buChar char="•"/>
            </a:pPr>
            <a:r>
              <a:rPr lang="en-US" sz="2600" b="1" kern="100" dirty="0">
                <a:solidFill>
                  <a:schemeClr val="tx1"/>
                </a:solidFill>
                <a:latin typeface="Calibri" panose="020F0502020204030204" pitchFamily="34" charset="0"/>
                <a:cs typeface="Times New Roman" panose="02020603050405020304" pitchFamily="18" charset="0"/>
              </a:rPr>
              <a:t>Employee participation on public boards or committees</a:t>
            </a:r>
          </a:p>
          <a:p>
            <a:pPr>
              <a:buFont typeface="Arial" panose="020B0604020202020204" pitchFamily="34" charset="0"/>
              <a:buChar char="•"/>
            </a:pPr>
            <a:r>
              <a:rPr lang="en-US" sz="2600" b="1" kern="100" dirty="0">
                <a:solidFill>
                  <a:schemeClr val="tx1"/>
                </a:solidFill>
                <a:latin typeface="Calibri" panose="020F0502020204030204" pitchFamily="34" charset="0"/>
                <a:cs typeface="Times New Roman" panose="02020603050405020304" pitchFamily="18" charset="0"/>
              </a:rPr>
              <a:t>Charity Events / Food Drives / Toy for Tots</a:t>
            </a:r>
          </a:p>
          <a:p>
            <a:pPr>
              <a:buFont typeface="Arial" panose="020B0604020202020204" pitchFamily="34" charset="0"/>
              <a:buChar char="•"/>
            </a:pPr>
            <a:r>
              <a:rPr lang="en-US" sz="2600" b="1" kern="100" dirty="0">
                <a:solidFill>
                  <a:schemeClr val="tx1"/>
                </a:solidFill>
                <a:latin typeface="Calibri" panose="020F0502020204030204" pitchFamily="34" charset="0"/>
                <a:cs typeface="Times New Roman" panose="02020603050405020304" pitchFamily="18" charset="0"/>
              </a:rPr>
              <a:t>Golf Tournaments</a:t>
            </a:r>
          </a:p>
          <a:p>
            <a:pPr>
              <a:buFont typeface="Arial" panose="020B0604020202020204" pitchFamily="34" charset="0"/>
              <a:buChar char="•"/>
            </a:pPr>
            <a:r>
              <a:rPr lang="en-US" sz="2600" b="1" kern="100" dirty="0" err="1">
                <a:solidFill>
                  <a:schemeClr val="tx1"/>
                </a:solidFill>
                <a:latin typeface="Calibri" panose="020F0502020204030204" pitchFamily="34" charset="0"/>
                <a:cs typeface="Times New Roman" panose="02020603050405020304" pitchFamily="18" charset="0"/>
              </a:rPr>
              <a:t>tnAchieves</a:t>
            </a:r>
            <a:endParaRPr lang="en-US" sz="2600" b="1" kern="100" dirty="0">
              <a:solidFill>
                <a:schemeClr val="tx1"/>
              </a:solidFill>
              <a:latin typeface="Calibri" panose="020F0502020204030204" pitchFamily="34" charset="0"/>
              <a:cs typeface="Times New Roman" panose="02020603050405020304" pitchFamily="18" charset="0"/>
            </a:endParaRPr>
          </a:p>
          <a:p>
            <a:pPr>
              <a:buFont typeface="Arial" panose="020B0604020202020204" pitchFamily="34" charset="0"/>
              <a:buChar char="•"/>
            </a:pPr>
            <a:r>
              <a:rPr lang="en-US" sz="2600" b="1" kern="100" dirty="0">
                <a:solidFill>
                  <a:schemeClr val="tx1"/>
                </a:solidFill>
                <a:latin typeface="Calibri" panose="020F0502020204030204" pitchFamily="34" charset="0"/>
                <a:cs typeface="Times New Roman" panose="02020603050405020304" pitchFamily="18" charset="0"/>
              </a:rPr>
              <a:t>Other Community Events</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575123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54ADA-D6F9-F23F-E945-C02F2DD42175}"/>
              </a:ext>
            </a:extLst>
          </p:cNvPr>
          <p:cNvSpPr>
            <a:spLocks noGrp="1"/>
          </p:cNvSpPr>
          <p:nvPr>
            <p:ph type="title"/>
          </p:nvPr>
        </p:nvSpPr>
        <p:spPr>
          <a:xfrm>
            <a:off x="684212" y="294023"/>
            <a:ext cx="8534400" cy="1507067"/>
          </a:xfrm>
        </p:spPr>
        <p:txBody>
          <a:bodyPr/>
          <a:lstStyle/>
          <a:p>
            <a:r>
              <a:rPr lang="en-US" sz="4000" b="1" dirty="0"/>
              <a:t>Negative  Reactions</a:t>
            </a:r>
          </a:p>
        </p:txBody>
      </p:sp>
      <p:sp>
        <p:nvSpPr>
          <p:cNvPr id="3" name="Content Placeholder 2">
            <a:extLst>
              <a:ext uri="{FF2B5EF4-FFF2-40B4-BE49-F238E27FC236}">
                <a16:creationId xmlns:a16="http://schemas.microsoft.com/office/drawing/2014/main" id="{076C406E-4151-4B57-56BD-72E8C29BA97C}"/>
              </a:ext>
            </a:extLst>
          </p:cNvPr>
          <p:cNvSpPr>
            <a:spLocks noGrp="1"/>
          </p:cNvSpPr>
          <p:nvPr>
            <p:ph idx="1"/>
          </p:nvPr>
        </p:nvSpPr>
        <p:spPr>
          <a:xfrm>
            <a:off x="684212" y="2113684"/>
            <a:ext cx="8534400" cy="3615267"/>
          </a:xfrm>
        </p:spPr>
        <p:txBody>
          <a:bodyPr>
            <a:normAutofit/>
          </a:bodyPr>
          <a:lstStyle/>
          <a:p>
            <a:pPr>
              <a:buFont typeface="Arial" panose="020B0604020202020204" pitchFamily="34" charset="0"/>
              <a:buChar char="•"/>
            </a:pPr>
            <a:r>
              <a:rPr lang="en-US" sz="3600" b="1" kern="100" dirty="0">
                <a:solidFill>
                  <a:schemeClr val="tx1"/>
                </a:solidFill>
                <a:latin typeface="Calibri" panose="020F0502020204030204" pitchFamily="34" charset="0"/>
                <a:cs typeface="Times New Roman" panose="02020603050405020304" pitchFamily="18" charset="0"/>
              </a:rPr>
              <a:t>Unprofessional Employees</a:t>
            </a:r>
          </a:p>
          <a:p>
            <a:pPr>
              <a:buFont typeface="Arial" panose="020B0604020202020204" pitchFamily="34" charset="0"/>
              <a:buChar char="•"/>
            </a:pPr>
            <a:r>
              <a:rPr lang="en-US" sz="3600" b="1" kern="100" dirty="0">
                <a:solidFill>
                  <a:schemeClr val="tx1"/>
                </a:solidFill>
                <a:latin typeface="Calibri" panose="020F0502020204030204" pitchFamily="34" charset="0"/>
                <a:cs typeface="Times New Roman" panose="02020603050405020304" pitchFamily="18" charset="0"/>
              </a:rPr>
              <a:t>Lack of Participation</a:t>
            </a:r>
          </a:p>
          <a:p>
            <a:pPr>
              <a:buFont typeface="Arial" panose="020B0604020202020204" pitchFamily="34" charset="0"/>
              <a:buChar char="•"/>
            </a:pPr>
            <a:r>
              <a:rPr lang="en-US" sz="3600" b="1" kern="100" dirty="0">
                <a:solidFill>
                  <a:schemeClr val="tx1"/>
                </a:solidFill>
                <a:latin typeface="Calibri" panose="020F0502020204030204" pitchFamily="34" charset="0"/>
                <a:cs typeface="Times New Roman" panose="02020603050405020304" pitchFamily="18" charset="0"/>
              </a:rPr>
              <a:t>Unfair Practices</a:t>
            </a:r>
          </a:p>
          <a:p>
            <a:pPr>
              <a:buFont typeface="Arial" panose="020B0604020202020204" pitchFamily="34" charset="0"/>
              <a:buChar char="•"/>
            </a:pPr>
            <a:endParaRPr lang="en-US" sz="3200" dirty="0"/>
          </a:p>
          <a:p>
            <a:pPr>
              <a:buFont typeface="Arial" panose="020B0604020202020204" pitchFamily="34" charset="0"/>
              <a:buChar char="•"/>
            </a:pPr>
            <a:endParaRPr lang="en-US" sz="3200" dirty="0"/>
          </a:p>
        </p:txBody>
      </p:sp>
    </p:spTree>
    <p:extLst>
      <p:ext uri="{BB962C8B-B14F-4D97-AF65-F5344CB8AC3E}">
        <p14:creationId xmlns:p14="http://schemas.microsoft.com/office/powerpoint/2010/main" val="302876215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F15967-0874-1F2C-02D1-1FE054F461DA}"/>
              </a:ext>
            </a:extLst>
          </p:cNvPr>
          <p:cNvSpPr>
            <a:spLocks noGrp="1"/>
          </p:cNvSpPr>
          <p:nvPr>
            <p:ph idx="1"/>
          </p:nvPr>
        </p:nvSpPr>
        <p:spPr>
          <a:xfrm>
            <a:off x="646112" y="1821391"/>
            <a:ext cx="8534400" cy="3615267"/>
          </a:xfrm>
        </p:spPr>
        <p:txBody>
          <a:bodyPr>
            <a:normAutofit/>
          </a:bodyPr>
          <a:lstStyle/>
          <a:p>
            <a:pPr>
              <a:buFont typeface="Arial" panose="020B0604020202020204" pitchFamily="34" charset="0"/>
              <a:buChar char="•"/>
            </a:pPr>
            <a:r>
              <a:rPr lang="en-US" sz="3600" b="1" kern="100" dirty="0">
                <a:solidFill>
                  <a:schemeClr val="tx1"/>
                </a:solidFill>
                <a:latin typeface="Calibri" panose="020F0502020204030204" pitchFamily="34" charset="0"/>
                <a:cs typeface="Times New Roman" panose="02020603050405020304" pitchFamily="18" charset="0"/>
              </a:rPr>
              <a:t>Do I have to?</a:t>
            </a:r>
          </a:p>
          <a:p>
            <a:pPr>
              <a:buFont typeface="Arial" panose="020B0604020202020204" pitchFamily="34" charset="0"/>
              <a:buChar char="•"/>
            </a:pPr>
            <a:r>
              <a:rPr lang="en-US" sz="3600" b="1" kern="100" dirty="0">
                <a:solidFill>
                  <a:schemeClr val="tx1"/>
                </a:solidFill>
                <a:latin typeface="Calibri" panose="020F0502020204030204" pitchFamily="34" charset="0"/>
                <a:cs typeface="Times New Roman" panose="02020603050405020304" pitchFamily="18" charset="0"/>
              </a:rPr>
              <a:t>What</a:t>
            </a:r>
            <a:r>
              <a:rPr lang="en-US" sz="3600" dirty="0"/>
              <a:t> </a:t>
            </a:r>
            <a:r>
              <a:rPr lang="en-US" sz="3600" b="1" kern="100" dirty="0">
                <a:solidFill>
                  <a:schemeClr val="tx1"/>
                </a:solidFill>
                <a:latin typeface="Calibri" panose="020F0502020204030204" pitchFamily="34" charset="0"/>
                <a:cs typeface="Times New Roman" panose="02020603050405020304" pitchFamily="18" charset="0"/>
              </a:rPr>
              <a:t>do I get out of it?</a:t>
            </a:r>
          </a:p>
          <a:p>
            <a:pPr>
              <a:buFont typeface="Arial" panose="020B0604020202020204" pitchFamily="34" charset="0"/>
              <a:buChar char="•"/>
            </a:pPr>
            <a:r>
              <a:rPr lang="en-US" sz="3600" b="1" kern="100" dirty="0">
                <a:solidFill>
                  <a:schemeClr val="tx1"/>
                </a:solidFill>
                <a:latin typeface="Calibri" panose="020F0502020204030204" pitchFamily="34" charset="0"/>
                <a:cs typeface="Times New Roman" panose="02020603050405020304" pitchFamily="18" charset="0"/>
              </a:rPr>
              <a:t>Do I get paid to do it? Overtime?</a:t>
            </a:r>
          </a:p>
          <a:p>
            <a:pPr>
              <a:buFont typeface="Arial" panose="020B0604020202020204" pitchFamily="34" charset="0"/>
              <a:buChar char="•"/>
            </a:pPr>
            <a:endParaRPr lang="en-US" sz="3600" b="1" kern="100" dirty="0">
              <a:solidFill>
                <a:schemeClr val="tx1"/>
              </a:solidFill>
              <a:latin typeface="Calibri" panose="020F0502020204030204" pitchFamily="34" charset="0"/>
              <a:cs typeface="Times New Roman" panose="02020603050405020304" pitchFamily="18" charset="0"/>
            </a:endParaRPr>
          </a:p>
          <a:p>
            <a:pPr>
              <a:buFont typeface="Arial" panose="020B0604020202020204" pitchFamily="34" charset="0"/>
              <a:buChar char="•"/>
            </a:pPr>
            <a:endParaRPr lang="en-US" sz="3600" b="1" kern="100" dirty="0">
              <a:solidFill>
                <a:schemeClr val="tx1"/>
              </a:solidFill>
              <a:latin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16D6ED7-0113-9D15-3190-CCE79FD61302}"/>
              </a:ext>
            </a:extLst>
          </p:cNvPr>
          <p:cNvSpPr txBox="1"/>
          <p:nvPr/>
        </p:nvSpPr>
        <p:spPr>
          <a:xfrm>
            <a:off x="646112" y="438749"/>
            <a:ext cx="6105524" cy="707886"/>
          </a:xfrm>
          <a:prstGeom prst="rect">
            <a:avLst/>
          </a:prstGeom>
          <a:noFill/>
        </p:spPr>
        <p:txBody>
          <a:bodyPr wrap="square">
            <a:spAutoFit/>
          </a:bodyPr>
          <a:lstStyle/>
          <a:p>
            <a:r>
              <a:rPr lang="en-US" sz="4000" b="1" cap="all" dirty="0">
                <a:ln w="3175" cmpd="sng">
                  <a:noFill/>
                </a:ln>
                <a:latin typeface="+mj-lt"/>
                <a:ea typeface="+mj-ea"/>
                <a:cs typeface="+mj-cs"/>
              </a:rPr>
              <a:t>EMPLOYEE CONCERNS</a:t>
            </a:r>
          </a:p>
        </p:txBody>
      </p:sp>
    </p:spTree>
    <p:extLst>
      <p:ext uri="{BB962C8B-B14F-4D97-AF65-F5344CB8AC3E}">
        <p14:creationId xmlns:p14="http://schemas.microsoft.com/office/powerpoint/2010/main" val="360439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47A7-033C-6467-18B0-D750E64BE620}"/>
              </a:ext>
            </a:extLst>
          </p:cNvPr>
          <p:cNvSpPr>
            <a:spLocks noGrp="1"/>
          </p:cNvSpPr>
          <p:nvPr>
            <p:ph type="title"/>
          </p:nvPr>
        </p:nvSpPr>
        <p:spPr>
          <a:xfrm>
            <a:off x="3159557" y="5475623"/>
            <a:ext cx="8534400" cy="1507067"/>
          </a:xfrm>
        </p:spPr>
        <p:txBody>
          <a:bodyPr/>
          <a:lstStyle/>
          <a:p>
            <a:pPr algn="r"/>
            <a:r>
              <a:rPr lang="en-US" sz="2800" dirty="0">
                <a:solidFill>
                  <a:schemeClr val="accent1"/>
                </a:solidFill>
              </a:rPr>
              <a:t>Forbes</a:t>
            </a:r>
            <a:endParaRPr lang="en-US" dirty="0">
              <a:solidFill>
                <a:schemeClr val="accent1"/>
              </a:solidFill>
            </a:endParaRPr>
          </a:p>
        </p:txBody>
      </p:sp>
      <p:sp>
        <p:nvSpPr>
          <p:cNvPr id="3" name="Content Placeholder 2">
            <a:extLst>
              <a:ext uri="{FF2B5EF4-FFF2-40B4-BE49-F238E27FC236}">
                <a16:creationId xmlns:a16="http://schemas.microsoft.com/office/drawing/2014/main" id="{0B65DEC6-6AFA-76C6-DD70-15CF404D1515}"/>
              </a:ext>
            </a:extLst>
          </p:cNvPr>
          <p:cNvSpPr>
            <a:spLocks noGrp="1"/>
          </p:cNvSpPr>
          <p:nvPr>
            <p:ph idx="1"/>
          </p:nvPr>
        </p:nvSpPr>
        <p:spPr>
          <a:xfrm>
            <a:off x="545667" y="1156855"/>
            <a:ext cx="10970058" cy="4510520"/>
          </a:xfrm>
        </p:spPr>
        <p:txBody>
          <a:bodyPr>
            <a:normAutofit/>
          </a:bodyPr>
          <a:lstStyle/>
          <a:p>
            <a:pPr marL="0" indent="0" algn="ctr">
              <a:buNone/>
            </a:pPr>
            <a:r>
              <a:rPr lang="en-US" sz="40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survey examining the philosophies, attitudes and activities of entrepreneurs related to their communities found that 91% of entrepreneurs are currently engaging their communities outside of their business responsibilities, and 44% say their businesses have grown as a result of engaging their communities.</a:t>
            </a:r>
          </a:p>
          <a:p>
            <a:pPr algn="ctr"/>
            <a:endParaRPr lang="en-US" sz="4400" b="1" dirty="0">
              <a:solidFill>
                <a:schemeClr val="tx1"/>
              </a:solidFill>
            </a:endParaRPr>
          </a:p>
        </p:txBody>
      </p:sp>
    </p:spTree>
    <p:extLst>
      <p:ext uri="{BB962C8B-B14F-4D97-AF65-F5344CB8AC3E}">
        <p14:creationId xmlns:p14="http://schemas.microsoft.com/office/powerpoint/2010/main" val="2159437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F15967-0874-1F2C-02D1-1FE054F461DA}"/>
              </a:ext>
            </a:extLst>
          </p:cNvPr>
          <p:cNvSpPr>
            <a:spLocks noGrp="1"/>
          </p:cNvSpPr>
          <p:nvPr>
            <p:ph idx="1"/>
          </p:nvPr>
        </p:nvSpPr>
        <p:spPr>
          <a:xfrm>
            <a:off x="646112" y="1821391"/>
            <a:ext cx="8534400" cy="3615267"/>
          </a:xfrm>
        </p:spPr>
        <p:txBody>
          <a:bodyPr>
            <a:normAutofit/>
          </a:bodyPr>
          <a:lstStyle/>
          <a:p>
            <a:pPr>
              <a:buFont typeface="Arial" panose="020B0604020202020204" pitchFamily="34" charset="0"/>
              <a:buChar char="•"/>
            </a:pPr>
            <a:r>
              <a:rPr lang="en-US" sz="3600" b="1" kern="100" dirty="0">
                <a:solidFill>
                  <a:schemeClr val="tx1"/>
                </a:solidFill>
                <a:latin typeface="Calibri" panose="020F0502020204030204" pitchFamily="34" charset="0"/>
                <a:cs typeface="Times New Roman" panose="02020603050405020304" pitchFamily="18" charset="0"/>
              </a:rPr>
              <a:t>Going the Extra Mile</a:t>
            </a:r>
          </a:p>
          <a:p>
            <a:pPr>
              <a:buFont typeface="Arial" panose="020B0604020202020204" pitchFamily="34" charset="0"/>
              <a:buChar char="•"/>
            </a:pPr>
            <a:r>
              <a:rPr lang="en-US" sz="3600" b="1" kern="100" dirty="0">
                <a:solidFill>
                  <a:schemeClr val="tx1"/>
                </a:solidFill>
                <a:latin typeface="Calibri" panose="020F0502020204030204" pitchFamily="34" charset="0"/>
                <a:cs typeface="Times New Roman" panose="02020603050405020304" pitchFamily="18" charset="0"/>
              </a:rPr>
              <a:t>Where Community Comes First</a:t>
            </a:r>
          </a:p>
          <a:p>
            <a:pPr>
              <a:buFont typeface="Arial" panose="020B0604020202020204" pitchFamily="34" charset="0"/>
              <a:buChar char="•"/>
            </a:pPr>
            <a:r>
              <a:rPr lang="en-US" sz="3600" b="1" kern="100" dirty="0">
                <a:solidFill>
                  <a:schemeClr val="tx1"/>
                </a:solidFill>
                <a:latin typeface="Calibri" panose="020F0502020204030204" pitchFamily="34" charset="0"/>
                <a:cs typeface="Times New Roman" panose="02020603050405020304" pitchFamily="18" charset="0"/>
              </a:rPr>
              <a:t>#1 Through Excellence and Innovation</a:t>
            </a:r>
          </a:p>
          <a:p>
            <a:pPr>
              <a:buFont typeface="Arial" panose="020B0604020202020204" pitchFamily="34" charset="0"/>
              <a:buChar char="•"/>
            </a:pPr>
            <a:r>
              <a:rPr lang="en-US" sz="3600" b="1" kern="100" dirty="0">
                <a:solidFill>
                  <a:schemeClr val="tx1"/>
                </a:solidFill>
                <a:latin typeface="Calibri" panose="020F0502020204030204" pitchFamily="34" charset="0"/>
                <a:cs typeface="Times New Roman" panose="02020603050405020304" pitchFamily="18" charset="0"/>
              </a:rPr>
              <a:t>Your Neighbor / Your Utility</a:t>
            </a:r>
          </a:p>
          <a:p>
            <a:pPr>
              <a:buFont typeface="Arial" panose="020B0604020202020204" pitchFamily="34" charset="0"/>
              <a:buChar char="•"/>
            </a:pPr>
            <a:endParaRPr lang="en-US" sz="3600" b="1" kern="100" dirty="0">
              <a:solidFill>
                <a:schemeClr val="tx1"/>
              </a:solidFill>
              <a:latin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16D6ED7-0113-9D15-3190-CCE79FD61302}"/>
              </a:ext>
            </a:extLst>
          </p:cNvPr>
          <p:cNvSpPr txBox="1"/>
          <p:nvPr/>
        </p:nvSpPr>
        <p:spPr>
          <a:xfrm>
            <a:off x="646112" y="438749"/>
            <a:ext cx="6105524" cy="707886"/>
          </a:xfrm>
          <a:prstGeom prst="rect">
            <a:avLst/>
          </a:prstGeom>
          <a:noFill/>
        </p:spPr>
        <p:txBody>
          <a:bodyPr wrap="square">
            <a:spAutoFit/>
          </a:bodyPr>
          <a:lstStyle/>
          <a:p>
            <a:r>
              <a:rPr lang="en-US" sz="4000" b="1" cap="all" dirty="0">
                <a:ln w="3175" cmpd="sng">
                  <a:noFill/>
                </a:ln>
                <a:latin typeface="+mj-lt"/>
                <a:ea typeface="+mj-ea"/>
                <a:cs typeface="+mj-cs"/>
              </a:rPr>
              <a:t>Utility Slogans</a:t>
            </a:r>
          </a:p>
        </p:txBody>
      </p:sp>
    </p:spTree>
    <p:extLst>
      <p:ext uri="{BB962C8B-B14F-4D97-AF65-F5344CB8AC3E}">
        <p14:creationId xmlns:p14="http://schemas.microsoft.com/office/powerpoint/2010/main" val="1207842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 Community Involvement Ideas for Businesses: Why SMBs Are So Vital">
            <a:extLst>
              <a:ext uri="{FF2B5EF4-FFF2-40B4-BE49-F238E27FC236}">
                <a16:creationId xmlns:a16="http://schemas.microsoft.com/office/drawing/2014/main" id="{35786099-3665-A766-1EE3-14B109938F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1237" y="733425"/>
            <a:ext cx="7629525" cy="5086350"/>
          </a:xfrm>
          <a:prstGeom prst="rect">
            <a:avLst/>
          </a:prstGeom>
          <a:noFill/>
          <a:ln>
            <a:noFill/>
          </a:ln>
        </p:spPr>
      </p:pic>
    </p:spTree>
    <p:extLst>
      <p:ext uri="{BB962C8B-B14F-4D97-AF65-F5344CB8AC3E}">
        <p14:creationId xmlns:p14="http://schemas.microsoft.com/office/powerpoint/2010/main" val="86763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D302C-6961-9C72-6E66-E4FD3C2F2CD7}"/>
              </a:ext>
            </a:extLst>
          </p:cNvPr>
          <p:cNvSpPr>
            <a:spLocks noGrp="1"/>
          </p:cNvSpPr>
          <p:nvPr>
            <p:ph type="title"/>
          </p:nvPr>
        </p:nvSpPr>
        <p:spPr>
          <a:xfrm>
            <a:off x="3455121" y="5660350"/>
            <a:ext cx="8534400" cy="1507067"/>
          </a:xfrm>
        </p:spPr>
        <p:txBody>
          <a:bodyPr/>
          <a:lstStyle/>
          <a:p>
            <a:pPr algn="r"/>
            <a:r>
              <a:rPr lang="en-US" sz="2800" dirty="0">
                <a:solidFill>
                  <a:schemeClr val="accent1"/>
                </a:solidFill>
              </a:rPr>
              <a:t>Volunteer Tennessee</a:t>
            </a:r>
          </a:p>
        </p:txBody>
      </p:sp>
      <p:sp>
        <p:nvSpPr>
          <p:cNvPr id="3" name="Content Placeholder 2">
            <a:extLst>
              <a:ext uri="{FF2B5EF4-FFF2-40B4-BE49-F238E27FC236}">
                <a16:creationId xmlns:a16="http://schemas.microsoft.com/office/drawing/2014/main" id="{594DD320-142E-E4FE-848E-C4DF824FCDD6}"/>
              </a:ext>
            </a:extLst>
          </p:cNvPr>
          <p:cNvSpPr>
            <a:spLocks noGrp="1"/>
          </p:cNvSpPr>
          <p:nvPr>
            <p:ph idx="1"/>
          </p:nvPr>
        </p:nvSpPr>
        <p:spPr>
          <a:xfrm>
            <a:off x="684211" y="685800"/>
            <a:ext cx="10812463" cy="4562475"/>
          </a:xfrm>
        </p:spPr>
        <p:txBody>
          <a:bodyPr/>
          <a:lstStyle/>
          <a:p>
            <a:pPr marL="0" indent="0" algn="ctr">
              <a:buNone/>
            </a:pPr>
            <a:r>
              <a:rPr lang="en-US" sz="4000" b="1" kern="100" dirty="0">
                <a:solidFill>
                  <a:schemeClr val="tx1"/>
                </a:solidFill>
                <a:latin typeface="Calibri" panose="020F0502020204030204" pitchFamily="34" charset="0"/>
                <a:cs typeface="Times New Roman" panose="02020603050405020304" pitchFamily="18" charset="0"/>
              </a:rPr>
              <a:t>A study on volunteerism found that 92% of employees believe volunteer activities through work develop their people and teamwork skills, and 77% believe they strengthen relationships.</a:t>
            </a:r>
          </a:p>
          <a:p>
            <a:pPr marL="0" indent="0" algn="ctr">
              <a:buNone/>
            </a:pPr>
            <a:endParaRPr lang="en-US" dirty="0"/>
          </a:p>
        </p:txBody>
      </p:sp>
    </p:spTree>
    <p:extLst>
      <p:ext uri="{BB962C8B-B14F-4D97-AF65-F5344CB8AC3E}">
        <p14:creationId xmlns:p14="http://schemas.microsoft.com/office/powerpoint/2010/main" val="289848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44BA-34B3-E3C9-5174-3FE0C42217EE}"/>
              </a:ext>
            </a:extLst>
          </p:cNvPr>
          <p:cNvSpPr>
            <a:spLocks noGrp="1"/>
          </p:cNvSpPr>
          <p:nvPr>
            <p:ph type="title"/>
          </p:nvPr>
        </p:nvSpPr>
        <p:spPr>
          <a:xfrm>
            <a:off x="3445885" y="5688059"/>
            <a:ext cx="8534400" cy="1507067"/>
          </a:xfrm>
        </p:spPr>
        <p:txBody>
          <a:bodyPr/>
          <a:lstStyle/>
          <a:p>
            <a:pPr algn="r"/>
            <a:r>
              <a:rPr lang="en-US" sz="2800" dirty="0" err="1">
                <a:solidFill>
                  <a:schemeClr val="accent1"/>
                </a:solidFill>
              </a:rPr>
              <a:t>Bizjournals</a:t>
            </a:r>
            <a:endParaRPr lang="en-US" sz="2800" dirty="0">
              <a:solidFill>
                <a:schemeClr val="accent1"/>
              </a:solidFill>
            </a:endParaRPr>
          </a:p>
        </p:txBody>
      </p:sp>
      <p:pic>
        <p:nvPicPr>
          <p:cNvPr id="4" name="Picture 3" descr="tips for community involvement">
            <a:extLst>
              <a:ext uri="{FF2B5EF4-FFF2-40B4-BE49-F238E27FC236}">
                <a16:creationId xmlns:a16="http://schemas.microsoft.com/office/drawing/2014/main" id="{AA9624DF-0222-8510-1914-37F14D78F1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42983"/>
            <a:ext cx="8534400" cy="5547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2337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35756-5F94-55B0-60FA-C80A7E7FCB90}"/>
              </a:ext>
            </a:extLst>
          </p:cNvPr>
          <p:cNvSpPr>
            <a:spLocks noGrp="1"/>
          </p:cNvSpPr>
          <p:nvPr>
            <p:ph type="title"/>
          </p:nvPr>
        </p:nvSpPr>
        <p:spPr>
          <a:xfrm>
            <a:off x="684211" y="72351"/>
            <a:ext cx="8534400" cy="1507067"/>
          </a:xfrm>
        </p:spPr>
        <p:txBody>
          <a:bodyPr>
            <a:normAutofit/>
          </a:bodyPr>
          <a:lstStyle/>
          <a:p>
            <a:r>
              <a:rPr lang="en-US" sz="4000" b="1" dirty="0"/>
              <a:t>Why Community Involvement?</a:t>
            </a:r>
          </a:p>
        </p:txBody>
      </p:sp>
      <p:sp>
        <p:nvSpPr>
          <p:cNvPr id="3" name="Content Placeholder 2">
            <a:extLst>
              <a:ext uri="{FF2B5EF4-FFF2-40B4-BE49-F238E27FC236}">
                <a16:creationId xmlns:a16="http://schemas.microsoft.com/office/drawing/2014/main" id="{6C781132-6A4B-F91A-E439-4323AEDC6D0E}"/>
              </a:ext>
            </a:extLst>
          </p:cNvPr>
          <p:cNvSpPr>
            <a:spLocks noGrp="1"/>
          </p:cNvSpPr>
          <p:nvPr>
            <p:ph idx="1"/>
          </p:nvPr>
        </p:nvSpPr>
        <p:spPr>
          <a:xfrm>
            <a:off x="684211" y="1690255"/>
            <a:ext cx="9965315" cy="4849090"/>
          </a:xfrm>
        </p:spPr>
        <p:txBody>
          <a:bodyPr>
            <a:normAutofit fontScale="77500" lnSpcReduction="20000"/>
          </a:bodyPr>
          <a:lstStyle/>
          <a:p>
            <a:pPr>
              <a:buFont typeface="Arial" panose="020B0604020202020204" pitchFamily="34" charset="0"/>
              <a:buChar char="•"/>
            </a:pPr>
            <a:r>
              <a:rPr lang="en-US" sz="4000" b="1" kern="100" dirty="0">
                <a:solidFill>
                  <a:schemeClr val="tx1"/>
                </a:solidFill>
                <a:latin typeface="Calibri" panose="020F0502020204030204" pitchFamily="34" charset="0"/>
                <a:cs typeface="Times New Roman" panose="02020603050405020304" pitchFamily="18" charset="0"/>
              </a:rPr>
              <a:t>Promotes the utility in the community</a:t>
            </a:r>
          </a:p>
          <a:p>
            <a:pPr>
              <a:buFont typeface="Arial" panose="020B0604020202020204" pitchFamily="34" charset="0"/>
              <a:buChar char="•"/>
            </a:pPr>
            <a:r>
              <a:rPr lang="en-US" sz="4000" b="1" kern="100" dirty="0">
                <a:solidFill>
                  <a:schemeClr val="tx1"/>
                </a:solidFill>
                <a:latin typeface="Calibri" panose="020F0502020204030204" pitchFamily="34" charset="0"/>
                <a:cs typeface="Times New Roman" panose="02020603050405020304" pitchFamily="18" charset="0"/>
              </a:rPr>
              <a:t>Builds trust and establishes a relationship from the utility</a:t>
            </a:r>
          </a:p>
          <a:p>
            <a:pPr>
              <a:buFont typeface="Arial" panose="020B0604020202020204" pitchFamily="34" charset="0"/>
              <a:buChar char="•"/>
            </a:pPr>
            <a:r>
              <a:rPr lang="en-US" sz="4000" b="1" kern="100" dirty="0">
                <a:solidFill>
                  <a:schemeClr val="tx1"/>
                </a:solidFill>
                <a:latin typeface="Calibri" panose="020F0502020204030204" pitchFamily="34" charset="0"/>
                <a:cs typeface="Times New Roman" panose="02020603050405020304" pitchFamily="18" charset="0"/>
              </a:rPr>
              <a:t>Easy way of promoting new services and public education</a:t>
            </a:r>
          </a:p>
          <a:p>
            <a:pPr>
              <a:buFont typeface="Arial" panose="020B0604020202020204" pitchFamily="34" charset="0"/>
              <a:buChar char="•"/>
            </a:pPr>
            <a:r>
              <a:rPr lang="en-US" sz="4000" b="1" kern="100" dirty="0">
                <a:solidFill>
                  <a:schemeClr val="tx1"/>
                </a:solidFill>
                <a:latin typeface="Calibri" panose="020F0502020204030204" pitchFamily="34" charset="0"/>
                <a:cs typeface="Times New Roman" panose="02020603050405020304" pitchFamily="18" charset="0"/>
              </a:rPr>
              <a:t>Allows the community to get to know your employees</a:t>
            </a:r>
          </a:p>
          <a:p>
            <a:pPr>
              <a:buFont typeface="Arial" panose="020B0604020202020204" pitchFamily="34" charset="0"/>
              <a:buChar char="•"/>
            </a:pPr>
            <a:r>
              <a:rPr lang="en-US" sz="4000" b="1" kern="100" dirty="0">
                <a:solidFill>
                  <a:schemeClr val="tx1"/>
                </a:solidFill>
                <a:latin typeface="Calibri" panose="020F0502020204030204" pitchFamily="34" charset="0"/>
                <a:cs typeface="Times New Roman" panose="02020603050405020304" pitchFamily="18" charset="0"/>
              </a:rPr>
              <a:t>Attracts and Retains Talent</a:t>
            </a:r>
          </a:p>
          <a:p>
            <a:pPr>
              <a:buFont typeface="Arial" panose="020B0604020202020204" pitchFamily="34" charset="0"/>
              <a:buChar char="•"/>
            </a:pPr>
            <a:r>
              <a:rPr lang="en-US" sz="4000" b="1" kern="100" dirty="0">
                <a:solidFill>
                  <a:schemeClr val="tx1"/>
                </a:solidFill>
                <a:latin typeface="Calibri" panose="020F0502020204030204" pitchFamily="34" charset="0"/>
                <a:cs typeface="Times New Roman" panose="02020603050405020304" pitchFamily="18" charset="0"/>
              </a:rPr>
              <a:t>Helps Community Thrive</a:t>
            </a:r>
          </a:p>
          <a:p>
            <a:pPr>
              <a:buFont typeface="Arial" panose="020B0604020202020204" pitchFamily="34" charset="0"/>
              <a:buChar char="•"/>
            </a:pPr>
            <a:r>
              <a:rPr lang="en-US" sz="4000" b="1" kern="100" dirty="0">
                <a:solidFill>
                  <a:schemeClr val="tx1"/>
                </a:solidFill>
                <a:latin typeface="Calibri" panose="020F0502020204030204" pitchFamily="34" charset="0"/>
                <a:cs typeface="Times New Roman" panose="02020603050405020304" pitchFamily="18" charset="0"/>
              </a:rPr>
              <a:t>Promotes Positive Culture</a:t>
            </a:r>
          </a:p>
          <a:p>
            <a:pPr>
              <a:buFont typeface="Arial" panose="020B0604020202020204" pitchFamily="34" charset="0"/>
              <a:buChar char="•"/>
            </a:pPr>
            <a:r>
              <a:rPr lang="en-US" sz="4000" b="1" kern="100" dirty="0">
                <a:solidFill>
                  <a:schemeClr val="tx1"/>
                </a:solidFill>
                <a:latin typeface="Calibri" panose="020F0502020204030204" pitchFamily="34" charset="0"/>
                <a:cs typeface="Times New Roman" panose="02020603050405020304" pitchFamily="18" charset="0"/>
              </a:rPr>
              <a:t>It’s Easy</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60341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05A089-CFEB-EE5D-BCAB-B2C8B9E71DFE}"/>
              </a:ext>
            </a:extLst>
          </p:cNvPr>
          <p:cNvSpPr>
            <a:spLocks noGrp="1"/>
          </p:cNvSpPr>
          <p:nvPr>
            <p:ph idx="1"/>
          </p:nvPr>
        </p:nvSpPr>
        <p:spPr>
          <a:xfrm>
            <a:off x="684212" y="685800"/>
            <a:ext cx="10821988" cy="4410075"/>
          </a:xfrm>
        </p:spPr>
        <p:txBody>
          <a:bodyPr/>
          <a:lstStyle/>
          <a:p>
            <a:pPr marL="0" indent="0" algn="ctr">
              <a:buNone/>
            </a:pPr>
            <a:r>
              <a:rPr lang="en-US" sz="4000" b="1" kern="100" dirty="0">
                <a:solidFill>
                  <a:schemeClr val="tx1"/>
                </a:solidFill>
                <a:latin typeface="Calibri" panose="020F0502020204030204" pitchFamily="34" charset="0"/>
                <a:cs typeface="Times New Roman" panose="02020603050405020304" pitchFamily="18" charset="0"/>
              </a:rPr>
              <a:t>When customers believe that a utility is truly invested in the community, they become more connected to that utility.</a:t>
            </a:r>
          </a:p>
          <a:p>
            <a:pPr marL="0" indent="0" algn="ctr">
              <a:buNone/>
            </a:pPr>
            <a:endParaRPr lang="en-US" dirty="0"/>
          </a:p>
        </p:txBody>
      </p:sp>
    </p:spTree>
    <p:extLst>
      <p:ext uri="{BB962C8B-B14F-4D97-AF65-F5344CB8AC3E}">
        <p14:creationId xmlns:p14="http://schemas.microsoft.com/office/powerpoint/2010/main" val="1136825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FB3EB4-B0DF-BA95-2AF5-CABC59A603E1}"/>
              </a:ext>
            </a:extLst>
          </p:cNvPr>
          <p:cNvSpPr>
            <a:spLocks noGrp="1"/>
          </p:cNvSpPr>
          <p:nvPr>
            <p:ph idx="1"/>
          </p:nvPr>
        </p:nvSpPr>
        <p:spPr>
          <a:xfrm>
            <a:off x="476250" y="685800"/>
            <a:ext cx="10982325" cy="5086927"/>
          </a:xfrm>
        </p:spPr>
        <p:txBody>
          <a:bodyPr>
            <a:normAutofit/>
          </a:bodyPr>
          <a:lstStyle/>
          <a:p>
            <a:pPr marL="0" indent="0" algn="ctr">
              <a:buNone/>
            </a:pPr>
            <a:r>
              <a:rPr lang="en-US" sz="4000" b="1" kern="100" dirty="0">
                <a:solidFill>
                  <a:schemeClr val="tx1"/>
                </a:solidFill>
                <a:latin typeface="Calibri" panose="020F0502020204030204" pitchFamily="34" charset="0"/>
                <a:cs typeface="Times New Roman" panose="02020603050405020304" pitchFamily="18" charset="0"/>
              </a:rPr>
              <a:t>Usually, online communities are much larger and have a much stronger influence than geographic communities—which is why online community engagement is vitally important. Furthermore, if you engage with your online community, the members of the community will remember you when they engage in their own communities.</a:t>
            </a:r>
          </a:p>
          <a:p>
            <a:pPr algn="ctr"/>
            <a:endParaRPr lang="en-US" dirty="0"/>
          </a:p>
        </p:txBody>
      </p:sp>
    </p:spTree>
    <p:extLst>
      <p:ext uri="{BB962C8B-B14F-4D97-AF65-F5344CB8AC3E}">
        <p14:creationId xmlns:p14="http://schemas.microsoft.com/office/powerpoint/2010/main" val="3263207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FAF8B-AD13-7075-3611-2AC1299FC76D}"/>
              </a:ext>
            </a:extLst>
          </p:cNvPr>
          <p:cNvSpPr>
            <a:spLocks noGrp="1"/>
          </p:cNvSpPr>
          <p:nvPr>
            <p:ph type="title"/>
          </p:nvPr>
        </p:nvSpPr>
        <p:spPr>
          <a:xfrm>
            <a:off x="684212" y="432568"/>
            <a:ext cx="8534400" cy="1507067"/>
          </a:xfrm>
        </p:spPr>
        <p:txBody>
          <a:bodyPr/>
          <a:lstStyle/>
          <a:p>
            <a:r>
              <a:rPr lang="en-US" sz="4000" b="1" dirty="0"/>
              <a:t>Social Media Program</a:t>
            </a:r>
          </a:p>
        </p:txBody>
      </p:sp>
      <p:sp>
        <p:nvSpPr>
          <p:cNvPr id="3" name="Content Placeholder 2">
            <a:extLst>
              <a:ext uri="{FF2B5EF4-FFF2-40B4-BE49-F238E27FC236}">
                <a16:creationId xmlns:a16="http://schemas.microsoft.com/office/drawing/2014/main" id="{89A53F9B-A7FA-760C-0339-B826DBEB4D05}"/>
              </a:ext>
            </a:extLst>
          </p:cNvPr>
          <p:cNvSpPr>
            <a:spLocks noGrp="1"/>
          </p:cNvSpPr>
          <p:nvPr>
            <p:ph idx="1"/>
          </p:nvPr>
        </p:nvSpPr>
        <p:spPr>
          <a:xfrm>
            <a:off x="684211" y="1939635"/>
            <a:ext cx="10736263" cy="3615267"/>
          </a:xfrm>
        </p:spPr>
        <p:txBody>
          <a:bodyPr/>
          <a:lstStyle/>
          <a:p>
            <a:pPr marL="0" indent="0" algn="ctr">
              <a:buNone/>
            </a:pPr>
            <a:r>
              <a:rPr lang="en-US" sz="3100" b="1" kern="100" dirty="0">
                <a:solidFill>
                  <a:schemeClr val="tx1"/>
                </a:solidFill>
                <a:latin typeface="Calibri" panose="020F0502020204030204" pitchFamily="34" charset="0"/>
                <a:cs typeface="Times New Roman" panose="02020603050405020304" pitchFamily="18" charset="0"/>
              </a:rPr>
              <a:t>Usually, online communities are much larger and have a much stronger influence than geographic communities—which is why online community engagement is vitally important. Furthermore, if you engage with your online community, the members of the community will remember you when they engage in their own communities.</a:t>
            </a:r>
          </a:p>
          <a:p>
            <a:pPr marL="0" indent="0" algn="ctr">
              <a:buNone/>
            </a:pPr>
            <a:endParaRPr lang="en-US" dirty="0"/>
          </a:p>
        </p:txBody>
      </p:sp>
    </p:spTree>
    <p:extLst>
      <p:ext uri="{BB962C8B-B14F-4D97-AF65-F5344CB8AC3E}">
        <p14:creationId xmlns:p14="http://schemas.microsoft.com/office/powerpoint/2010/main" val="1223507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2ACC-300C-B54C-325C-BDF5D0281C20}"/>
              </a:ext>
            </a:extLst>
          </p:cNvPr>
          <p:cNvSpPr>
            <a:spLocks noGrp="1"/>
          </p:cNvSpPr>
          <p:nvPr>
            <p:ph type="title"/>
          </p:nvPr>
        </p:nvSpPr>
        <p:spPr>
          <a:xfrm>
            <a:off x="322262" y="0"/>
            <a:ext cx="10955338" cy="1507067"/>
          </a:xfrm>
        </p:spPr>
        <p:txBody>
          <a:bodyPr/>
          <a:lstStyle/>
          <a:p>
            <a:r>
              <a:rPr lang="en-US" sz="4000" b="1" dirty="0"/>
              <a:t>First Utility District</a:t>
            </a:r>
            <a:br>
              <a:rPr lang="en-US" sz="4000" b="1" dirty="0"/>
            </a:br>
            <a:r>
              <a:rPr lang="en-US" sz="2400" b="1" dirty="0"/>
              <a:t>1.9K Followers</a:t>
            </a:r>
            <a:endParaRPr lang="en-US" sz="4000" b="1" dirty="0"/>
          </a:p>
        </p:txBody>
      </p:sp>
      <p:pic>
        <p:nvPicPr>
          <p:cNvPr id="4" name="Picture 3">
            <a:extLst>
              <a:ext uri="{FF2B5EF4-FFF2-40B4-BE49-F238E27FC236}">
                <a16:creationId xmlns:a16="http://schemas.microsoft.com/office/drawing/2014/main" id="{23F5C76B-7C30-D90B-78C8-F2B0C0260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9212" y="1715464"/>
            <a:ext cx="3535659" cy="4123364"/>
          </a:xfrm>
          <a:prstGeom prst="rect">
            <a:avLst/>
          </a:prstGeom>
        </p:spPr>
      </p:pic>
      <p:pic>
        <p:nvPicPr>
          <p:cNvPr id="5" name="Picture 4">
            <a:extLst>
              <a:ext uri="{FF2B5EF4-FFF2-40B4-BE49-F238E27FC236}">
                <a16:creationId xmlns:a16="http://schemas.microsoft.com/office/drawing/2014/main" id="{3B7261F5-C67B-B9D6-EAE2-D30D2C591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749" y="1715462"/>
            <a:ext cx="3033714" cy="4123363"/>
          </a:xfrm>
          <a:prstGeom prst="rect">
            <a:avLst/>
          </a:prstGeom>
        </p:spPr>
      </p:pic>
      <p:pic>
        <p:nvPicPr>
          <p:cNvPr id="6" name="Picture 5">
            <a:extLst>
              <a:ext uri="{FF2B5EF4-FFF2-40B4-BE49-F238E27FC236}">
                <a16:creationId xmlns:a16="http://schemas.microsoft.com/office/drawing/2014/main" id="{EB2F77D2-D058-0CDE-65B9-32D17B634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885" y="1715464"/>
            <a:ext cx="3094585" cy="4123363"/>
          </a:xfrm>
          <a:prstGeom prst="rect">
            <a:avLst/>
          </a:prstGeom>
        </p:spPr>
      </p:pic>
    </p:spTree>
    <p:extLst>
      <p:ext uri="{BB962C8B-B14F-4D97-AF65-F5344CB8AC3E}">
        <p14:creationId xmlns:p14="http://schemas.microsoft.com/office/powerpoint/2010/main" val="4269946514"/>
      </p:ext>
    </p:extLst>
  </p:cSld>
  <p:clrMapOvr>
    <a:masterClrMapping/>
  </p:clrMapOvr>
</p:sld>
</file>

<file path=ppt/theme/theme1.xml><?xml version="1.0" encoding="utf-8"?>
<a:theme xmlns:a="http://schemas.openxmlformats.org/drawingml/2006/main" name="Slic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Damask</Template>
  <TotalTime>1334</TotalTime>
  <Words>453</Words>
  <Application>Microsoft Office PowerPoint</Application>
  <PresentationFormat>Widescreen</PresentationFormat>
  <Paragraphs>66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Slice</vt:lpstr>
      <vt:lpstr>PowerPoint Presentation</vt:lpstr>
      <vt:lpstr>Forbes</vt:lpstr>
      <vt:lpstr>Volunteer Tennessee</vt:lpstr>
      <vt:lpstr>Bizjournals</vt:lpstr>
      <vt:lpstr>Why Community Involvement?</vt:lpstr>
      <vt:lpstr>PowerPoint Presentation</vt:lpstr>
      <vt:lpstr>PowerPoint Presentation</vt:lpstr>
      <vt:lpstr>Social Media Program</vt:lpstr>
      <vt:lpstr>First Utility District 1.9K Followers</vt:lpstr>
      <vt:lpstr>Daphne Utilities   2.6K Followers</vt:lpstr>
      <vt:lpstr>Knoxville Utilities Board  14K Followers</vt:lpstr>
      <vt:lpstr>PowerPoint Presentation</vt:lpstr>
      <vt:lpstr>Community Charities</vt:lpstr>
      <vt:lpstr>Community Involvement Examples</vt:lpstr>
      <vt:lpstr>PowerPoint Presentation</vt:lpstr>
      <vt:lpstr>PowerPoint Presentation</vt:lpstr>
      <vt:lpstr>Utility Employee Engagement Examples</vt:lpstr>
      <vt:lpstr>Negative  Reactions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osterman</dc:creator>
  <cp:lastModifiedBy>heather osterman</cp:lastModifiedBy>
  <cp:revision>2</cp:revision>
  <dcterms:created xsi:type="dcterms:W3CDTF">2023-11-25T02:10:28Z</dcterms:created>
  <dcterms:modified xsi:type="dcterms:W3CDTF">2023-11-26T02:44:24Z</dcterms:modified>
</cp:coreProperties>
</file>