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56" r:id="rId3"/>
    <p:sldId id="322" r:id="rId4"/>
    <p:sldId id="327" r:id="rId5"/>
    <p:sldId id="331" r:id="rId6"/>
    <p:sldId id="344" r:id="rId7"/>
    <p:sldId id="328" r:id="rId8"/>
    <p:sldId id="369" r:id="rId9"/>
    <p:sldId id="376" r:id="rId10"/>
    <p:sldId id="329" r:id="rId11"/>
    <p:sldId id="354" r:id="rId12"/>
    <p:sldId id="362" r:id="rId13"/>
    <p:sldId id="368" r:id="rId14"/>
    <p:sldId id="363" r:id="rId15"/>
    <p:sldId id="337" r:id="rId16"/>
    <p:sldId id="343" r:id="rId17"/>
    <p:sldId id="346" r:id="rId18"/>
    <p:sldId id="364" r:id="rId19"/>
    <p:sldId id="365" r:id="rId20"/>
    <p:sldId id="366" r:id="rId21"/>
    <p:sldId id="367" r:id="rId22"/>
    <p:sldId id="326" r:id="rId23"/>
    <p:sldId id="371" r:id="rId24"/>
    <p:sldId id="372" r:id="rId25"/>
    <p:sldId id="373" r:id="rId26"/>
    <p:sldId id="330" r:id="rId27"/>
    <p:sldId id="374" r:id="rId28"/>
    <p:sldId id="332" r:id="rId29"/>
    <p:sldId id="333" r:id="rId30"/>
    <p:sldId id="334" r:id="rId31"/>
    <p:sldId id="335" r:id="rId32"/>
    <p:sldId id="336" r:id="rId33"/>
    <p:sldId id="375" r:id="rId34"/>
    <p:sldId id="338" r:id="rId35"/>
    <p:sldId id="339" r:id="rId36"/>
    <p:sldId id="340" r:id="rId37"/>
    <p:sldId id="37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2D1C7-C113-450E-91F9-EF3EA9767797}" v="2" dt="2023-12-01T13:10:58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3" autoAdjust="0"/>
    <p:restoredTop sz="94678"/>
  </p:normalViewPr>
  <p:slideViewPr>
    <p:cSldViewPr snapToGrid="0" snapToObjects="1">
      <p:cViewPr varScale="1">
        <p:scale>
          <a:sx n="86" d="100"/>
          <a:sy n="86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0092C-4CAD-424F-B324-9DB7BD730BC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BA895-5242-43A0-A76D-51F3911D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FA02-1C8B-B34E-8513-79677BA6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58A6B-99F6-274A-BD37-E236DECE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9E577-19BF-044F-9206-147C84947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8277C32-A4B7-4B4D-9032-6BEF6837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1113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C3E6E6-EEF2-144B-B8A0-30765554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111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FBE096-18C7-1745-8B4B-C4AB797A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70B1B1-E490-834B-9272-AFB58CFA0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EC8865-442F-7948-AEF7-F2EC6614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5FDF31-7B5D-524A-AF55-B14A24B5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20E48B-C5EF-B746-A083-41E52C53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932E9-9410-E54A-97D5-C6713D6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B5E3-FC0E-5145-A2BE-ADF70FB82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AB52-E2B3-304A-9C15-C328FF69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98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D8EDF5-B73B-424A-85A9-D07D46234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13"/>
            <a:ext cx="12175435" cy="685529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EC8865-442F-7948-AEF7-F2EC6614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5FDF31-7B5D-524A-AF55-B14A24B5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20E48B-C5EF-B746-A083-41E52C53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932E9-9410-E54A-97D5-C6713D6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B5E3-FC0E-5145-A2BE-ADF70FB82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AB52-E2B3-304A-9C15-C328FF69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9980-F60F-D147-B875-683C9CB3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D170-968B-474E-BB42-A29B91B3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5DBCC-0DD8-5B41-AD94-17AA5ED04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C84BAEC-D522-8C47-AEBD-59FFF662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AEBAE3-0E85-ED47-B9F6-425BD6FE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AA8E1B-A342-D544-9368-BF5B954C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3DE296-88B6-584F-B81B-5FC424B87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4FEA5A-3795-864A-ACC1-405DA75F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6C56C4-2FD7-3D44-AEEE-79A3BAB1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33FF54-A904-8049-86EC-5EC4D6E8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C0487-C33B-7E43-BB5E-57FA074D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FDC74-5DE2-CA43-A1CE-64894CBE9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5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6B6565-7F42-114E-801E-3B614F03E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90D172D-BBF2-C34E-9D21-2C665B5C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785957-E417-0747-98C9-69553FD9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D87045-D7EF-5C4F-BA18-05FE3D52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C07C1-8AD3-C547-9253-B5F165F3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5C13-7961-3A4B-B5A2-9D7769D7F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3AB0E-CDC4-FB4A-A6EE-0FF823FA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6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6B3F23-9E83-EA4A-BFEE-501F8562E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0309A12-0ED5-3B41-B8BA-D8A8F26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B2FAAC3-E857-A142-9192-1690BFA4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0B5864-32FF-1D41-9146-20392BCF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2144F-0E6C-E444-ABB7-FB4EDB21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C48B5-29B5-B64E-9059-76EEB149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C957A-48DD-634A-AD05-180A701C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BF718-0BC7-F54D-9670-149E929D4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F4AC2-10BD-9349-8D36-4DB890BB9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4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62EC33-B1B2-3442-BF3B-19F131975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3D9A8-EE11-D74D-B7D4-7C42AFA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E5C1CB-FA74-EA49-B29F-E87C3385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2CEC46-9180-8748-8D4F-BB2B7EE1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6CCFC-35D7-A14D-AFB3-72C05842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0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9EDE-64DD-1F4B-9F4D-4169A9FD3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0E98C4-FA35-2D4F-8F93-D38674BD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C3D840-D52C-8243-89AE-ED5DCF3F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8BD61A-5EC9-BB4F-A366-8B112EB9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C32AF-0BA9-E341-8B0F-8878E26DB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4AEF10-5A63-CC44-A03A-FAE98EE7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BE4DF1-FF0F-2F46-96E9-656F8C5E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EBAD132-7D58-AF4F-A6E4-7353ECFF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3ED24-3553-2940-B886-2C5686D9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44BC-8619-0640-BFB6-4FC6FDCC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7A28C-C458-704C-8FDC-A2865FC36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59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0AF2CB-A894-6948-97E1-25B21EBEF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EC8865-442F-7948-AEF7-F2EC6614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64426"/>
            <a:ext cx="2743200" cy="365125"/>
          </a:xfrm>
        </p:spPr>
        <p:txBody>
          <a:bodyPr/>
          <a:lstStyle/>
          <a:p>
            <a:fld id="{FC7A537F-5168-F241-997A-F38776B2A47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5FDF31-7B5D-524A-AF55-B14A24B5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6442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20E48B-C5EF-B746-A083-41E52C53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32470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932E9-9410-E54A-97D5-C6713D6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B5E3-FC0E-5145-A2BE-ADF70FB82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AB52-E2B3-304A-9C15-C328FF69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19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AB703-6A7F-424A-809C-0CF20C92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8A033-C94F-F84C-AAD8-C386128D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6CDD-540F-1D4F-A936-815BAD408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A537F-5168-F241-997A-F38776B2A47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3F90-79AF-9842-9D4C-6B72F917E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1B67F-07C8-024A-9810-615706C12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ghan.huffstutter@cot.tn.gov" TargetMode="External"/><Relationship Id="rId2" Type="http://schemas.openxmlformats.org/officeDocument/2006/relationships/hyperlink" Target="mailto:benjamin.s.johnson@cot.tn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te.fontenot@cot.tn.g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4605-353E-F34D-A596-54D2CE90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29180"/>
            <a:ext cx="12192000" cy="956694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rgbClr val="14395A"/>
                </a:solidFill>
                <a:latin typeface="Adobe Garamond Pro" panose="02020502060506020403" pitchFamily="18" charset="77"/>
              </a:rPr>
              <a:t>Tennessee Board of </a:t>
            </a:r>
            <a:r>
              <a:rPr lang="en-US" b="1">
                <a:solidFill>
                  <a:srgbClr val="14395A"/>
                </a:solidFill>
                <a:latin typeface="Adobe Garamond Pro" panose="02020502060506020403" pitchFamily="18" charset="77"/>
              </a:rPr>
              <a:t>Utility Regulation</a:t>
            </a:r>
            <a:br>
              <a:rPr lang="en-US" b="1" dirty="0">
                <a:solidFill>
                  <a:srgbClr val="14395A"/>
                </a:solidFill>
                <a:latin typeface="Adobe Garamond Pro" panose="02020502060506020403" pitchFamily="18" charset="77"/>
              </a:rPr>
            </a:br>
            <a:br>
              <a:rPr lang="en-US" b="1" dirty="0">
                <a:solidFill>
                  <a:srgbClr val="14395A"/>
                </a:solidFill>
                <a:latin typeface="Adobe Garamond Pro" panose="02020502060506020403" pitchFamily="18" charset="77"/>
              </a:rPr>
            </a:br>
            <a:endParaRPr lang="en-US" b="1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6A4D3-311F-FE4E-82FA-4804FD7A3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89835"/>
            <a:ext cx="12192000" cy="19237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77"/>
              </a:rPr>
              <a:t>Ross Colona</a:t>
            </a:r>
          </a:p>
          <a:p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77"/>
              </a:rPr>
              <a:t>Assistant Director</a:t>
            </a:r>
          </a:p>
          <a:p>
            <a:r>
              <a:rPr lang="en-US" sz="3600" i="1" dirty="0">
                <a:solidFill>
                  <a:srgbClr val="14395A"/>
                </a:solidFill>
                <a:latin typeface="Adobe Garamond Pro" panose="02020502060506020403" pitchFamily="18" charset="77"/>
              </a:rPr>
              <a:t>Local Government Finance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48AD1F-FF76-E24B-B366-8560C0E1FD36}"/>
              </a:ext>
            </a:extLst>
          </p:cNvPr>
          <p:cNvSpPr txBox="1">
            <a:spLocks/>
          </p:cNvSpPr>
          <p:nvPr/>
        </p:nvSpPr>
        <p:spPr>
          <a:xfrm>
            <a:off x="0" y="4791155"/>
            <a:ext cx="12192000" cy="82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933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Financial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227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Two Years of Loss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Deficit Net Position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Default on Debt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2 Years of Delinquent Audits*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Illicit Transfer of Funds*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24884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Illicit Transfer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2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An employee or governing body member of a utility under the TBOUR has 15 days to report an unauthorized transfer after they become aware of the unauthorized transaction.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Board staff reviews audits to find transfers that have not been authorized.</a:t>
            </a:r>
          </a:p>
        </p:txBody>
      </p:sp>
    </p:spTree>
    <p:extLst>
      <p:ext uri="{BB962C8B-B14F-4D97-AF65-F5344CB8AC3E}">
        <p14:creationId xmlns:p14="http://schemas.microsoft.com/office/powerpoint/2010/main" val="272388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Merger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2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UMRB could order mergers.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Previously limited to only utility districts.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TBOUR can order mergers to any type of utility.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90689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Merger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2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Board orders feasibility study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Board staff conducts a public hearing in the area of the utility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Board staff brings study and hearing results back to TBOUR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TBOUR orders the utilities to enter into negotiations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If negotiations don’t go accordingly, matter is taken to Chancery Court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98968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Revitalization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2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TBOUR can provide grants to subsidize mergers.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Can be annuity payments.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Can be counted as operating revenue in determining statutory change in net position.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113123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Financial Distress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Questionnaire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Order Rate Study and Policy Review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Order Implementation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Update Cycle- 40 Entities</a:t>
            </a:r>
          </a:p>
        </p:txBody>
      </p:sp>
    </p:spTree>
    <p:extLst>
      <p:ext uri="{BB962C8B-B14F-4D97-AF65-F5344CB8AC3E}">
        <p14:creationId xmlns:p14="http://schemas.microsoft.com/office/powerpoint/2010/main" val="65984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Customer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Must first be heard by the local board.</a:t>
            </a:r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Board staff receives complaint first.</a:t>
            </a:r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Complainant and Utility present case to TBOUR.</a:t>
            </a:r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TBOUR can order corrective actions.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65362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Informal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38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Justness and reasonableness of a utility’s rates and fees.</a:t>
            </a:r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Justness and reasonableness of a utility’s requirements on developers or customers to build infrastructure.</a:t>
            </a:r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Absence or inadequacy of a utility’s policies and procedures.</a:t>
            </a:r>
          </a:p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Utility’s refusal to extend service (to a certain extent).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151605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Water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Water Produced or Purchased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Water Supplied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Water Loss % must be under 40%</a:t>
            </a: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84320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Water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Referred to TBOUR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AWWA 6.0 Submission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Plan to mitigate water loss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Board staff reviews for improvement</a:t>
            </a: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174304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FF0-2FE0-4F44-BB80-3B13E56F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F9D3-1888-4D2E-956F-E471371B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3"/>
            <a:ext cx="10515600" cy="40934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TBOUR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TBOUR Regulatory Oversight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Financial Distress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Mergers and the Utility Revitalization Fund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Customer Complaints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Water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New System Creation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Administrative Review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20595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New System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Formation of new Utility Districts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Approval for local governments to start a new service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Approval for current utilities to start a new service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 panose="02020502060506020403"/>
              </a:rPr>
              <a:t>Financial Sufficiency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112390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Administrative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Financial, Managerial, Technical Capabilities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 panose="02020502060506020403"/>
              </a:rPr>
              <a:t>Board staff will travel to the utility to conduct i</a:t>
            </a: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nterviews.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 panose="02020502060506020403"/>
              </a:rPr>
              <a:t>Staff brings recommendations to the board to </a:t>
            </a: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remedy issues.</a:t>
            </a: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Can order a merger as a result of the findings.</a:t>
            </a: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378112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DOI received several allegations leading to a lengthy investigation into a utility.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This utility offers electricity, broadband, water, and sewer.</a:t>
            </a:r>
          </a:p>
        </p:txBody>
      </p:sp>
    </p:spTree>
    <p:extLst>
      <p:ext uri="{BB962C8B-B14F-4D97-AF65-F5344CB8AC3E}">
        <p14:creationId xmlns:p14="http://schemas.microsoft.com/office/powerpoint/2010/main" val="2777365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1: Utilities management breached their power contract and exceeded their authorized interfund loan agreement by roughly $4.6 million.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was authorized for an interfund loan of up to $3.3 million.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paid an accounting firm $65,000 to determine the actual amount of the excess in spending.</a:t>
            </a:r>
          </a:p>
        </p:txBody>
      </p:sp>
    </p:spTree>
    <p:extLst>
      <p:ext uri="{BB962C8B-B14F-4D97-AF65-F5344CB8AC3E}">
        <p14:creationId xmlns:p14="http://schemas.microsoft.com/office/powerpoint/2010/main" val="319842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2: Utility management failed to create a separate accounting unit for its broadband fund.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The manager advised investigators he was aware a separate broadband division had not been set up under his watch. Board members stated they were unaware a separate accounting unit had not been established until the external auditors advised them on August 27, 2019.</a:t>
            </a:r>
          </a:p>
        </p:txBody>
      </p:sp>
    </p:spTree>
    <p:extLst>
      <p:ext uri="{BB962C8B-B14F-4D97-AF65-F5344CB8AC3E}">
        <p14:creationId xmlns:p14="http://schemas.microsoft.com/office/powerpoint/2010/main" val="12387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20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3: The Board’s employment decisions resulted in avoidable settlements totaling $900,000.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Original Manager Left</a:t>
            </a: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Hired a New Manager</a:t>
            </a: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Original Manager Sued</a:t>
            </a: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Fired New Manager, paid Original Manager $125,000 in back pay and damages</a:t>
            </a: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New Manager sued and was awarded $775,000.</a:t>
            </a:r>
          </a:p>
          <a:p>
            <a:pPr marL="514350" indent="-514350" algn="l">
              <a:buAutoNum type="arabicPeriod"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20584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4: Manager approved work outside of grant scope for roughly $160,000.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5: Utility paid inflated rental fees and avoidable admin fees totaling at least $102,000.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134522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5 (continued): $102,000 misspent in admin fees.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began paying a company $1,500 a month to use as a warehouse.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Company began charging the utility $2,000 per month for warehouse rent.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Company began charging the utility $1,500 per month for a “warehouse admin fee”.</a:t>
            </a:r>
          </a:p>
        </p:txBody>
      </p:sp>
    </p:spTree>
    <p:extLst>
      <p:ext uri="{BB962C8B-B14F-4D97-AF65-F5344CB8AC3E}">
        <p14:creationId xmlns:p14="http://schemas.microsoft.com/office/powerpoint/2010/main" val="340107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5 (continued): “</a:t>
            </a:r>
            <a:r>
              <a:rPr lang="en-US" dirty="0"/>
              <a:t>Between the months of July 2018 and October 2019, the utilities paid an additional $10,000 more in rent to the installation company than if it had paid the landlord directly. Furthermore, the utilities paid the installation company $92,175 for warehouse administrative fees for tasks that could have been, and eventually were, performed by utilities employees.”</a:t>
            </a: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65731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6084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6: The Board approved and paid questionable leave to the manager totaling $93,768.95.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Between July 2018 to December 2019, the Manager did not use any leave.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Records indicated the Manager had taken time off, but didn’t record it.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“I always work more than 40 hours a week.”</a:t>
            </a:r>
          </a:p>
        </p:txBody>
      </p:sp>
    </p:spTree>
    <p:extLst>
      <p:ext uri="{BB962C8B-B14F-4D97-AF65-F5344CB8AC3E}">
        <p14:creationId xmlns:p14="http://schemas.microsoft.com/office/powerpoint/2010/main" val="191762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FF0-2FE0-4F44-BB80-3B13E56F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Utility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F9D3-1888-4D2E-956F-E471371B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3"/>
            <a:ext cx="10515600" cy="40934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East Tennessee: Ben Johnson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Email: </a:t>
            </a:r>
            <a:r>
              <a:rPr lang="en-US" b="1" dirty="0">
                <a:solidFill>
                  <a:srgbClr val="002060"/>
                </a:solidFill>
                <a:latin typeface="Adobe Garamond Pro" panose="02020502060506020403"/>
                <a:hlinkClick r:id="rId2"/>
              </a:rPr>
              <a:t>benjamin.s.johnson@cot.tn.gov</a:t>
            </a: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Phone: 615.747.8831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Middle Tennessee: Meghan Huffstutter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Email: </a:t>
            </a:r>
            <a:r>
              <a:rPr lang="en-US" b="1" dirty="0">
                <a:solidFill>
                  <a:srgbClr val="002060"/>
                </a:solidFill>
                <a:latin typeface="Adobe Garamond Pro" panose="02020502060506020403"/>
                <a:hlinkClick r:id="rId3"/>
              </a:rPr>
              <a:t>meghan.huffstutter@cot.tn.gov</a:t>
            </a: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Phone: 615.747.5379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West Tennessee: Nate Fontenot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Email: </a:t>
            </a:r>
            <a:r>
              <a:rPr lang="en-US" b="1" dirty="0">
                <a:solidFill>
                  <a:srgbClr val="002060"/>
                </a:solidFill>
                <a:latin typeface="Adobe Garamond Pro" panose="02020502060506020403"/>
                <a:hlinkClick r:id="rId4"/>
              </a:rPr>
              <a:t>nate.fontenot@cot.tn.gov</a:t>
            </a: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Phone: 615.747.5238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  <a:p>
            <a:endParaRPr lang="en-US" b="1" dirty="0">
              <a:solidFill>
                <a:srgbClr val="002060"/>
              </a:solidFill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40315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608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6 (continued): Roughly $93,000 in Leave Pay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policy allowed for payment of unused leave periodically and upon an employee terminating employment.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dirty="0"/>
              <a:t>On November 23, 2018, the manager requested and was paid for 400 hours of vacation leave totaling $28,844. When the manager resigned from his position with the board in January 2020, he requested and was paid for 379.72 hours of vacation leave totaling $31,433.22 and 403.5 hours of sick leave totaling $33,401.73. </a:t>
            </a: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142324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206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7: The manager made questionable purchases totaling at least $9,914.18.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The credit card agreement which was signed by the manager stated “I understand that I may not use this card to make personal purchases.”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Purchases were made during times in which the manager’s time reporting did not reflect working during those hours.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Based on documentation, investigators could not determine if the purchases derived any benefit for the utility.</a:t>
            </a:r>
          </a:p>
        </p:txBody>
      </p:sp>
    </p:spTree>
    <p:extLst>
      <p:ext uri="{BB962C8B-B14F-4D97-AF65-F5344CB8AC3E}">
        <p14:creationId xmlns:p14="http://schemas.microsoft.com/office/powerpoint/2010/main" val="4177831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Charlie Utility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8569B3-D12D-3BF8-D15B-B6702B079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912" y="0"/>
            <a:ext cx="8330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2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7: The manager made payments of about $3,000 for painting and landscaping a privately owned building without Board approval.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“The building was an eyesore to the employees.”</a:t>
            </a:r>
          </a:p>
        </p:txBody>
      </p:sp>
    </p:spTree>
    <p:extLst>
      <p:ext uri="{BB962C8B-B14F-4D97-AF65-F5344CB8AC3E}">
        <p14:creationId xmlns:p14="http://schemas.microsoft.com/office/powerpoint/2010/main" val="881933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2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8: Management did not document proper competitive bids regarding broadband projects.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dirty="0"/>
              <a:t>The “last mile” company ordered fiber and installation supplies from a vendor of their choosing; however, this vendor billed the utilities directly. During the broadband installation, the utilities paid this vendor at least $519,545.80. A subsequent analysis performed by the utilities concluded this vendor charged more than double the price of its competitors in some instances.</a:t>
            </a: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379023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20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Finding 8: Management did not document proper competitive bids regarding broadband projects.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dirty="0"/>
              <a:t>The manager contracted with an individual to provide tracking of the broadband critical path installation progress without soliciting bids. During the broadband installation, the utilities paid this individual $126,427.61. The manager told investigators the board had given him authority to procure any service contract without competitive bids.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Utilities do have certain exemptions for bidding professional services, but tracking of a broadband project did not meet that criteria.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1863905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DOI Investigation- Delta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669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Deficiency 1: “The Board did not sufficiently oversee broadband projects, manager decisions, and expenses.”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Deficiency 2: “The manager did not present the annual financial audit to the Board in a timely fashion.”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What could have prevented this? 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The Board could have done its job and employees could have spoken up.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4197144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ED2B-7FCF-4943-865A-86F90ABB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FCC2-AFD4-4BBC-8F76-F7368DCC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 panose="02020502060506020403"/>
              </a:rPr>
              <a:t>TBOUR Authority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	Orders, Chancery Court, Subpoenas, Reasonable Sanctions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Financial Distress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Customer Complaints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Water Loss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New System Creation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dobe Garamond Pro" panose="02020502060506020403"/>
              </a:rPr>
              <a:t>Administrative Review </a:t>
            </a: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2060"/>
              </a:solidFill>
              <a:effectLst/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291883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Tennessee Board of Utility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/>
              </a:rPr>
              <a:t>PC0463 combined the: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/>
              </a:rPr>
              <a:t>Water and Wastewater Financing Board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Roughly 280 Utilities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Municipal, County, Authority Systems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Utility Management Review Board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Roughly 170 Utility Districts</a:t>
            </a:r>
          </a:p>
        </p:txBody>
      </p:sp>
    </p:spTree>
    <p:extLst>
      <p:ext uri="{BB962C8B-B14F-4D97-AF65-F5344CB8AC3E}">
        <p14:creationId xmlns:p14="http://schemas.microsoft.com/office/powerpoint/2010/main" val="15479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Who makes up the 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/>
              </a:rPr>
              <a:t>Greg Moody, Chair- Comptroller </a:t>
            </a:r>
            <a:r>
              <a:rPr lang="en-US" b="1" dirty="0">
                <a:solidFill>
                  <a:srgbClr val="002060"/>
                </a:solidFill>
                <a:latin typeface="Adobe Garamond Pro"/>
              </a:rPr>
              <a:t>or Comptroller Designee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Tom Moss, Vice-Chair- TDEC Commissioner or Designee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Edwin Carter, Comptroller Appointee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Steve Stone, Middle TN Natural Gas UD, House Speaker Appointee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David </a:t>
            </a:r>
            <a:r>
              <a:rPr lang="en-US" b="1" dirty="0" err="1">
                <a:solidFill>
                  <a:srgbClr val="002060"/>
                </a:solidFill>
                <a:latin typeface="Adobe Garamond Pro"/>
              </a:rPr>
              <a:t>Purkey</a:t>
            </a:r>
            <a:r>
              <a:rPr lang="en-US" b="1" dirty="0">
                <a:solidFill>
                  <a:srgbClr val="002060"/>
                </a:solidFill>
                <a:latin typeface="Adobe Garamond Pro"/>
              </a:rPr>
              <a:t>, Morristown Utility System, Senate Speaker Appointee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6 Governor Appointees</a:t>
            </a:r>
          </a:p>
        </p:txBody>
      </p:sp>
    </p:spTree>
    <p:extLst>
      <p:ext uri="{BB962C8B-B14F-4D97-AF65-F5344CB8AC3E}">
        <p14:creationId xmlns:p14="http://schemas.microsoft.com/office/powerpoint/2010/main" val="23723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Who makes up the 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Governor Appointees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Candace Vannasdale, Harriman Utility Board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Michael Adams, Water Authority of Dickson County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Bruce Giles, First UD of Knox 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Eugene Hampton, Metro Nashville 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Nick Newman, Memphis Light, Gas, and Water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Anthony Pelham, Warren County Utility District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870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What do we regulate?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Adobe Garamond Pro"/>
              </a:rPr>
              <a:t>Water, Sewer, and Natural Gas Local Government Utility Compliance with State Laws surrounding:</a:t>
            </a: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Adobe Garamond Pro"/>
              </a:rPr>
              <a:t>	Financial Distress</a:t>
            </a:r>
          </a:p>
          <a:p>
            <a:pPr marL="0" indent="0" algn="l">
              <a:buNone/>
            </a:pPr>
            <a:endParaRPr lang="en-US" sz="2000" b="1" i="0" dirty="0">
              <a:solidFill>
                <a:srgbClr val="002060"/>
              </a:solidFill>
              <a:effectLst/>
              <a:latin typeface="Adobe Garamond Pro"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2060"/>
                </a:solidFill>
                <a:latin typeface="Adobe Garamond Pro"/>
              </a:rPr>
              <a:t>	Water Loss</a:t>
            </a:r>
          </a:p>
          <a:p>
            <a:pPr marL="0" indent="0" algn="l">
              <a:buNone/>
            </a:pPr>
            <a:endParaRPr lang="en-US" sz="2000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2060"/>
                </a:solidFill>
                <a:latin typeface="Adobe Garamond Pro"/>
              </a:rPr>
              <a:t>	Training</a:t>
            </a:r>
          </a:p>
          <a:p>
            <a:pPr marL="0" indent="0" algn="l">
              <a:buNone/>
            </a:pPr>
            <a:endParaRPr lang="en-US" sz="2000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2060"/>
                </a:solidFill>
                <a:latin typeface="Adobe Garamond Pro"/>
              </a:rPr>
              <a:t>	Managerial, Technical, and Financial Capacities</a:t>
            </a:r>
          </a:p>
        </p:txBody>
      </p:sp>
    </p:spTree>
    <p:extLst>
      <p:ext uri="{BB962C8B-B14F-4D97-AF65-F5344CB8AC3E}">
        <p14:creationId xmlns:p14="http://schemas.microsoft.com/office/powerpoint/2010/main" val="199824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Enforcement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781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TBOUR sends orders.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Can impose “Reasonable Sanctions”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Orders enforceable through Chancery Court.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Subpoenas can be issued for utility officials to be present at TBOUR meetings.</a:t>
            </a:r>
          </a:p>
        </p:txBody>
      </p:sp>
    </p:spTree>
    <p:extLst>
      <p:ext uri="{BB962C8B-B14F-4D97-AF65-F5344CB8AC3E}">
        <p14:creationId xmlns:p14="http://schemas.microsoft.com/office/powerpoint/2010/main" val="294089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8D56-2BC0-49AF-A97E-00B12020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dobe Garamond Pro"/>
              </a:rPr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77C-1323-406B-8366-F1031F5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78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12 Hours in One Year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From the Date of the Initial Election or Appointment</a:t>
            </a:r>
          </a:p>
          <a:p>
            <a:pPr marL="0" indent="0" algn="l">
              <a:buNone/>
            </a:pPr>
            <a:endParaRPr lang="en-US" b="1" dirty="0">
              <a:solidFill>
                <a:srgbClr val="002060"/>
              </a:solidFill>
              <a:latin typeface="Adobe Garamond Pro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Adobe Garamond Pro"/>
              </a:rPr>
              <a:t>12 Hours every 3 years following</a:t>
            </a:r>
          </a:p>
        </p:txBody>
      </p:sp>
    </p:spTree>
    <p:extLst>
      <p:ext uri="{BB962C8B-B14F-4D97-AF65-F5344CB8AC3E}">
        <p14:creationId xmlns:p14="http://schemas.microsoft.com/office/powerpoint/2010/main" val="191461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e1bb2d8-0f0e-4905-acc9-7351f8506ff6}" enabled="0" method="" siteId="{5e1bb2d8-0f0e-4905-acc9-7351f8506f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1622</Words>
  <Application>Microsoft Office PowerPoint</Application>
  <PresentationFormat>Widescreen</PresentationFormat>
  <Paragraphs>249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Adobe Garamond Pro</vt:lpstr>
      <vt:lpstr>Arial</vt:lpstr>
      <vt:lpstr>Calibri</vt:lpstr>
      <vt:lpstr>Calibri Light</vt:lpstr>
      <vt:lpstr>Office Theme</vt:lpstr>
      <vt:lpstr>Tennessee Board of Utility Regulation  </vt:lpstr>
      <vt:lpstr>Roadmap</vt:lpstr>
      <vt:lpstr>Utility Staff</vt:lpstr>
      <vt:lpstr>Tennessee Board of Utility Regulation</vt:lpstr>
      <vt:lpstr>Who makes up the Board?</vt:lpstr>
      <vt:lpstr>Who makes up the Board?</vt:lpstr>
      <vt:lpstr>What do we regulate?</vt:lpstr>
      <vt:lpstr>Enforcement Authority</vt:lpstr>
      <vt:lpstr>Training</vt:lpstr>
      <vt:lpstr>Financial Distress</vt:lpstr>
      <vt:lpstr>Illicit Transfer of Funds</vt:lpstr>
      <vt:lpstr>Merger Authority</vt:lpstr>
      <vt:lpstr>Merger Process</vt:lpstr>
      <vt:lpstr>Utility Revitalization Fund</vt:lpstr>
      <vt:lpstr>Financial Distress Process</vt:lpstr>
      <vt:lpstr>Customer Complaints</vt:lpstr>
      <vt:lpstr>Informal Hearings</vt:lpstr>
      <vt:lpstr>Water Loss</vt:lpstr>
      <vt:lpstr>Water Loss</vt:lpstr>
      <vt:lpstr>New System Creation</vt:lpstr>
      <vt:lpstr>Administrative Review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Delta Utility</vt:lpstr>
      <vt:lpstr>DOI Investigation- Charlie Utility</vt:lpstr>
      <vt:lpstr>DOI Investigation- Delta Utility</vt:lpstr>
      <vt:lpstr>DOI Investigation- Delta Utility</vt:lpstr>
      <vt:lpstr>DOI Investigation- Delta Utility</vt:lpstr>
      <vt:lpstr>DOI Investigation- Delta Utility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Elizabeth Mancuso</dc:creator>
  <cp:lastModifiedBy>Ross Colona</cp:lastModifiedBy>
  <cp:revision>38</cp:revision>
  <dcterms:created xsi:type="dcterms:W3CDTF">2019-04-10T17:22:46Z</dcterms:created>
  <dcterms:modified xsi:type="dcterms:W3CDTF">2023-12-01T13:12:23Z</dcterms:modified>
</cp:coreProperties>
</file>