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5" r:id="rId5"/>
    <p:sldMasterId id="2147483683" r:id="rId6"/>
    <p:sldMasterId id="2147483713" r:id="rId7"/>
    <p:sldMasterId id="2147483731" r:id="rId8"/>
    <p:sldMasterId id="2147483739" r:id="rId9"/>
  </p:sldMasterIdLst>
  <p:notesMasterIdLst>
    <p:notesMasterId r:id="rId62"/>
  </p:notesMasterIdLst>
  <p:sldIdLst>
    <p:sldId id="416" r:id="rId10"/>
    <p:sldId id="2743" r:id="rId11"/>
    <p:sldId id="2508" r:id="rId12"/>
    <p:sldId id="2700" r:id="rId13"/>
    <p:sldId id="2604" r:id="rId14"/>
    <p:sldId id="2621" r:id="rId15"/>
    <p:sldId id="2599" r:id="rId16"/>
    <p:sldId id="2799" r:id="rId17"/>
    <p:sldId id="2735" r:id="rId18"/>
    <p:sldId id="2722" r:id="rId19"/>
    <p:sldId id="2727" r:id="rId20"/>
    <p:sldId id="2619" r:id="rId21"/>
    <p:sldId id="2800" r:id="rId22"/>
    <p:sldId id="2715" r:id="rId23"/>
    <p:sldId id="2736" r:id="rId24"/>
    <p:sldId id="2801" r:id="rId25"/>
    <p:sldId id="2802" r:id="rId26"/>
    <p:sldId id="2803" r:id="rId27"/>
    <p:sldId id="2737" r:id="rId28"/>
    <p:sldId id="2804" r:id="rId29"/>
    <p:sldId id="2724" r:id="rId30"/>
    <p:sldId id="2708" r:id="rId31"/>
    <p:sldId id="2709" r:id="rId32"/>
    <p:sldId id="2711" r:id="rId33"/>
    <p:sldId id="2740" r:id="rId34"/>
    <p:sldId id="2742" r:id="rId35"/>
    <p:sldId id="2636" r:id="rId36"/>
    <p:sldId id="2738" r:id="rId37"/>
    <p:sldId id="2635" r:id="rId38"/>
    <p:sldId id="2731" r:id="rId39"/>
    <p:sldId id="2732" r:id="rId40"/>
    <p:sldId id="2734" r:id="rId41"/>
    <p:sldId id="2730" r:id="rId42"/>
    <p:sldId id="2806" r:id="rId43"/>
    <p:sldId id="2716" r:id="rId44"/>
    <p:sldId id="2773" r:id="rId45"/>
    <p:sldId id="2807" r:id="rId46"/>
    <p:sldId id="2778" r:id="rId47"/>
    <p:sldId id="2805" r:id="rId48"/>
    <p:sldId id="315" r:id="rId49"/>
    <p:sldId id="2768" r:id="rId50"/>
    <p:sldId id="640" r:id="rId51"/>
    <p:sldId id="2751" r:id="rId52"/>
    <p:sldId id="2808" r:id="rId53"/>
    <p:sldId id="2809" r:id="rId54"/>
    <p:sldId id="2810" r:id="rId55"/>
    <p:sldId id="2811" r:id="rId56"/>
    <p:sldId id="2729" r:id="rId57"/>
    <p:sldId id="2614" r:id="rId58"/>
    <p:sldId id="2728" r:id="rId59"/>
    <p:sldId id="2703" r:id="rId60"/>
    <p:sldId id="270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4A4C2D-74D5-4C09-A845-416EB8B2E58F}">
          <p14:sldIdLst>
            <p14:sldId id="416"/>
            <p14:sldId id="2743"/>
            <p14:sldId id="2508"/>
            <p14:sldId id="2700"/>
            <p14:sldId id="2604"/>
            <p14:sldId id="2621"/>
          </p14:sldIdLst>
        </p14:section>
        <p14:section name="Milestones" id="{8CA1E7C7-D03D-401A-9C37-20E78C682585}">
          <p14:sldIdLst>
            <p14:sldId id="2599"/>
            <p14:sldId id="2799"/>
            <p14:sldId id="2735"/>
            <p14:sldId id="2722"/>
            <p14:sldId id="2727"/>
            <p14:sldId id="2619"/>
            <p14:sldId id="2800"/>
            <p14:sldId id="2715"/>
            <p14:sldId id="2736"/>
            <p14:sldId id="2801"/>
            <p14:sldId id="2802"/>
            <p14:sldId id="2803"/>
            <p14:sldId id="2737"/>
            <p14:sldId id="2804"/>
            <p14:sldId id="2724"/>
          </p14:sldIdLst>
        </p14:section>
        <p14:section name="Emergency Resources" id="{AD129783-C9B5-476B-B180-0698EF0237D2}">
          <p14:sldIdLst>
            <p14:sldId id="2708"/>
            <p14:sldId id="2709"/>
            <p14:sldId id="2711"/>
            <p14:sldId id="2740"/>
            <p14:sldId id="2742"/>
          </p14:sldIdLst>
        </p14:section>
        <p14:section name="Q/A &amp; Wrap-Up" id="{7BFF84F9-0527-4B68-8F60-6DF69613E0DB}">
          <p14:sldIdLst>
            <p14:sldId id="2636"/>
            <p14:sldId id="2738"/>
            <p14:sldId id="2635"/>
            <p14:sldId id="2731"/>
            <p14:sldId id="2732"/>
            <p14:sldId id="2734"/>
            <p14:sldId id="2730"/>
            <p14:sldId id="2806"/>
            <p14:sldId id="2716"/>
            <p14:sldId id="2773"/>
            <p14:sldId id="2807"/>
            <p14:sldId id="2778"/>
            <p14:sldId id="2805"/>
            <p14:sldId id="315"/>
            <p14:sldId id="2768"/>
            <p14:sldId id="640"/>
            <p14:sldId id="2751"/>
            <p14:sldId id="2808"/>
            <p14:sldId id="2809"/>
            <p14:sldId id="2810"/>
            <p14:sldId id="2811"/>
          </p14:sldIdLst>
        </p14:section>
        <p14:section name="Appendix" id="{C02D7529-579C-47B3-9836-3FA8891C7989}">
          <p14:sldIdLst>
            <p14:sldId id="2729"/>
            <p14:sldId id="2614"/>
            <p14:sldId id="2728"/>
            <p14:sldId id="2703"/>
            <p14:sldId id="27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EC809-9DC1-E5F5-575B-1BDB009F8561}" name="Jovanni Mahonez" initials="JM" userId="S::Jovanni.Mahonez@ey.com::77e5a8fc-276d-41bd-b28e-971bea7068d5" providerId="AD"/>
  <p188:author id="{9451CE15-409A-ED4B-0DE5-09D18A193AD5}" name="Kyle B Bangug" initials="KBB" userId="S::Kyle.B.Bangug@ey.com::f8d0feab-8cd1-4160-bb67-18d02043cee0" providerId="AD"/>
  <p188:author id="{7B092C1B-0775-43F4-008F-870D2AF10656}" name="Cameron Ketchum" initials="CK" userId="S::bgernst29@tn.gov::884377e0-9d48-4622-9999-09c16a7eed12" providerId="AD"/>
  <p188:author id="{60D6D41B-4BEF-77E7-B2CF-08CA90946829}" name="Katey E Rainforth" initials="KER" userId="S::Katey.Rainforth@ey.com::610c2727-1f97-46ef-9b01-74eeaa8a7d48" providerId="AD"/>
  <p188:author id="{C3B56B1E-2467-A9C1-957C-F2F9006894A2}" name="Jennifer Tribble" initials="JT" userId="S::bg45041@tn.gov::e66c18d9-d539-4cc7-872a-b18b086a412c" providerId="AD"/>
  <p188:author id="{F57BB034-9E7C-3816-B3FA-43855D4FD4C2}" name="Vena L. Jones" initials="VJ" userId="S::bg34087@tn.gov::37d4c82e-dcd8-4714-8d56-bfe3d0a2cb4a" providerId="AD"/>
  <p188:author id="{47F3CB43-EDDE-6C54-E873-858C7B9F80A6}" name="Jaamal Whittington" initials="JW" userId="S::Jaamal.Whittington@ey.com::c7baa1a2-e670-4910-93a8-cd113b24cee4" providerId="AD"/>
  <p188:author id="{C9763F5C-019E-D819-0F37-E314667DC8CC}" name="Sarah Lawrence" initials="SL" userId="S::sarah.lawrence_ey.com#ext#@tennessee.onmicrosoft.com::616d7963-1da6-493b-8d02-6977c6845948" providerId="AD"/>
  <p188:author id="{4FD27E5F-59B7-7373-58A3-7F125D9ED2AC}" name="Jovanni Mahonez" initials="JM" userId="S::bgernst22@tn.gov::d79cf146-ddba-40a9-a308-15b329db9f89" providerId="AD"/>
  <p188:author id="{3A16A160-5C92-90C3-87DE-463656FB8DA3}" name="Lauren Cornell" initials="LC" userId="S::lauren.cornell@ey.com::8308c122-c0fd-4704-a2a7-c6d1d67a0fa8" providerId="AD"/>
  <p188:author id="{02542A66-8802-14DD-AA2F-AC2F4B269E77}" name="Chris Marlow" initials="CM" userId="S::bg34356@tn.gov::3fae0cb1-4af4-42e9-a0aa-39678926867c" providerId="AD"/>
  <p188:author id="{4D3DA266-FBE5-ECEE-7A40-B3541A504E63}" name="Jovanni Mahonez" initials="JM" userId="S::jovanni.mahonez_ey.com#ext#@tennessee.onmicrosoft.com::8bd4cc40-d16c-4085-87e1-3c04d12c3fab" providerId="AD"/>
  <p188:author id="{D77B2075-269D-1C4C-8044-D5FA9EE029E2}" name="Vena L. Jones" initials="VLJ" userId="S::BG34087@tn.gov::37d4c82e-dcd8-4714-8d56-bfe3d0a2cb4a" providerId="AD"/>
  <p188:author id="{B0927B80-E9C4-F94A-0DD4-A792BCD3EE26}" name="Paula Mitchell" initials="PM" userId="S::bg39197@tn.gov::a5e68ca7-ba9c-4cb3-95aa-dca5ba4bec87" providerId="AD"/>
  <p188:author id="{BAA76895-625F-E936-6530-08F72840548F}" name="Darby Miller" initials="DM" userId="S::bgernst13@tn.gov::d5e6ba53-6504-4867-a50c-42f0fee5f221" providerId="AD"/>
  <p188:author id="{D8A9A095-424E-F527-4121-F1983FBE452D}" name="Lauren Cornell" initials="LC" userId="S::Lauren.Cornell@ey.com::8308c122-c0fd-4704-a2a7-c6d1d67a0fa8" providerId="AD"/>
  <p188:author id="{F591829B-ED9F-044F-B71D-CDCD094F83A6}" name="Jennifer Tribble" initials="JT" userId="S::BG45041@tn.gov::e66c18d9-d539-4cc7-872a-b18b086a412c" providerId="AD"/>
  <p188:author id="{A5CE1DA1-CBA5-18F1-F55B-B679D4FBD2B5}" name="Adam C Ozgo" initials="ACO" userId="S::Adam.Ozgo@ey.com::a321f860-4b87-4fe0-94cd-1cf2ccf8a5e9" providerId="AD"/>
  <p188:author id="{6384EDB2-FEC4-0EFE-62B8-7266246B0B0C}" name="Sarah Lawrence" initials="SL" userId="S::Sarah.Lawrence@ey.com::09ad3776-0ed0-48b4-870e-70d1dcb823fe" providerId="AD"/>
  <p188:author id="{C7A54FB5-8D0D-35DA-0623-3A258AAD8CF2}" name="Darby Miller" initials="DM" userId="S::darby.miller_bluecypress-consulting.com#ext#@eygs.onmicrosoft.com::07edfdc7-2243-486d-8749-11b899d08cea" providerId="AD"/>
  <p188:author id="{001B01C9-0B24-D45C-78EF-6BF9491B21D1}" name="Hailey Disch" initials="HD" userId="S::Hailey.Disch@ey.com::02b4ce46-e7f1-4dd1-837a-649d595a2f03" providerId="AD"/>
  <p188:author id="{8985A8D8-76DB-2C1F-EC57-9CEC225F618E}" name="Seth McCormick" initials="SM" userId="S::bg34273@tn.gov::581e2e28-6192-408d-a2b3-a21c06e81227" providerId="AD"/>
  <p188:author id="{B152C6D9-3F13-0101-2CC4-4D79E428FBAE}" name="Christopher S. Marlow" initials="CSM" userId="S::BG34356@tn.gov::3fae0cb1-4af4-42e9-a0aa-39678926867c" providerId="AD"/>
  <p188:author id="{F8E9C6E0-3CBF-2726-A4C4-B00368213362}" name="Cameron Ketchum" initials="CK" userId="S::Cameron.Ketchum@ey.com::42aac3b6-db92-412d-9e7b-dabb10920152" providerId="AD"/>
  <p188:author id="{4EE3F4E3-B69D-E151-3D75-5A80A82E471C}" name="Lauren Cornell" initials="LC" userId="S::bgernst21@tn.gov::c7d56f7f-80ac-4b49-990e-d5fd2b38b11c" providerId="AD"/>
  <p188:author id="{9E70CEF0-EE8E-FB5D-9A28-729E8721BE7F}" name="Hailey Disch" initials="HD" userId="S::bgernst23@tn.gov::a823ec25-c2a0-4a3e-a73e-a1b076e344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obert M Reeves" initials="RR" lastIdx="7" clrIdx="6">
    <p:extLst>
      <p:ext uri="{19B8F6BF-5375-455C-9EA6-DF929625EA0E}">
        <p15:presenceInfo xmlns:p15="http://schemas.microsoft.com/office/powerpoint/2012/main" userId="S::robert.reeves@ey.com::dc71717a-df7c-4002-948e-3af23652f0a6" providerId="AD"/>
      </p:ext>
    </p:extLst>
  </p:cmAuthor>
  <p:cmAuthor id="1" name="Will T Mayberry" initials="WTM" lastIdx="24" clrIdx="0">
    <p:extLst>
      <p:ext uri="{19B8F6BF-5375-455C-9EA6-DF929625EA0E}">
        <p15:presenceInfo xmlns:p15="http://schemas.microsoft.com/office/powerpoint/2012/main" userId="S::Will.T.Mayberry@ey.com::fb062010-6809-43f0-98f1-a90a3b1735b5" providerId="AD"/>
      </p:ext>
    </p:extLst>
  </p:cmAuthor>
  <p:cmAuthor id="2" name="Rob Shelton" initials="RS" lastIdx="17" clrIdx="1">
    <p:extLst>
      <p:ext uri="{19B8F6BF-5375-455C-9EA6-DF929625EA0E}">
        <p15:presenceInfo xmlns:p15="http://schemas.microsoft.com/office/powerpoint/2012/main" userId="S::Rob.Shelton@ey.com::113338fa-0aba-4c70-84db-90c6439d43d6" providerId="AD"/>
      </p:ext>
    </p:extLst>
  </p:cmAuthor>
  <p:cmAuthor id="3" name="Hailey Disch" initials="HD" lastIdx="7" clrIdx="2">
    <p:extLst>
      <p:ext uri="{19B8F6BF-5375-455C-9EA6-DF929625EA0E}">
        <p15:presenceInfo xmlns:p15="http://schemas.microsoft.com/office/powerpoint/2012/main" userId="S::Hailey.Disch@ey.com::02b4ce46-e7f1-4dd1-837a-649d595a2f03" providerId="AD"/>
      </p:ext>
    </p:extLst>
  </p:cmAuthor>
  <p:cmAuthor id="4" name="Jaamal Whittington" initials="JW" lastIdx="35" clrIdx="3">
    <p:extLst>
      <p:ext uri="{19B8F6BF-5375-455C-9EA6-DF929625EA0E}">
        <p15:presenceInfo xmlns:p15="http://schemas.microsoft.com/office/powerpoint/2012/main" userId="S::Jaamal.Whittington@ey.com::c7baa1a2-e670-4910-93a8-cd113b24cee4" providerId="AD"/>
      </p:ext>
    </p:extLst>
  </p:cmAuthor>
  <p:cmAuthor id="5" name="Lauren Cornell" initials="LC" lastIdx="7" clrIdx="4">
    <p:extLst>
      <p:ext uri="{19B8F6BF-5375-455C-9EA6-DF929625EA0E}">
        <p15:presenceInfo xmlns:p15="http://schemas.microsoft.com/office/powerpoint/2012/main" userId="S::Lauren.Cornell@ey.com::8308c122-c0fd-4704-a2a7-c6d1d67a0fa8" providerId="AD"/>
      </p:ext>
    </p:extLst>
  </p:cmAuthor>
  <p:cmAuthor id="6" name="Meredith Monroe" initials="MM" lastIdx="1" clrIdx="5">
    <p:extLst>
      <p:ext uri="{19B8F6BF-5375-455C-9EA6-DF929625EA0E}">
        <p15:presenceInfo xmlns:p15="http://schemas.microsoft.com/office/powerpoint/2012/main" userId="S::Meredith.Monroe@ey.com::804a8fb6-43d9-409d-80d4-402b22b30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B365D"/>
    <a:srgbClr val="ED2922"/>
    <a:srgbClr val="D7CDCD"/>
    <a:srgbClr val="243849"/>
    <a:srgbClr val="F2F2F2"/>
    <a:srgbClr val="7C2529"/>
    <a:srgbClr val="ECE8E8"/>
    <a:srgbClr val="B9B9B9"/>
    <a:srgbClr val="1D3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CDC6A-B546-457A-9D87-4BCF22252846}" v="1" dt="2024-11-01T04:58:32.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28" y="62"/>
      </p:cViewPr>
      <p:guideLst>
        <p:guide orient="horz" pos="2160"/>
        <p:guide pos="3840"/>
      </p:guideLst>
    </p:cSldViewPr>
  </p:slideViewPr>
  <p:notesTextViewPr>
    <p:cViewPr>
      <p:scale>
        <a:sx n="1" d="1"/>
        <a:sy n="1" d="1"/>
      </p:scale>
      <p:origin x="0" y="0"/>
    </p:cViewPr>
  </p:notesTextViewPr>
  <p:sorterViewPr>
    <p:cViewPr>
      <p:scale>
        <a:sx n="100" d="100"/>
        <a:sy n="100" d="100"/>
      </p:scale>
      <p:origin x="0" y="-14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a L. Jones" userId="37d4c82e-dcd8-4714-8d56-bfe3d0a2cb4a" providerId="ADAL" clId="{4C0CDC6A-B546-457A-9D87-4BCF22252846}"/>
    <pc:docChg chg="custSel addSld modSld">
      <pc:chgData name="Vena L. Jones" userId="37d4c82e-dcd8-4714-8d56-bfe3d0a2cb4a" providerId="ADAL" clId="{4C0CDC6A-B546-457A-9D87-4BCF22252846}" dt="2024-11-01T04:58:39.782" v="67" actId="20577"/>
      <pc:docMkLst>
        <pc:docMk/>
      </pc:docMkLst>
      <pc:sldChg chg="modSp mod">
        <pc:chgData name="Vena L. Jones" userId="37d4c82e-dcd8-4714-8d56-bfe3d0a2cb4a" providerId="ADAL" clId="{4C0CDC6A-B546-457A-9D87-4BCF22252846}" dt="2024-11-01T04:58:10.040" v="47" actId="20577"/>
        <pc:sldMkLst>
          <pc:docMk/>
          <pc:sldMk cId="2861116029" sldId="2809"/>
        </pc:sldMkLst>
        <pc:spChg chg="mod">
          <ac:chgData name="Vena L. Jones" userId="37d4c82e-dcd8-4714-8d56-bfe3d0a2cb4a" providerId="ADAL" clId="{4C0CDC6A-B546-457A-9D87-4BCF22252846}" dt="2024-11-01T04:58:10.040" v="47" actId="20577"/>
          <ac:spMkLst>
            <pc:docMk/>
            <pc:sldMk cId="2861116029" sldId="2809"/>
            <ac:spMk id="3" creationId="{481CBD93-06F0-BFD8-4994-F3C91DCCD162}"/>
          </ac:spMkLst>
        </pc:spChg>
      </pc:sldChg>
      <pc:sldChg chg="modSp mod">
        <pc:chgData name="Vena L. Jones" userId="37d4c82e-dcd8-4714-8d56-bfe3d0a2cb4a" providerId="ADAL" clId="{4C0CDC6A-B546-457A-9D87-4BCF22252846}" dt="2024-11-01T04:57:54.461" v="46" actId="255"/>
        <pc:sldMkLst>
          <pc:docMk/>
          <pc:sldMk cId="606463258" sldId="2810"/>
        </pc:sldMkLst>
        <pc:spChg chg="mod">
          <ac:chgData name="Vena L. Jones" userId="37d4c82e-dcd8-4714-8d56-bfe3d0a2cb4a" providerId="ADAL" clId="{4C0CDC6A-B546-457A-9D87-4BCF22252846}" dt="2024-11-01T04:57:54.461" v="46" actId="255"/>
          <ac:spMkLst>
            <pc:docMk/>
            <pc:sldMk cId="606463258" sldId="2810"/>
            <ac:spMk id="3" creationId="{F78DB03F-8573-9388-8D5E-8F8657DC21AD}"/>
          </ac:spMkLst>
        </pc:spChg>
        <pc:spChg chg="mod">
          <ac:chgData name="Vena L. Jones" userId="37d4c82e-dcd8-4714-8d56-bfe3d0a2cb4a" providerId="ADAL" clId="{4C0CDC6A-B546-457A-9D87-4BCF22252846}" dt="2024-11-01T04:57:30.913" v="40" actId="20577"/>
          <ac:spMkLst>
            <pc:docMk/>
            <pc:sldMk cId="606463258" sldId="2810"/>
            <ac:spMk id="5" creationId="{C8AE0BB8-7528-A06F-C3C9-58E94F6A2750}"/>
          </ac:spMkLst>
        </pc:spChg>
      </pc:sldChg>
      <pc:sldChg chg="modSp add mod">
        <pc:chgData name="Vena L. Jones" userId="37d4c82e-dcd8-4714-8d56-bfe3d0a2cb4a" providerId="ADAL" clId="{4C0CDC6A-B546-457A-9D87-4BCF22252846}" dt="2024-11-01T04:58:39.782" v="67" actId="20577"/>
        <pc:sldMkLst>
          <pc:docMk/>
          <pc:sldMk cId="3705930258" sldId="2811"/>
        </pc:sldMkLst>
        <pc:spChg chg="mod">
          <ac:chgData name="Vena L. Jones" userId="37d4c82e-dcd8-4714-8d56-bfe3d0a2cb4a" providerId="ADAL" clId="{4C0CDC6A-B546-457A-9D87-4BCF22252846}" dt="2024-11-01T04:58:39.782" v="67" actId="20577"/>
          <ac:spMkLst>
            <pc:docMk/>
            <pc:sldMk cId="3705930258" sldId="2811"/>
            <ac:spMk id="2" creationId="{FA5B4957-66CC-4D7F-A3A7-493BDA20015B}"/>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A609D-1B22-45D2-AE9D-185435B7F33F}"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E5D2DB46-E102-4C2B-A067-76B7B0D51700}">
      <dgm:prSet phldrT="[Text]" custT="1"/>
      <dgm:spPr/>
      <dgm:t>
        <a:bodyPr/>
        <a:lstStyle/>
        <a:p>
          <a:r>
            <a:rPr lang="en-US" sz="1400" b="1">
              <a:latin typeface="Open Sans" panose="020B0606030504020204" pitchFamily="34" charset="0"/>
              <a:ea typeface="Open Sans" panose="020B0606030504020204" pitchFamily="34" charset="0"/>
              <a:cs typeface="Open Sans" panose="020B0606030504020204" pitchFamily="34" charset="0"/>
            </a:rPr>
            <a:t>Planning and Design - Solicitation and Contracting (~93 - 125 days)</a:t>
          </a:r>
        </a:p>
      </dgm:t>
    </dgm:pt>
    <dgm:pt modelId="{96EF901D-CBDA-4AD2-B0F1-D10C7F49E779}" type="parTrans" cxnId="{71EB87FF-ABBD-4BA5-BA94-DC5A54B8BD4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A2474659-6659-4D08-8CD8-52B79CF79DB3}" type="sibTrans" cxnId="{71EB87FF-ABBD-4BA5-BA94-DC5A54B8BD4B}">
      <dgm:prSet custT="1"/>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61B86E28-0332-48F7-B769-01A6FF623823}">
      <dgm:prSet phldrT="[Text]" custT="1"/>
      <dgm:spPr/>
      <dgm:t>
        <a:bodyPr/>
        <a:lstStyle/>
        <a:p>
          <a:r>
            <a:rPr lang="en-US" sz="1400" b="1">
              <a:latin typeface="Open Sans" panose="020B0606030504020204" pitchFamily="34" charset="0"/>
              <a:ea typeface="Open Sans" panose="020B0606030504020204" pitchFamily="34" charset="0"/>
              <a:cs typeface="Open Sans" panose="020B0606030504020204" pitchFamily="34" charset="0"/>
            </a:rPr>
            <a:t>Planning and Design - Project Execution (~255 - 285 days)</a:t>
          </a:r>
        </a:p>
      </dgm:t>
    </dgm:pt>
    <dgm:pt modelId="{D27502F1-6311-4292-93A6-A5B85AE8E788}" type="parTrans" cxnId="{A76E7331-31B9-4068-A61C-0DF996B393F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128C80AD-F266-4FD2-945A-25389D0F181E}" type="sibTrans" cxnId="{A76E7331-31B9-4068-A61C-0DF996B393F9}">
      <dgm:prSet custT="1"/>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1D2F92E8-0E0B-4B12-B87A-20B95332A31C}">
      <dgm:prSet phldrT="[Text]" custT="1"/>
      <dgm:spPr>
        <a:solidFill>
          <a:schemeClr val="accent4"/>
        </a:solidFill>
      </dgm:spPr>
      <dgm:t>
        <a:bodyPr/>
        <a:lstStyle/>
        <a:p>
          <a:r>
            <a:rPr lang="en-US" sz="1400" b="1">
              <a:latin typeface="Open Sans" panose="020B0606030504020204" pitchFamily="34" charset="0"/>
              <a:ea typeface="Open Sans" panose="020B0606030504020204" pitchFamily="34" charset="0"/>
              <a:cs typeface="Open Sans" panose="020B0606030504020204" pitchFamily="34" charset="0"/>
            </a:rPr>
            <a:t>Construction - Bidding and Contracting (~86 - 118 days)</a:t>
          </a:r>
        </a:p>
      </dgm:t>
    </dgm:pt>
    <dgm:pt modelId="{54B6859B-3A57-4AFA-B107-B77A84B746F4}" type="parTrans" cxnId="{94398A38-3E0F-473A-8E47-A8D07DBAD47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EB7E2E78-C214-47F1-A38F-1D0C8D72D384}" type="sibTrans" cxnId="{94398A38-3E0F-473A-8E47-A8D07DBAD479}">
      <dgm:prSet custT="1"/>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1A4C0604-BE13-4FCE-8BF6-69D0BE5756F6}">
      <dgm:prSet phldrT="[Text]" custT="1"/>
      <dgm:spPr>
        <a:solidFill>
          <a:schemeClr val="accent3"/>
        </a:solidFill>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Final deliverables and reimbursement requests submitted</a:t>
          </a:r>
        </a:p>
      </dgm:t>
    </dgm:pt>
    <dgm:pt modelId="{6997D686-F1DE-4754-B7DC-F07B51A35321}" type="parTrans" cxnId="{43466E99-DCF2-469F-B8E8-B8672B07BF5A}">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D584E414-707C-4D65-8805-5AB51C9CEA81}" type="sibTrans" cxnId="{43466E99-DCF2-469F-B8E8-B8672B07BF5A}">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F5CBBC67-0DFC-4D17-9EC3-E42476357AB5}">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Securing contracts for planning and design work</a:t>
          </a:r>
        </a:p>
      </dgm:t>
    </dgm:pt>
    <dgm:pt modelId="{B7C4338A-D17D-4C41-9CB7-3FB221694B9A}" type="parTrans" cxnId="{BF425D07-93A1-44EE-AAF3-40C5EA312496}">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6A53D2DB-7227-4F46-8B9F-8193D49D57DF}" type="sibTrans" cxnId="{BF425D07-93A1-44EE-AAF3-40C5EA312496}">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CE99E836-D00E-451A-9407-1C92FDF454EF}">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Grant administration and planning funds available for reimbursement</a:t>
          </a:r>
        </a:p>
      </dgm:t>
    </dgm:pt>
    <dgm:pt modelId="{699DEF51-1D07-4569-B735-AF34357E8258}" type="parTrans" cxnId="{2AF67AEE-D133-424C-ADF6-EE78FE754CB2}">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C5E6C6E6-9DA3-4AEF-8CF0-C97A0B7CAE9C}" type="sibTrans" cxnId="{2AF67AEE-D133-424C-ADF6-EE78FE754CB2}">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81EED47-EC09-484E-8710-1AD6EBB5D88D}">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Development of planning and design deliverables</a:t>
          </a:r>
        </a:p>
      </dgm:t>
    </dgm:pt>
    <dgm:pt modelId="{3BFEC1E8-3E83-423A-B276-9DFB4919958F}" type="parTrans" cxnId="{A89D4D3D-69C6-4F85-B52E-0763C41461A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66EC294A-686E-4ED7-95CE-7B22092E7D9D}" type="sibTrans" cxnId="{A89D4D3D-69C6-4F85-B52E-0763C41461A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87EE5AB4-8383-472C-A7F4-AF826B7F2390}">
      <dgm:prSet phldrT="[Text]" custT="1"/>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Planning and design funds available for reimbursement</a:t>
          </a:r>
        </a:p>
      </dgm:t>
    </dgm:pt>
    <dgm:pt modelId="{5874B063-9F7C-4FFB-BB7E-A19C75A5A04A}" type="parTrans" cxnId="{A5B5E765-8793-4276-93B8-DB38F7BBD842}">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BB12B97-9F5E-4570-96DC-14A608200680}" type="sibTrans" cxnId="{A5B5E765-8793-4276-93B8-DB38F7BBD842}">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3418953-8713-42C6-8B10-EF67F84E6DC2}">
      <dgm:prSet phldrT="[Text]" custT="1"/>
      <dgm:spPr>
        <a:solidFill>
          <a:schemeClr val="accent4"/>
        </a:solidFill>
      </dgm:spPr>
      <dgm:t>
        <a:bodyPr/>
        <a:lstStyle/>
        <a:p>
          <a:r>
            <a:rPr lang="en-US" sz="1400" b="1">
              <a:latin typeface="Open Sans" panose="020B0606030504020204" pitchFamily="34" charset="0"/>
              <a:ea typeface="Open Sans" panose="020B0606030504020204" pitchFamily="34" charset="0"/>
              <a:cs typeface="Open Sans" panose="020B0606030504020204" pitchFamily="34" charset="0"/>
            </a:rPr>
            <a:t>Construction - Project Execution (~264 days)</a:t>
          </a:r>
        </a:p>
      </dgm:t>
    </dgm:pt>
    <dgm:pt modelId="{282A75A1-8995-47FD-BD15-8B2A872D0B27}" type="parTrans" cxnId="{4BFD5F3D-F7B0-4530-872D-B76C1EDD5638}">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D2318E4B-507E-44C1-9A7B-ACD8D0E5A6A5}" type="sibTrans" cxnId="{4BFD5F3D-F7B0-4530-872D-B76C1EDD5638}">
      <dgm:prSet custT="1"/>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30C5E99C-0438-452E-8AA0-966BBBF07796}">
      <dgm:prSet phldrT="[Text]" custT="1"/>
      <dgm:spPr>
        <a:solidFill>
          <a:schemeClr val="accent3"/>
        </a:solidFill>
      </dgm:spPr>
      <dgm:t>
        <a:bodyPr/>
        <a:lstStyle/>
        <a:p>
          <a:r>
            <a:rPr lang="en-US" sz="1400" b="1">
              <a:latin typeface="Open Sans" panose="020B0606030504020204" pitchFamily="34" charset="0"/>
              <a:ea typeface="Open Sans" panose="020B0606030504020204" pitchFamily="34" charset="0"/>
              <a:cs typeface="Open Sans" panose="020B0606030504020204" pitchFamily="34" charset="0"/>
            </a:rPr>
            <a:t>Project Closeout (~60 days)</a:t>
          </a:r>
        </a:p>
      </dgm:t>
    </dgm:pt>
    <dgm:pt modelId="{D20AC5DD-F885-4895-8D1D-6E1B4D02FE5D}" type="parTrans" cxnId="{889FAACF-64DB-46EC-B8F0-A657581561D1}">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E455B70B-7ABF-4CC2-803F-A238BA9D4DCB}" type="sibTrans" cxnId="{889FAACF-64DB-46EC-B8F0-A657581561D1}">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AA2E42E-90DB-426B-8732-9E75118CCAC5}">
      <dgm:prSet phldrT="[Text]" custT="1"/>
      <dgm:spPr>
        <a:solidFill>
          <a:schemeClr val="accent4"/>
        </a:solidFill>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Securing contracts for construction work</a:t>
          </a:r>
        </a:p>
      </dgm:t>
    </dgm:pt>
    <dgm:pt modelId="{D62238F3-4870-45CB-884E-DFA27321F21B}" type="parTrans" cxnId="{2D079125-515C-47C1-BF41-C233E296E3BE}">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A895A13B-C80D-47B3-9516-285CBA12F86B}" type="sibTrans" cxnId="{2D079125-515C-47C1-BF41-C233E296E3BE}">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61AAE3B5-6E2A-4759-9A9D-A2016D12CC59}">
      <dgm:prSet phldrT="[Text]" custT="1"/>
      <dgm:spPr>
        <a:solidFill>
          <a:schemeClr val="accent4"/>
        </a:solidFill>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Construction work occurs</a:t>
          </a:r>
        </a:p>
      </dgm:t>
    </dgm:pt>
    <dgm:pt modelId="{51E83B40-23CC-47B4-AD17-3E72465B6374}" type="parTrans" cxnId="{5723B80B-C1BA-4C1D-9749-733C998212A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35ACF308-3747-4501-97EE-338CF8E300F1}" type="sibTrans" cxnId="{5723B80B-C1BA-4C1D-9749-733C998212A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75CB4940-B1AD-4BE6-83AA-A6633A072CEE}">
      <dgm:prSet phldrT="[Text]" custT="1"/>
      <dgm:spPr>
        <a:solidFill>
          <a:schemeClr val="accent4"/>
        </a:solidFill>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Construction funds available for reimbursement</a:t>
          </a:r>
        </a:p>
      </dgm:t>
    </dgm:pt>
    <dgm:pt modelId="{A9E493C8-EF74-4148-A992-518420C45B6C}" type="parTrans" cxnId="{CEDB7F05-D35B-4C34-9665-EB53145F13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E9B72E93-3084-4A39-B215-B16D3FBF48EC}" type="sibTrans" cxnId="{CEDB7F05-D35B-4C34-9665-EB53145F13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394C63D3-6146-464C-8C83-E479B767185C}">
      <dgm:prSet phldrT="[Text]" custT="1"/>
      <dgm:spPr>
        <a:solidFill>
          <a:schemeClr val="accent3"/>
        </a:solidFill>
      </dgm:spPr>
      <dgm:t>
        <a:bodyPr/>
        <a:lstStyle/>
        <a:p>
          <a:r>
            <a:rPr lang="en-US" sz="1400">
              <a:latin typeface="Open Sans" panose="020B0606030504020204" pitchFamily="34" charset="0"/>
              <a:ea typeface="Open Sans" panose="020B0606030504020204" pitchFamily="34" charset="0"/>
              <a:cs typeface="Open Sans" panose="020B0606030504020204" pitchFamily="34" charset="0"/>
            </a:rPr>
            <a:t>All funds available for reimbursement</a:t>
          </a:r>
        </a:p>
      </dgm:t>
    </dgm:pt>
    <dgm:pt modelId="{08D008D2-83F7-44E7-AAE1-5B73BF811C53}" type="parTrans" cxnId="{619858E1-BDCD-436E-B5B7-B228BC7F5AB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11B468F8-6EDF-4428-BEE4-7D89347FB839}" type="sibTrans" cxnId="{619858E1-BDCD-436E-B5B7-B228BC7F5AB0}">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C777FB48-6D3F-4CD5-A471-E0336ED2BF07}" type="pres">
      <dgm:prSet presAssocID="{624A609D-1B22-45D2-AE9D-185435B7F33F}" presName="Name0" presStyleCnt="0">
        <dgm:presLayoutVars>
          <dgm:dir/>
          <dgm:resizeHandles val="exact"/>
        </dgm:presLayoutVars>
      </dgm:prSet>
      <dgm:spPr/>
    </dgm:pt>
    <dgm:pt modelId="{243A9A7B-4B2B-4FC7-B9C1-397E7F71CDB1}" type="pres">
      <dgm:prSet presAssocID="{E5D2DB46-E102-4C2B-A067-76B7B0D51700}" presName="node" presStyleLbl="node1" presStyleIdx="0" presStyleCnt="5">
        <dgm:presLayoutVars>
          <dgm:bulletEnabled val="1"/>
        </dgm:presLayoutVars>
      </dgm:prSet>
      <dgm:spPr/>
    </dgm:pt>
    <dgm:pt modelId="{19AA94D5-1ACE-4B59-A3B6-1AB171FFBC5E}" type="pres">
      <dgm:prSet presAssocID="{A2474659-6659-4D08-8CD8-52B79CF79DB3}" presName="sibTrans" presStyleLbl="sibTrans1D1" presStyleIdx="0" presStyleCnt="4"/>
      <dgm:spPr/>
    </dgm:pt>
    <dgm:pt modelId="{DF86FCF7-AF7E-442D-B6EA-8F91B90199AE}" type="pres">
      <dgm:prSet presAssocID="{A2474659-6659-4D08-8CD8-52B79CF79DB3}" presName="connectorText" presStyleLbl="sibTrans1D1" presStyleIdx="0" presStyleCnt="4"/>
      <dgm:spPr/>
    </dgm:pt>
    <dgm:pt modelId="{A5E9817E-8E92-47B2-BD6C-DFFA305E0322}" type="pres">
      <dgm:prSet presAssocID="{61B86E28-0332-48F7-B769-01A6FF623823}" presName="node" presStyleLbl="node1" presStyleIdx="1" presStyleCnt="5">
        <dgm:presLayoutVars>
          <dgm:bulletEnabled val="1"/>
        </dgm:presLayoutVars>
      </dgm:prSet>
      <dgm:spPr/>
    </dgm:pt>
    <dgm:pt modelId="{D436D929-A713-4524-BAC4-89D79240F921}" type="pres">
      <dgm:prSet presAssocID="{128C80AD-F266-4FD2-945A-25389D0F181E}" presName="sibTrans" presStyleLbl="sibTrans1D1" presStyleIdx="1" presStyleCnt="4"/>
      <dgm:spPr/>
    </dgm:pt>
    <dgm:pt modelId="{B79F9E48-D65D-4C68-AFC7-43155C027DA9}" type="pres">
      <dgm:prSet presAssocID="{128C80AD-F266-4FD2-945A-25389D0F181E}" presName="connectorText" presStyleLbl="sibTrans1D1" presStyleIdx="1" presStyleCnt="4"/>
      <dgm:spPr/>
    </dgm:pt>
    <dgm:pt modelId="{4D83223C-E9C4-4735-BD68-816B060842E6}" type="pres">
      <dgm:prSet presAssocID="{1D2F92E8-0E0B-4B12-B87A-20B95332A31C}" presName="node" presStyleLbl="node1" presStyleIdx="2" presStyleCnt="5">
        <dgm:presLayoutVars>
          <dgm:bulletEnabled val="1"/>
        </dgm:presLayoutVars>
      </dgm:prSet>
      <dgm:spPr/>
    </dgm:pt>
    <dgm:pt modelId="{3CE5A04C-DF43-4BE2-8095-7E1DE8A0B45A}" type="pres">
      <dgm:prSet presAssocID="{EB7E2E78-C214-47F1-A38F-1D0C8D72D384}" presName="sibTrans" presStyleLbl="sibTrans1D1" presStyleIdx="2" presStyleCnt="4"/>
      <dgm:spPr/>
    </dgm:pt>
    <dgm:pt modelId="{34457389-2AFA-41CD-8889-A6B5BECC4579}" type="pres">
      <dgm:prSet presAssocID="{EB7E2E78-C214-47F1-A38F-1D0C8D72D384}" presName="connectorText" presStyleLbl="sibTrans1D1" presStyleIdx="2" presStyleCnt="4"/>
      <dgm:spPr/>
    </dgm:pt>
    <dgm:pt modelId="{9390B70E-1B4B-4DE5-9CF3-50EFD6062322}" type="pres">
      <dgm:prSet presAssocID="{93418953-8713-42C6-8B10-EF67F84E6DC2}" presName="node" presStyleLbl="node1" presStyleIdx="3" presStyleCnt="5">
        <dgm:presLayoutVars>
          <dgm:bulletEnabled val="1"/>
        </dgm:presLayoutVars>
      </dgm:prSet>
      <dgm:spPr/>
    </dgm:pt>
    <dgm:pt modelId="{A4C84CB7-377B-4619-ABBE-9815196F71F1}" type="pres">
      <dgm:prSet presAssocID="{D2318E4B-507E-44C1-9A7B-ACD8D0E5A6A5}" presName="sibTrans" presStyleLbl="sibTrans1D1" presStyleIdx="3" presStyleCnt="4"/>
      <dgm:spPr/>
    </dgm:pt>
    <dgm:pt modelId="{A9376901-D9B7-48CA-AD81-7A956AC35631}" type="pres">
      <dgm:prSet presAssocID="{D2318E4B-507E-44C1-9A7B-ACD8D0E5A6A5}" presName="connectorText" presStyleLbl="sibTrans1D1" presStyleIdx="3" presStyleCnt="4"/>
      <dgm:spPr/>
    </dgm:pt>
    <dgm:pt modelId="{D1BCB857-4CF1-4821-8D76-59D9931505B1}" type="pres">
      <dgm:prSet presAssocID="{30C5E99C-0438-452E-8AA0-966BBBF07796}" presName="node" presStyleLbl="node1" presStyleIdx="4" presStyleCnt="5">
        <dgm:presLayoutVars>
          <dgm:bulletEnabled val="1"/>
        </dgm:presLayoutVars>
      </dgm:prSet>
      <dgm:spPr/>
    </dgm:pt>
  </dgm:ptLst>
  <dgm:cxnLst>
    <dgm:cxn modelId="{E6FF7F03-01D4-4BFF-9AD5-B0C9C8551905}" type="presOf" srcId="{F5CBBC67-0DFC-4D17-9EC3-E42476357AB5}" destId="{243A9A7B-4B2B-4FC7-B9C1-397E7F71CDB1}" srcOrd="0" destOrd="1" presId="urn:microsoft.com/office/officeart/2005/8/layout/bProcess3"/>
    <dgm:cxn modelId="{CEDB7F05-D35B-4C34-9665-EB53145F136B}" srcId="{93418953-8713-42C6-8B10-EF67F84E6DC2}" destId="{75CB4940-B1AD-4BE6-83AA-A6633A072CEE}" srcOrd="1" destOrd="0" parTransId="{A9E493C8-EF74-4148-A992-518420C45B6C}" sibTransId="{E9B72E93-3084-4A39-B215-B16D3FBF48EC}"/>
    <dgm:cxn modelId="{BF425D07-93A1-44EE-AAF3-40C5EA312496}" srcId="{E5D2DB46-E102-4C2B-A067-76B7B0D51700}" destId="{F5CBBC67-0DFC-4D17-9EC3-E42476357AB5}" srcOrd="0" destOrd="0" parTransId="{B7C4338A-D17D-4C41-9CB7-3FB221694B9A}" sibTransId="{6A53D2DB-7227-4F46-8B9F-8193D49D57DF}"/>
    <dgm:cxn modelId="{5723B80B-C1BA-4C1D-9749-733C998212A0}" srcId="{93418953-8713-42C6-8B10-EF67F84E6DC2}" destId="{61AAE3B5-6E2A-4759-9A9D-A2016D12CC59}" srcOrd="0" destOrd="0" parTransId="{51E83B40-23CC-47B4-AD17-3E72465B6374}" sibTransId="{35ACF308-3747-4501-97EE-338CF8E300F1}"/>
    <dgm:cxn modelId="{83F6610E-16B1-46A0-90FA-0F92ACE86C9C}" type="presOf" srcId="{EB7E2E78-C214-47F1-A38F-1D0C8D72D384}" destId="{3CE5A04C-DF43-4BE2-8095-7E1DE8A0B45A}" srcOrd="0" destOrd="0" presId="urn:microsoft.com/office/officeart/2005/8/layout/bProcess3"/>
    <dgm:cxn modelId="{DC5FF918-F388-459B-9FAC-FB15400034D2}" type="presOf" srcId="{61B86E28-0332-48F7-B769-01A6FF623823}" destId="{A5E9817E-8E92-47B2-BD6C-DFFA305E0322}" srcOrd="0" destOrd="0" presId="urn:microsoft.com/office/officeart/2005/8/layout/bProcess3"/>
    <dgm:cxn modelId="{2D079125-515C-47C1-BF41-C233E296E3BE}" srcId="{1D2F92E8-0E0B-4B12-B87A-20B95332A31C}" destId="{7AA2E42E-90DB-426B-8732-9E75118CCAC5}" srcOrd="0" destOrd="0" parTransId="{D62238F3-4870-45CB-884E-DFA27321F21B}" sibTransId="{A895A13B-C80D-47B3-9516-285CBA12F86B}"/>
    <dgm:cxn modelId="{A76E7331-31B9-4068-A61C-0DF996B393F9}" srcId="{624A609D-1B22-45D2-AE9D-185435B7F33F}" destId="{61B86E28-0332-48F7-B769-01A6FF623823}" srcOrd="1" destOrd="0" parTransId="{D27502F1-6311-4292-93A6-A5B85AE8E788}" sibTransId="{128C80AD-F266-4FD2-945A-25389D0F181E}"/>
    <dgm:cxn modelId="{ADA18938-1A28-4A2D-9FB9-86D5AF148372}" type="presOf" srcId="{CE99E836-D00E-451A-9407-1C92FDF454EF}" destId="{243A9A7B-4B2B-4FC7-B9C1-397E7F71CDB1}" srcOrd="0" destOrd="2" presId="urn:microsoft.com/office/officeart/2005/8/layout/bProcess3"/>
    <dgm:cxn modelId="{94398A38-3E0F-473A-8E47-A8D07DBAD479}" srcId="{624A609D-1B22-45D2-AE9D-185435B7F33F}" destId="{1D2F92E8-0E0B-4B12-B87A-20B95332A31C}" srcOrd="2" destOrd="0" parTransId="{54B6859B-3A57-4AFA-B107-B77A84B746F4}" sibTransId="{EB7E2E78-C214-47F1-A38F-1D0C8D72D384}"/>
    <dgm:cxn modelId="{8CD93239-87FE-43A1-9273-96200A332EA4}" type="presOf" srcId="{A2474659-6659-4D08-8CD8-52B79CF79DB3}" destId="{DF86FCF7-AF7E-442D-B6EA-8F91B90199AE}" srcOrd="1" destOrd="0" presId="urn:microsoft.com/office/officeart/2005/8/layout/bProcess3"/>
    <dgm:cxn modelId="{5DEC273A-48D9-489A-843D-192AA952D3CC}" type="presOf" srcId="{D2318E4B-507E-44C1-9A7B-ACD8D0E5A6A5}" destId="{A4C84CB7-377B-4619-ABBE-9815196F71F1}" srcOrd="0" destOrd="0" presId="urn:microsoft.com/office/officeart/2005/8/layout/bProcess3"/>
    <dgm:cxn modelId="{9D2EEA3B-0913-44E1-BAEF-8F0D106C9599}" type="presOf" srcId="{1A4C0604-BE13-4FCE-8BF6-69D0BE5756F6}" destId="{D1BCB857-4CF1-4821-8D76-59D9931505B1}" srcOrd="0" destOrd="1" presId="urn:microsoft.com/office/officeart/2005/8/layout/bProcess3"/>
    <dgm:cxn modelId="{4BFD5F3D-F7B0-4530-872D-B76C1EDD5638}" srcId="{624A609D-1B22-45D2-AE9D-185435B7F33F}" destId="{93418953-8713-42C6-8B10-EF67F84E6DC2}" srcOrd="3" destOrd="0" parTransId="{282A75A1-8995-47FD-BD15-8B2A872D0B27}" sibTransId="{D2318E4B-507E-44C1-9A7B-ACD8D0E5A6A5}"/>
    <dgm:cxn modelId="{A89D4D3D-69C6-4F85-B52E-0763C41461A9}" srcId="{61B86E28-0332-48F7-B769-01A6FF623823}" destId="{981EED47-EC09-484E-8710-1AD6EBB5D88D}" srcOrd="0" destOrd="0" parTransId="{3BFEC1E8-3E83-423A-B276-9DFB4919958F}" sibTransId="{66EC294A-686E-4ED7-95CE-7B22092E7D9D}"/>
    <dgm:cxn modelId="{A5B5E765-8793-4276-93B8-DB38F7BBD842}" srcId="{61B86E28-0332-48F7-B769-01A6FF623823}" destId="{87EE5AB4-8383-472C-A7F4-AF826B7F2390}" srcOrd="1" destOrd="0" parTransId="{5874B063-9F7C-4FFB-BB7E-A19C75A5A04A}" sibTransId="{9BB12B97-9F5E-4570-96DC-14A608200680}"/>
    <dgm:cxn modelId="{3B37AD48-5AA1-47CC-BE0A-DB5151D40379}" type="presOf" srcId="{1D2F92E8-0E0B-4B12-B87A-20B95332A31C}" destId="{4D83223C-E9C4-4735-BD68-816B060842E6}" srcOrd="0" destOrd="0" presId="urn:microsoft.com/office/officeart/2005/8/layout/bProcess3"/>
    <dgm:cxn modelId="{5C19D84A-7C38-44EE-883B-831067236D15}" type="presOf" srcId="{624A609D-1B22-45D2-AE9D-185435B7F33F}" destId="{C777FB48-6D3F-4CD5-A471-E0336ED2BF07}" srcOrd="0" destOrd="0" presId="urn:microsoft.com/office/officeart/2005/8/layout/bProcess3"/>
    <dgm:cxn modelId="{B6EEB34D-E0CC-49CA-9788-989AC150D86A}" type="presOf" srcId="{A2474659-6659-4D08-8CD8-52B79CF79DB3}" destId="{19AA94D5-1ACE-4B59-A3B6-1AB171FFBC5E}" srcOrd="0" destOrd="0" presId="urn:microsoft.com/office/officeart/2005/8/layout/bProcess3"/>
    <dgm:cxn modelId="{C4AC046F-7D40-4838-9B0B-3B587AD1E9A1}" type="presOf" srcId="{E5D2DB46-E102-4C2B-A067-76B7B0D51700}" destId="{243A9A7B-4B2B-4FC7-B9C1-397E7F71CDB1}" srcOrd="0" destOrd="0" presId="urn:microsoft.com/office/officeart/2005/8/layout/bProcess3"/>
    <dgm:cxn modelId="{6319254F-6661-405C-8269-61E82A97F13A}" type="presOf" srcId="{128C80AD-F266-4FD2-945A-25389D0F181E}" destId="{B79F9E48-D65D-4C68-AFC7-43155C027DA9}" srcOrd="1" destOrd="0" presId="urn:microsoft.com/office/officeart/2005/8/layout/bProcess3"/>
    <dgm:cxn modelId="{58061C8A-240B-4ACB-AF00-896257C8570B}" type="presOf" srcId="{D2318E4B-507E-44C1-9A7B-ACD8D0E5A6A5}" destId="{A9376901-D9B7-48CA-AD81-7A956AC35631}" srcOrd="1" destOrd="0" presId="urn:microsoft.com/office/officeart/2005/8/layout/bProcess3"/>
    <dgm:cxn modelId="{8AABBC8A-1456-4C01-AF3A-952CB16BD6A5}" type="presOf" srcId="{75CB4940-B1AD-4BE6-83AA-A6633A072CEE}" destId="{9390B70E-1B4B-4DE5-9CF3-50EFD6062322}" srcOrd="0" destOrd="2" presId="urn:microsoft.com/office/officeart/2005/8/layout/bProcess3"/>
    <dgm:cxn modelId="{198F338F-E803-4900-A748-0B3D595F86D2}" type="presOf" srcId="{394C63D3-6146-464C-8C83-E479B767185C}" destId="{D1BCB857-4CF1-4821-8D76-59D9931505B1}" srcOrd="0" destOrd="2" presId="urn:microsoft.com/office/officeart/2005/8/layout/bProcess3"/>
    <dgm:cxn modelId="{D7AA5897-3FFE-4861-AD92-31700FC3814D}" type="presOf" srcId="{EB7E2E78-C214-47F1-A38F-1D0C8D72D384}" destId="{34457389-2AFA-41CD-8889-A6B5BECC4579}" srcOrd="1" destOrd="0" presId="urn:microsoft.com/office/officeart/2005/8/layout/bProcess3"/>
    <dgm:cxn modelId="{A02B9598-C1E4-40E0-B2D4-B17F2812E085}" type="presOf" srcId="{87EE5AB4-8383-472C-A7F4-AF826B7F2390}" destId="{A5E9817E-8E92-47B2-BD6C-DFFA305E0322}" srcOrd="0" destOrd="2" presId="urn:microsoft.com/office/officeart/2005/8/layout/bProcess3"/>
    <dgm:cxn modelId="{43466E99-DCF2-469F-B8E8-B8672B07BF5A}" srcId="{30C5E99C-0438-452E-8AA0-966BBBF07796}" destId="{1A4C0604-BE13-4FCE-8BF6-69D0BE5756F6}" srcOrd="0" destOrd="0" parTransId="{6997D686-F1DE-4754-B7DC-F07B51A35321}" sibTransId="{D584E414-707C-4D65-8805-5AB51C9CEA81}"/>
    <dgm:cxn modelId="{11E28E9B-A7C4-4C26-A145-BCB11D01270C}" type="presOf" srcId="{93418953-8713-42C6-8B10-EF67F84E6DC2}" destId="{9390B70E-1B4B-4DE5-9CF3-50EFD6062322}" srcOrd="0" destOrd="0" presId="urn:microsoft.com/office/officeart/2005/8/layout/bProcess3"/>
    <dgm:cxn modelId="{F5086F9D-EE8F-4EDE-BE73-F37B29E77C05}" type="presOf" srcId="{128C80AD-F266-4FD2-945A-25389D0F181E}" destId="{D436D929-A713-4524-BAC4-89D79240F921}" srcOrd="0" destOrd="0" presId="urn:microsoft.com/office/officeart/2005/8/layout/bProcess3"/>
    <dgm:cxn modelId="{E923F09E-FB47-4BBC-B368-0A0CDF10566B}" type="presOf" srcId="{30C5E99C-0438-452E-8AA0-966BBBF07796}" destId="{D1BCB857-4CF1-4821-8D76-59D9931505B1}" srcOrd="0" destOrd="0" presId="urn:microsoft.com/office/officeart/2005/8/layout/bProcess3"/>
    <dgm:cxn modelId="{95E8DDBA-C27D-48F2-A88A-9D5B5A95D9CC}" type="presOf" srcId="{981EED47-EC09-484E-8710-1AD6EBB5D88D}" destId="{A5E9817E-8E92-47B2-BD6C-DFFA305E0322}" srcOrd="0" destOrd="1" presId="urn:microsoft.com/office/officeart/2005/8/layout/bProcess3"/>
    <dgm:cxn modelId="{23C9F9BB-4DC1-4414-913A-4074C44D0AB2}" type="presOf" srcId="{61AAE3B5-6E2A-4759-9A9D-A2016D12CC59}" destId="{9390B70E-1B4B-4DE5-9CF3-50EFD6062322}" srcOrd="0" destOrd="1" presId="urn:microsoft.com/office/officeart/2005/8/layout/bProcess3"/>
    <dgm:cxn modelId="{889FAACF-64DB-46EC-B8F0-A657581561D1}" srcId="{624A609D-1B22-45D2-AE9D-185435B7F33F}" destId="{30C5E99C-0438-452E-8AA0-966BBBF07796}" srcOrd="4" destOrd="0" parTransId="{D20AC5DD-F885-4895-8D1D-6E1B4D02FE5D}" sibTransId="{E455B70B-7ABF-4CC2-803F-A238BA9D4DCB}"/>
    <dgm:cxn modelId="{619858E1-BDCD-436E-B5B7-B228BC7F5AB0}" srcId="{30C5E99C-0438-452E-8AA0-966BBBF07796}" destId="{394C63D3-6146-464C-8C83-E479B767185C}" srcOrd="1" destOrd="0" parTransId="{08D008D2-83F7-44E7-AAE1-5B73BF811C53}" sibTransId="{11B468F8-6EDF-4428-BEE4-7D89347FB839}"/>
    <dgm:cxn modelId="{2AF67AEE-D133-424C-ADF6-EE78FE754CB2}" srcId="{E5D2DB46-E102-4C2B-A067-76B7B0D51700}" destId="{CE99E836-D00E-451A-9407-1C92FDF454EF}" srcOrd="1" destOrd="0" parTransId="{699DEF51-1D07-4569-B735-AF34357E8258}" sibTransId="{C5E6C6E6-9DA3-4AEF-8CF0-C97A0B7CAE9C}"/>
    <dgm:cxn modelId="{8FB288F4-1AFA-458B-94AE-B9176DA81252}" type="presOf" srcId="{7AA2E42E-90DB-426B-8732-9E75118CCAC5}" destId="{4D83223C-E9C4-4735-BD68-816B060842E6}" srcOrd="0" destOrd="1" presId="urn:microsoft.com/office/officeart/2005/8/layout/bProcess3"/>
    <dgm:cxn modelId="{71EB87FF-ABBD-4BA5-BA94-DC5A54B8BD4B}" srcId="{624A609D-1B22-45D2-AE9D-185435B7F33F}" destId="{E5D2DB46-E102-4C2B-A067-76B7B0D51700}" srcOrd="0" destOrd="0" parTransId="{96EF901D-CBDA-4AD2-B0F1-D10C7F49E779}" sibTransId="{A2474659-6659-4D08-8CD8-52B79CF79DB3}"/>
    <dgm:cxn modelId="{0F918A85-68B4-4C7E-B093-11D6C76999BB}" type="presParOf" srcId="{C777FB48-6D3F-4CD5-A471-E0336ED2BF07}" destId="{243A9A7B-4B2B-4FC7-B9C1-397E7F71CDB1}" srcOrd="0" destOrd="0" presId="urn:microsoft.com/office/officeart/2005/8/layout/bProcess3"/>
    <dgm:cxn modelId="{3F32F892-BD93-4976-BF72-7C36BAD9755D}" type="presParOf" srcId="{C777FB48-6D3F-4CD5-A471-E0336ED2BF07}" destId="{19AA94D5-1ACE-4B59-A3B6-1AB171FFBC5E}" srcOrd="1" destOrd="0" presId="urn:microsoft.com/office/officeart/2005/8/layout/bProcess3"/>
    <dgm:cxn modelId="{8DE95E9A-A249-4B09-84C1-93356600BB59}" type="presParOf" srcId="{19AA94D5-1ACE-4B59-A3B6-1AB171FFBC5E}" destId="{DF86FCF7-AF7E-442D-B6EA-8F91B90199AE}" srcOrd="0" destOrd="0" presId="urn:microsoft.com/office/officeart/2005/8/layout/bProcess3"/>
    <dgm:cxn modelId="{64FA19F1-F780-4DC7-8F76-8F7B2AC9ECE5}" type="presParOf" srcId="{C777FB48-6D3F-4CD5-A471-E0336ED2BF07}" destId="{A5E9817E-8E92-47B2-BD6C-DFFA305E0322}" srcOrd="2" destOrd="0" presId="urn:microsoft.com/office/officeart/2005/8/layout/bProcess3"/>
    <dgm:cxn modelId="{01512D32-1412-4944-9C55-05AEDD9CA570}" type="presParOf" srcId="{C777FB48-6D3F-4CD5-A471-E0336ED2BF07}" destId="{D436D929-A713-4524-BAC4-89D79240F921}" srcOrd="3" destOrd="0" presId="urn:microsoft.com/office/officeart/2005/8/layout/bProcess3"/>
    <dgm:cxn modelId="{DFFB1831-19DA-42C4-B233-4CDE82B75A41}" type="presParOf" srcId="{D436D929-A713-4524-BAC4-89D79240F921}" destId="{B79F9E48-D65D-4C68-AFC7-43155C027DA9}" srcOrd="0" destOrd="0" presId="urn:microsoft.com/office/officeart/2005/8/layout/bProcess3"/>
    <dgm:cxn modelId="{947FC594-7FBB-4244-8F83-1E515B0ADAF4}" type="presParOf" srcId="{C777FB48-6D3F-4CD5-A471-E0336ED2BF07}" destId="{4D83223C-E9C4-4735-BD68-816B060842E6}" srcOrd="4" destOrd="0" presId="urn:microsoft.com/office/officeart/2005/8/layout/bProcess3"/>
    <dgm:cxn modelId="{C8722674-E572-4F47-BFD4-AB292DD55CDE}" type="presParOf" srcId="{C777FB48-6D3F-4CD5-A471-E0336ED2BF07}" destId="{3CE5A04C-DF43-4BE2-8095-7E1DE8A0B45A}" srcOrd="5" destOrd="0" presId="urn:microsoft.com/office/officeart/2005/8/layout/bProcess3"/>
    <dgm:cxn modelId="{447D0A70-B0A3-4269-95D2-6FD689338353}" type="presParOf" srcId="{3CE5A04C-DF43-4BE2-8095-7E1DE8A0B45A}" destId="{34457389-2AFA-41CD-8889-A6B5BECC4579}" srcOrd="0" destOrd="0" presId="urn:microsoft.com/office/officeart/2005/8/layout/bProcess3"/>
    <dgm:cxn modelId="{7F0527C5-5EE5-4BE5-A6A3-D1AB029852C4}" type="presParOf" srcId="{C777FB48-6D3F-4CD5-A471-E0336ED2BF07}" destId="{9390B70E-1B4B-4DE5-9CF3-50EFD6062322}" srcOrd="6" destOrd="0" presId="urn:microsoft.com/office/officeart/2005/8/layout/bProcess3"/>
    <dgm:cxn modelId="{180873B5-35C8-4326-989A-37659BBFB78F}" type="presParOf" srcId="{C777FB48-6D3F-4CD5-A471-E0336ED2BF07}" destId="{A4C84CB7-377B-4619-ABBE-9815196F71F1}" srcOrd="7" destOrd="0" presId="urn:microsoft.com/office/officeart/2005/8/layout/bProcess3"/>
    <dgm:cxn modelId="{AB6F2C73-175F-4483-8858-58F1C3E52413}" type="presParOf" srcId="{A4C84CB7-377B-4619-ABBE-9815196F71F1}" destId="{A9376901-D9B7-48CA-AD81-7A956AC35631}" srcOrd="0" destOrd="0" presId="urn:microsoft.com/office/officeart/2005/8/layout/bProcess3"/>
    <dgm:cxn modelId="{6BFF5B80-EA8B-44C2-B412-CC2A4EEB8829}" type="presParOf" srcId="{C777FB48-6D3F-4CD5-A471-E0336ED2BF07}" destId="{D1BCB857-4CF1-4821-8D76-59D9931505B1}"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5A460-B95E-44CB-97ED-C6B07FECF6FA}" type="doc">
      <dgm:prSet loTypeId="urn:microsoft.com/office/officeart/2005/8/layout/hList7" loCatId="list" qsTypeId="urn:microsoft.com/office/officeart/2005/8/quickstyle/simple1" qsCatId="simple" csTypeId="urn:microsoft.com/office/officeart/2005/8/colors/accent0_3" csCatId="mainScheme" phldr="1"/>
      <dgm:spPr/>
    </dgm:pt>
    <dgm:pt modelId="{397B33E4-18A8-4C91-8EA9-D290E62426B6}">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Meet regularly with grant administrators and project owners to ensure timely progress on projects</a:t>
          </a:r>
        </a:p>
      </dgm:t>
    </dgm:pt>
    <dgm:pt modelId="{96D9C410-4FE5-4251-B7D9-5B9C88C3A352}" type="parTrans" cxnId="{35393F87-BAC3-44F0-B155-EA54568DE6E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49C0C39-0FB0-486C-83DF-C60456FA3ABC}" type="sibTrans" cxnId="{35393F87-BAC3-44F0-B155-EA54568DE6E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6876C76-9170-4FF2-9208-243D8B426B36}">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Support navigating local approval processes for procurement activities</a:t>
          </a:r>
        </a:p>
      </dgm:t>
    </dgm:pt>
    <dgm:pt modelId="{4671EC84-B2D4-419B-B637-827F06C211E0}" type="parTrans" cxnId="{ED6A75A8-B857-4E86-A300-ECFF50E468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9BE3AEB-725F-48A0-9600-F0FC8B6E3E3B}" type="sibTrans" cxnId="{ED6A75A8-B857-4E86-A300-ECFF50E468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A45D666-4D4E-4679-9E32-F8366EE8D36B}">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As available, attend TDEC ARP Monthly Town Halls</a:t>
          </a:r>
        </a:p>
      </dgm:t>
    </dgm:pt>
    <dgm:pt modelId="{8388B7A6-C384-4D5F-8D54-1AEB5F375A69}" type="parTrans" cxnId="{00E56346-01A3-4350-A709-7712DAD9DE4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91F7C24-3294-456E-A30D-06D726CC017D}" type="sibTrans" cxnId="{00E56346-01A3-4350-A709-7712DAD9DE4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0546730-6270-4F06-AF8A-D65D36F17A81}" type="pres">
      <dgm:prSet presAssocID="{3EA5A460-B95E-44CB-97ED-C6B07FECF6FA}" presName="Name0" presStyleCnt="0">
        <dgm:presLayoutVars>
          <dgm:dir/>
          <dgm:resizeHandles val="exact"/>
        </dgm:presLayoutVars>
      </dgm:prSet>
      <dgm:spPr/>
    </dgm:pt>
    <dgm:pt modelId="{1F29400A-0416-4A56-A1E0-70BA697A8A6C}" type="pres">
      <dgm:prSet presAssocID="{3EA5A460-B95E-44CB-97ED-C6B07FECF6FA}" presName="fgShape" presStyleLbl="fgShp" presStyleIdx="0" presStyleCnt="1"/>
      <dgm:spPr/>
    </dgm:pt>
    <dgm:pt modelId="{0F7F04C3-7DCF-4DD1-8949-204B9361A4F4}" type="pres">
      <dgm:prSet presAssocID="{3EA5A460-B95E-44CB-97ED-C6B07FECF6FA}" presName="linComp" presStyleCnt="0"/>
      <dgm:spPr/>
    </dgm:pt>
    <dgm:pt modelId="{8230E2B8-ECBD-40A4-9B17-39B03A315352}" type="pres">
      <dgm:prSet presAssocID="{397B33E4-18A8-4C91-8EA9-D290E62426B6}" presName="compNode" presStyleCnt="0"/>
      <dgm:spPr/>
    </dgm:pt>
    <dgm:pt modelId="{78DC7504-8C96-4BD8-9835-296DE30CEE38}" type="pres">
      <dgm:prSet presAssocID="{397B33E4-18A8-4C91-8EA9-D290E62426B6}" presName="bkgdShape" presStyleLbl="node1" presStyleIdx="0" presStyleCnt="3"/>
      <dgm:spPr/>
    </dgm:pt>
    <dgm:pt modelId="{9710F298-CC60-41DE-989B-8017F4B3981A}" type="pres">
      <dgm:prSet presAssocID="{397B33E4-18A8-4C91-8EA9-D290E62426B6}" presName="nodeTx" presStyleLbl="node1" presStyleIdx="0" presStyleCnt="3">
        <dgm:presLayoutVars>
          <dgm:bulletEnabled val="1"/>
        </dgm:presLayoutVars>
      </dgm:prSet>
      <dgm:spPr/>
    </dgm:pt>
    <dgm:pt modelId="{38889241-D773-482B-A525-7B7CD08819D6}" type="pres">
      <dgm:prSet presAssocID="{397B33E4-18A8-4C91-8EA9-D290E62426B6}" presName="invisiNode" presStyleLbl="node1" presStyleIdx="0" presStyleCnt="3"/>
      <dgm:spPr/>
    </dgm:pt>
    <dgm:pt modelId="{5B90318B-D225-4D53-901F-8FC3DBD9DC15}" type="pres">
      <dgm:prSet presAssocID="{397B33E4-18A8-4C91-8EA9-D290E62426B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362AA954-F288-4AEE-8C3A-8A9DB0863D35}" type="pres">
      <dgm:prSet presAssocID="{849C0C39-0FB0-486C-83DF-C60456FA3ABC}" presName="sibTrans" presStyleLbl="sibTrans2D1" presStyleIdx="0" presStyleCnt="0"/>
      <dgm:spPr/>
    </dgm:pt>
    <dgm:pt modelId="{3334A99F-13E0-45A3-9EC0-6067C6FE616F}" type="pres">
      <dgm:prSet presAssocID="{36876C76-9170-4FF2-9208-243D8B426B36}" presName="compNode" presStyleCnt="0"/>
      <dgm:spPr/>
    </dgm:pt>
    <dgm:pt modelId="{018124E5-F969-4C74-A58E-8A668271BD87}" type="pres">
      <dgm:prSet presAssocID="{36876C76-9170-4FF2-9208-243D8B426B36}" presName="bkgdShape" presStyleLbl="node1" presStyleIdx="1" presStyleCnt="3"/>
      <dgm:spPr/>
    </dgm:pt>
    <dgm:pt modelId="{1853079E-7349-4293-8EB6-B949DC78F5C4}" type="pres">
      <dgm:prSet presAssocID="{36876C76-9170-4FF2-9208-243D8B426B36}" presName="nodeTx" presStyleLbl="node1" presStyleIdx="1" presStyleCnt="3">
        <dgm:presLayoutVars>
          <dgm:bulletEnabled val="1"/>
        </dgm:presLayoutVars>
      </dgm:prSet>
      <dgm:spPr/>
    </dgm:pt>
    <dgm:pt modelId="{852B7657-18E7-465C-9488-43F34504BF19}" type="pres">
      <dgm:prSet presAssocID="{36876C76-9170-4FF2-9208-243D8B426B36}" presName="invisiNode" presStyleLbl="node1" presStyleIdx="1" presStyleCnt="3"/>
      <dgm:spPr/>
    </dgm:pt>
    <dgm:pt modelId="{7FCB8026-D780-466B-996D-C14542DED217}" type="pres">
      <dgm:prSet presAssocID="{36876C76-9170-4FF2-9208-243D8B426B36}"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1F88749B-6755-4084-A182-78034D23398D}" type="pres">
      <dgm:prSet presAssocID="{99BE3AEB-725F-48A0-9600-F0FC8B6E3E3B}" presName="sibTrans" presStyleLbl="sibTrans2D1" presStyleIdx="0" presStyleCnt="0"/>
      <dgm:spPr/>
    </dgm:pt>
    <dgm:pt modelId="{CB4628A4-F8F5-4913-8DB4-ADA290660FA1}" type="pres">
      <dgm:prSet presAssocID="{BA45D666-4D4E-4679-9E32-F8366EE8D36B}" presName="compNode" presStyleCnt="0"/>
      <dgm:spPr/>
    </dgm:pt>
    <dgm:pt modelId="{240A7DED-90B8-4F5E-85D0-38316D4D3F48}" type="pres">
      <dgm:prSet presAssocID="{BA45D666-4D4E-4679-9E32-F8366EE8D36B}" presName="bkgdShape" presStyleLbl="node1" presStyleIdx="2" presStyleCnt="3" custLinFactNeighborX="15105" custLinFactNeighborY="10000"/>
      <dgm:spPr/>
    </dgm:pt>
    <dgm:pt modelId="{45D6B927-F58E-4B36-8171-5FFF59C4C466}" type="pres">
      <dgm:prSet presAssocID="{BA45D666-4D4E-4679-9E32-F8366EE8D36B}" presName="nodeTx" presStyleLbl="node1" presStyleIdx="2" presStyleCnt="3">
        <dgm:presLayoutVars>
          <dgm:bulletEnabled val="1"/>
        </dgm:presLayoutVars>
      </dgm:prSet>
      <dgm:spPr/>
    </dgm:pt>
    <dgm:pt modelId="{10968E8E-12D2-4C41-97CC-11191395C2C9}" type="pres">
      <dgm:prSet presAssocID="{BA45D666-4D4E-4679-9E32-F8366EE8D36B}" presName="invisiNode" presStyleLbl="node1" presStyleIdx="2" presStyleCnt="3"/>
      <dgm:spPr/>
    </dgm:pt>
    <dgm:pt modelId="{B254FAA0-1C4B-4F5B-B042-90343367E360}" type="pres">
      <dgm:prSet presAssocID="{BA45D666-4D4E-4679-9E32-F8366EE8D36B}"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at with solid fill"/>
        </a:ext>
      </dgm:extLst>
    </dgm:pt>
  </dgm:ptLst>
  <dgm:cxnLst>
    <dgm:cxn modelId="{00E56346-01A3-4350-A709-7712DAD9DE4F}" srcId="{3EA5A460-B95E-44CB-97ED-C6B07FECF6FA}" destId="{BA45D666-4D4E-4679-9E32-F8366EE8D36B}" srcOrd="2" destOrd="0" parTransId="{8388B7A6-C384-4D5F-8D54-1AEB5F375A69}" sibTransId="{B91F7C24-3294-456E-A30D-06D726CC017D}"/>
    <dgm:cxn modelId="{7A570670-51C9-445F-8E1F-A1A0A7C3DD4E}" type="presOf" srcId="{99BE3AEB-725F-48A0-9600-F0FC8B6E3E3B}" destId="{1F88749B-6755-4084-A182-78034D23398D}" srcOrd="0" destOrd="0" presId="urn:microsoft.com/office/officeart/2005/8/layout/hList7"/>
    <dgm:cxn modelId="{04174F79-2DCC-440E-8742-9B2BEBC0836B}" type="presOf" srcId="{BA45D666-4D4E-4679-9E32-F8366EE8D36B}" destId="{45D6B927-F58E-4B36-8171-5FFF59C4C466}" srcOrd="1" destOrd="0" presId="urn:microsoft.com/office/officeart/2005/8/layout/hList7"/>
    <dgm:cxn modelId="{35393F87-BAC3-44F0-B155-EA54568DE6ED}" srcId="{3EA5A460-B95E-44CB-97ED-C6B07FECF6FA}" destId="{397B33E4-18A8-4C91-8EA9-D290E62426B6}" srcOrd="0" destOrd="0" parTransId="{96D9C410-4FE5-4251-B7D9-5B9C88C3A352}" sibTransId="{849C0C39-0FB0-486C-83DF-C60456FA3ABC}"/>
    <dgm:cxn modelId="{40BAE691-A584-4D1A-98F2-FA20EE9D5FE0}" type="presOf" srcId="{BA45D666-4D4E-4679-9E32-F8366EE8D36B}" destId="{240A7DED-90B8-4F5E-85D0-38316D4D3F48}" srcOrd="0" destOrd="0" presId="urn:microsoft.com/office/officeart/2005/8/layout/hList7"/>
    <dgm:cxn modelId="{ED6A75A8-B857-4E86-A300-ECFF50E468F2}" srcId="{3EA5A460-B95E-44CB-97ED-C6B07FECF6FA}" destId="{36876C76-9170-4FF2-9208-243D8B426B36}" srcOrd="1" destOrd="0" parTransId="{4671EC84-B2D4-419B-B637-827F06C211E0}" sibTransId="{99BE3AEB-725F-48A0-9600-F0FC8B6E3E3B}"/>
    <dgm:cxn modelId="{7DF7C7C4-D888-4B44-A5EC-12FDA7ADA44D}" type="presOf" srcId="{397B33E4-18A8-4C91-8EA9-D290E62426B6}" destId="{9710F298-CC60-41DE-989B-8017F4B3981A}" srcOrd="1" destOrd="0" presId="urn:microsoft.com/office/officeart/2005/8/layout/hList7"/>
    <dgm:cxn modelId="{B66097C6-A8AD-4C4C-A722-1890D819A1F1}" type="presOf" srcId="{849C0C39-0FB0-486C-83DF-C60456FA3ABC}" destId="{362AA954-F288-4AEE-8C3A-8A9DB0863D35}" srcOrd="0" destOrd="0" presId="urn:microsoft.com/office/officeart/2005/8/layout/hList7"/>
    <dgm:cxn modelId="{800FF6CD-C3FE-4E89-BBC0-7DD1D84569BC}" type="presOf" srcId="{36876C76-9170-4FF2-9208-243D8B426B36}" destId="{018124E5-F969-4C74-A58E-8A668271BD87}" srcOrd="0" destOrd="0" presId="urn:microsoft.com/office/officeart/2005/8/layout/hList7"/>
    <dgm:cxn modelId="{85923AE7-E359-4C0B-9E42-DC845F400568}" type="presOf" srcId="{36876C76-9170-4FF2-9208-243D8B426B36}" destId="{1853079E-7349-4293-8EB6-B949DC78F5C4}" srcOrd="1" destOrd="0" presId="urn:microsoft.com/office/officeart/2005/8/layout/hList7"/>
    <dgm:cxn modelId="{CEDF13EC-EFE9-4E93-8E8E-7F733673F731}" type="presOf" srcId="{3EA5A460-B95E-44CB-97ED-C6B07FECF6FA}" destId="{D0546730-6270-4F06-AF8A-D65D36F17A81}" srcOrd="0" destOrd="0" presId="urn:microsoft.com/office/officeart/2005/8/layout/hList7"/>
    <dgm:cxn modelId="{90F347F6-7D42-45DC-A392-0E0A62F3664B}" type="presOf" srcId="{397B33E4-18A8-4C91-8EA9-D290E62426B6}" destId="{78DC7504-8C96-4BD8-9835-296DE30CEE38}" srcOrd="0" destOrd="0" presId="urn:microsoft.com/office/officeart/2005/8/layout/hList7"/>
    <dgm:cxn modelId="{8069D40C-5166-4F84-8BDC-357970509456}" type="presParOf" srcId="{D0546730-6270-4F06-AF8A-D65D36F17A81}" destId="{1F29400A-0416-4A56-A1E0-70BA697A8A6C}" srcOrd="0" destOrd="0" presId="urn:microsoft.com/office/officeart/2005/8/layout/hList7"/>
    <dgm:cxn modelId="{DEC4D702-BFBB-4AA5-BD5B-CD2324428B4F}" type="presParOf" srcId="{D0546730-6270-4F06-AF8A-D65D36F17A81}" destId="{0F7F04C3-7DCF-4DD1-8949-204B9361A4F4}" srcOrd="1" destOrd="0" presId="urn:microsoft.com/office/officeart/2005/8/layout/hList7"/>
    <dgm:cxn modelId="{1D0FFAD3-50D1-4AF4-91A8-BA2477CFB216}" type="presParOf" srcId="{0F7F04C3-7DCF-4DD1-8949-204B9361A4F4}" destId="{8230E2B8-ECBD-40A4-9B17-39B03A315352}" srcOrd="0" destOrd="0" presId="urn:microsoft.com/office/officeart/2005/8/layout/hList7"/>
    <dgm:cxn modelId="{C83FAD14-9133-40C3-8019-7136EAE3FBE6}" type="presParOf" srcId="{8230E2B8-ECBD-40A4-9B17-39B03A315352}" destId="{78DC7504-8C96-4BD8-9835-296DE30CEE38}" srcOrd="0" destOrd="0" presId="urn:microsoft.com/office/officeart/2005/8/layout/hList7"/>
    <dgm:cxn modelId="{AD721CA3-A286-44FD-A17A-3760289F35BE}" type="presParOf" srcId="{8230E2B8-ECBD-40A4-9B17-39B03A315352}" destId="{9710F298-CC60-41DE-989B-8017F4B3981A}" srcOrd="1" destOrd="0" presId="urn:microsoft.com/office/officeart/2005/8/layout/hList7"/>
    <dgm:cxn modelId="{CD3D0390-BCFB-4DED-89BC-729068918431}" type="presParOf" srcId="{8230E2B8-ECBD-40A4-9B17-39B03A315352}" destId="{38889241-D773-482B-A525-7B7CD08819D6}" srcOrd="2" destOrd="0" presId="urn:microsoft.com/office/officeart/2005/8/layout/hList7"/>
    <dgm:cxn modelId="{F2617572-557B-45AD-B168-D9C77370EACD}" type="presParOf" srcId="{8230E2B8-ECBD-40A4-9B17-39B03A315352}" destId="{5B90318B-D225-4D53-901F-8FC3DBD9DC15}" srcOrd="3" destOrd="0" presId="urn:microsoft.com/office/officeart/2005/8/layout/hList7"/>
    <dgm:cxn modelId="{A04071F2-882B-4003-B4FE-C52DA012C519}" type="presParOf" srcId="{0F7F04C3-7DCF-4DD1-8949-204B9361A4F4}" destId="{362AA954-F288-4AEE-8C3A-8A9DB0863D35}" srcOrd="1" destOrd="0" presId="urn:microsoft.com/office/officeart/2005/8/layout/hList7"/>
    <dgm:cxn modelId="{42F30567-2E54-4EEF-9791-904645EDFE41}" type="presParOf" srcId="{0F7F04C3-7DCF-4DD1-8949-204B9361A4F4}" destId="{3334A99F-13E0-45A3-9EC0-6067C6FE616F}" srcOrd="2" destOrd="0" presId="urn:microsoft.com/office/officeart/2005/8/layout/hList7"/>
    <dgm:cxn modelId="{EFE0A838-B14B-45F4-948A-ADFEB2192E03}" type="presParOf" srcId="{3334A99F-13E0-45A3-9EC0-6067C6FE616F}" destId="{018124E5-F969-4C74-A58E-8A668271BD87}" srcOrd="0" destOrd="0" presId="urn:microsoft.com/office/officeart/2005/8/layout/hList7"/>
    <dgm:cxn modelId="{76BBA6A2-8618-4E71-AA25-DF1E7EE82912}" type="presParOf" srcId="{3334A99F-13E0-45A3-9EC0-6067C6FE616F}" destId="{1853079E-7349-4293-8EB6-B949DC78F5C4}" srcOrd="1" destOrd="0" presId="urn:microsoft.com/office/officeart/2005/8/layout/hList7"/>
    <dgm:cxn modelId="{F03580BE-61F0-4358-A790-5D6283487F96}" type="presParOf" srcId="{3334A99F-13E0-45A3-9EC0-6067C6FE616F}" destId="{852B7657-18E7-465C-9488-43F34504BF19}" srcOrd="2" destOrd="0" presId="urn:microsoft.com/office/officeart/2005/8/layout/hList7"/>
    <dgm:cxn modelId="{F73E5868-DC02-499A-B119-2ADCD3E30CB5}" type="presParOf" srcId="{3334A99F-13E0-45A3-9EC0-6067C6FE616F}" destId="{7FCB8026-D780-466B-996D-C14542DED217}" srcOrd="3" destOrd="0" presId="urn:microsoft.com/office/officeart/2005/8/layout/hList7"/>
    <dgm:cxn modelId="{70185823-B69C-4C2D-AA93-02A4CBDBF035}" type="presParOf" srcId="{0F7F04C3-7DCF-4DD1-8949-204B9361A4F4}" destId="{1F88749B-6755-4084-A182-78034D23398D}" srcOrd="3" destOrd="0" presId="urn:microsoft.com/office/officeart/2005/8/layout/hList7"/>
    <dgm:cxn modelId="{7F78128F-7C03-4502-B010-757645DB0642}" type="presParOf" srcId="{0F7F04C3-7DCF-4DD1-8949-204B9361A4F4}" destId="{CB4628A4-F8F5-4913-8DB4-ADA290660FA1}" srcOrd="4" destOrd="0" presId="urn:microsoft.com/office/officeart/2005/8/layout/hList7"/>
    <dgm:cxn modelId="{28E5C560-E965-4452-A6CE-931BA6A2EB41}" type="presParOf" srcId="{CB4628A4-F8F5-4913-8DB4-ADA290660FA1}" destId="{240A7DED-90B8-4F5E-85D0-38316D4D3F48}" srcOrd="0" destOrd="0" presId="urn:microsoft.com/office/officeart/2005/8/layout/hList7"/>
    <dgm:cxn modelId="{9218A0B5-F1AA-47B4-A320-CB1597BF30DB}" type="presParOf" srcId="{CB4628A4-F8F5-4913-8DB4-ADA290660FA1}" destId="{45D6B927-F58E-4B36-8171-5FFF59C4C466}" srcOrd="1" destOrd="0" presId="urn:microsoft.com/office/officeart/2005/8/layout/hList7"/>
    <dgm:cxn modelId="{4AFFC9D1-355B-4F82-8C6B-C6D7B0C5AB71}" type="presParOf" srcId="{CB4628A4-F8F5-4913-8DB4-ADA290660FA1}" destId="{10968E8E-12D2-4C41-97CC-11191395C2C9}" srcOrd="2" destOrd="0" presId="urn:microsoft.com/office/officeart/2005/8/layout/hList7"/>
    <dgm:cxn modelId="{50CA1F9D-C3AB-4C86-8DD1-54F75CF1E4EA}" type="presParOf" srcId="{CB4628A4-F8F5-4913-8DB4-ADA290660FA1}" destId="{B254FAA0-1C4B-4F5B-B042-90343367E36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A94D5-1ACE-4B59-A3B6-1AB171FFBC5E}">
      <dsp:nvSpPr>
        <dsp:cNvPr id="0" name=""/>
        <dsp:cNvSpPr/>
      </dsp:nvSpPr>
      <dsp:spPr>
        <a:xfrm>
          <a:off x="3338771" y="1410063"/>
          <a:ext cx="735695" cy="91440"/>
        </a:xfrm>
        <a:custGeom>
          <a:avLst/>
          <a:gdLst/>
          <a:ahLst/>
          <a:cxnLst/>
          <a:rect l="0" t="0" r="0" b="0"/>
          <a:pathLst>
            <a:path>
              <a:moveTo>
                <a:pt x="0" y="45720"/>
              </a:moveTo>
              <a:lnTo>
                <a:pt x="73569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dsp:txBody>
      <dsp:txXfrm>
        <a:off x="3687461" y="1451951"/>
        <a:ext cx="38314" cy="7662"/>
      </dsp:txXfrm>
    </dsp:sp>
    <dsp:sp modelId="{243A9A7B-4B2B-4FC7-B9C1-397E7F71CDB1}">
      <dsp:nvSpPr>
        <dsp:cNvPr id="0" name=""/>
        <dsp:cNvSpPr/>
      </dsp:nvSpPr>
      <dsp:spPr>
        <a:xfrm>
          <a:off x="8850" y="456267"/>
          <a:ext cx="3331720" cy="19990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Planning and Design - Solicitation and Contracting (~93 - 125 days)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Securing contracts for planning and design work</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Grant administration and planning funds available for reimbursement</a:t>
          </a:r>
        </a:p>
      </dsp:txBody>
      <dsp:txXfrm>
        <a:off x="8850" y="456267"/>
        <a:ext cx="3331720" cy="1999032"/>
      </dsp:txXfrm>
    </dsp:sp>
    <dsp:sp modelId="{D436D929-A713-4524-BAC4-89D79240F921}">
      <dsp:nvSpPr>
        <dsp:cNvPr id="0" name=""/>
        <dsp:cNvSpPr/>
      </dsp:nvSpPr>
      <dsp:spPr>
        <a:xfrm>
          <a:off x="7436787" y="1410063"/>
          <a:ext cx="735695" cy="91440"/>
        </a:xfrm>
        <a:custGeom>
          <a:avLst/>
          <a:gdLst/>
          <a:ahLst/>
          <a:cxnLst/>
          <a:rect l="0" t="0" r="0" b="0"/>
          <a:pathLst>
            <a:path>
              <a:moveTo>
                <a:pt x="0" y="45720"/>
              </a:moveTo>
              <a:lnTo>
                <a:pt x="73569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dsp:txBody>
      <dsp:txXfrm>
        <a:off x="7785478" y="1451951"/>
        <a:ext cx="38314" cy="7662"/>
      </dsp:txXfrm>
    </dsp:sp>
    <dsp:sp modelId="{A5E9817E-8E92-47B2-BD6C-DFFA305E0322}">
      <dsp:nvSpPr>
        <dsp:cNvPr id="0" name=""/>
        <dsp:cNvSpPr/>
      </dsp:nvSpPr>
      <dsp:spPr>
        <a:xfrm>
          <a:off x="4106867" y="456267"/>
          <a:ext cx="3331720" cy="199903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Planning and Design - Project Execution (~255 - 285 days)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Development of planning and design deliverables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Planning and design funds available for reimbursement</a:t>
          </a:r>
        </a:p>
      </dsp:txBody>
      <dsp:txXfrm>
        <a:off x="4106867" y="456267"/>
        <a:ext cx="3331720" cy="1999032"/>
      </dsp:txXfrm>
    </dsp:sp>
    <dsp:sp modelId="{3CE5A04C-DF43-4BE2-8095-7E1DE8A0B45A}">
      <dsp:nvSpPr>
        <dsp:cNvPr id="0" name=""/>
        <dsp:cNvSpPr/>
      </dsp:nvSpPr>
      <dsp:spPr>
        <a:xfrm>
          <a:off x="1674711" y="2453499"/>
          <a:ext cx="8196032" cy="735695"/>
        </a:xfrm>
        <a:custGeom>
          <a:avLst/>
          <a:gdLst/>
          <a:ahLst/>
          <a:cxnLst/>
          <a:rect l="0" t="0" r="0" b="0"/>
          <a:pathLst>
            <a:path>
              <a:moveTo>
                <a:pt x="8196032" y="0"/>
              </a:moveTo>
              <a:lnTo>
                <a:pt x="8196032" y="384947"/>
              </a:lnTo>
              <a:lnTo>
                <a:pt x="0" y="384947"/>
              </a:lnTo>
              <a:lnTo>
                <a:pt x="0" y="735695"/>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dsp:txBody>
      <dsp:txXfrm>
        <a:off x="5566933" y="2817516"/>
        <a:ext cx="411588" cy="7662"/>
      </dsp:txXfrm>
    </dsp:sp>
    <dsp:sp modelId="{4D83223C-E9C4-4735-BD68-816B060842E6}">
      <dsp:nvSpPr>
        <dsp:cNvPr id="0" name=""/>
        <dsp:cNvSpPr/>
      </dsp:nvSpPr>
      <dsp:spPr>
        <a:xfrm>
          <a:off x="8204883" y="456267"/>
          <a:ext cx="3331720" cy="1999032"/>
        </a:xfrm>
        <a:prstGeom prst="rect">
          <a:avLst/>
        </a:prstGeom>
        <a:solidFill>
          <a:schemeClr val="accent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Construction - Bidding and Contracting (~86 - 118 days)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Securing contracts for construction work</a:t>
          </a:r>
        </a:p>
      </dsp:txBody>
      <dsp:txXfrm>
        <a:off x="8204883" y="456267"/>
        <a:ext cx="3331720" cy="1999032"/>
      </dsp:txXfrm>
    </dsp:sp>
    <dsp:sp modelId="{A4C84CB7-377B-4619-ABBE-9815196F71F1}">
      <dsp:nvSpPr>
        <dsp:cNvPr id="0" name=""/>
        <dsp:cNvSpPr/>
      </dsp:nvSpPr>
      <dsp:spPr>
        <a:xfrm>
          <a:off x="3338771" y="4175391"/>
          <a:ext cx="735695" cy="91440"/>
        </a:xfrm>
        <a:custGeom>
          <a:avLst/>
          <a:gdLst/>
          <a:ahLst/>
          <a:cxnLst/>
          <a:rect l="0" t="0" r="0" b="0"/>
          <a:pathLst>
            <a:path>
              <a:moveTo>
                <a:pt x="0" y="45720"/>
              </a:moveTo>
              <a:lnTo>
                <a:pt x="73569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Open Sans" panose="020B0606030504020204" pitchFamily="34" charset="0"/>
            <a:ea typeface="Open Sans" panose="020B0606030504020204" pitchFamily="34" charset="0"/>
            <a:cs typeface="Open Sans" panose="020B0606030504020204" pitchFamily="34" charset="0"/>
          </a:endParaRPr>
        </a:p>
      </dsp:txBody>
      <dsp:txXfrm>
        <a:off x="3687461" y="4217280"/>
        <a:ext cx="38314" cy="7662"/>
      </dsp:txXfrm>
    </dsp:sp>
    <dsp:sp modelId="{9390B70E-1B4B-4DE5-9CF3-50EFD6062322}">
      <dsp:nvSpPr>
        <dsp:cNvPr id="0" name=""/>
        <dsp:cNvSpPr/>
      </dsp:nvSpPr>
      <dsp:spPr>
        <a:xfrm>
          <a:off x="8850" y="3221595"/>
          <a:ext cx="3331720" cy="1999032"/>
        </a:xfrm>
        <a:prstGeom prst="rect">
          <a:avLst/>
        </a:prstGeom>
        <a:solidFill>
          <a:schemeClr val="accent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Construction - Project Execution (~264 days)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Construction work occurs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Construction funds available for reimbursement</a:t>
          </a:r>
        </a:p>
      </dsp:txBody>
      <dsp:txXfrm>
        <a:off x="8850" y="3221595"/>
        <a:ext cx="3331720" cy="1999032"/>
      </dsp:txXfrm>
    </dsp:sp>
    <dsp:sp modelId="{D1BCB857-4CF1-4821-8D76-59D9931505B1}">
      <dsp:nvSpPr>
        <dsp:cNvPr id="0" name=""/>
        <dsp:cNvSpPr/>
      </dsp:nvSpPr>
      <dsp:spPr>
        <a:xfrm>
          <a:off x="4106867" y="3221595"/>
          <a:ext cx="3331720" cy="1999032"/>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Project Closeout (~60 days)</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Final deliverables and reimbursement requests submitted</a:t>
          </a:r>
        </a:p>
        <a:p>
          <a:pPr marL="114300" lvl="1" indent="-114300" algn="l" defTabSz="622300">
            <a:lnSpc>
              <a:spcPct val="90000"/>
            </a:lnSpc>
            <a:spcBef>
              <a:spcPct val="0"/>
            </a:spcBef>
            <a:spcAft>
              <a:spcPct val="15000"/>
            </a:spcAft>
            <a:buChar char="•"/>
          </a:pPr>
          <a:r>
            <a:rPr lang="en-US" sz="1400" kern="1200">
              <a:latin typeface="Open Sans" panose="020B0606030504020204" pitchFamily="34" charset="0"/>
              <a:ea typeface="Open Sans" panose="020B0606030504020204" pitchFamily="34" charset="0"/>
              <a:cs typeface="Open Sans" panose="020B0606030504020204" pitchFamily="34" charset="0"/>
            </a:rPr>
            <a:t>All funds available for reimbursement</a:t>
          </a:r>
        </a:p>
      </dsp:txBody>
      <dsp:txXfrm>
        <a:off x="4106867" y="3221595"/>
        <a:ext cx="3331720" cy="1999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C7504-8C96-4BD8-9835-296DE30CEE38}">
      <dsp:nvSpPr>
        <dsp:cNvPr id="0" name=""/>
        <dsp:cNvSpPr/>
      </dsp:nvSpPr>
      <dsp:spPr>
        <a:xfrm>
          <a:off x="2015" y="0"/>
          <a:ext cx="3135456" cy="47375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Meet regularly with grant administrators and project owners to ensure timely progress on projects</a:t>
          </a:r>
        </a:p>
      </dsp:txBody>
      <dsp:txXfrm>
        <a:off x="2015" y="1895019"/>
        <a:ext cx="3135456" cy="1895019"/>
      </dsp:txXfrm>
    </dsp:sp>
    <dsp:sp modelId="{5B90318B-D225-4D53-901F-8FC3DBD9DC15}">
      <dsp:nvSpPr>
        <dsp:cNvPr id="0" name=""/>
        <dsp:cNvSpPr/>
      </dsp:nvSpPr>
      <dsp:spPr>
        <a:xfrm>
          <a:off x="780941" y="284252"/>
          <a:ext cx="1577603" cy="15776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124E5-F969-4C74-A58E-8A668271BD87}">
      <dsp:nvSpPr>
        <dsp:cNvPr id="0" name=""/>
        <dsp:cNvSpPr/>
      </dsp:nvSpPr>
      <dsp:spPr>
        <a:xfrm>
          <a:off x="3231534" y="0"/>
          <a:ext cx="3135456" cy="47375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Support navigating local approval processes for procurement activities</a:t>
          </a:r>
        </a:p>
      </dsp:txBody>
      <dsp:txXfrm>
        <a:off x="3231534" y="1895019"/>
        <a:ext cx="3135456" cy="1895019"/>
      </dsp:txXfrm>
    </dsp:sp>
    <dsp:sp modelId="{7FCB8026-D780-466B-996D-C14542DED217}">
      <dsp:nvSpPr>
        <dsp:cNvPr id="0" name=""/>
        <dsp:cNvSpPr/>
      </dsp:nvSpPr>
      <dsp:spPr>
        <a:xfrm>
          <a:off x="4010461" y="284252"/>
          <a:ext cx="1577603" cy="157760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A7DED-90B8-4F5E-85D0-38316D4D3F48}">
      <dsp:nvSpPr>
        <dsp:cNvPr id="0" name=""/>
        <dsp:cNvSpPr/>
      </dsp:nvSpPr>
      <dsp:spPr>
        <a:xfrm>
          <a:off x="6463069" y="0"/>
          <a:ext cx="3135456" cy="47375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As available, attend TDEC ARP Monthly Town Halls</a:t>
          </a:r>
        </a:p>
      </dsp:txBody>
      <dsp:txXfrm>
        <a:off x="6463069" y="1895019"/>
        <a:ext cx="3135456" cy="1895019"/>
      </dsp:txXfrm>
    </dsp:sp>
    <dsp:sp modelId="{B254FAA0-1C4B-4F5B-B042-90343367E360}">
      <dsp:nvSpPr>
        <dsp:cNvPr id="0" name=""/>
        <dsp:cNvSpPr/>
      </dsp:nvSpPr>
      <dsp:spPr>
        <a:xfrm>
          <a:off x="7239980" y="284252"/>
          <a:ext cx="1577603" cy="157760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9400A-0416-4A56-A1E0-70BA697A8A6C}">
      <dsp:nvSpPr>
        <dsp:cNvPr id="0" name=""/>
        <dsp:cNvSpPr/>
      </dsp:nvSpPr>
      <dsp:spPr>
        <a:xfrm>
          <a:off x="383941" y="3790039"/>
          <a:ext cx="8830643" cy="710632"/>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EBF76-3DEB-4CB0-84A5-64905B50C82E}"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FA9F-8E45-40F4-BD6C-19CAD1DD4BAB}" type="slidenum">
              <a:rPr lang="en-US" smtClean="0"/>
              <a:t>‹#›</a:t>
            </a:fld>
            <a:endParaRPr lang="en-US"/>
          </a:p>
        </p:txBody>
      </p:sp>
    </p:spTree>
    <p:extLst>
      <p:ext uri="{BB962C8B-B14F-4D97-AF65-F5344CB8AC3E}">
        <p14:creationId xmlns:p14="http://schemas.microsoft.com/office/powerpoint/2010/main" val="58308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Jovanni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19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24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72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2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08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94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91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13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57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986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08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fld id="{6FE0FA9F-8E45-40F4-BD6C-19CAD1DD4BAB}" type="slidenum">
              <a:rPr lang="en-US" smtClean="0"/>
              <a:t>2</a:t>
            </a:fld>
            <a:endParaRPr lang="en-US"/>
          </a:p>
        </p:txBody>
      </p:sp>
    </p:spTree>
    <p:extLst>
      <p:ext uri="{BB962C8B-B14F-4D97-AF65-F5344CB8AC3E}">
        <p14:creationId xmlns:p14="http://schemas.microsoft.com/office/powerpoint/2010/main" val="358681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fld id="{6FE0FA9F-8E45-40F4-BD6C-19CAD1DD4BAB}" type="slidenum">
              <a:rPr lang="en-US" smtClean="0"/>
              <a:t>20</a:t>
            </a:fld>
            <a:endParaRPr lang="en-US"/>
          </a:p>
        </p:txBody>
      </p:sp>
    </p:spTree>
    <p:extLst>
      <p:ext uri="{BB962C8B-B14F-4D97-AF65-F5344CB8AC3E}">
        <p14:creationId xmlns:p14="http://schemas.microsoft.com/office/powerpoint/2010/main" val="43024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fld id="{6FE0FA9F-8E45-40F4-BD6C-19CAD1DD4BAB}" type="slidenum">
              <a:rPr lang="en-US" smtClean="0"/>
              <a:t>21</a:t>
            </a:fld>
            <a:endParaRPr lang="en-US"/>
          </a:p>
        </p:txBody>
      </p:sp>
    </p:spTree>
    <p:extLst>
      <p:ext uri="{BB962C8B-B14F-4D97-AF65-F5344CB8AC3E}">
        <p14:creationId xmlns:p14="http://schemas.microsoft.com/office/powerpoint/2010/main" val="313057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Jaamal/Sarah</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40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Jaamal/Sarah</a:t>
            </a:r>
          </a:p>
          <a:p>
            <a:endParaRPr lang="en-US"/>
          </a:p>
        </p:txBody>
      </p:sp>
      <p:sp>
        <p:nvSpPr>
          <p:cNvPr id="4" name="Slide Number Placeholder 3"/>
          <p:cNvSpPr>
            <a:spLocks noGrp="1"/>
          </p:cNvSpPr>
          <p:nvPr>
            <p:ph type="sldNum" sz="quarter" idx="5"/>
          </p:nvPr>
        </p:nvSpPr>
        <p:spPr/>
        <p:txBody>
          <a:bodyPr/>
          <a:lstStyle/>
          <a:p>
            <a:fld id="{6FE0FA9F-8E45-40F4-BD6C-19CAD1DD4BAB}" type="slidenum">
              <a:rPr lang="en-US" smtClean="0"/>
              <a:t>23</a:t>
            </a:fld>
            <a:endParaRPr lang="en-US"/>
          </a:p>
        </p:txBody>
      </p:sp>
    </p:spTree>
    <p:extLst>
      <p:ext uri="{BB962C8B-B14F-4D97-AF65-F5344CB8AC3E}">
        <p14:creationId xmlns:p14="http://schemas.microsoft.com/office/powerpoint/2010/main" val="387680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Jaamal/Sarah</a:t>
            </a:r>
          </a:p>
          <a:p>
            <a:endParaRPr lang="en-US"/>
          </a:p>
        </p:txBody>
      </p:sp>
      <p:sp>
        <p:nvSpPr>
          <p:cNvPr id="4" name="Slide Number Placeholder 3"/>
          <p:cNvSpPr>
            <a:spLocks noGrp="1"/>
          </p:cNvSpPr>
          <p:nvPr>
            <p:ph type="sldNum" sz="quarter" idx="5"/>
          </p:nvPr>
        </p:nvSpPr>
        <p:spPr/>
        <p:txBody>
          <a:bodyPr/>
          <a:lstStyle/>
          <a:p>
            <a:fld id="{6FE0FA9F-8E45-40F4-BD6C-19CAD1DD4BAB}" type="slidenum">
              <a:rPr lang="en-US" smtClean="0"/>
              <a:t>25</a:t>
            </a:fld>
            <a:endParaRPr lang="en-US"/>
          </a:p>
        </p:txBody>
      </p:sp>
    </p:spTree>
    <p:extLst>
      <p:ext uri="{BB962C8B-B14F-4D97-AF65-F5344CB8AC3E}">
        <p14:creationId xmlns:p14="http://schemas.microsoft.com/office/powerpoint/2010/main" val="192452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Jaamal/Sarah</a:t>
            </a:r>
          </a:p>
          <a:p>
            <a:endParaRPr lang="en-US"/>
          </a:p>
        </p:txBody>
      </p:sp>
      <p:sp>
        <p:nvSpPr>
          <p:cNvPr id="4" name="Slide Number Placeholder 3"/>
          <p:cNvSpPr>
            <a:spLocks noGrp="1"/>
          </p:cNvSpPr>
          <p:nvPr>
            <p:ph type="sldNum" sz="quarter" idx="5"/>
          </p:nvPr>
        </p:nvSpPr>
        <p:spPr/>
        <p:txBody>
          <a:bodyPr/>
          <a:lstStyle/>
          <a:p>
            <a:fld id="{6FE0FA9F-8E45-40F4-BD6C-19CAD1DD4BAB}" type="slidenum">
              <a:rPr lang="en-US" smtClean="0"/>
              <a:t>26</a:t>
            </a:fld>
            <a:endParaRPr lang="en-US"/>
          </a:p>
        </p:txBody>
      </p:sp>
    </p:spTree>
    <p:extLst>
      <p:ext uri="{BB962C8B-B14F-4D97-AF65-F5344CB8AC3E}">
        <p14:creationId xmlns:p14="http://schemas.microsoft.com/office/powerpoint/2010/main" val="171806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a:t>
            </a:r>
          </a:p>
        </p:txBody>
      </p:sp>
      <p:sp>
        <p:nvSpPr>
          <p:cNvPr id="4" name="Slide Number Placeholder 3"/>
          <p:cNvSpPr>
            <a:spLocks noGrp="1"/>
          </p:cNvSpPr>
          <p:nvPr>
            <p:ph type="sldNum" sz="quarter" idx="5"/>
          </p:nvPr>
        </p:nvSpPr>
        <p:spPr/>
        <p:txBody>
          <a:bodyPr/>
          <a:lstStyle/>
          <a:p>
            <a:fld id="{6FE0FA9F-8E45-40F4-BD6C-19CAD1DD4BAB}" type="slidenum">
              <a:rPr lang="en-US" smtClean="0"/>
              <a:t>27</a:t>
            </a:fld>
            <a:endParaRPr lang="en-US"/>
          </a:p>
        </p:txBody>
      </p:sp>
    </p:spTree>
    <p:extLst>
      <p:ext uri="{BB962C8B-B14F-4D97-AF65-F5344CB8AC3E}">
        <p14:creationId xmlns:p14="http://schemas.microsoft.com/office/powerpoint/2010/main" val="11296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533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a:t>
            </a:r>
          </a:p>
        </p:txBody>
      </p:sp>
      <p:sp>
        <p:nvSpPr>
          <p:cNvPr id="4" name="Slide Number Placeholder 3"/>
          <p:cNvSpPr>
            <a:spLocks noGrp="1"/>
          </p:cNvSpPr>
          <p:nvPr>
            <p:ph type="sldNum" sz="quarter" idx="5"/>
          </p:nvPr>
        </p:nvSpPr>
        <p:spPr/>
        <p:txBody>
          <a:bodyPr/>
          <a:lstStyle/>
          <a:p>
            <a:fld id="{6FE0FA9F-8E45-40F4-BD6C-19CAD1DD4BAB}" type="slidenum">
              <a:rPr lang="en-US" smtClean="0"/>
              <a:t>29</a:t>
            </a:fld>
            <a:endParaRPr lang="en-US"/>
          </a:p>
        </p:txBody>
      </p:sp>
    </p:spTree>
    <p:extLst>
      <p:ext uri="{BB962C8B-B14F-4D97-AF65-F5344CB8AC3E}">
        <p14:creationId xmlns:p14="http://schemas.microsoft.com/office/powerpoint/2010/main" val="2132286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a:t>
            </a:r>
          </a:p>
        </p:txBody>
      </p:sp>
      <p:sp>
        <p:nvSpPr>
          <p:cNvPr id="4" name="Slide Number Placeholder 3"/>
          <p:cNvSpPr>
            <a:spLocks noGrp="1"/>
          </p:cNvSpPr>
          <p:nvPr>
            <p:ph type="sldNum" sz="quarter" idx="5"/>
          </p:nvPr>
        </p:nvSpPr>
        <p:spPr/>
        <p:txBody>
          <a:bodyPr/>
          <a:lstStyle/>
          <a:p>
            <a:fld id="{6FE0FA9F-8E45-40F4-BD6C-19CAD1DD4BAB}" type="slidenum">
              <a:rPr lang="en-US" smtClean="0"/>
              <a:t>30</a:t>
            </a:fld>
            <a:endParaRPr lang="en-US"/>
          </a:p>
        </p:txBody>
      </p:sp>
    </p:spTree>
    <p:extLst>
      <p:ext uri="{BB962C8B-B14F-4D97-AF65-F5344CB8AC3E}">
        <p14:creationId xmlns:p14="http://schemas.microsoft.com/office/powerpoint/2010/main" val="66777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a:t>
            </a:r>
          </a:p>
        </p:txBody>
      </p:sp>
      <p:sp>
        <p:nvSpPr>
          <p:cNvPr id="4" name="Slide Number Placeholder 3"/>
          <p:cNvSpPr>
            <a:spLocks noGrp="1"/>
          </p:cNvSpPr>
          <p:nvPr>
            <p:ph type="sldNum" sz="quarter" idx="5"/>
          </p:nvPr>
        </p:nvSpPr>
        <p:spPr/>
        <p:txBody>
          <a:bodyPr/>
          <a:lstStyle/>
          <a:p>
            <a:fld id="{6FE0FA9F-8E45-40F4-BD6C-19CAD1DD4BAB}" type="slidenum">
              <a:rPr lang="en-US" smtClean="0"/>
              <a:t>3</a:t>
            </a:fld>
            <a:endParaRPr lang="en-US"/>
          </a:p>
        </p:txBody>
      </p:sp>
    </p:spTree>
    <p:extLst>
      <p:ext uri="{BB962C8B-B14F-4D97-AF65-F5344CB8AC3E}">
        <p14:creationId xmlns:p14="http://schemas.microsoft.com/office/powerpoint/2010/main" val="3363058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Jovanni</a:t>
            </a:r>
          </a:p>
        </p:txBody>
      </p:sp>
      <p:sp>
        <p:nvSpPr>
          <p:cNvPr id="4" name="Slide Number Placeholder 3"/>
          <p:cNvSpPr>
            <a:spLocks noGrp="1"/>
          </p:cNvSpPr>
          <p:nvPr>
            <p:ph type="sldNum" sz="quarter" idx="5"/>
          </p:nvPr>
        </p:nvSpPr>
        <p:spPr/>
        <p:txBody>
          <a:bodyPr/>
          <a:lstStyle/>
          <a:p>
            <a:fld id="{6FE0FA9F-8E45-40F4-BD6C-19CAD1DD4BAB}" type="slidenum">
              <a:rPr lang="en-US" smtClean="0"/>
              <a:t>31</a:t>
            </a:fld>
            <a:endParaRPr lang="en-US"/>
          </a:p>
        </p:txBody>
      </p:sp>
    </p:spTree>
    <p:extLst>
      <p:ext uri="{BB962C8B-B14F-4D97-AF65-F5344CB8AC3E}">
        <p14:creationId xmlns:p14="http://schemas.microsoft.com/office/powerpoint/2010/main" val="343905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Jovanni</a:t>
            </a:r>
          </a:p>
        </p:txBody>
      </p:sp>
      <p:sp>
        <p:nvSpPr>
          <p:cNvPr id="4" name="Slide Number Placeholder 3"/>
          <p:cNvSpPr>
            <a:spLocks noGrp="1"/>
          </p:cNvSpPr>
          <p:nvPr>
            <p:ph type="sldNum" sz="quarter" idx="5"/>
          </p:nvPr>
        </p:nvSpPr>
        <p:spPr/>
        <p:txBody>
          <a:bodyPr/>
          <a:lstStyle/>
          <a:p>
            <a:fld id="{6FE0FA9F-8E45-40F4-BD6C-19CAD1DD4BAB}" type="slidenum">
              <a:rPr lang="en-US" smtClean="0"/>
              <a:t>32</a:t>
            </a:fld>
            <a:endParaRPr lang="en-US"/>
          </a:p>
        </p:txBody>
      </p:sp>
    </p:spTree>
    <p:extLst>
      <p:ext uri="{BB962C8B-B14F-4D97-AF65-F5344CB8AC3E}">
        <p14:creationId xmlns:p14="http://schemas.microsoft.com/office/powerpoint/2010/main" val="1948673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a:t>
            </a:r>
          </a:p>
        </p:txBody>
      </p:sp>
      <p:sp>
        <p:nvSpPr>
          <p:cNvPr id="4" name="Slide Number Placeholder 3"/>
          <p:cNvSpPr>
            <a:spLocks noGrp="1"/>
          </p:cNvSpPr>
          <p:nvPr>
            <p:ph type="sldNum" sz="quarter" idx="5"/>
          </p:nvPr>
        </p:nvSpPr>
        <p:spPr/>
        <p:txBody>
          <a:bodyPr/>
          <a:lstStyle/>
          <a:p>
            <a:fld id="{6FE0FA9F-8E45-40F4-BD6C-19CAD1DD4BAB}" type="slidenum">
              <a:rPr lang="en-US" smtClean="0"/>
              <a:t>33</a:t>
            </a:fld>
            <a:endParaRPr lang="en-US"/>
          </a:p>
        </p:txBody>
      </p:sp>
    </p:spTree>
    <p:extLst>
      <p:ext uri="{BB962C8B-B14F-4D97-AF65-F5344CB8AC3E}">
        <p14:creationId xmlns:p14="http://schemas.microsoft.com/office/powerpoint/2010/main" val="1030905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a:t>
            </a:r>
          </a:p>
        </p:txBody>
      </p:sp>
      <p:sp>
        <p:nvSpPr>
          <p:cNvPr id="4" name="Slide Number Placeholder 3"/>
          <p:cNvSpPr>
            <a:spLocks noGrp="1"/>
          </p:cNvSpPr>
          <p:nvPr>
            <p:ph type="sldNum" sz="quarter" idx="5"/>
          </p:nvPr>
        </p:nvSpPr>
        <p:spPr/>
        <p:txBody>
          <a:bodyPr/>
          <a:lstStyle/>
          <a:p>
            <a:fld id="{6FE0FA9F-8E45-40F4-BD6C-19CAD1DD4BAB}" type="slidenum">
              <a:rPr lang="en-US" smtClean="0"/>
              <a:t>34</a:t>
            </a:fld>
            <a:endParaRPr lang="en-US"/>
          </a:p>
        </p:txBody>
      </p:sp>
    </p:spTree>
    <p:extLst>
      <p:ext uri="{BB962C8B-B14F-4D97-AF65-F5344CB8AC3E}">
        <p14:creationId xmlns:p14="http://schemas.microsoft.com/office/powerpoint/2010/main" val="2163982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fld id="{6FE0FA9F-8E45-40F4-BD6C-19CAD1DD4BAB}" type="slidenum">
              <a:rPr lang="en-US" smtClean="0"/>
              <a:t>35</a:t>
            </a:fld>
            <a:endParaRPr lang="en-US"/>
          </a:p>
        </p:txBody>
      </p:sp>
    </p:spTree>
    <p:extLst>
      <p:ext uri="{BB962C8B-B14F-4D97-AF65-F5344CB8AC3E}">
        <p14:creationId xmlns:p14="http://schemas.microsoft.com/office/powerpoint/2010/main" val="2090957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DWSRF LSL - </a:t>
            </a:r>
            <a:r>
              <a:rPr lang="en-US"/>
              <a:t>TN needs to demonstrate significantly more demand for this funding by March 30, 2025, otherwise we will forfeit $84,997,000 of FFY 2024 funds.  The last day for TDEC to apply to EPA for these funds is May 1, 2025. So we have to cut off any interest by March 30th. According to 7th DW Infrastructure Needs Survey, TN is #7 in the US for lead lines. Why aren't entities applying?</a:t>
            </a:r>
            <a:endParaRPr lang="en-US">
              <a:ea typeface="Calibri"/>
              <a:cs typeface="Calibri"/>
            </a:endParaRPr>
          </a:p>
          <a:p>
            <a:endParaRPr lang="en-US">
              <a:ea typeface="Calibri"/>
              <a:cs typeface="Calibri"/>
            </a:endParaRPr>
          </a:p>
          <a:p>
            <a:r>
              <a:rPr lang="en-US"/>
              <a:t>Nearly $70M in loan forgiveness for disadvantaged communities. This can include forgiveness for entities that are replacing lead lines in disadvantaged neighborhoods even if the utility itself isn't in a disadvantaged municipality or county. </a:t>
            </a:r>
            <a:endParaRPr lang="en-US">
              <a:ea typeface="Calibri"/>
              <a:cs typeface="Calibri"/>
            </a:endParaRPr>
          </a:p>
          <a:p>
            <a:br>
              <a:rPr lang="en-US">
                <a:cs typeface="+mn-lt"/>
              </a:rPr>
            </a:br>
            <a:r>
              <a:rPr lang="en-US"/>
              <a:t>0.5% interest on LSL for EVERY loan borrower regardless of ATPI.</a:t>
            </a:r>
          </a:p>
          <a:p>
            <a:endParaRPr lang="en-US">
              <a:ea typeface="Calibri"/>
              <a:cs typeface="Calibri"/>
            </a:endParaRPr>
          </a:p>
          <a:p>
            <a:r>
              <a:rPr lang="en-US"/>
              <a:t>EC - 100% loan forgiveness for any entity for work specifically addressing EC</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FE0FA9F-8E45-40F4-BD6C-19CAD1DD4BAB}" type="slidenum">
              <a:rPr lang="en-US" smtClean="0"/>
              <a:t>36</a:t>
            </a:fld>
            <a:endParaRPr lang="en-US"/>
          </a:p>
        </p:txBody>
      </p:sp>
    </p:spTree>
    <p:extLst>
      <p:ext uri="{BB962C8B-B14F-4D97-AF65-F5344CB8AC3E}">
        <p14:creationId xmlns:p14="http://schemas.microsoft.com/office/powerpoint/2010/main" val="1783173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2AE5E7-5214-4B9D-9C15-FCD7F097241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133337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2AE5E7-5214-4B9D-9C15-FCD7F097241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33337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All Competitive Grants</a:t>
            </a:r>
          </a:p>
          <a:p>
            <a:endParaRPr lang="en-US"/>
          </a:p>
          <a:p>
            <a:r>
              <a:rPr lang="en-US"/>
              <a:t>LSLI and OSG – November 2024</a:t>
            </a:r>
          </a:p>
          <a:p>
            <a:r>
              <a:rPr lang="en-US"/>
              <a:t>SUDC and AMP – February 2025</a:t>
            </a:r>
          </a:p>
          <a:p>
            <a:r>
              <a:rPr lang="en-US"/>
              <a:t>EC-SDC – April 2025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35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369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January 1, 2024 – December 31, 2025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94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28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007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242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136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575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98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32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a:t>
            </a:r>
            <a:endParaRPr lang="en-US"/>
          </a:p>
        </p:txBody>
      </p:sp>
      <p:sp>
        <p:nvSpPr>
          <p:cNvPr id="4" name="Slide Number Placeholder 3"/>
          <p:cNvSpPr>
            <a:spLocks noGrp="1"/>
          </p:cNvSpPr>
          <p:nvPr>
            <p:ph type="sldNum" sz="quarter" idx="5"/>
          </p:nvPr>
        </p:nvSpPr>
        <p:spPr/>
        <p:txBody>
          <a:bodyPr/>
          <a:lstStyle/>
          <a:p>
            <a:pPr defTabSz="924879">
              <a:defRPr/>
            </a:pPr>
            <a:fld id="{6FE0FA9F-8E45-40F4-BD6C-19CAD1DD4BAB}" type="slidenum">
              <a:rPr lang="en-US">
                <a:solidFill>
                  <a:prstClr val="black"/>
                </a:solidFill>
                <a:latin typeface="Calibri" panose="020F0502020204030204"/>
              </a:rPr>
              <a:pPr defTabSz="92487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2778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Paula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97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Vena</a:t>
            </a:r>
          </a:p>
        </p:txBody>
      </p:sp>
      <p:sp>
        <p:nvSpPr>
          <p:cNvPr id="4" name="Slide Number Placeholder 3"/>
          <p:cNvSpPr>
            <a:spLocks noGrp="1"/>
          </p:cNvSpPr>
          <p:nvPr>
            <p:ph type="sldNum" sz="quarter" idx="5"/>
          </p:nvPr>
        </p:nvSpPr>
        <p:spPr/>
        <p:txBody>
          <a:bodyPr/>
          <a:lstStyle/>
          <a:p>
            <a:fld id="{6FE0FA9F-8E45-40F4-BD6C-19CAD1DD4BAB}" type="slidenum">
              <a:rPr lang="en-US" smtClean="0"/>
              <a:t>8</a:t>
            </a:fld>
            <a:endParaRPr lang="en-US"/>
          </a:p>
        </p:txBody>
      </p:sp>
    </p:spTree>
    <p:extLst>
      <p:ext uri="{BB962C8B-B14F-4D97-AF65-F5344CB8AC3E}">
        <p14:creationId xmlns:p14="http://schemas.microsoft.com/office/powerpoint/2010/main" val="402786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0FA9F-8E45-40F4-BD6C-19CAD1DD4B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535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022600"/>
            <a:ext cx="2337816" cy="1078992"/>
          </a:xfrm>
          <a:prstGeom prst="rect">
            <a:avLst/>
          </a:prstGeom>
        </p:spPr>
      </p:pic>
      <p:pic>
        <p:nvPicPr>
          <p:cNvPr id="7" name="Picture 6">
            <a:extLst>
              <a:ext uri="{FF2B5EF4-FFF2-40B4-BE49-F238E27FC236}">
                <a16:creationId xmlns:a16="http://schemas.microsoft.com/office/drawing/2014/main" id="{92197109-DEF6-4365-AA94-8A31EB6390B6}"/>
              </a:ext>
            </a:extLst>
          </p:cNvPr>
          <p:cNvPicPr>
            <a:picLocks noChangeAspect="1"/>
          </p:cNvPicPr>
          <p:nvPr userDrawn="1"/>
        </p:nvPicPr>
        <p:blipFill>
          <a:blip r:embed="rId3">
            <a:alphaModFix amt="3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12575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itle 1"/>
          <p:cNvSpPr>
            <a:spLocks noGrp="1"/>
          </p:cNvSpPr>
          <p:nvPr>
            <p:ph type="title"/>
          </p:nvPr>
        </p:nvSpPr>
        <p:spPr bwMode="gray">
          <a:xfrm>
            <a:off x="381000" y="598611"/>
            <a:ext cx="10637634"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grpSp>
        <p:nvGrpSpPr>
          <p:cNvPr id="4" name="Group 4">
            <a:extLst>
              <a:ext uri="{FF2B5EF4-FFF2-40B4-BE49-F238E27FC236}">
                <a16:creationId xmlns:a16="http://schemas.microsoft.com/office/drawing/2014/main" id="{0306C615-1D6C-450A-AEAC-A909403F9924}"/>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5" name="Freeform 5">
              <a:extLst>
                <a:ext uri="{FF2B5EF4-FFF2-40B4-BE49-F238E27FC236}">
                  <a16:creationId xmlns:a16="http://schemas.microsoft.com/office/drawing/2014/main" id="{E20CB42C-936F-4DB5-9A44-9E8B4E98AA94}"/>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6" name="Freeform 6">
              <a:extLst>
                <a:ext uri="{FF2B5EF4-FFF2-40B4-BE49-F238E27FC236}">
                  <a16:creationId xmlns:a16="http://schemas.microsoft.com/office/drawing/2014/main" id="{F6D8EED9-DD16-4340-96BF-487D8FAF829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7" name="Freeform 7">
              <a:extLst>
                <a:ext uri="{FF2B5EF4-FFF2-40B4-BE49-F238E27FC236}">
                  <a16:creationId xmlns:a16="http://schemas.microsoft.com/office/drawing/2014/main" id="{FC1E4C78-5ED5-456B-A8CC-49AB80FFF1B3}"/>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8" name="Line 10">
            <a:extLst>
              <a:ext uri="{FF2B5EF4-FFF2-40B4-BE49-F238E27FC236}">
                <a16:creationId xmlns:a16="http://schemas.microsoft.com/office/drawing/2014/main" id="{8832866C-87FB-4C4E-AECB-CDCEC47D6062}"/>
              </a:ext>
            </a:extLst>
          </p:cNvPr>
          <p:cNvSpPr>
            <a:spLocks noChangeShapeType="1"/>
          </p:cNvSpPr>
          <p:nvPr userDrawn="1"/>
        </p:nvSpPr>
        <p:spPr bwMode="gray">
          <a:xfrm>
            <a:off x="381000" y="1154099"/>
            <a:ext cx="11430000"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Tree>
    <p:extLst>
      <p:ext uri="{BB962C8B-B14F-4D97-AF65-F5344CB8AC3E}">
        <p14:creationId xmlns:p14="http://schemas.microsoft.com/office/powerpoint/2010/main" val="3208827593"/>
      </p:ext>
    </p:extLst>
  </p:cSld>
  <p:clrMapOvr>
    <a:masterClrMapping/>
  </p:clrMapOvr>
  <p:extLst>
    <p:ext uri="{DCECCB84-F9BA-43D5-87BE-67443E8EF086}">
      <p15:sldGuideLst xmlns:p15="http://schemas.microsoft.com/office/powerpoint/2012/main">
        <p15:guide id="3"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Section No__MainSec">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294707"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1526514492"/>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64276328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4" name="Content Placeholder 2">
            <a:extLst>
              <a:ext uri="{FF2B5EF4-FFF2-40B4-BE49-F238E27FC236}">
                <a16:creationId xmlns:a16="http://schemas.microsoft.com/office/drawing/2014/main" id="{FA6F0E38-D892-41F1-A0C0-C658B4AB30C4}"/>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11165"/>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chart_Section No-Main">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682056"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3" name="Content Placeholder 2">
            <a:extLst>
              <a:ext uri="{FF2B5EF4-FFF2-40B4-BE49-F238E27FC236}">
                <a16:creationId xmlns:a16="http://schemas.microsoft.com/office/drawing/2014/main" id="{7B458845-1A53-4C2B-9B95-DB455A444A28}"/>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7534924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chart_Section No-Main">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682056"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3" name="Content Placeholder 2">
            <a:extLst>
              <a:ext uri="{FF2B5EF4-FFF2-40B4-BE49-F238E27FC236}">
                <a16:creationId xmlns:a16="http://schemas.microsoft.com/office/drawing/2014/main" id="{7B458845-1A53-4C2B-9B95-DB455A444A28}"/>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185887625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4" name="Content Placeholder 2">
            <a:extLst>
              <a:ext uri="{FF2B5EF4-FFF2-40B4-BE49-F238E27FC236}">
                <a16:creationId xmlns:a16="http://schemas.microsoft.com/office/drawing/2014/main" id="{FA6F0E38-D892-41F1-A0C0-C658B4AB30C4}"/>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3795780"/>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0745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876565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769749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022600"/>
            <a:ext cx="2337816" cy="1078992"/>
          </a:xfrm>
          <a:prstGeom prst="rect">
            <a:avLst/>
          </a:prstGeom>
        </p:spPr>
      </p:pic>
    </p:spTree>
    <p:extLst>
      <p:ext uri="{BB962C8B-B14F-4D97-AF65-F5344CB8AC3E}">
        <p14:creationId xmlns:p14="http://schemas.microsoft.com/office/powerpoint/2010/main" val="34463349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Tree>
    <p:extLst>
      <p:ext uri="{BB962C8B-B14F-4D97-AF65-F5344CB8AC3E}">
        <p14:creationId xmlns:p14="http://schemas.microsoft.com/office/powerpoint/2010/main" val="216065223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oup 14">
            <a:extLst>
              <a:ext uri="{FF2B5EF4-FFF2-40B4-BE49-F238E27FC236}">
                <a16:creationId xmlns:a16="http://schemas.microsoft.com/office/drawing/2014/main" id="{1B76584F-393D-4FFB-A083-D484F223AE0D}"/>
              </a:ext>
            </a:extLst>
          </p:cNvPr>
          <p:cNvGrpSpPr/>
          <p:nvPr userDrawn="1"/>
        </p:nvGrpSpPr>
        <p:grpSpPr>
          <a:xfrm>
            <a:off x="381001" y="518673"/>
            <a:ext cx="746917" cy="646448"/>
            <a:chOff x="655947" y="1178594"/>
            <a:chExt cx="839971" cy="1755326"/>
          </a:xfrm>
        </p:grpSpPr>
        <p:sp>
          <p:nvSpPr>
            <p:cNvPr id="22" name="Freeform 443">
              <a:extLst>
                <a:ext uri="{FF2B5EF4-FFF2-40B4-BE49-F238E27FC236}">
                  <a16:creationId xmlns:a16="http://schemas.microsoft.com/office/drawing/2014/main" id="{F0ABB024-1655-4C09-B87A-631BE4FEF106}"/>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3" name="Freeform 465">
              <a:extLst>
                <a:ext uri="{FF2B5EF4-FFF2-40B4-BE49-F238E27FC236}">
                  <a16:creationId xmlns:a16="http://schemas.microsoft.com/office/drawing/2014/main" id="{BE34CE94-53AC-47E9-A127-0E81FE3C4112}"/>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41140A"/>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4" name="Text Placeholder 2">
            <a:extLst>
              <a:ext uri="{FF2B5EF4-FFF2-40B4-BE49-F238E27FC236}">
                <a16:creationId xmlns:a16="http://schemas.microsoft.com/office/drawing/2014/main" id="{A3C1D7B2-A021-4C4F-8B20-3D03BA257751}"/>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412">
                <a:solidFill>
                  <a:schemeClr val="tx2"/>
                </a:solidFill>
                <a:latin typeface="+mj-lt"/>
              </a:defRPr>
            </a:lvl1pPr>
          </a:lstStyle>
          <a:p>
            <a:pPr lvl="0"/>
            <a:r>
              <a:rPr lang="en-US"/>
              <a:t>#</a:t>
            </a:r>
          </a:p>
        </p:txBody>
      </p:sp>
    </p:spTree>
    <p:extLst>
      <p:ext uri="{BB962C8B-B14F-4D97-AF65-F5344CB8AC3E}">
        <p14:creationId xmlns:p14="http://schemas.microsoft.com/office/powerpoint/2010/main" val="277669843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2" y="828824"/>
            <a:ext cx="8233833"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8" name="Group 37">
            <a:extLst>
              <a:ext uri="{FF2B5EF4-FFF2-40B4-BE49-F238E27FC236}">
                <a16:creationId xmlns:a16="http://schemas.microsoft.com/office/drawing/2014/main" id="{EA0E8C49-2DA5-4335-AADA-53D50EB8EF59}"/>
              </a:ext>
            </a:extLst>
          </p:cNvPr>
          <p:cNvGrpSpPr/>
          <p:nvPr userDrawn="1"/>
        </p:nvGrpSpPr>
        <p:grpSpPr>
          <a:xfrm>
            <a:off x="381001" y="518673"/>
            <a:ext cx="746917" cy="646448"/>
            <a:chOff x="655947" y="1178594"/>
            <a:chExt cx="839971" cy="1755326"/>
          </a:xfrm>
        </p:grpSpPr>
        <p:sp>
          <p:nvSpPr>
            <p:cNvPr id="39" name="Freeform 443">
              <a:extLst>
                <a:ext uri="{FF2B5EF4-FFF2-40B4-BE49-F238E27FC236}">
                  <a16:creationId xmlns:a16="http://schemas.microsoft.com/office/drawing/2014/main" id="{6C0BAD49-D398-4F9F-8B77-2151231E45C4}"/>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40" name="Freeform 465">
              <a:extLst>
                <a:ext uri="{FF2B5EF4-FFF2-40B4-BE49-F238E27FC236}">
                  <a16:creationId xmlns:a16="http://schemas.microsoft.com/office/drawing/2014/main" id="{4D930816-8472-4B2F-BE67-687F76DE973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41" name="Text Placeholder 2">
            <a:extLst>
              <a:ext uri="{FF2B5EF4-FFF2-40B4-BE49-F238E27FC236}">
                <a16:creationId xmlns:a16="http://schemas.microsoft.com/office/drawing/2014/main" id="{B728E189-CE65-45B6-BD9F-F58F68E0DDB0}"/>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165357115"/>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Tree>
    <p:extLst>
      <p:ext uri="{BB962C8B-B14F-4D97-AF65-F5344CB8AC3E}">
        <p14:creationId xmlns:p14="http://schemas.microsoft.com/office/powerpoint/2010/main" val="3527454535"/>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37" name="Group 36">
            <a:extLst>
              <a:ext uri="{FF2B5EF4-FFF2-40B4-BE49-F238E27FC236}">
                <a16:creationId xmlns:a16="http://schemas.microsoft.com/office/drawing/2014/main" id="{E787E490-95BC-4C59-99BE-79AC4C8C04BD}"/>
              </a:ext>
            </a:extLst>
          </p:cNvPr>
          <p:cNvGrpSpPr/>
          <p:nvPr userDrawn="1"/>
        </p:nvGrpSpPr>
        <p:grpSpPr>
          <a:xfrm>
            <a:off x="381001" y="518673"/>
            <a:ext cx="746917" cy="646448"/>
            <a:chOff x="655947" y="1178594"/>
            <a:chExt cx="839971" cy="1755326"/>
          </a:xfrm>
        </p:grpSpPr>
        <p:sp>
          <p:nvSpPr>
            <p:cNvPr id="38" name="Freeform 443">
              <a:extLst>
                <a:ext uri="{FF2B5EF4-FFF2-40B4-BE49-F238E27FC236}">
                  <a16:creationId xmlns:a16="http://schemas.microsoft.com/office/drawing/2014/main" id="{36FA6C6B-0751-461C-966B-9A166E1DD517}"/>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9" name="Freeform 465">
              <a:extLst>
                <a:ext uri="{FF2B5EF4-FFF2-40B4-BE49-F238E27FC236}">
                  <a16:creationId xmlns:a16="http://schemas.microsoft.com/office/drawing/2014/main" id="{B80DB8D6-5665-4188-8092-C358BDC27C3E}"/>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41140A"/>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40" name="Text Placeholder 2">
            <a:extLst>
              <a:ext uri="{FF2B5EF4-FFF2-40B4-BE49-F238E27FC236}">
                <a16:creationId xmlns:a16="http://schemas.microsoft.com/office/drawing/2014/main" id="{BAA3C9DE-31C2-4E11-B834-CE4E62CCA069}"/>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412">
                <a:solidFill>
                  <a:schemeClr val="tx2"/>
                </a:solidFill>
                <a:latin typeface="+mj-lt"/>
              </a:defRPr>
            </a:lvl1pPr>
          </a:lstStyle>
          <a:p>
            <a:pPr lvl="0"/>
            <a:r>
              <a:rPr lang="en-US"/>
              <a:t>#</a:t>
            </a:r>
          </a:p>
        </p:txBody>
      </p:sp>
    </p:spTree>
    <p:extLst>
      <p:ext uri="{BB962C8B-B14F-4D97-AF65-F5344CB8AC3E}">
        <p14:creationId xmlns:p14="http://schemas.microsoft.com/office/powerpoint/2010/main" val="872798642"/>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0255233"/>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93288"/>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54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white">
          <a:xfrm>
            <a:off x="380999" y="827599"/>
            <a:ext cx="8290563" cy="1538816"/>
          </a:xfrm>
          <a:prstGeom prst="rect">
            <a:avLst/>
          </a:prstGeom>
          <a:effectLst>
            <a:outerShdw blurRad="50800" dist="38100" dir="2700000" algn="tl" rotWithShape="0">
              <a:prstClr val="black">
                <a:alpha val="40000"/>
              </a:prstClr>
            </a:outerShdw>
          </a:effectLst>
        </p:spPr>
        <p:txBody>
          <a:bodyPr lIns="0" tIns="0" rIns="0" bIns="0" anchor="b" anchorCtr="0"/>
          <a:lstStyle>
            <a:lvl1pPr>
              <a:defRPr sz="2824" b="1">
                <a:solidFill>
                  <a:schemeClr val="accent2"/>
                </a:solidFill>
                <a:latin typeface="Arial" panose="020B0604020202020204" pitchFamily="34" charset="0"/>
                <a:cs typeface="Arial" pitchFamily="34" charset="0"/>
              </a:defRPr>
            </a:lvl1pPr>
          </a:lstStyle>
          <a:p>
            <a:r>
              <a:rPr lang="en-US"/>
              <a:t>Click to edit section number</a:t>
            </a:r>
            <a:endParaRPr lang="en-GB"/>
          </a:p>
        </p:txBody>
      </p:sp>
      <p:sp>
        <p:nvSpPr>
          <p:cNvPr id="9" name="Subtitle 2"/>
          <p:cNvSpPr>
            <a:spLocks noGrp="1"/>
          </p:cNvSpPr>
          <p:nvPr>
            <p:ph type="subTitle" idx="1"/>
          </p:nvPr>
        </p:nvSpPr>
        <p:spPr bwMode="white">
          <a:xfrm>
            <a:off x="381002" y="2598515"/>
            <a:ext cx="8290560" cy="2850307"/>
          </a:xfrm>
          <a:prstGeom prst="rect">
            <a:avLst/>
          </a:prstGeom>
          <a:effectLst>
            <a:outerShdw blurRad="50800" dist="38100" dir="2700000" algn="tl" rotWithShape="0">
              <a:prstClr val="black">
                <a:alpha val="40000"/>
              </a:prstClr>
            </a:outerShdw>
          </a:effectLst>
        </p:spPr>
        <p:txBody>
          <a:bodyPr lIns="0" tIns="0" rIns="0" bIns="0"/>
          <a:lstStyle>
            <a:lvl1pPr marL="0" indent="0" algn="l">
              <a:lnSpc>
                <a:spcPct val="85000"/>
              </a:lnSpc>
              <a:spcBef>
                <a:spcPts val="0"/>
              </a:spcBef>
              <a:buNone/>
              <a:defRPr sz="5294">
                <a:solidFill>
                  <a:schemeClr val="accent2"/>
                </a:solidFill>
                <a:latin typeface="Arial Black" panose="020B0A04020102020204" pitchFamily="34" charset="0"/>
                <a:cs typeface="Arial" pitchFamily="34" charset="0"/>
              </a:defRPr>
            </a:lvl1pPr>
            <a:lvl2pPr marL="0" indent="0" algn="l">
              <a:buNone/>
              <a:defRPr sz="1412">
                <a:solidFill>
                  <a:srgbClr val="404040"/>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289137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io Template">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id="{3CBD85D5-557D-4BA2-9573-A9D1383552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01360"/>
            <a:ext cx="12192000" cy="456640"/>
          </a:xfrm>
          <a:prstGeom prst="rect">
            <a:avLst/>
          </a:prstGeom>
        </p:spPr>
      </p:pic>
      <p:grpSp>
        <p:nvGrpSpPr>
          <p:cNvPr id="129" name="Group 4">
            <a:extLst>
              <a:ext uri="{FF2B5EF4-FFF2-40B4-BE49-F238E27FC236}">
                <a16:creationId xmlns:a16="http://schemas.microsoft.com/office/drawing/2014/main" id="{3439D25E-EE3E-4EFA-B4A2-B98B20EE7602}"/>
              </a:ext>
            </a:extLst>
          </p:cNvPr>
          <p:cNvGrpSpPr>
            <a:grpSpLocks noChangeAspect="1"/>
          </p:cNvGrpSpPr>
          <p:nvPr userDrawn="1"/>
        </p:nvGrpSpPr>
        <p:grpSpPr bwMode="auto">
          <a:xfrm>
            <a:off x="11357429" y="344581"/>
            <a:ext cx="453571" cy="428625"/>
            <a:chOff x="7512" y="300"/>
            <a:chExt cx="300" cy="306"/>
          </a:xfrm>
          <a:solidFill>
            <a:schemeClr val="tx1"/>
          </a:solidFill>
        </p:grpSpPr>
        <p:sp>
          <p:nvSpPr>
            <p:cNvPr id="130" name="Freeform 5">
              <a:extLst>
                <a:ext uri="{FF2B5EF4-FFF2-40B4-BE49-F238E27FC236}">
                  <a16:creationId xmlns:a16="http://schemas.microsoft.com/office/drawing/2014/main" id="{692ACCCF-630B-45CB-8B9C-AFECD6005D90}"/>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31" name="Freeform 6">
              <a:extLst>
                <a:ext uri="{FF2B5EF4-FFF2-40B4-BE49-F238E27FC236}">
                  <a16:creationId xmlns:a16="http://schemas.microsoft.com/office/drawing/2014/main" id="{919F2088-8EA2-4CBD-A7B3-7F3EFBACABB5}"/>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32" name="Freeform 7">
              <a:extLst>
                <a:ext uri="{FF2B5EF4-FFF2-40B4-BE49-F238E27FC236}">
                  <a16:creationId xmlns:a16="http://schemas.microsoft.com/office/drawing/2014/main" id="{0BBB28D7-3761-4F8A-87DD-AB2A6D67B2AA}"/>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52" name="Rectangle 51">
            <a:extLst>
              <a:ext uri="{FF2B5EF4-FFF2-40B4-BE49-F238E27FC236}">
                <a16:creationId xmlns:a16="http://schemas.microsoft.com/office/drawing/2014/main" id="{F226EFDF-4A9A-43F3-9B8A-BE1F6FD1E356}"/>
              </a:ext>
            </a:extLst>
          </p:cNvPr>
          <p:cNvSpPr/>
          <p:nvPr userDrawn="1"/>
        </p:nvSpPr>
        <p:spPr>
          <a:xfrm>
            <a:off x="2239728" y="1243854"/>
            <a:ext cx="4893399" cy="3174620"/>
          </a:xfrm>
          <a:prstGeom prst="rect">
            <a:avLst/>
          </a:prstGeom>
          <a:solidFill>
            <a:srgbClr val="FFFFFF"/>
          </a:solidFill>
          <a:ln w="9525" cap="flat" cmpd="sng" algn="ctr">
            <a:solidFill>
              <a:srgbClr val="C00000"/>
            </a:solidFill>
            <a:prstDash val="solid"/>
          </a:ln>
          <a:effectLst/>
        </p:spPr>
        <p:txBody>
          <a:bodyPr rIns="63529" rtlCol="0" anchor="t" anchorCtr="0"/>
          <a:lstStyle/>
          <a:p>
            <a:pPr marL="0" marR="0" lvl="0" indent="0" defTabSz="842812" eaLnBrk="1" fontAlgn="auto" latinLnBrk="0" hangingPunct="1">
              <a:lnSpc>
                <a:spcPct val="90000"/>
              </a:lnSpc>
              <a:spcBef>
                <a:spcPts val="529"/>
              </a:spcBef>
              <a:spcAft>
                <a:spcPts val="0"/>
              </a:spcAft>
              <a:buClrTx/>
              <a:buSzTx/>
              <a:buFont typeface="Arial"/>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3" name="Rectangle 52">
            <a:extLst>
              <a:ext uri="{FF2B5EF4-FFF2-40B4-BE49-F238E27FC236}">
                <a16:creationId xmlns:a16="http://schemas.microsoft.com/office/drawing/2014/main" id="{812F6FB2-4D81-438B-A549-90A7B042252E}"/>
              </a:ext>
            </a:extLst>
          </p:cNvPr>
          <p:cNvSpPr/>
          <p:nvPr userDrawn="1"/>
        </p:nvSpPr>
        <p:spPr>
          <a:xfrm>
            <a:off x="2250312" y="4568830"/>
            <a:ext cx="4882816" cy="1832530"/>
          </a:xfrm>
          <a:prstGeom prst="rect">
            <a:avLst/>
          </a:prstGeom>
          <a:solidFill>
            <a:srgbClr val="FFFFFF"/>
          </a:solidFill>
          <a:ln w="9525" cap="flat" cmpd="sng" algn="ctr">
            <a:solidFill>
              <a:srgbClr val="C00000"/>
            </a:solidFill>
            <a:prstDash val="solid"/>
          </a:ln>
          <a:effectLst/>
        </p:spPr>
        <p:txBody>
          <a:bodyPr rtlCol="0" anchor="t" anchorCtr="0"/>
          <a:lstStyle/>
          <a:p>
            <a:pPr marL="0" marR="0" lvl="0" indent="0" defTabSz="842812" eaLnBrk="1" fontAlgn="auto" latinLnBrk="0" hangingPunct="1">
              <a:lnSpc>
                <a:spcPct val="90000"/>
              </a:lnSpc>
              <a:spcBef>
                <a:spcPts val="0"/>
              </a:spcBef>
              <a:spcAft>
                <a:spcPts val="0"/>
              </a:spcAft>
              <a:buClrTx/>
              <a:buSzTx/>
              <a:buFont typeface="Arial"/>
              <a:buNone/>
              <a:tabLst/>
              <a:defRPr/>
            </a:pPr>
            <a:endParaRPr kumimoji="0" lang="en-US"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4" name="Rectangle 53">
            <a:extLst>
              <a:ext uri="{FF2B5EF4-FFF2-40B4-BE49-F238E27FC236}">
                <a16:creationId xmlns:a16="http://schemas.microsoft.com/office/drawing/2014/main" id="{CA70E25B-154B-473E-B0CD-4D9FE50E508A}"/>
              </a:ext>
            </a:extLst>
          </p:cNvPr>
          <p:cNvSpPr/>
          <p:nvPr userDrawn="1"/>
        </p:nvSpPr>
        <p:spPr>
          <a:xfrm>
            <a:off x="7278748" y="1243856"/>
            <a:ext cx="4532252" cy="1691597"/>
          </a:xfrm>
          <a:prstGeom prst="rect">
            <a:avLst/>
          </a:prstGeom>
          <a:solidFill>
            <a:srgbClr val="FFFFFF"/>
          </a:solidFill>
          <a:ln w="9525" cap="flat" cmpd="sng" algn="ctr">
            <a:solidFill>
              <a:srgbClr val="C00000"/>
            </a:solidFill>
            <a:prstDash val="solid"/>
          </a:ln>
          <a:effectLst/>
        </p:spPr>
        <p:txBody>
          <a:bodyPr rIns="0" rtlCol="0" anchor="t" anchorCtr="0"/>
          <a:lstStyle/>
          <a:p>
            <a:pPr marL="0" marR="0" lvl="0" indent="0" defTabSz="842812" eaLnBrk="1" fontAlgn="auto" latinLnBrk="0" hangingPunct="1">
              <a:lnSpc>
                <a:spcPct val="90000"/>
              </a:lnSpc>
              <a:spcBef>
                <a:spcPts val="529"/>
              </a:spcBef>
              <a:spcAft>
                <a:spcPts val="0"/>
              </a:spcAft>
              <a:buClrTx/>
              <a:buSzTx/>
              <a:buFontTx/>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5" name="Rectangle 54">
            <a:extLst>
              <a:ext uri="{FF2B5EF4-FFF2-40B4-BE49-F238E27FC236}">
                <a16:creationId xmlns:a16="http://schemas.microsoft.com/office/drawing/2014/main" id="{0198333F-B59D-4660-87F6-4FDB0AB9E5B4}"/>
              </a:ext>
            </a:extLst>
          </p:cNvPr>
          <p:cNvSpPr/>
          <p:nvPr userDrawn="1"/>
        </p:nvSpPr>
        <p:spPr>
          <a:xfrm>
            <a:off x="7278748" y="3076229"/>
            <a:ext cx="4532252" cy="3325131"/>
          </a:xfrm>
          <a:prstGeom prst="rect">
            <a:avLst/>
          </a:prstGeom>
          <a:solidFill>
            <a:srgbClr val="FFFFFF"/>
          </a:solidFill>
          <a:ln w="9525" cap="flat" cmpd="sng" algn="ctr">
            <a:solidFill>
              <a:srgbClr val="C00000"/>
            </a:solidFill>
            <a:prstDash val="solid"/>
          </a:ln>
          <a:effectLst/>
        </p:spPr>
        <p:txBody>
          <a:bodyPr rIns="63529" rtlCol="0" anchor="t" anchorCtr="0"/>
          <a:lstStyle/>
          <a:p>
            <a:pPr marL="0" marR="0" lvl="0" indent="0" defTabSz="842812" eaLnBrk="1" fontAlgn="auto" latinLnBrk="0" hangingPunct="1">
              <a:lnSpc>
                <a:spcPct val="90000"/>
              </a:lnSpc>
              <a:spcBef>
                <a:spcPts val="529"/>
              </a:spcBef>
              <a:spcAft>
                <a:spcPts val="0"/>
              </a:spcAft>
              <a:buClrTx/>
              <a:buSzTx/>
              <a:buFontTx/>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6" name="TextBox 5">
            <a:extLst>
              <a:ext uri="{FF2B5EF4-FFF2-40B4-BE49-F238E27FC236}">
                <a16:creationId xmlns:a16="http://schemas.microsoft.com/office/drawing/2014/main" id="{0DE200FD-2BFE-494C-B1AF-DAAC5FE77275}"/>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7" name="TextBox 6">
            <a:extLst>
              <a:ext uri="{FF2B5EF4-FFF2-40B4-BE49-F238E27FC236}">
                <a16:creationId xmlns:a16="http://schemas.microsoft.com/office/drawing/2014/main" id="{E07C153C-484E-44D8-95E9-FDE11CDC38D8}"/>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8" name="Line 11">
            <a:extLst>
              <a:ext uri="{FF2B5EF4-FFF2-40B4-BE49-F238E27FC236}">
                <a16:creationId xmlns:a16="http://schemas.microsoft.com/office/drawing/2014/main" id="{FCF4C832-D872-4DA7-942B-1DFDDBB70E4E}"/>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9" name="TextBox 8">
            <a:extLst>
              <a:ext uri="{FF2B5EF4-FFF2-40B4-BE49-F238E27FC236}">
                <a16:creationId xmlns:a16="http://schemas.microsoft.com/office/drawing/2014/main" id="{F0CD4169-B0F9-47BC-B243-8F0CEE6A2DAB}"/>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0" name="Straight Connector 9">
            <a:extLst>
              <a:ext uri="{FF2B5EF4-FFF2-40B4-BE49-F238E27FC236}">
                <a16:creationId xmlns:a16="http://schemas.microsoft.com/office/drawing/2014/main" id="{9DB69231-56CD-48E2-B0D6-C542D6EED165}"/>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9" name="Text Placeholder 11">
            <a:extLst>
              <a:ext uri="{FF2B5EF4-FFF2-40B4-BE49-F238E27FC236}">
                <a16:creationId xmlns:a16="http://schemas.microsoft.com/office/drawing/2014/main" id="{119A7693-6DE5-46C5-BA6B-256CD637E2F3}"/>
              </a:ext>
            </a:extLst>
          </p:cNvPr>
          <p:cNvSpPr>
            <a:spLocks noGrp="1"/>
          </p:cNvSpPr>
          <p:nvPr>
            <p:ph type="body" sz="quarter" idx="14" hasCustomPrompt="1"/>
          </p:nvPr>
        </p:nvSpPr>
        <p:spPr bwMode="auto">
          <a:xfrm>
            <a:off x="7360996" y="1510603"/>
            <a:ext cx="4365196" cy="828881"/>
          </a:xfrm>
          <a:prstGeom prst="rect">
            <a:avLst/>
          </a:prstGeom>
          <a:ln>
            <a:noFill/>
          </a:ln>
        </p:spPr>
        <p:txBody>
          <a:bodyPr wrap="square" lIns="0" tIns="0" rIns="0" bIns="73152">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794"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794"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2C3D4E25-130B-483C-99F7-28B5414E9C11}"/>
              </a:ext>
            </a:extLst>
          </p:cNvPr>
          <p:cNvSpPr txBox="1"/>
          <p:nvPr userDrawn="1"/>
        </p:nvSpPr>
        <p:spPr>
          <a:xfrm>
            <a:off x="2317597" y="1255813"/>
            <a:ext cx="766388"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About me</a:t>
            </a:r>
          </a:p>
        </p:txBody>
      </p:sp>
      <p:sp>
        <p:nvSpPr>
          <p:cNvPr id="40" name="TextBox 39">
            <a:extLst>
              <a:ext uri="{FF2B5EF4-FFF2-40B4-BE49-F238E27FC236}">
                <a16:creationId xmlns:a16="http://schemas.microsoft.com/office/drawing/2014/main" id="{1C71BB01-6296-4146-837A-F528F9CD53EA}"/>
              </a:ext>
            </a:extLst>
          </p:cNvPr>
          <p:cNvSpPr txBox="1"/>
          <p:nvPr userDrawn="1"/>
        </p:nvSpPr>
        <p:spPr>
          <a:xfrm>
            <a:off x="2317598" y="3111693"/>
            <a:ext cx="749595"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Fun facts</a:t>
            </a:r>
          </a:p>
        </p:txBody>
      </p:sp>
      <p:sp>
        <p:nvSpPr>
          <p:cNvPr id="41" name="Text Placeholder 11">
            <a:extLst>
              <a:ext uri="{FF2B5EF4-FFF2-40B4-BE49-F238E27FC236}">
                <a16:creationId xmlns:a16="http://schemas.microsoft.com/office/drawing/2014/main" id="{5EBB9F67-4222-4584-A1D2-23ADAD02E726}"/>
              </a:ext>
            </a:extLst>
          </p:cNvPr>
          <p:cNvSpPr>
            <a:spLocks noGrp="1"/>
          </p:cNvSpPr>
          <p:nvPr>
            <p:ph type="body" sz="quarter" idx="15" hasCustomPrompt="1"/>
          </p:nvPr>
        </p:nvSpPr>
        <p:spPr bwMode="auto">
          <a:xfrm>
            <a:off x="2317597" y="1510604"/>
            <a:ext cx="4711796" cy="1012585"/>
          </a:xfrm>
          <a:prstGeom prst="rect">
            <a:avLst/>
          </a:prstGeom>
          <a:ln>
            <a:noFill/>
          </a:ln>
        </p:spPr>
        <p:txBody>
          <a:bodyPr wrap="square" lIns="0" tIns="0" rIns="0" bIns="73152">
            <a:spAutoFit/>
          </a:bodyPr>
          <a:lstStyle>
            <a:lvl1pPr marL="0" indent="0"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0" kern="1200" dirty="0" smtClean="0">
                <a:solidFill>
                  <a:schemeClr val="tx1"/>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45" name="Title 1">
            <a:extLst>
              <a:ext uri="{FF2B5EF4-FFF2-40B4-BE49-F238E27FC236}">
                <a16:creationId xmlns:a16="http://schemas.microsoft.com/office/drawing/2014/main" id="{B06E802C-D061-473E-893F-3D55819D91BD}"/>
              </a:ext>
            </a:extLst>
          </p:cNvPr>
          <p:cNvSpPr>
            <a:spLocks noGrp="1"/>
          </p:cNvSpPr>
          <p:nvPr>
            <p:ph type="title"/>
          </p:nvPr>
        </p:nvSpPr>
        <p:spPr bwMode="gray">
          <a:xfrm>
            <a:off x="7360996" y="1325673"/>
            <a:ext cx="4365196" cy="139718"/>
          </a:xfrm>
          <a:prstGeom prst="rect">
            <a:avLst/>
          </a:prstGeom>
        </p:spPr>
        <p:txBody>
          <a:bodyPr wrap="square" lIns="0" tIns="0" rIns="0" bIns="0" anchor="ctr" anchorCtr="0">
            <a:spAutoFit/>
          </a:bodyPr>
          <a:lstStyle>
            <a:lvl1pPr>
              <a:defRPr lang="en-GB" sz="1059" b="0">
                <a:solidFill>
                  <a:srgbClr val="8B241C"/>
                </a:solidFill>
                <a:latin typeface="Arial Black" panose="020B0A04020102020204" pitchFamily="34" charset="0"/>
              </a:defRPr>
            </a:lvl1pPr>
          </a:lstStyle>
          <a:p>
            <a:pPr marL="0" lvl="0"/>
            <a:r>
              <a:rPr lang="en-US"/>
              <a:t>Click to edit Master title style</a:t>
            </a:r>
            <a:endParaRPr lang="en-GB"/>
          </a:p>
        </p:txBody>
      </p:sp>
      <p:sp>
        <p:nvSpPr>
          <p:cNvPr id="46" name="TextBox 45">
            <a:extLst>
              <a:ext uri="{FF2B5EF4-FFF2-40B4-BE49-F238E27FC236}">
                <a16:creationId xmlns:a16="http://schemas.microsoft.com/office/drawing/2014/main" id="{AC5ED9D3-53D3-4136-A9FD-5DB30AF7623F}"/>
              </a:ext>
            </a:extLst>
          </p:cNvPr>
          <p:cNvSpPr txBox="1"/>
          <p:nvPr userDrawn="1"/>
        </p:nvSpPr>
        <p:spPr>
          <a:xfrm>
            <a:off x="7360996" y="3111693"/>
            <a:ext cx="1654910"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Relevant experience</a:t>
            </a:r>
          </a:p>
        </p:txBody>
      </p:sp>
      <p:sp>
        <p:nvSpPr>
          <p:cNvPr id="48" name="Text Placeholder 11">
            <a:extLst>
              <a:ext uri="{FF2B5EF4-FFF2-40B4-BE49-F238E27FC236}">
                <a16:creationId xmlns:a16="http://schemas.microsoft.com/office/drawing/2014/main" id="{BF4B05BB-2BB4-437B-9299-0EBB61E0E306}"/>
              </a:ext>
            </a:extLst>
          </p:cNvPr>
          <p:cNvSpPr>
            <a:spLocks noGrp="1"/>
          </p:cNvSpPr>
          <p:nvPr>
            <p:ph type="body" sz="quarter" idx="18" hasCustomPrompt="1"/>
          </p:nvPr>
        </p:nvSpPr>
        <p:spPr bwMode="auto">
          <a:xfrm>
            <a:off x="7360996" y="3346852"/>
            <a:ext cx="4365196" cy="828881"/>
          </a:xfrm>
          <a:prstGeom prst="rect">
            <a:avLst/>
          </a:prstGeom>
          <a:ln>
            <a:noFill/>
          </a:ln>
        </p:spPr>
        <p:txBody>
          <a:bodyPr wrap="square" lIns="0" tIns="0" rIns="0" bIns="73152">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794"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794"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37B3AD98-C5BF-4E6D-9C97-E3869E23D654}"/>
              </a:ext>
            </a:extLst>
          </p:cNvPr>
          <p:cNvSpPr txBox="1"/>
          <p:nvPr userDrawn="1"/>
        </p:nvSpPr>
        <p:spPr>
          <a:xfrm>
            <a:off x="7360997" y="4795467"/>
            <a:ext cx="1523616"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Personal reference</a:t>
            </a:r>
          </a:p>
        </p:txBody>
      </p:sp>
      <p:sp>
        <p:nvSpPr>
          <p:cNvPr id="51" name="Text Placeholder 11">
            <a:extLst>
              <a:ext uri="{FF2B5EF4-FFF2-40B4-BE49-F238E27FC236}">
                <a16:creationId xmlns:a16="http://schemas.microsoft.com/office/drawing/2014/main" id="{B6F316BD-C663-4C45-95AD-6FD6746EDCCA}"/>
              </a:ext>
            </a:extLst>
          </p:cNvPr>
          <p:cNvSpPr>
            <a:spLocks noGrp="1"/>
          </p:cNvSpPr>
          <p:nvPr>
            <p:ph type="body" sz="quarter" idx="19" hasCustomPrompt="1"/>
          </p:nvPr>
        </p:nvSpPr>
        <p:spPr bwMode="auto">
          <a:xfrm>
            <a:off x="7360996" y="5209500"/>
            <a:ext cx="4365196" cy="1116220"/>
          </a:xfrm>
          <a:prstGeom prst="rect">
            <a:avLst/>
          </a:prstGeom>
          <a:ln>
            <a:noFill/>
          </a:ln>
        </p:spPr>
        <p:txBody>
          <a:bodyPr wrap="square" lIns="0" tIns="0" rIns="0" bIns="73152" anchor="t" anchorCtr="0">
            <a:noAutofit/>
          </a:bodyPr>
          <a:lstStyle>
            <a:lvl1pPr marL="50429" indent="-50429"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971" b="0" i="1" kern="1200" dirty="0" smtClean="0">
                <a:solidFill>
                  <a:srgbClr val="D95A22"/>
                </a:solidFill>
                <a:latin typeface="+mj-lt"/>
                <a:ea typeface="+mn-ea"/>
                <a:cs typeface="+mn-cs"/>
              </a:defRPr>
            </a:lvl1pPr>
            <a:lvl2pPr marL="50429" indent="-50429">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971" b="0" i="1">
                <a:solidFill>
                  <a:srgbClr val="D95A22"/>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56" name="TextBox 55">
            <a:extLst>
              <a:ext uri="{FF2B5EF4-FFF2-40B4-BE49-F238E27FC236}">
                <a16:creationId xmlns:a16="http://schemas.microsoft.com/office/drawing/2014/main" id="{7581D418-7B72-46F8-A25D-BD0737FE5CED}"/>
              </a:ext>
            </a:extLst>
          </p:cNvPr>
          <p:cNvSpPr txBox="1"/>
          <p:nvPr userDrawn="1"/>
        </p:nvSpPr>
        <p:spPr>
          <a:xfrm>
            <a:off x="2317597" y="4919196"/>
            <a:ext cx="2250983" cy="138564"/>
          </a:xfrm>
          <a:prstGeom prst="rect">
            <a:avLst/>
          </a:prstGeom>
        </p:spPr>
        <p:txBody>
          <a:bodyPr wrap="square" lIns="0" tIns="0" rIns="0" bIns="0" anchor="ctr" anchorCtr="0">
            <a:spAutoFit/>
          </a:bodyPr>
          <a:lstStyle>
            <a:defPPr>
              <a:defRPr lang="en-US"/>
            </a:defPPr>
            <a:lvl1pPr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Purpose of AB-InBev interaction</a:t>
            </a:r>
          </a:p>
        </p:txBody>
      </p:sp>
      <p:sp>
        <p:nvSpPr>
          <p:cNvPr id="64" name="TextBox 63">
            <a:extLst>
              <a:ext uri="{FF2B5EF4-FFF2-40B4-BE49-F238E27FC236}">
                <a16:creationId xmlns:a16="http://schemas.microsoft.com/office/drawing/2014/main" id="{BD524109-BE31-43AD-B98F-32C901A7E774}"/>
              </a:ext>
            </a:extLst>
          </p:cNvPr>
          <p:cNvSpPr txBox="1"/>
          <p:nvPr userDrawn="1"/>
        </p:nvSpPr>
        <p:spPr>
          <a:xfrm>
            <a:off x="2317598" y="5683326"/>
            <a:ext cx="1885437" cy="138564"/>
          </a:xfrm>
          <a:prstGeom prst="rect">
            <a:avLst/>
          </a:prstGeom>
        </p:spPr>
        <p:txBody>
          <a:bodyPr wrap="square" lIns="0" tIns="0" rIns="0" bIns="0" anchor="ctr" anchorCtr="0">
            <a:spAutoFit/>
          </a:bodyPr>
          <a:lstStyle>
            <a:defPPr>
              <a:defRPr lang="en-US"/>
            </a:defPPr>
            <a:lvl1pPr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Frequency of touch points </a:t>
            </a:r>
          </a:p>
        </p:txBody>
      </p:sp>
      <p:sp>
        <p:nvSpPr>
          <p:cNvPr id="57" name="TextBox 56">
            <a:extLst>
              <a:ext uri="{FF2B5EF4-FFF2-40B4-BE49-F238E27FC236}">
                <a16:creationId xmlns:a16="http://schemas.microsoft.com/office/drawing/2014/main" id="{5B86806C-7AF3-43C4-9D4C-E41FBB591BA5}"/>
              </a:ext>
            </a:extLst>
          </p:cNvPr>
          <p:cNvSpPr txBox="1"/>
          <p:nvPr userDrawn="1"/>
        </p:nvSpPr>
        <p:spPr>
          <a:xfrm>
            <a:off x="2317598" y="5348102"/>
            <a:ext cx="493114" cy="154737"/>
          </a:xfrm>
          <a:prstGeom prst="rect">
            <a:avLst/>
          </a:prstGeom>
          <a:solidFill>
            <a:srgbClr val="FFFFFF"/>
          </a:solidFill>
        </p:spPr>
        <p:txBody>
          <a:bodyPr wrap="square" lIns="0" tIns="32273" rIns="0" bIns="0" rtlCol="0" anchor="t">
            <a:spAutoFit/>
          </a:bodyPr>
          <a:lstStyle/>
          <a:p>
            <a:pPr marL="0" marR="0" lvl="0" indent="0"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Business</a:t>
            </a:r>
          </a:p>
        </p:txBody>
      </p:sp>
      <p:sp>
        <p:nvSpPr>
          <p:cNvPr id="58" name="TextBox 57">
            <a:extLst>
              <a:ext uri="{FF2B5EF4-FFF2-40B4-BE49-F238E27FC236}">
                <a16:creationId xmlns:a16="http://schemas.microsoft.com/office/drawing/2014/main" id="{FFA0AF49-BCD3-45C3-BA7A-D1ACFE920748}"/>
              </a:ext>
            </a:extLst>
          </p:cNvPr>
          <p:cNvSpPr txBox="1"/>
          <p:nvPr userDrawn="1"/>
        </p:nvSpPr>
        <p:spPr>
          <a:xfrm>
            <a:off x="4497901" y="5348102"/>
            <a:ext cx="479374" cy="154737"/>
          </a:xfrm>
          <a:prstGeom prst="rect">
            <a:avLst/>
          </a:prstGeom>
          <a:solidFill>
            <a:srgbClr val="FFFFFF"/>
          </a:solidFill>
        </p:spPr>
        <p:txBody>
          <a:bodyPr wrap="square" lIns="0" tIns="32273" rIns="0" bIns="0" rtlCol="0" anchor="t">
            <a:spAutoFit/>
          </a:bodyPr>
          <a:lstStyle/>
          <a:p>
            <a:pPr marL="0" marR="0" lvl="0" indent="0" algn="r"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Pleasure</a:t>
            </a:r>
          </a:p>
        </p:txBody>
      </p:sp>
      <p:grpSp>
        <p:nvGrpSpPr>
          <p:cNvPr id="59" name="Group 58">
            <a:extLst>
              <a:ext uri="{FF2B5EF4-FFF2-40B4-BE49-F238E27FC236}">
                <a16:creationId xmlns:a16="http://schemas.microsoft.com/office/drawing/2014/main" id="{FDBFA713-B52E-4CF8-8FFD-97B1782FF1D5}"/>
              </a:ext>
            </a:extLst>
          </p:cNvPr>
          <p:cNvGrpSpPr/>
          <p:nvPr userDrawn="1"/>
        </p:nvGrpSpPr>
        <p:grpSpPr>
          <a:xfrm>
            <a:off x="2317598" y="5244093"/>
            <a:ext cx="2659676" cy="94177"/>
            <a:chOff x="7272247" y="5363070"/>
            <a:chExt cx="1832793" cy="85153"/>
          </a:xfrm>
          <a:solidFill>
            <a:srgbClr val="FFFFFF"/>
          </a:solidFill>
        </p:grpSpPr>
        <p:cxnSp>
          <p:nvCxnSpPr>
            <p:cNvPr id="60" name="Straight Connector 59">
              <a:extLst>
                <a:ext uri="{FF2B5EF4-FFF2-40B4-BE49-F238E27FC236}">
                  <a16:creationId xmlns:a16="http://schemas.microsoft.com/office/drawing/2014/main" id="{C9D96EDC-E7E3-4C27-9200-91613585ADE2}"/>
                </a:ext>
              </a:extLst>
            </p:cNvPr>
            <p:cNvCxnSpPr/>
            <p:nvPr/>
          </p:nvCxnSpPr>
          <p:spPr>
            <a:xfrm>
              <a:off x="7275422" y="5405646"/>
              <a:ext cx="1829618" cy="0"/>
            </a:xfrm>
            <a:prstGeom prst="line">
              <a:avLst/>
            </a:prstGeom>
            <a:grpFill/>
            <a:ln w="9525" cap="flat" cmpd="sng" algn="ctr">
              <a:solidFill>
                <a:srgbClr val="7F7E82"/>
              </a:solidFill>
              <a:prstDash val="solid"/>
              <a:tailEnd type="none"/>
            </a:ln>
            <a:effectLst/>
          </p:spPr>
        </p:cxnSp>
        <p:cxnSp>
          <p:nvCxnSpPr>
            <p:cNvPr id="61" name="Straight Connector 60">
              <a:extLst>
                <a:ext uri="{FF2B5EF4-FFF2-40B4-BE49-F238E27FC236}">
                  <a16:creationId xmlns:a16="http://schemas.microsoft.com/office/drawing/2014/main" id="{A81B119B-F029-4D29-B7E6-ED377DE124F7}"/>
                </a:ext>
              </a:extLst>
            </p:cNvPr>
            <p:cNvCxnSpPr/>
            <p:nvPr/>
          </p:nvCxnSpPr>
          <p:spPr>
            <a:xfrm>
              <a:off x="7272247" y="5363070"/>
              <a:ext cx="0" cy="85153"/>
            </a:xfrm>
            <a:prstGeom prst="line">
              <a:avLst/>
            </a:prstGeom>
            <a:grpFill/>
            <a:ln w="9525" cap="flat" cmpd="sng" algn="ctr">
              <a:solidFill>
                <a:srgbClr val="7F7E82"/>
              </a:solidFill>
              <a:prstDash val="solid"/>
              <a:tailEnd type="none"/>
            </a:ln>
            <a:effectLst/>
          </p:spPr>
        </p:cxnSp>
        <p:cxnSp>
          <p:nvCxnSpPr>
            <p:cNvPr id="62" name="Straight Connector 61">
              <a:extLst>
                <a:ext uri="{FF2B5EF4-FFF2-40B4-BE49-F238E27FC236}">
                  <a16:creationId xmlns:a16="http://schemas.microsoft.com/office/drawing/2014/main" id="{914BC24D-6D46-430A-938D-10A95CAEC428}"/>
                </a:ext>
              </a:extLst>
            </p:cNvPr>
            <p:cNvCxnSpPr/>
            <p:nvPr/>
          </p:nvCxnSpPr>
          <p:spPr>
            <a:xfrm>
              <a:off x="9102725" y="5363070"/>
              <a:ext cx="0" cy="85153"/>
            </a:xfrm>
            <a:prstGeom prst="line">
              <a:avLst/>
            </a:prstGeom>
            <a:grpFill/>
            <a:ln w="9525" cap="flat" cmpd="sng" algn="ctr">
              <a:solidFill>
                <a:srgbClr val="7F7E82"/>
              </a:solidFill>
              <a:prstDash val="solid"/>
              <a:tailEnd type="none"/>
            </a:ln>
            <a:effectLst/>
          </p:spPr>
        </p:cxnSp>
      </p:grpSp>
      <p:sp>
        <p:nvSpPr>
          <p:cNvPr id="65" name="TextBox 64">
            <a:extLst>
              <a:ext uri="{FF2B5EF4-FFF2-40B4-BE49-F238E27FC236}">
                <a16:creationId xmlns:a16="http://schemas.microsoft.com/office/drawing/2014/main" id="{F2D6BA76-6614-4609-A784-8DFDCA996900}"/>
              </a:ext>
            </a:extLst>
          </p:cNvPr>
          <p:cNvSpPr txBox="1"/>
          <p:nvPr userDrawn="1"/>
        </p:nvSpPr>
        <p:spPr>
          <a:xfrm>
            <a:off x="2317598" y="6025265"/>
            <a:ext cx="271748" cy="154737"/>
          </a:xfrm>
          <a:prstGeom prst="rect">
            <a:avLst/>
          </a:prstGeom>
          <a:solidFill>
            <a:srgbClr val="FFFFFF"/>
          </a:solidFill>
        </p:spPr>
        <p:txBody>
          <a:bodyPr wrap="square" lIns="0" tIns="32273" rIns="0" bIns="0" rtlCol="0" anchor="t">
            <a:spAutoFit/>
          </a:bodyPr>
          <a:lstStyle/>
          <a:p>
            <a:pPr marL="0" marR="0" lvl="0" indent="0"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Daily</a:t>
            </a:r>
          </a:p>
        </p:txBody>
      </p:sp>
      <p:sp>
        <p:nvSpPr>
          <p:cNvPr id="66" name="TextBox 65">
            <a:extLst>
              <a:ext uri="{FF2B5EF4-FFF2-40B4-BE49-F238E27FC236}">
                <a16:creationId xmlns:a16="http://schemas.microsoft.com/office/drawing/2014/main" id="{96187A17-DDA0-4B48-8CE6-AD746ACC3481}"/>
              </a:ext>
            </a:extLst>
          </p:cNvPr>
          <p:cNvSpPr txBox="1"/>
          <p:nvPr userDrawn="1"/>
        </p:nvSpPr>
        <p:spPr>
          <a:xfrm>
            <a:off x="4511640" y="6025265"/>
            <a:ext cx="465634" cy="154737"/>
          </a:xfrm>
          <a:prstGeom prst="rect">
            <a:avLst/>
          </a:prstGeom>
          <a:solidFill>
            <a:srgbClr val="FFFFFF"/>
          </a:solidFill>
        </p:spPr>
        <p:txBody>
          <a:bodyPr wrap="square" lIns="0" tIns="32273" rIns="0" bIns="0" rtlCol="0" anchor="t">
            <a:spAutoFit/>
          </a:bodyPr>
          <a:lstStyle/>
          <a:p>
            <a:pPr marL="0" marR="0" lvl="0" indent="0" algn="r"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Annually</a:t>
            </a:r>
          </a:p>
        </p:txBody>
      </p:sp>
      <p:grpSp>
        <p:nvGrpSpPr>
          <p:cNvPr id="67" name="Group 66">
            <a:extLst>
              <a:ext uri="{FF2B5EF4-FFF2-40B4-BE49-F238E27FC236}">
                <a16:creationId xmlns:a16="http://schemas.microsoft.com/office/drawing/2014/main" id="{C796DE1A-8B7F-40A9-9052-0F56F3BE1E50}"/>
              </a:ext>
            </a:extLst>
          </p:cNvPr>
          <p:cNvGrpSpPr/>
          <p:nvPr userDrawn="1"/>
        </p:nvGrpSpPr>
        <p:grpSpPr>
          <a:xfrm>
            <a:off x="2317598" y="5921256"/>
            <a:ext cx="2659676" cy="94177"/>
            <a:chOff x="7272247" y="5363070"/>
            <a:chExt cx="1832793" cy="85153"/>
          </a:xfrm>
          <a:solidFill>
            <a:srgbClr val="FFFFFF"/>
          </a:solidFill>
        </p:grpSpPr>
        <p:cxnSp>
          <p:nvCxnSpPr>
            <p:cNvPr id="68" name="Straight Connector 67">
              <a:extLst>
                <a:ext uri="{FF2B5EF4-FFF2-40B4-BE49-F238E27FC236}">
                  <a16:creationId xmlns:a16="http://schemas.microsoft.com/office/drawing/2014/main" id="{4B7262AD-2198-48EF-8DCB-A9B865BD753E}"/>
                </a:ext>
              </a:extLst>
            </p:cNvPr>
            <p:cNvCxnSpPr/>
            <p:nvPr/>
          </p:nvCxnSpPr>
          <p:spPr>
            <a:xfrm>
              <a:off x="7275422" y="5405646"/>
              <a:ext cx="1829618" cy="0"/>
            </a:xfrm>
            <a:prstGeom prst="line">
              <a:avLst/>
            </a:prstGeom>
            <a:grpFill/>
            <a:ln w="9525" cap="flat" cmpd="sng" algn="ctr">
              <a:solidFill>
                <a:srgbClr val="7F7E82"/>
              </a:solidFill>
              <a:prstDash val="solid"/>
              <a:tailEnd type="none"/>
            </a:ln>
            <a:effectLst/>
          </p:spPr>
        </p:cxnSp>
        <p:cxnSp>
          <p:nvCxnSpPr>
            <p:cNvPr id="69" name="Straight Connector 68">
              <a:extLst>
                <a:ext uri="{FF2B5EF4-FFF2-40B4-BE49-F238E27FC236}">
                  <a16:creationId xmlns:a16="http://schemas.microsoft.com/office/drawing/2014/main" id="{048EA150-4D0C-4258-809C-609DB243B076}"/>
                </a:ext>
              </a:extLst>
            </p:cNvPr>
            <p:cNvCxnSpPr/>
            <p:nvPr/>
          </p:nvCxnSpPr>
          <p:spPr>
            <a:xfrm>
              <a:off x="7272247" y="5363070"/>
              <a:ext cx="0" cy="85153"/>
            </a:xfrm>
            <a:prstGeom prst="line">
              <a:avLst/>
            </a:prstGeom>
            <a:grpFill/>
            <a:ln w="9525" cap="flat" cmpd="sng" algn="ctr">
              <a:solidFill>
                <a:srgbClr val="7F7E82"/>
              </a:solidFill>
              <a:prstDash val="solid"/>
              <a:tailEnd type="none"/>
            </a:ln>
            <a:effectLst/>
          </p:spPr>
        </p:cxnSp>
        <p:cxnSp>
          <p:nvCxnSpPr>
            <p:cNvPr id="70" name="Straight Connector 69">
              <a:extLst>
                <a:ext uri="{FF2B5EF4-FFF2-40B4-BE49-F238E27FC236}">
                  <a16:creationId xmlns:a16="http://schemas.microsoft.com/office/drawing/2014/main" id="{DC2EF9C0-A0E1-4260-B034-7200F77137EE}"/>
                </a:ext>
              </a:extLst>
            </p:cNvPr>
            <p:cNvCxnSpPr/>
            <p:nvPr/>
          </p:nvCxnSpPr>
          <p:spPr>
            <a:xfrm>
              <a:off x="9102725" y="5363070"/>
              <a:ext cx="0" cy="85153"/>
            </a:xfrm>
            <a:prstGeom prst="line">
              <a:avLst/>
            </a:prstGeom>
            <a:grpFill/>
            <a:ln w="9525" cap="flat" cmpd="sng" algn="ctr">
              <a:solidFill>
                <a:srgbClr val="7F7E82"/>
              </a:solidFill>
              <a:prstDash val="solid"/>
              <a:tailEnd type="none"/>
            </a:ln>
            <a:effectLst/>
          </p:spPr>
        </p:cxnSp>
      </p:grpSp>
      <p:sp>
        <p:nvSpPr>
          <p:cNvPr id="72" name="TextBox 71">
            <a:extLst>
              <a:ext uri="{FF2B5EF4-FFF2-40B4-BE49-F238E27FC236}">
                <a16:creationId xmlns:a16="http://schemas.microsoft.com/office/drawing/2014/main" id="{28A7727A-A65D-4085-9272-AB863416CF7A}"/>
              </a:ext>
            </a:extLst>
          </p:cNvPr>
          <p:cNvSpPr txBox="1"/>
          <p:nvPr userDrawn="1"/>
        </p:nvSpPr>
        <p:spPr>
          <a:xfrm>
            <a:off x="5251465" y="4908495"/>
            <a:ext cx="1514456" cy="138564"/>
          </a:xfrm>
          <a:prstGeom prst="rect">
            <a:avLst/>
          </a:prstGeom>
        </p:spPr>
        <p:txBody>
          <a:bodyPr wrap="square" lIns="0" tIns="0" rIns="0" bIns="0" anchor="ctr" anchorCtr="0">
            <a:spAutoFit/>
          </a:bodyPr>
          <a:lstStyle>
            <a:defPPr>
              <a:defRPr lang="en-US"/>
            </a:defPPr>
            <a:lvl1pPr lvl="0"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Key moments of truth</a:t>
            </a:r>
          </a:p>
        </p:txBody>
      </p:sp>
      <p:cxnSp>
        <p:nvCxnSpPr>
          <p:cNvPr id="74" name="Straight Connector 73">
            <a:extLst>
              <a:ext uri="{FF2B5EF4-FFF2-40B4-BE49-F238E27FC236}">
                <a16:creationId xmlns:a16="http://schemas.microsoft.com/office/drawing/2014/main" id="{783BE707-4C2F-4A02-9E12-618F839D342B}"/>
              </a:ext>
            </a:extLst>
          </p:cNvPr>
          <p:cNvCxnSpPr>
            <a:cxnSpLocks/>
          </p:cNvCxnSpPr>
          <p:nvPr userDrawn="1"/>
        </p:nvCxnSpPr>
        <p:spPr>
          <a:xfrm>
            <a:off x="5122894" y="4902935"/>
            <a:ext cx="4" cy="1365956"/>
          </a:xfrm>
          <a:prstGeom prst="line">
            <a:avLst/>
          </a:prstGeom>
          <a:noFill/>
          <a:ln w="3175" cap="flat" cmpd="sng" algn="ctr">
            <a:solidFill>
              <a:srgbClr val="7F7E82"/>
            </a:solidFill>
            <a:prstDash val="solid"/>
            <a:tailEnd type="none"/>
          </a:ln>
          <a:effectLst/>
        </p:spPr>
      </p:cxnSp>
      <p:sp>
        <p:nvSpPr>
          <p:cNvPr id="75" name="TextBox 74">
            <a:extLst>
              <a:ext uri="{FF2B5EF4-FFF2-40B4-BE49-F238E27FC236}">
                <a16:creationId xmlns:a16="http://schemas.microsoft.com/office/drawing/2014/main" id="{6B098957-CC8D-4ACF-BBD3-2C26D4B7DB79}"/>
              </a:ext>
            </a:extLst>
          </p:cNvPr>
          <p:cNvSpPr txBox="1"/>
          <p:nvPr userDrawn="1"/>
        </p:nvSpPr>
        <p:spPr>
          <a:xfrm>
            <a:off x="2317598" y="4629167"/>
            <a:ext cx="1337363" cy="172306"/>
          </a:xfrm>
          <a:prstGeom prst="rect">
            <a:avLst/>
          </a:prstGeom>
          <a:noFill/>
        </p:spPr>
        <p:txBody>
          <a:bodyPr wrap="square" lIns="0" tIns="32273" rIns="0" bIns="0" rtlCol="0">
            <a:spAutoFit/>
          </a:bodyPr>
          <a:lstStyle>
            <a:defPPr>
              <a:defRPr lang="en-US"/>
            </a:defPPr>
            <a:lvl1pPr marR="0" lvl="0" indent="0" fontAlgn="auto">
              <a:lnSpc>
                <a:spcPct val="85000"/>
              </a:lnSpc>
              <a:spcBef>
                <a:spcPts val="0"/>
              </a:spcBef>
              <a:spcAft>
                <a:spcPts val="600"/>
              </a:spcAft>
              <a:buClr>
                <a:schemeClr val="accent2"/>
              </a:buClr>
              <a:buSzPct val="70000"/>
              <a:buFont typeface="Arial" pitchFamily="34" charset="0"/>
              <a:buNone/>
              <a:tabLst/>
              <a:defRPr kumimoji="0" sz="1200" b="1" i="0" u="none" strike="noStrike" kern="0" cap="none" spc="0" normalizeH="0" baseline="0">
                <a:ln>
                  <a:noFill/>
                </a:ln>
                <a:solidFill>
                  <a:srgbClr val="8B241C"/>
                </a:solidFill>
                <a:effectLst/>
                <a:uLnTx/>
                <a:uFillTx/>
                <a:latin typeface="Arial Black" panose="020B0A04020102020204" pitchFamily="34" charset="0"/>
                <a:cs typeface="EYInterstate Light"/>
              </a:defRPr>
            </a:lvl1pPr>
          </a:lstStyle>
          <a:p>
            <a:pPr lvl="0"/>
            <a:r>
              <a:rPr lang="en-US" sz="1059" noProof="0"/>
              <a:t>Customer profile</a:t>
            </a:r>
          </a:p>
        </p:txBody>
      </p:sp>
      <p:sp>
        <p:nvSpPr>
          <p:cNvPr id="76" name="Text Placeholder 11">
            <a:extLst>
              <a:ext uri="{FF2B5EF4-FFF2-40B4-BE49-F238E27FC236}">
                <a16:creationId xmlns:a16="http://schemas.microsoft.com/office/drawing/2014/main" id="{107F005E-769A-4F5A-80FF-1178229AA3CD}"/>
              </a:ext>
            </a:extLst>
          </p:cNvPr>
          <p:cNvSpPr>
            <a:spLocks noGrp="1"/>
          </p:cNvSpPr>
          <p:nvPr>
            <p:ph type="body" sz="quarter" idx="20" hasCustomPrompt="1"/>
          </p:nvPr>
        </p:nvSpPr>
        <p:spPr bwMode="auto">
          <a:xfrm>
            <a:off x="5251465" y="5126426"/>
            <a:ext cx="1777929" cy="342786"/>
          </a:xfrm>
          <a:prstGeom prst="rect">
            <a:avLst/>
          </a:prstGeom>
          <a:ln>
            <a:noFill/>
          </a:ln>
        </p:spPr>
        <p:txBody>
          <a:bodyPr wrap="square" lIns="0" tIns="0" rIns="0" bIns="73152">
            <a:spAutoFit/>
          </a:bodyPr>
          <a:lstStyle>
            <a:lvl1pPr marL="56481" indent="-56481"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971" b="0" i="1" kern="1200" dirty="0" smtClean="0">
                <a:solidFill>
                  <a:schemeClr val="tx1"/>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Click to edit Master text styles [1st level- heading]</a:t>
            </a:r>
          </a:p>
        </p:txBody>
      </p:sp>
      <p:sp>
        <p:nvSpPr>
          <p:cNvPr id="81" name="Text Placeholder 11">
            <a:extLst>
              <a:ext uri="{FF2B5EF4-FFF2-40B4-BE49-F238E27FC236}">
                <a16:creationId xmlns:a16="http://schemas.microsoft.com/office/drawing/2014/main" id="{BFCA94A5-F03D-46B9-914A-AB529163BCAE}"/>
              </a:ext>
            </a:extLst>
          </p:cNvPr>
          <p:cNvSpPr>
            <a:spLocks noGrp="1"/>
          </p:cNvSpPr>
          <p:nvPr>
            <p:ph type="body" sz="quarter" idx="21" hasCustomPrompt="1"/>
          </p:nvPr>
        </p:nvSpPr>
        <p:spPr bwMode="auto">
          <a:xfrm>
            <a:off x="4655811" y="539801"/>
            <a:ext cx="6197820" cy="146646"/>
          </a:xfrm>
          <a:prstGeom prst="rect">
            <a:avLst/>
          </a:prstGeom>
          <a:ln>
            <a:noFill/>
          </a:ln>
        </p:spPr>
        <p:txBody>
          <a:bodyPr wrap="square" lIns="0" tIns="0" rIns="0" bIns="0">
            <a:spAutoFit/>
          </a:bodyPr>
          <a:lstStyle>
            <a:lvl1pPr marL="50429" indent="-50429"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1" i="1"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Click to edit Master text styles [1st level- heading]</a:t>
            </a:r>
          </a:p>
        </p:txBody>
      </p:sp>
      <p:sp>
        <p:nvSpPr>
          <p:cNvPr id="82" name="Title 1">
            <a:extLst>
              <a:ext uri="{FF2B5EF4-FFF2-40B4-BE49-F238E27FC236}">
                <a16:creationId xmlns:a16="http://schemas.microsoft.com/office/drawing/2014/main" id="{9BFEDB50-5966-453E-8C40-9EADC0234E2A}"/>
              </a:ext>
            </a:extLst>
          </p:cNvPr>
          <p:cNvSpPr txBox="1">
            <a:spLocks/>
          </p:cNvSpPr>
          <p:nvPr userDrawn="1"/>
        </p:nvSpPr>
        <p:spPr bwMode="gray">
          <a:xfrm>
            <a:off x="4655812" y="392626"/>
            <a:ext cx="1368965" cy="116379"/>
          </a:xfrm>
          <a:prstGeom prst="rect">
            <a:avLst/>
          </a:prstGeom>
        </p:spPr>
        <p:txBody>
          <a:bodyPr wrap="none" lIns="0" tIns="0" rIns="0" bIns="0" anchor="ctr" anchorCtr="0">
            <a:spAutoFit/>
          </a:bodyPr>
          <a:lstStyle>
            <a:lvl1pPr algn="l" defTabSz="914400" rtl="0" eaLnBrk="1" latinLnBrk="0" hangingPunct="1">
              <a:lnSpc>
                <a:spcPct val="85000"/>
              </a:lnSpc>
              <a:spcBef>
                <a:spcPct val="0"/>
              </a:spcBef>
              <a:buNone/>
              <a:defRPr lang="en-GB" sz="1200" b="0" kern="1200">
                <a:solidFill>
                  <a:srgbClr val="8B241C"/>
                </a:solidFill>
                <a:latin typeface="Arial Black" panose="020B0A04020102020204" pitchFamily="34" charset="0"/>
                <a:ea typeface="+mj-ea"/>
                <a:cs typeface="Arial" pitchFamily="34" charset="0"/>
              </a:defRPr>
            </a:lvl1pPr>
          </a:lstStyle>
          <a:p>
            <a:r>
              <a:rPr lang="en-US" sz="882">
                <a:solidFill>
                  <a:srgbClr val="D95A22"/>
                </a:solidFill>
              </a:rPr>
              <a:t>Favorite Beer Moment</a:t>
            </a:r>
          </a:p>
        </p:txBody>
      </p:sp>
      <p:sp>
        <p:nvSpPr>
          <p:cNvPr id="84" name="Text Placeholder 11">
            <a:extLst>
              <a:ext uri="{FF2B5EF4-FFF2-40B4-BE49-F238E27FC236}">
                <a16:creationId xmlns:a16="http://schemas.microsoft.com/office/drawing/2014/main" id="{000DC1D7-BE5C-4D0D-8C58-89053E463DC9}"/>
              </a:ext>
            </a:extLst>
          </p:cNvPr>
          <p:cNvSpPr>
            <a:spLocks noGrp="1"/>
          </p:cNvSpPr>
          <p:nvPr>
            <p:ph type="body" sz="quarter" idx="22" hasCustomPrompt="1"/>
          </p:nvPr>
        </p:nvSpPr>
        <p:spPr bwMode="auto">
          <a:xfrm>
            <a:off x="390735" y="2790711"/>
            <a:ext cx="1703371" cy="126827"/>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1" i="0" kern="1200" dirty="0" smtClean="0">
                <a:solidFill>
                  <a:schemeClr val="tx1"/>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grpSp>
        <p:nvGrpSpPr>
          <p:cNvPr id="85" name="Group 23">
            <a:extLst>
              <a:ext uri="{FF2B5EF4-FFF2-40B4-BE49-F238E27FC236}">
                <a16:creationId xmlns:a16="http://schemas.microsoft.com/office/drawing/2014/main" id="{272BD34F-1619-489B-8824-4C966386BDC5}"/>
              </a:ext>
            </a:extLst>
          </p:cNvPr>
          <p:cNvGrpSpPr>
            <a:grpSpLocks noChangeAspect="1"/>
          </p:cNvGrpSpPr>
          <p:nvPr userDrawn="1"/>
        </p:nvGrpSpPr>
        <p:grpSpPr bwMode="gray">
          <a:xfrm>
            <a:off x="394916" y="3161487"/>
            <a:ext cx="113220" cy="160598"/>
            <a:chOff x="573" y="1442"/>
            <a:chExt cx="290" cy="444"/>
          </a:xfrm>
          <a:solidFill>
            <a:schemeClr val="accent1">
              <a:lumMod val="75000"/>
            </a:schemeClr>
          </a:solidFill>
        </p:grpSpPr>
        <p:sp>
          <p:nvSpPr>
            <p:cNvPr id="86" name="Freeform 24">
              <a:extLst>
                <a:ext uri="{FF2B5EF4-FFF2-40B4-BE49-F238E27FC236}">
                  <a16:creationId xmlns:a16="http://schemas.microsoft.com/office/drawing/2014/main" id="{A33B9982-4BA1-4C89-A3B6-A62E07A082AE}"/>
                </a:ext>
              </a:extLst>
            </p:cNvPr>
            <p:cNvSpPr>
              <a:spLocks/>
            </p:cNvSpPr>
            <p:nvPr/>
          </p:nvSpPr>
          <p:spPr bwMode="gray">
            <a:xfrm>
              <a:off x="656" y="1476"/>
              <a:ext cx="48" cy="36"/>
            </a:xfrm>
            <a:custGeom>
              <a:avLst/>
              <a:gdLst>
                <a:gd name="T0" fmla="*/ 19 w 20"/>
                <a:gd name="T1" fmla="*/ 5 h 15"/>
                <a:gd name="T2" fmla="*/ 0 w 20"/>
                <a:gd name="T3" fmla="*/ 6 h 15"/>
                <a:gd name="T4" fmla="*/ 5 w 20"/>
                <a:gd name="T5" fmla="*/ 9 h 15"/>
                <a:gd name="T6" fmla="*/ 3 w 20"/>
                <a:gd name="T7" fmla="*/ 14 h 15"/>
                <a:gd name="T8" fmla="*/ 7 w 20"/>
                <a:gd name="T9" fmla="*/ 14 h 15"/>
                <a:gd name="T10" fmla="*/ 13 w 20"/>
                <a:gd name="T11" fmla="*/ 9 h 15"/>
                <a:gd name="T12" fmla="*/ 19 w 20"/>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19" y="5"/>
                  </a:moveTo>
                  <a:cubicBezTo>
                    <a:pt x="20" y="0"/>
                    <a:pt x="2" y="3"/>
                    <a:pt x="0" y="6"/>
                  </a:cubicBezTo>
                  <a:cubicBezTo>
                    <a:pt x="2" y="7"/>
                    <a:pt x="4" y="5"/>
                    <a:pt x="5" y="9"/>
                  </a:cubicBezTo>
                  <a:cubicBezTo>
                    <a:pt x="4" y="10"/>
                    <a:pt x="2" y="12"/>
                    <a:pt x="3" y="14"/>
                  </a:cubicBezTo>
                  <a:cubicBezTo>
                    <a:pt x="4" y="15"/>
                    <a:pt x="6" y="14"/>
                    <a:pt x="7" y="14"/>
                  </a:cubicBezTo>
                  <a:cubicBezTo>
                    <a:pt x="8" y="12"/>
                    <a:pt x="11" y="10"/>
                    <a:pt x="13" y="9"/>
                  </a:cubicBezTo>
                  <a:cubicBezTo>
                    <a:pt x="18" y="9"/>
                    <a:pt x="17" y="8"/>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7" name="Freeform 25">
              <a:extLst>
                <a:ext uri="{FF2B5EF4-FFF2-40B4-BE49-F238E27FC236}">
                  <a16:creationId xmlns:a16="http://schemas.microsoft.com/office/drawing/2014/main" id="{72A781F1-945C-40F0-948D-9809744619A4}"/>
                </a:ext>
              </a:extLst>
            </p:cNvPr>
            <p:cNvSpPr>
              <a:spLocks/>
            </p:cNvSpPr>
            <p:nvPr/>
          </p:nvSpPr>
          <p:spPr bwMode="gray">
            <a:xfrm>
              <a:off x="697" y="1500"/>
              <a:ext cx="12" cy="5"/>
            </a:xfrm>
            <a:custGeom>
              <a:avLst/>
              <a:gdLst>
                <a:gd name="T0" fmla="*/ 5 w 5"/>
                <a:gd name="T1" fmla="*/ 0 h 2"/>
                <a:gd name="T2" fmla="*/ 0 w 5"/>
                <a:gd name="T3" fmla="*/ 1 h 2"/>
                <a:gd name="T4" fmla="*/ 5 w 5"/>
                <a:gd name="T5" fmla="*/ 0 h 2"/>
              </a:gdLst>
              <a:ahLst/>
              <a:cxnLst>
                <a:cxn ang="0">
                  <a:pos x="T0" y="T1"/>
                </a:cxn>
                <a:cxn ang="0">
                  <a:pos x="T2" y="T3"/>
                </a:cxn>
                <a:cxn ang="0">
                  <a:pos x="T4" y="T5"/>
                </a:cxn>
              </a:cxnLst>
              <a:rect l="0" t="0" r="r" b="b"/>
              <a:pathLst>
                <a:path w="5" h="2">
                  <a:moveTo>
                    <a:pt x="5" y="0"/>
                  </a:moveTo>
                  <a:cubicBezTo>
                    <a:pt x="5" y="0"/>
                    <a:pt x="0" y="1"/>
                    <a:pt x="0" y="1"/>
                  </a:cubicBezTo>
                  <a:cubicBezTo>
                    <a:pt x="1"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8" name="Freeform 26">
              <a:extLst>
                <a:ext uri="{FF2B5EF4-FFF2-40B4-BE49-F238E27FC236}">
                  <a16:creationId xmlns:a16="http://schemas.microsoft.com/office/drawing/2014/main" id="{166C29E6-3EEC-4860-94A8-01396D0E083A}"/>
                </a:ext>
              </a:extLst>
            </p:cNvPr>
            <p:cNvSpPr>
              <a:spLocks/>
            </p:cNvSpPr>
            <p:nvPr/>
          </p:nvSpPr>
          <p:spPr bwMode="gray">
            <a:xfrm>
              <a:off x="641" y="1483"/>
              <a:ext cx="19" cy="15"/>
            </a:xfrm>
            <a:custGeom>
              <a:avLst/>
              <a:gdLst>
                <a:gd name="T0" fmla="*/ 4 w 8"/>
                <a:gd name="T1" fmla="*/ 3 h 6"/>
                <a:gd name="T2" fmla="*/ 8 w 8"/>
                <a:gd name="T3" fmla="*/ 0 h 6"/>
                <a:gd name="T4" fmla="*/ 1 w 8"/>
                <a:gd name="T5" fmla="*/ 3 h 6"/>
                <a:gd name="T6" fmla="*/ 4 w 8"/>
                <a:gd name="T7" fmla="*/ 3 h 6"/>
              </a:gdLst>
              <a:ahLst/>
              <a:cxnLst>
                <a:cxn ang="0">
                  <a:pos x="T0" y="T1"/>
                </a:cxn>
                <a:cxn ang="0">
                  <a:pos x="T2" y="T3"/>
                </a:cxn>
                <a:cxn ang="0">
                  <a:pos x="T4" y="T5"/>
                </a:cxn>
                <a:cxn ang="0">
                  <a:pos x="T6" y="T7"/>
                </a:cxn>
              </a:cxnLst>
              <a:rect l="0" t="0" r="r" b="b"/>
              <a:pathLst>
                <a:path w="8" h="6">
                  <a:moveTo>
                    <a:pt x="4" y="3"/>
                  </a:moveTo>
                  <a:cubicBezTo>
                    <a:pt x="5" y="2"/>
                    <a:pt x="7" y="1"/>
                    <a:pt x="8" y="0"/>
                  </a:cubicBezTo>
                  <a:cubicBezTo>
                    <a:pt x="5" y="0"/>
                    <a:pt x="2" y="0"/>
                    <a:pt x="1" y="3"/>
                  </a:cubicBezTo>
                  <a:cubicBezTo>
                    <a:pt x="0" y="6"/>
                    <a:pt x="3" y="5"/>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9" name="Freeform 27">
              <a:extLst>
                <a:ext uri="{FF2B5EF4-FFF2-40B4-BE49-F238E27FC236}">
                  <a16:creationId xmlns:a16="http://schemas.microsoft.com/office/drawing/2014/main" id="{1355235A-9221-49B9-82C6-EEC3404936AE}"/>
                </a:ext>
              </a:extLst>
            </p:cNvPr>
            <p:cNvSpPr>
              <a:spLocks/>
            </p:cNvSpPr>
            <p:nvPr/>
          </p:nvSpPr>
          <p:spPr bwMode="gray">
            <a:xfrm>
              <a:off x="634" y="1490"/>
              <a:ext cx="24" cy="20"/>
            </a:xfrm>
            <a:custGeom>
              <a:avLst/>
              <a:gdLst>
                <a:gd name="T0" fmla="*/ 2 w 10"/>
                <a:gd name="T1" fmla="*/ 4 h 8"/>
                <a:gd name="T2" fmla="*/ 4 w 10"/>
                <a:gd name="T3" fmla="*/ 6 h 8"/>
                <a:gd name="T4" fmla="*/ 7 w 10"/>
                <a:gd name="T5" fmla="*/ 6 h 8"/>
                <a:gd name="T6" fmla="*/ 2 w 10"/>
                <a:gd name="T7" fmla="*/ 4 h 8"/>
              </a:gdLst>
              <a:ahLst/>
              <a:cxnLst>
                <a:cxn ang="0">
                  <a:pos x="T0" y="T1"/>
                </a:cxn>
                <a:cxn ang="0">
                  <a:pos x="T2" y="T3"/>
                </a:cxn>
                <a:cxn ang="0">
                  <a:pos x="T4" y="T5"/>
                </a:cxn>
                <a:cxn ang="0">
                  <a:pos x="T6" y="T7"/>
                </a:cxn>
              </a:cxnLst>
              <a:rect l="0" t="0" r="r" b="b"/>
              <a:pathLst>
                <a:path w="10" h="8">
                  <a:moveTo>
                    <a:pt x="2" y="4"/>
                  </a:moveTo>
                  <a:cubicBezTo>
                    <a:pt x="5" y="4"/>
                    <a:pt x="5" y="4"/>
                    <a:pt x="4" y="6"/>
                  </a:cubicBezTo>
                  <a:cubicBezTo>
                    <a:pt x="3" y="7"/>
                    <a:pt x="6" y="8"/>
                    <a:pt x="7" y="6"/>
                  </a:cubicBezTo>
                  <a:cubicBezTo>
                    <a:pt x="10"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0" name="Freeform 28">
              <a:extLst>
                <a:ext uri="{FF2B5EF4-FFF2-40B4-BE49-F238E27FC236}">
                  <a16:creationId xmlns:a16="http://schemas.microsoft.com/office/drawing/2014/main" id="{AEDC11B8-5B34-45C9-9FEE-529E14F7272C}"/>
                </a:ext>
              </a:extLst>
            </p:cNvPr>
            <p:cNvSpPr>
              <a:spLocks/>
            </p:cNvSpPr>
            <p:nvPr/>
          </p:nvSpPr>
          <p:spPr bwMode="gray">
            <a:xfrm>
              <a:off x="714" y="1514"/>
              <a:ext cx="4" cy="10"/>
            </a:xfrm>
            <a:custGeom>
              <a:avLst/>
              <a:gdLst>
                <a:gd name="T0" fmla="*/ 2 w 2"/>
                <a:gd name="T1" fmla="*/ 1 h 4"/>
                <a:gd name="T2" fmla="*/ 0 w 2"/>
                <a:gd name="T3" fmla="*/ 2 h 4"/>
                <a:gd name="T4" fmla="*/ 2 w 2"/>
                <a:gd name="T5" fmla="*/ 1 h 4"/>
              </a:gdLst>
              <a:ahLst/>
              <a:cxnLst>
                <a:cxn ang="0">
                  <a:pos x="T0" y="T1"/>
                </a:cxn>
                <a:cxn ang="0">
                  <a:pos x="T2" y="T3"/>
                </a:cxn>
                <a:cxn ang="0">
                  <a:pos x="T4" y="T5"/>
                </a:cxn>
              </a:cxnLst>
              <a:rect l="0" t="0" r="r" b="b"/>
              <a:pathLst>
                <a:path w="2" h="4">
                  <a:moveTo>
                    <a:pt x="2" y="1"/>
                  </a:moveTo>
                  <a:cubicBezTo>
                    <a:pt x="2" y="0"/>
                    <a:pt x="0" y="1"/>
                    <a:pt x="0" y="2"/>
                  </a:cubicBezTo>
                  <a:cubicBezTo>
                    <a:pt x="0" y="4"/>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1" name="Freeform 29">
              <a:extLst>
                <a:ext uri="{FF2B5EF4-FFF2-40B4-BE49-F238E27FC236}">
                  <a16:creationId xmlns:a16="http://schemas.microsoft.com/office/drawing/2014/main" id="{59E36B7D-7C40-4CB1-A10B-1ADFBA04EBBE}"/>
                </a:ext>
              </a:extLst>
            </p:cNvPr>
            <p:cNvSpPr>
              <a:spLocks/>
            </p:cNvSpPr>
            <p:nvPr/>
          </p:nvSpPr>
          <p:spPr bwMode="gray">
            <a:xfrm>
              <a:off x="716" y="1510"/>
              <a:ext cx="12" cy="14"/>
            </a:xfrm>
            <a:custGeom>
              <a:avLst/>
              <a:gdLst>
                <a:gd name="T0" fmla="*/ 2 w 5"/>
                <a:gd name="T1" fmla="*/ 3 h 6"/>
                <a:gd name="T2" fmla="*/ 1 w 5"/>
                <a:gd name="T3" fmla="*/ 5 h 6"/>
                <a:gd name="T4" fmla="*/ 5 w 5"/>
                <a:gd name="T5" fmla="*/ 4 h 6"/>
                <a:gd name="T6" fmla="*/ 2 w 5"/>
                <a:gd name="T7" fmla="*/ 2 h 6"/>
                <a:gd name="T8" fmla="*/ 3 w 5"/>
                <a:gd name="T9" fmla="*/ 1 h 6"/>
                <a:gd name="T10" fmla="*/ 2 w 5"/>
                <a:gd name="T11" fmla="*/ 1 h 6"/>
                <a:gd name="T12" fmla="*/ 1 w 5"/>
                <a:gd name="T13" fmla="*/ 2 h 6"/>
                <a:gd name="T14" fmla="*/ 2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3"/>
                  </a:moveTo>
                  <a:cubicBezTo>
                    <a:pt x="2" y="4"/>
                    <a:pt x="2" y="4"/>
                    <a:pt x="1" y="5"/>
                  </a:cubicBezTo>
                  <a:cubicBezTo>
                    <a:pt x="3" y="6"/>
                    <a:pt x="4" y="5"/>
                    <a:pt x="5" y="4"/>
                  </a:cubicBezTo>
                  <a:cubicBezTo>
                    <a:pt x="4" y="5"/>
                    <a:pt x="3" y="1"/>
                    <a:pt x="2" y="2"/>
                  </a:cubicBezTo>
                  <a:cubicBezTo>
                    <a:pt x="2" y="2"/>
                    <a:pt x="3" y="1"/>
                    <a:pt x="3" y="1"/>
                  </a:cubicBezTo>
                  <a:cubicBezTo>
                    <a:pt x="3" y="1"/>
                    <a:pt x="2" y="1"/>
                    <a:pt x="2" y="1"/>
                  </a:cubicBezTo>
                  <a:cubicBezTo>
                    <a:pt x="3" y="0"/>
                    <a:pt x="0" y="1"/>
                    <a:pt x="1" y="2"/>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2" name="Freeform 30">
              <a:extLst>
                <a:ext uri="{FF2B5EF4-FFF2-40B4-BE49-F238E27FC236}">
                  <a16:creationId xmlns:a16="http://schemas.microsoft.com/office/drawing/2014/main" id="{63B9D658-FC1B-4AA6-9CEA-1055C5B08E12}"/>
                </a:ext>
              </a:extLst>
            </p:cNvPr>
            <p:cNvSpPr>
              <a:spLocks/>
            </p:cNvSpPr>
            <p:nvPr/>
          </p:nvSpPr>
          <p:spPr bwMode="gray">
            <a:xfrm>
              <a:off x="735" y="1538"/>
              <a:ext cx="5" cy="5"/>
            </a:xfrm>
            <a:custGeom>
              <a:avLst/>
              <a:gdLst>
                <a:gd name="T0" fmla="*/ 2 w 2"/>
                <a:gd name="T1" fmla="*/ 1 h 2"/>
                <a:gd name="T2" fmla="*/ 2 w 2"/>
                <a:gd name="T3" fmla="*/ 0 h 2"/>
                <a:gd name="T4" fmla="*/ 2 w 2"/>
                <a:gd name="T5" fmla="*/ 1 h 2"/>
              </a:gdLst>
              <a:ahLst/>
              <a:cxnLst>
                <a:cxn ang="0">
                  <a:pos x="T0" y="T1"/>
                </a:cxn>
                <a:cxn ang="0">
                  <a:pos x="T2" y="T3"/>
                </a:cxn>
                <a:cxn ang="0">
                  <a:pos x="T4" y="T5"/>
                </a:cxn>
              </a:cxnLst>
              <a:rect l="0" t="0" r="r" b="b"/>
              <a:pathLst>
                <a:path w="2" h="2">
                  <a:moveTo>
                    <a:pt x="2" y="1"/>
                  </a:moveTo>
                  <a:cubicBezTo>
                    <a:pt x="2" y="1"/>
                    <a:pt x="2" y="0"/>
                    <a:pt x="2" y="0"/>
                  </a:cubicBezTo>
                  <a:cubicBezTo>
                    <a:pt x="0" y="0"/>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3" name="Freeform 31">
              <a:extLst>
                <a:ext uri="{FF2B5EF4-FFF2-40B4-BE49-F238E27FC236}">
                  <a16:creationId xmlns:a16="http://schemas.microsoft.com/office/drawing/2014/main" id="{C2F49817-301C-4C6C-A33D-D341ADDE0D6C}"/>
                </a:ext>
              </a:extLst>
            </p:cNvPr>
            <p:cNvSpPr>
              <a:spLocks/>
            </p:cNvSpPr>
            <p:nvPr/>
          </p:nvSpPr>
          <p:spPr bwMode="gray">
            <a:xfrm>
              <a:off x="844" y="1596"/>
              <a:ext cx="0" cy="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4" name="Rectangle 93">
              <a:extLst>
                <a:ext uri="{FF2B5EF4-FFF2-40B4-BE49-F238E27FC236}">
                  <a16:creationId xmlns:a16="http://schemas.microsoft.com/office/drawing/2014/main" id="{66AEF047-FDC0-49F5-AD90-58A4FB52B9B8}"/>
                </a:ext>
              </a:extLst>
            </p:cNvPr>
            <p:cNvSpPr>
              <a:spLocks noChangeArrowheads="1"/>
            </p:cNvSpPr>
            <p:nvPr/>
          </p:nvSpPr>
          <p:spPr bwMode="gray">
            <a:xfrm>
              <a:off x="781" y="153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5" name="Freeform 33">
              <a:extLst>
                <a:ext uri="{FF2B5EF4-FFF2-40B4-BE49-F238E27FC236}">
                  <a16:creationId xmlns:a16="http://schemas.microsoft.com/office/drawing/2014/main" id="{188C75EB-1147-4B79-86BF-721320A7C740}"/>
                </a:ext>
              </a:extLst>
            </p:cNvPr>
            <p:cNvSpPr>
              <a:spLocks/>
            </p:cNvSpPr>
            <p:nvPr/>
          </p:nvSpPr>
          <p:spPr bwMode="gray">
            <a:xfrm>
              <a:off x="793" y="16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6" name="Freeform 34">
              <a:extLst>
                <a:ext uri="{FF2B5EF4-FFF2-40B4-BE49-F238E27FC236}">
                  <a16:creationId xmlns:a16="http://schemas.microsoft.com/office/drawing/2014/main" id="{E5ACB30A-EAB3-470C-9601-3BCE5D51EF43}"/>
                </a:ext>
              </a:extLst>
            </p:cNvPr>
            <p:cNvSpPr>
              <a:spLocks/>
            </p:cNvSpPr>
            <p:nvPr/>
          </p:nvSpPr>
          <p:spPr bwMode="gray">
            <a:xfrm>
              <a:off x="779" y="1639"/>
              <a:ext cx="14" cy="29"/>
            </a:xfrm>
            <a:custGeom>
              <a:avLst/>
              <a:gdLst>
                <a:gd name="T0" fmla="*/ 3 w 6"/>
                <a:gd name="T1" fmla="*/ 3 h 12"/>
                <a:gd name="T2" fmla="*/ 1 w 6"/>
                <a:gd name="T3" fmla="*/ 8 h 12"/>
                <a:gd name="T4" fmla="*/ 5 w 6"/>
                <a:gd name="T5" fmla="*/ 3 h 12"/>
                <a:gd name="T6" fmla="*/ 6 w 6"/>
                <a:gd name="T7" fmla="*/ 0 h 12"/>
                <a:gd name="T8" fmla="*/ 3 w 6"/>
                <a:gd name="T9" fmla="*/ 3 h 12"/>
              </a:gdLst>
              <a:ahLst/>
              <a:cxnLst>
                <a:cxn ang="0">
                  <a:pos x="T0" y="T1"/>
                </a:cxn>
                <a:cxn ang="0">
                  <a:pos x="T2" y="T3"/>
                </a:cxn>
                <a:cxn ang="0">
                  <a:pos x="T4" y="T5"/>
                </a:cxn>
                <a:cxn ang="0">
                  <a:pos x="T6" y="T7"/>
                </a:cxn>
                <a:cxn ang="0">
                  <a:pos x="T8" y="T9"/>
                </a:cxn>
              </a:cxnLst>
              <a:rect l="0" t="0" r="r" b="b"/>
              <a:pathLst>
                <a:path w="6" h="12">
                  <a:moveTo>
                    <a:pt x="3" y="3"/>
                  </a:moveTo>
                  <a:cubicBezTo>
                    <a:pt x="2" y="4"/>
                    <a:pt x="1" y="7"/>
                    <a:pt x="1" y="8"/>
                  </a:cubicBezTo>
                  <a:cubicBezTo>
                    <a:pt x="0" y="12"/>
                    <a:pt x="5" y="3"/>
                    <a:pt x="5" y="3"/>
                  </a:cubicBezTo>
                  <a:cubicBezTo>
                    <a:pt x="6" y="2"/>
                    <a:pt x="6" y="1"/>
                    <a:pt x="6" y="0"/>
                  </a:cubicBezTo>
                  <a:cubicBezTo>
                    <a:pt x="5" y="1"/>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7" name="Freeform 35">
              <a:extLst>
                <a:ext uri="{FF2B5EF4-FFF2-40B4-BE49-F238E27FC236}">
                  <a16:creationId xmlns:a16="http://schemas.microsoft.com/office/drawing/2014/main" id="{AE571ABE-7B74-42C6-985C-5EA2D35FF081}"/>
                </a:ext>
              </a:extLst>
            </p:cNvPr>
            <p:cNvSpPr>
              <a:spLocks/>
            </p:cNvSpPr>
            <p:nvPr/>
          </p:nvSpPr>
          <p:spPr bwMode="gray">
            <a:xfrm>
              <a:off x="830" y="1598"/>
              <a:ext cx="2" cy="10"/>
            </a:xfrm>
            <a:custGeom>
              <a:avLst/>
              <a:gdLst>
                <a:gd name="T0" fmla="*/ 1 w 1"/>
                <a:gd name="T1" fmla="*/ 3 h 4"/>
                <a:gd name="T2" fmla="*/ 0 w 1"/>
                <a:gd name="T3" fmla="*/ 0 h 4"/>
                <a:gd name="T4" fmla="*/ 0 w 1"/>
                <a:gd name="T5" fmla="*/ 4 h 4"/>
                <a:gd name="T6" fmla="*/ 1 w 1"/>
                <a:gd name="T7" fmla="*/ 3 h 4"/>
              </a:gdLst>
              <a:ahLst/>
              <a:cxnLst>
                <a:cxn ang="0">
                  <a:pos x="T0" y="T1"/>
                </a:cxn>
                <a:cxn ang="0">
                  <a:pos x="T2" y="T3"/>
                </a:cxn>
                <a:cxn ang="0">
                  <a:pos x="T4" y="T5"/>
                </a:cxn>
                <a:cxn ang="0">
                  <a:pos x="T6" y="T7"/>
                </a:cxn>
              </a:cxnLst>
              <a:rect l="0" t="0" r="r" b="b"/>
              <a:pathLst>
                <a:path w="1" h="4">
                  <a:moveTo>
                    <a:pt x="1" y="3"/>
                  </a:moveTo>
                  <a:cubicBezTo>
                    <a:pt x="1" y="3"/>
                    <a:pt x="1" y="0"/>
                    <a:pt x="0" y="0"/>
                  </a:cubicBezTo>
                  <a:cubicBezTo>
                    <a:pt x="0" y="1"/>
                    <a:pt x="0" y="3"/>
                    <a:pt x="0" y="4"/>
                  </a:cubicBezTo>
                  <a:cubicBezTo>
                    <a:pt x="0" y="4"/>
                    <a:pt x="1"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8" name="Rectangle 97">
              <a:extLst>
                <a:ext uri="{FF2B5EF4-FFF2-40B4-BE49-F238E27FC236}">
                  <a16:creationId xmlns:a16="http://schemas.microsoft.com/office/drawing/2014/main" id="{F7C6D824-4908-4360-9C92-2AC554279822}"/>
                </a:ext>
              </a:extLst>
            </p:cNvPr>
            <p:cNvSpPr>
              <a:spLocks noChangeArrowheads="1"/>
            </p:cNvSpPr>
            <p:nvPr/>
          </p:nvSpPr>
          <p:spPr bwMode="gray">
            <a:xfrm>
              <a:off x="779" y="1495"/>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9" name="Freeform 37">
              <a:extLst>
                <a:ext uri="{FF2B5EF4-FFF2-40B4-BE49-F238E27FC236}">
                  <a16:creationId xmlns:a16="http://schemas.microsoft.com/office/drawing/2014/main" id="{68B83899-56CB-4829-AEBB-56A8DFC0E86F}"/>
                </a:ext>
              </a:extLst>
            </p:cNvPr>
            <p:cNvSpPr>
              <a:spLocks/>
            </p:cNvSpPr>
            <p:nvPr/>
          </p:nvSpPr>
          <p:spPr bwMode="gray">
            <a:xfrm>
              <a:off x="769" y="1486"/>
              <a:ext cx="17" cy="7"/>
            </a:xfrm>
            <a:custGeom>
              <a:avLst/>
              <a:gdLst>
                <a:gd name="T0" fmla="*/ 4 w 7"/>
                <a:gd name="T1" fmla="*/ 3 h 3"/>
                <a:gd name="T2" fmla="*/ 6 w 7"/>
                <a:gd name="T3" fmla="*/ 1 h 3"/>
                <a:gd name="T4" fmla="*/ 4 w 7"/>
                <a:gd name="T5" fmla="*/ 3 h 3"/>
              </a:gdLst>
              <a:ahLst/>
              <a:cxnLst>
                <a:cxn ang="0">
                  <a:pos x="T0" y="T1"/>
                </a:cxn>
                <a:cxn ang="0">
                  <a:pos x="T2" y="T3"/>
                </a:cxn>
                <a:cxn ang="0">
                  <a:pos x="T4" y="T5"/>
                </a:cxn>
              </a:cxnLst>
              <a:rect l="0" t="0" r="r" b="b"/>
              <a:pathLst>
                <a:path w="7" h="3">
                  <a:moveTo>
                    <a:pt x="4" y="3"/>
                  </a:moveTo>
                  <a:cubicBezTo>
                    <a:pt x="3" y="1"/>
                    <a:pt x="7" y="2"/>
                    <a:pt x="6" y="1"/>
                  </a:cubicBezTo>
                  <a:cubicBezTo>
                    <a:pt x="6" y="0"/>
                    <a:pt x="0" y="1"/>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0" name="Rectangle 99">
              <a:extLst>
                <a:ext uri="{FF2B5EF4-FFF2-40B4-BE49-F238E27FC236}">
                  <a16:creationId xmlns:a16="http://schemas.microsoft.com/office/drawing/2014/main" id="{20E07EB3-BDA3-4405-8048-8DBAC302B53E}"/>
                </a:ext>
              </a:extLst>
            </p:cNvPr>
            <p:cNvSpPr>
              <a:spLocks noChangeArrowheads="1"/>
            </p:cNvSpPr>
            <p:nvPr/>
          </p:nvSpPr>
          <p:spPr bwMode="gray">
            <a:xfrm>
              <a:off x="779" y="149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1" name="Freeform 39">
              <a:extLst>
                <a:ext uri="{FF2B5EF4-FFF2-40B4-BE49-F238E27FC236}">
                  <a16:creationId xmlns:a16="http://schemas.microsoft.com/office/drawing/2014/main" id="{85AABBC5-83F7-49C2-9215-28788EAF3C04}"/>
                </a:ext>
              </a:extLst>
            </p:cNvPr>
            <p:cNvSpPr>
              <a:spLocks/>
            </p:cNvSpPr>
            <p:nvPr/>
          </p:nvSpPr>
          <p:spPr bwMode="gray">
            <a:xfrm>
              <a:off x="721" y="1481"/>
              <a:ext cx="26" cy="7"/>
            </a:xfrm>
            <a:custGeom>
              <a:avLst/>
              <a:gdLst>
                <a:gd name="T0" fmla="*/ 7 w 11"/>
                <a:gd name="T1" fmla="*/ 3 h 3"/>
                <a:gd name="T2" fmla="*/ 8 w 11"/>
                <a:gd name="T3" fmla="*/ 1 h 3"/>
                <a:gd name="T4" fmla="*/ 10 w 11"/>
                <a:gd name="T5" fmla="*/ 2 h 3"/>
                <a:gd name="T6" fmla="*/ 9 w 11"/>
                <a:gd name="T7" fmla="*/ 2 h 3"/>
                <a:gd name="T8" fmla="*/ 10 w 11"/>
                <a:gd name="T9" fmla="*/ 1 h 3"/>
                <a:gd name="T10" fmla="*/ 7 w 11"/>
                <a:gd name="T11" fmla="*/ 3 h 3"/>
              </a:gdLst>
              <a:ahLst/>
              <a:cxnLst>
                <a:cxn ang="0">
                  <a:pos x="T0" y="T1"/>
                </a:cxn>
                <a:cxn ang="0">
                  <a:pos x="T2" y="T3"/>
                </a:cxn>
                <a:cxn ang="0">
                  <a:pos x="T4" y="T5"/>
                </a:cxn>
                <a:cxn ang="0">
                  <a:pos x="T6" y="T7"/>
                </a:cxn>
                <a:cxn ang="0">
                  <a:pos x="T8" y="T9"/>
                </a:cxn>
                <a:cxn ang="0">
                  <a:pos x="T10" y="T11"/>
                </a:cxn>
              </a:cxnLst>
              <a:rect l="0" t="0" r="r" b="b"/>
              <a:pathLst>
                <a:path w="11" h="3">
                  <a:moveTo>
                    <a:pt x="7" y="3"/>
                  </a:moveTo>
                  <a:cubicBezTo>
                    <a:pt x="8" y="3"/>
                    <a:pt x="8" y="1"/>
                    <a:pt x="8" y="1"/>
                  </a:cubicBezTo>
                  <a:cubicBezTo>
                    <a:pt x="9" y="2"/>
                    <a:pt x="9" y="2"/>
                    <a:pt x="10" y="2"/>
                  </a:cubicBezTo>
                  <a:cubicBezTo>
                    <a:pt x="10" y="2"/>
                    <a:pt x="10" y="2"/>
                    <a:pt x="9" y="2"/>
                  </a:cubicBezTo>
                  <a:cubicBezTo>
                    <a:pt x="10" y="1"/>
                    <a:pt x="10" y="1"/>
                    <a:pt x="10" y="1"/>
                  </a:cubicBezTo>
                  <a:cubicBezTo>
                    <a:pt x="11" y="0"/>
                    <a:pt x="0" y="1"/>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2" name="Freeform 40">
              <a:extLst>
                <a:ext uri="{FF2B5EF4-FFF2-40B4-BE49-F238E27FC236}">
                  <a16:creationId xmlns:a16="http://schemas.microsoft.com/office/drawing/2014/main" id="{0AEF654E-5342-49E9-82A8-36634FF00EC9}"/>
                </a:ext>
              </a:extLst>
            </p:cNvPr>
            <p:cNvSpPr>
              <a:spLocks/>
            </p:cNvSpPr>
            <p:nvPr/>
          </p:nvSpPr>
          <p:spPr bwMode="gray">
            <a:xfrm>
              <a:off x="791" y="1483"/>
              <a:ext cx="7" cy="5"/>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2" y="1"/>
                    <a:pt x="0" y="0"/>
                    <a:pt x="0" y="0"/>
                  </a:cubicBezTo>
                  <a:cubicBezTo>
                    <a:pt x="0" y="0"/>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3" name="Freeform 41">
              <a:extLst>
                <a:ext uri="{FF2B5EF4-FFF2-40B4-BE49-F238E27FC236}">
                  <a16:creationId xmlns:a16="http://schemas.microsoft.com/office/drawing/2014/main" id="{73B52F73-E5D2-409C-B018-9679A97C2B53}"/>
                </a:ext>
              </a:extLst>
            </p:cNvPr>
            <p:cNvSpPr>
              <a:spLocks/>
            </p:cNvSpPr>
            <p:nvPr/>
          </p:nvSpPr>
          <p:spPr bwMode="gray">
            <a:xfrm>
              <a:off x="646" y="1526"/>
              <a:ext cx="12" cy="5"/>
            </a:xfrm>
            <a:custGeom>
              <a:avLst/>
              <a:gdLst>
                <a:gd name="T0" fmla="*/ 0 w 5"/>
                <a:gd name="T1" fmla="*/ 2 h 2"/>
                <a:gd name="T2" fmla="*/ 4 w 5"/>
                <a:gd name="T3" fmla="*/ 2 h 2"/>
                <a:gd name="T4" fmla="*/ 0 w 5"/>
                <a:gd name="T5" fmla="*/ 2 h 2"/>
              </a:gdLst>
              <a:ahLst/>
              <a:cxnLst>
                <a:cxn ang="0">
                  <a:pos x="T0" y="T1"/>
                </a:cxn>
                <a:cxn ang="0">
                  <a:pos x="T2" y="T3"/>
                </a:cxn>
                <a:cxn ang="0">
                  <a:pos x="T4" y="T5"/>
                </a:cxn>
              </a:cxnLst>
              <a:rect l="0" t="0" r="r" b="b"/>
              <a:pathLst>
                <a:path w="5" h="2">
                  <a:moveTo>
                    <a:pt x="0" y="2"/>
                  </a:moveTo>
                  <a:cubicBezTo>
                    <a:pt x="1" y="2"/>
                    <a:pt x="4" y="2"/>
                    <a:pt x="4" y="2"/>
                  </a:cubicBezTo>
                  <a:cubicBezTo>
                    <a:pt x="5"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4" name="Freeform 42">
              <a:extLst>
                <a:ext uri="{FF2B5EF4-FFF2-40B4-BE49-F238E27FC236}">
                  <a16:creationId xmlns:a16="http://schemas.microsoft.com/office/drawing/2014/main" id="{FBBD8117-791F-4BDF-BCB6-F11A659542F6}"/>
                </a:ext>
              </a:extLst>
            </p:cNvPr>
            <p:cNvSpPr>
              <a:spLocks/>
            </p:cNvSpPr>
            <p:nvPr/>
          </p:nvSpPr>
          <p:spPr bwMode="gray">
            <a:xfrm>
              <a:off x="612" y="1577"/>
              <a:ext cx="15" cy="9"/>
            </a:xfrm>
            <a:custGeom>
              <a:avLst/>
              <a:gdLst>
                <a:gd name="T0" fmla="*/ 1 w 6"/>
                <a:gd name="T1" fmla="*/ 2 h 4"/>
                <a:gd name="T2" fmla="*/ 3 w 6"/>
                <a:gd name="T3" fmla="*/ 3 h 4"/>
                <a:gd name="T4" fmla="*/ 3 w 6"/>
                <a:gd name="T5" fmla="*/ 3 h 4"/>
                <a:gd name="T6" fmla="*/ 3 w 6"/>
                <a:gd name="T7" fmla="*/ 3 h 4"/>
                <a:gd name="T8" fmla="*/ 5 w 6"/>
                <a:gd name="T9" fmla="*/ 3 h 4"/>
                <a:gd name="T10" fmla="*/ 1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1" y="2"/>
                  </a:moveTo>
                  <a:cubicBezTo>
                    <a:pt x="2" y="2"/>
                    <a:pt x="2" y="3"/>
                    <a:pt x="3" y="3"/>
                  </a:cubicBezTo>
                  <a:cubicBezTo>
                    <a:pt x="3" y="3"/>
                    <a:pt x="3" y="3"/>
                    <a:pt x="3" y="3"/>
                  </a:cubicBezTo>
                  <a:cubicBezTo>
                    <a:pt x="4" y="4"/>
                    <a:pt x="3" y="3"/>
                    <a:pt x="3" y="3"/>
                  </a:cubicBezTo>
                  <a:cubicBezTo>
                    <a:pt x="4" y="3"/>
                    <a:pt x="5" y="4"/>
                    <a:pt x="5" y="3"/>
                  </a:cubicBezTo>
                  <a:cubicBezTo>
                    <a:pt x="6"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5" name="Freeform 43">
              <a:extLst>
                <a:ext uri="{FF2B5EF4-FFF2-40B4-BE49-F238E27FC236}">
                  <a16:creationId xmlns:a16="http://schemas.microsoft.com/office/drawing/2014/main" id="{8723034F-3D8C-4A3D-B98C-C13318488D2E}"/>
                </a:ext>
              </a:extLst>
            </p:cNvPr>
            <p:cNvSpPr>
              <a:spLocks/>
            </p:cNvSpPr>
            <p:nvPr/>
          </p:nvSpPr>
          <p:spPr bwMode="gray">
            <a:xfrm>
              <a:off x="619" y="1579"/>
              <a:ext cx="12" cy="7"/>
            </a:xfrm>
            <a:custGeom>
              <a:avLst/>
              <a:gdLst>
                <a:gd name="T0" fmla="*/ 3 w 5"/>
                <a:gd name="T1" fmla="*/ 3 h 3"/>
                <a:gd name="T2" fmla="*/ 5 w 5"/>
                <a:gd name="T3" fmla="*/ 3 h 3"/>
                <a:gd name="T4" fmla="*/ 3 w 5"/>
                <a:gd name="T5" fmla="*/ 3 h 3"/>
              </a:gdLst>
              <a:ahLst/>
              <a:cxnLst>
                <a:cxn ang="0">
                  <a:pos x="T0" y="T1"/>
                </a:cxn>
                <a:cxn ang="0">
                  <a:pos x="T2" y="T3"/>
                </a:cxn>
                <a:cxn ang="0">
                  <a:pos x="T4" y="T5"/>
                </a:cxn>
              </a:cxnLst>
              <a:rect l="0" t="0" r="r" b="b"/>
              <a:pathLst>
                <a:path w="5" h="3">
                  <a:moveTo>
                    <a:pt x="3" y="3"/>
                  </a:moveTo>
                  <a:cubicBezTo>
                    <a:pt x="3" y="3"/>
                    <a:pt x="4" y="3"/>
                    <a:pt x="5" y="3"/>
                  </a:cubicBezTo>
                  <a:cubicBezTo>
                    <a:pt x="5" y="3"/>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6" name="Freeform 44">
              <a:extLst>
                <a:ext uri="{FF2B5EF4-FFF2-40B4-BE49-F238E27FC236}">
                  <a16:creationId xmlns:a16="http://schemas.microsoft.com/office/drawing/2014/main" id="{54BE57D5-C4A3-45B9-9953-A27A4B680084}"/>
                </a:ext>
              </a:extLst>
            </p:cNvPr>
            <p:cNvSpPr>
              <a:spLocks/>
            </p:cNvSpPr>
            <p:nvPr/>
          </p:nvSpPr>
          <p:spPr bwMode="gray">
            <a:xfrm>
              <a:off x="629" y="1495"/>
              <a:ext cx="5" cy="5"/>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0" y="1"/>
                    <a:pt x="0" y="2"/>
                  </a:cubicBezTo>
                  <a:cubicBezTo>
                    <a:pt x="0" y="2"/>
                    <a:pt x="1" y="2"/>
                    <a:pt x="1" y="2"/>
                  </a:cubicBezTo>
                  <a:cubicBezTo>
                    <a:pt x="1"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7" name="Rectangle 106">
              <a:extLst>
                <a:ext uri="{FF2B5EF4-FFF2-40B4-BE49-F238E27FC236}">
                  <a16:creationId xmlns:a16="http://schemas.microsoft.com/office/drawing/2014/main" id="{86CE4B2B-BE46-40B5-B216-1B356F0F8F86}"/>
                </a:ext>
              </a:extLst>
            </p:cNvPr>
            <p:cNvSpPr>
              <a:spLocks noChangeArrowheads="1"/>
            </p:cNvSpPr>
            <p:nvPr/>
          </p:nvSpPr>
          <p:spPr bwMode="gray">
            <a:xfrm>
              <a:off x="634" y="149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8" name="Freeform 46">
              <a:extLst>
                <a:ext uri="{FF2B5EF4-FFF2-40B4-BE49-F238E27FC236}">
                  <a16:creationId xmlns:a16="http://schemas.microsoft.com/office/drawing/2014/main" id="{7C0FE29B-C88D-47A0-A3B9-64E6EC6DF000}"/>
                </a:ext>
              </a:extLst>
            </p:cNvPr>
            <p:cNvSpPr>
              <a:spLocks/>
            </p:cNvSpPr>
            <p:nvPr/>
          </p:nvSpPr>
          <p:spPr bwMode="gray">
            <a:xfrm>
              <a:off x="634" y="1493"/>
              <a:ext cx="7" cy="5"/>
            </a:xfrm>
            <a:custGeom>
              <a:avLst/>
              <a:gdLst>
                <a:gd name="T0" fmla="*/ 0 w 3"/>
                <a:gd name="T1" fmla="*/ 2 h 2"/>
                <a:gd name="T2" fmla="*/ 2 w 3"/>
                <a:gd name="T3" fmla="*/ 1 h 2"/>
                <a:gd name="T4" fmla="*/ 0 w 3"/>
                <a:gd name="T5" fmla="*/ 2 h 2"/>
              </a:gdLst>
              <a:ahLst/>
              <a:cxnLst>
                <a:cxn ang="0">
                  <a:pos x="T0" y="T1"/>
                </a:cxn>
                <a:cxn ang="0">
                  <a:pos x="T2" y="T3"/>
                </a:cxn>
                <a:cxn ang="0">
                  <a:pos x="T4" y="T5"/>
                </a:cxn>
              </a:cxnLst>
              <a:rect l="0" t="0" r="r" b="b"/>
              <a:pathLst>
                <a:path w="3" h="2">
                  <a:moveTo>
                    <a:pt x="0" y="2"/>
                  </a:moveTo>
                  <a:cubicBezTo>
                    <a:pt x="1" y="2"/>
                    <a:pt x="1" y="2"/>
                    <a:pt x="2" y="1"/>
                  </a:cubicBezTo>
                  <a:cubicBezTo>
                    <a:pt x="3" y="0"/>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9" name="Freeform 47">
              <a:extLst>
                <a:ext uri="{FF2B5EF4-FFF2-40B4-BE49-F238E27FC236}">
                  <a16:creationId xmlns:a16="http://schemas.microsoft.com/office/drawing/2014/main" id="{B48C52E7-2AF2-4C6C-A2F8-688F4F2050E0}"/>
                </a:ext>
              </a:extLst>
            </p:cNvPr>
            <p:cNvSpPr>
              <a:spLocks/>
            </p:cNvSpPr>
            <p:nvPr/>
          </p:nvSpPr>
          <p:spPr bwMode="gray">
            <a:xfrm>
              <a:off x="634" y="1490"/>
              <a:ext cx="5" cy="5"/>
            </a:xfrm>
            <a:custGeom>
              <a:avLst/>
              <a:gdLst>
                <a:gd name="T0" fmla="*/ 0 w 2"/>
                <a:gd name="T1" fmla="*/ 2 h 2"/>
                <a:gd name="T2" fmla="*/ 1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1"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10" name="Freeform 48">
              <a:extLst>
                <a:ext uri="{FF2B5EF4-FFF2-40B4-BE49-F238E27FC236}">
                  <a16:creationId xmlns:a16="http://schemas.microsoft.com/office/drawing/2014/main" id="{79121175-44D8-469A-AC4D-F4480748650A}"/>
                </a:ext>
              </a:extLst>
            </p:cNvPr>
            <p:cNvSpPr>
              <a:spLocks noEditPoints="1"/>
            </p:cNvSpPr>
            <p:nvPr/>
          </p:nvSpPr>
          <p:spPr bwMode="gray">
            <a:xfrm>
              <a:off x="573" y="1442"/>
              <a:ext cx="290" cy="444"/>
            </a:xfrm>
            <a:custGeom>
              <a:avLst/>
              <a:gdLst>
                <a:gd name="T0" fmla="*/ 57 w 120"/>
                <a:gd name="T1" fmla="*/ 184 h 185"/>
                <a:gd name="T2" fmla="*/ 120 w 120"/>
                <a:gd name="T3" fmla="*/ 61 h 185"/>
                <a:gd name="T4" fmla="*/ 114 w 120"/>
                <a:gd name="T5" fmla="*/ 62 h 185"/>
                <a:gd name="T6" fmla="*/ 59 w 120"/>
                <a:gd name="T7" fmla="*/ 176 h 185"/>
                <a:gd name="T8" fmla="*/ 8 w 120"/>
                <a:gd name="T9" fmla="*/ 58 h 185"/>
                <a:gd name="T10" fmla="*/ 15 w 120"/>
                <a:gd name="T11" fmla="*/ 66 h 185"/>
                <a:gd name="T12" fmla="*/ 43 w 120"/>
                <a:gd name="T13" fmla="*/ 110 h 185"/>
                <a:gd name="T14" fmla="*/ 42 w 120"/>
                <a:gd name="T15" fmla="*/ 89 h 185"/>
                <a:gd name="T16" fmla="*/ 34 w 120"/>
                <a:gd name="T17" fmla="*/ 73 h 185"/>
                <a:gd name="T18" fmla="*/ 20 w 120"/>
                <a:gd name="T19" fmla="*/ 69 h 185"/>
                <a:gd name="T20" fmla="*/ 15 w 120"/>
                <a:gd name="T21" fmla="*/ 58 h 185"/>
                <a:gd name="T22" fmla="*/ 14 w 120"/>
                <a:gd name="T23" fmla="*/ 51 h 185"/>
                <a:gd name="T24" fmla="*/ 23 w 120"/>
                <a:gd name="T25" fmla="*/ 43 h 185"/>
                <a:gd name="T26" fmla="*/ 28 w 120"/>
                <a:gd name="T27" fmla="*/ 28 h 185"/>
                <a:gd name="T28" fmla="*/ 27 w 120"/>
                <a:gd name="T29" fmla="*/ 24 h 185"/>
                <a:gd name="T30" fmla="*/ 20 w 120"/>
                <a:gd name="T31" fmla="*/ 25 h 185"/>
                <a:gd name="T32" fmla="*/ 22 w 120"/>
                <a:gd name="T33" fmla="*/ 23 h 185"/>
                <a:gd name="T34" fmla="*/ 23 w 120"/>
                <a:gd name="T35" fmla="*/ 22 h 185"/>
                <a:gd name="T36" fmla="*/ 93 w 120"/>
                <a:gd name="T37" fmla="*/ 19 h 185"/>
                <a:gd name="T38" fmla="*/ 89 w 120"/>
                <a:gd name="T39" fmla="*/ 21 h 185"/>
                <a:gd name="T40" fmla="*/ 82 w 120"/>
                <a:gd name="T41" fmla="*/ 22 h 185"/>
                <a:gd name="T42" fmla="*/ 69 w 120"/>
                <a:gd name="T43" fmla="*/ 23 h 185"/>
                <a:gd name="T44" fmla="*/ 70 w 120"/>
                <a:gd name="T45" fmla="*/ 30 h 185"/>
                <a:gd name="T46" fmla="*/ 74 w 120"/>
                <a:gd name="T47" fmla="*/ 24 h 185"/>
                <a:gd name="T48" fmla="*/ 79 w 120"/>
                <a:gd name="T49" fmla="*/ 32 h 185"/>
                <a:gd name="T50" fmla="*/ 72 w 120"/>
                <a:gd name="T51" fmla="*/ 31 h 185"/>
                <a:gd name="T52" fmla="*/ 61 w 120"/>
                <a:gd name="T53" fmla="*/ 35 h 185"/>
                <a:gd name="T54" fmla="*/ 69 w 120"/>
                <a:gd name="T55" fmla="*/ 38 h 185"/>
                <a:gd name="T56" fmla="*/ 73 w 120"/>
                <a:gd name="T57" fmla="*/ 43 h 185"/>
                <a:gd name="T58" fmla="*/ 77 w 120"/>
                <a:gd name="T59" fmla="*/ 43 h 185"/>
                <a:gd name="T60" fmla="*/ 80 w 120"/>
                <a:gd name="T61" fmla="*/ 35 h 185"/>
                <a:gd name="T62" fmla="*/ 82 w 120"/>
                <a:gd name="T63" fmla="*/ 36 h 185"/>
                <a:gd name="T64" fmla="*/ 85 w 120"/>
                <a:gd name="T65" fmla="*/ 41 h 185"/>
                <a:gd name="T66" fmla="*/ 84 w 120"/>
                <a:gd name="T67" fmla="*/ 46 h 185"/>
                <a:gd name="T68" fmla="*/ 76 w 120"/>
                <a:gd name="T69" fmla="*/ 47 h 185"/>
                <a:gd name="T70" fmla="*/ 62 w 120"/>
                <a:gd name="T71" fmla="*/ 44 h 185"/>
                <a:gd name="T72" fmla="*/ 60 w 120"/>
                <a:gd name="T73" fmla="*/ 70 h 185"/>
                <a:gd name="T74" fmla="*/ 71 w 120"/>
                <a:gd name="T75" fmla="*/ 84 h 185"/>
                <a:gd name="T76" fmla="*/ 79 w 120"/>
                <a:gd name="T77" fmla="*/ 94 h 185"/>
                <a:gd name="T78" fmla="*/ 87 w 120"/>
                <a:gd name="T79" fmla="*/ 76 h 185"/>
                <a:gd name="T80" fmla="*/ 89 w 120"/>
                <a:gd name="T81" fmla="*/ 61 h 185"/>
                <a:gd name="T82" fmla="*/ 85 w 120"/>
                <a:gd name="T83" fmla="*/ 49 h 185"/>
                <a:gd name="T84" fmla="*/ 93 w 120"/>
                <a:gd name="T85" fmla="*/ 61 h 185"/>
                <a:gd name="T86" fmla="*/ 93 w 120"/>
                <a:gd name="T87" fmla="*/ 52 h 185"/>
                <a:gd name="T88" fmla="*/ 96 w 120"/>
                <a:gd name="T89" fmla="*/ 51 h 185"/>
                <a:gd name="T90" fmla="*/ 103 w 120"/>
                <a:gd name="T91" fmla="*/ 55 h 185"/>
                <a:gd name="T92" fmla="*/ 107 w 120"/>
                <a:gd name="T93" fmla="*/ 59 h 185"/>
                <a:gd name="T94" fmla="*/ 112 w 120"/>
                <a:gd name="T95" fmla="*/ 64 h 185"/>
                <a:gd name="T96" fmla="*/ 113 w 120"/>
                <a:gd name="T97" fmla="*/ 67 h 185"/>
                <a:gd name="T98" fmla="*/ 112 w 120"/>
                <a:gd name="T99" fmla="*/ 73 h 185"/>
                <a:gd name="T100" fmla="*/ 111 w 120"/>
                <a:gd name="T101" fmla="*/ 77 h 185"/>
                <a:gd name="T102" fmla="*/ 102 w 120"/>
                <a:gd name="T103" fmla="*/ 98 h 185"/>
                <a:gd name="T104" fmla="*/ 92 w 120"/>
                <a:gd name="T105" fmla="*/ 37 h 185"/>
                <a:gd name="T106" fmla="*/ 92 w 120"/>
                <a:gd name="T107" fmla="*/ 41 h 185"/>
                <a:gd name="T108" fmla="*/ 91 w 120"/>
                <a:gd name="T109" fmla="*/ 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85">
                  <a:moveTo>
                    <a:pt x="60" y="1"/>
                  </a:moveTo>
                  <a:cubicBezTo>
                    <a:pt x="27" y="0"/>
                    <a:pt x="0" y="27"/>
                    <a:pt x="0" y="60"/>
                  </a:cubicBezTo>
                  <a:cubicBezTo>
                    <a:pt x="0" y="93"/>
                    <a:pt x="54" y="180"/>
                    <a:pt x="57" y="184"/>
                  </a:cubicBezTo>
                  <a:cubicBezTo>
                    <a:pt x="57" y="185"/>
                    <a:pt x="58" y="185"/>
                    <a:pt x="59" y="185"/>
                  </a:cubicBezTo>
                  <a:cubicBezTo>
                    <a:pt x="60" y="185"/>
                    <a:pt x="61" y="185"/>
                    <a:pt x="62" y="184"/>
                  </a:cubicBezTo>
                  <a:cubicBezTo>
                    <a:pt x="64" y="180"/>
                    <a:pt x="120" y="93"/>
                    <a:pt x="120" y="61"/>
                  </a:cubicBezTo>
                  <a:cubicBezTo>
                    <a:pt x="120" y="28"/>
                    <a:pt x="93" y="1"/>
                    <a:pt x="60" y="1"/>
                  </a:cubicBezTo>
                  <a:close/>
                  <a:moveTo>
                    <a:pt x="114" y="61"/>
                  </a:moveTo>
                  <a:cubicBezTo>
                    <a:pt x="114" y="61"/>
                    <a:pt x="114" y="62"/>
                    <a:pt x="114" y="62"/>
                  </a:cubicBezTo>
                  <a:cubicBezTo>
                    <a:pt x="114" y="61"/>
                    <a:pt x="114" y="61"/>
                    <a:pt x="114" y="60"/>
                  </a:cubicBezTo>
                  <a:cubicBezTo>
                    <a:pt x="114" y="60"/>
                    <a:pt x="114" y="61"/>
                    <a:pt x="114" y="61"/>
                  </a:cubicBezTo>
                  <a:close/>
                  <a:moveTo>
                    <a:pt x="59" y="176"/>
                  </a:moveTo>
                  <a:cubicBezTo>
                    <a:pt x="48" y="158"/>
                    <a:pt x="6" y="87"/>
                    <a:pt x="6" y="61"/>
                  </a:cubicBezTo>
                  <a:cubicBezTo>
                    <a:pt x="6" y="57"/>
                    <a:pt x="7" y="53"/>
                    <a:pt x="7" y="49"/>
                  </a:cubicBezTo>
                  <a:cubicBezTo>
                    <a:pt x="7" y="52"/>
                    <a:pt x="7" y="55"/>
                    <a:pt x="8" y="58"/>
                  </a:cubicBezTo>
                  <a:cubicBezTo>
                    <a:pt x="8" y="56"/>
                    <a:pt x="8" y="54"/>
                    <a:pt x="8" y="52"/>
                  </a:cubicBezTo>
                  <a:cubicBezTo>
                    <a:pt x="8" y="55"/>
                    <a:pt x="8" y="60"/>
                    <a:pt x="10" y="62"/>
                  </a:cubicBezTo>
                  <a:cubicBezTo>
                    <a:pt x="11" y="64"/>
                    <a:pt x="14" y="64"/>
                    <a:pt x="15" y="66"/>
                  </a:cubicBezTo>
                  <a:cubicBezTo>
                    <a:pt x="19" y="70"/>
                    <a:pt x="21" y="71"/>
                    <a:pt x="21" y="77"/>
                  </a:cubicBezTo>
                  <a:cubicBezTo>
                    <a:pt x="20" y="84"/>
                    <a:pt x="28" y="86"/>
                    <a:pt x="30" y="92"/>
                  </a:cubicBezTo>
                  <a:cubicBezTo>
                    <a:pt x="32" y="96"/>
                    <a:pt x="36" y="110"/>
                    <a:pt x="43" y="110"/>
                  </a:cubicBezTo>
                  <a:cubicBezTo>
                    <a:pt x="43" y="109"/>
                    <a:pt x="36" y="104"/>
                    <a:pt x="38" y="102"/>
                  </a:cubicBezTo>
                  <a:cubicBezTo>
                    <a:pt x="39" y="100"/>
                    <a:pt x="41" y="98"/>
                    <a:pt x="40" y="95"/>
                  </a:cubicBezTo>
                  <a:cubicBezTo>
                    <a:pt x="40" y="92"/>
                    <a:pt x="42" y="92"/>
                    <a:pt x="42" y="89"/>
                  </a:cubicBezTo>
                  <a:cubicBezTo>
                    <a:pt x="43" y="86"/>
                    <a:pt x="43" y="84"/>
                    <a:pt x="44" y="81"/>
                  </a:cubicBezTo>
                  <a:cubicBezTo>
                    <a:pt x="45" y="77"/>
                    <a:pt x="41" y="76"/>
                    <a:pt x="39" y="76"/>
                  </a:cubicBezTo>
                  <a:cubicBezTo>
                    <a:pt x="37" y="75"/>
                    <a:pt x="35" y="75"/>
                    <a:pt x="34" y="73"/>
                  </a:cubicBezTo>
                  <a:cubicBezTo>
                    <a:pt x="34" y="72"/>
                    <a:pt x="33" y="70"/>
                    <a:pt x="32" y="70"/>
                  </a:cubicBezTo>
                  <a:cubicBezTo>
                    <a:pt x="29" y="70"/>
                    <a:pt x="29" y="66"/>
                    <a:pt x="27" y="66"/>
                  </a:cubicBezTo>
                  <a:cubicBezTo>
                    <a:pt x="22" y="67"/>
                    <a:pt x="21" y="64"/>
                    <a:pt x="20" y="69"/>
                  </a:cubicBezTo>
                  <a:cubicBezTo>
                    <a:pt x="20" y="67"/>
                    <a:pt x="18" y="68"/>
                    <a:pt x="17" y="66"/>
                  </a:cubicBezTo>
                  <a:cubicBezTo>
                    <a:pt x="17" y="65"/>
                    <a:pt x="16" y="62"/>
                    <a:pt x="15" y="63"/>
                  </a:cubicBezTo>
                  <a:cubicBezTo>
                    <a:pt x="15" y="62"/>
                    <a:pt x="16" y="59"/>
                    <a:pt x="15" y="58"/>
                  </a:cubicBezTo>
                  <a:cubicBezTo>
                    <a:pt x="14" y="59"/>
                    <a:pt x="13" y="62"/>
                    <a:pt x="12" y="60"/>
                  </a:cubicBezTo>
                  <a:cubicBezTo>
                    <a:pt x="12" y="58"/>
                    <a:pt x="12" y="57"/>
                    <a:pt x="12" y="55"/>
                  </a:cubicBezTo>
                  <a:cubicBezTo>
                    <a:pt x="12" y="54"/>
                    <a:pt x="13" y="52"/>
                    <a:pt x="14" y="51"/>
                  </a:cubicBezTo>
                  <a:cubicBezTo>
                    <a:pt x="19" y="50"/>
                    <a:pt x="16" y="55"/>
                    <a:pt x="18" y="55"/>
                  </a:cubicBezTo>
                  <a:cubicBezTo>
                    <a:pt x="19" y="51"/>
                    <a:pt x="18" y="50"/>
                    <a:pt x="20" y="46"/>
                  </a:cubicBezTo>
                  <a:cubicBezTo>
                    <a:pt x="21" y="45"/>
                    <a:pt x="22" y="44"/>
                    <a:pt x="23" y="43"/>
                  </a:cubicBezTo>
                  <a:cubicBezTo>
                    <a:pt x="23" y="41"/>
                    <a:pt x="31" y="36"/>
                    <a:pt x="26" y="37"/>
                  </a:cubicBezTo>
                  <a:cubicBezTo>
                    <a:pt x="29" y="35"/>
                    <a:pt x="36" y="34"/>
                    <a:pt x="31" y="29"/>
                  </a:cubicBezTo>
                  <a:cubicBezTo>
                    <a:pt x="29" y="32"/>
                    <a:pt x="29" y="28"/>
                    <a:pt x="28" y="28"/>
                  </a:cubicBezTo>
                  <a:cubicBezTo>
                    <a:pt x="27" y="26"/>
                    <a:pt x="23" y="35"/>
                    <a:pt x="22" y="35"/>
                  </a:cubicBezTo>
                  <a:cubicBezTo>
                    <a:pt x="22" y="32"/>
                    <a:pt x="19" y="31"/>
                    <a:pt x="22" y="28"/>
                  </a:cubicBezTo>
                  <a:cubicBezTo>
                    <a:pt x="24" y="27"/>
                    <a:pt x="27" y="26"/>
                    <a:pt x="27" y="24"/>
                  </a:cubicBezTo>
                  <a:cubicBezTo>
                    <a:pt x="24" y="25"/>
                    <a:pt x="21" y="25"/>
                    <a:pt x="19" y="26"/>
                  </a:cubicBezTo>
                  <a:cubicBezTo>
                    <a:pt x="19" y="26"/>
                    <a:pt x="19" y="26"/>
                    <a:pt x="19" y="26"/>
                  </a:cubicBezTo>
                  <a:cubicBezTo>
                    <a:pt x="19" y="26"/>
                    <a:pt x="20" y="25"/>
                    <a:pt x="20" y="25"/>
                  </a:cubicBezTo>
                  <a:cubicBezTo>
                    <a:pt x="20" y="25"/>
                    <a:pt x="20" y="25"/>
                    <a:pt x="20" y="25"/>
                  </a:cubicBezTo>
                  <a:cubicBezTo>
                    <a:pt x="22" y="25"/>
                    <a:pt x="23" y="25"/>
                    <a:pt x="23" y="23"/>
                  </a:cubicBezTo>
                  <a:cubicBezTo>
                    <a:pt x="19" y="26"/>
                    <a:pt x="22" y="23"/>
                    <a:pt x="22" y="23"/>
                  </a:cubicBezTo>
                  <a:cubicBezTo>
                    <a:pt x="22" y="23"/>
                    <a:pt x="22" y="23"/>
                    <a:pt x="22" y="23"/>
                  </a:cubicBezTo>
                  <a:cubicBezTo>
                    <a:pt x="23" y="23"/>
                    <a:pt x="23" y="22"/>
                    <a:pt x="23" y="22"/>
                  </a:cubicBezTo>
                  <a:cubicBezTo>
                    <a:pt x="24" y="22"/>
                    <a:pt x="23" y="22"/>
                    <a:pt x="23" y="22"/>
                  </a:cubicBezTo>
                  <a:cubicBezTo>
                    <a:pt x="33" y="13"/>
                    <a:pt x="46" y="7"/>
                    <a:pt x="60" y="7"/>
                  </a:cubicBezTo>
                  <a:cubicBezTo>
                    <a:pt x="73" y="7"/>
                    <a:pt x="85" y="12"/>
                    <a:pt x="94" y="19"/>
                  </a:cubicBezTo>
                  <a:cubicBezTo>
                    <a:pt x="94" y="19"/>
                    <a:pt x="94" y="19"/>
                    <a:pt x="93" y="19"/>
                  </a:cubicBezTo>
                  <a:cubicBezTo>
                    <a:pt x="93" y="20"/>
                    <a:pt x="91" y="20"/>
                    <a:pt x="92" y="21"/>
                  </a:cubicBezTo>
                  <a:cubicBezTo>
                    <a:pt x="89" y="20"/>
                    <a:pt x="93" y="22"/>
                    <a:pt x="93" y="24"/>
                  </a:cubicBezTo>
                  <a:cubicBezTo>
                    <a:pt x="91" y="23"/>
                    <a:pt x="89" y="20"/>
                    <a:pt x="89" y="21"/>
                  </a:cubicBezTo>
                  <a:cubicBezTo>
                    <a:pt x="89" y="21"/>
                    <a:pt x="90" y="23"/>
                    <a:pt x="91" y="23"/>
                  </a:cubicBezTo>
                  <a:cubicBezTo>
                    <a:pt x="88" y="22"/>
                    <a:pt x="88" y="23"/>
                    <a:pt x="86" y="23"/>
                  </a:cubicBezTo>
                  <a:cubicBezTo>
                    <a:pt x="83" y="24"/>
                    <a:pt x="83" y="22"/>
                    <a:pt x="82" y="22"/>
                  </a:cubicBezTo>
                  <a:cubicBezTo>
                    <a:pt x="83" y="25"/>
                    <a:pt x="79" y="24"/>
                    <a:pt x="77" y="23"/>
                  </a:cubicBezTo>
                  <a:cubicBezTo>
                    <a:pt x="79" y="23"/>
                    <a:pt x="79" y="24"/>
                    <a:pt x="81" y="23"/>
                  </a:cubicBezTo>
                  <a:cubicBezTo>
                    <a:pt x="79" y="19"/>
                    <a:pt x="71" y="22"/>
                    <a:pt x="69" y="23"/>
                  </a:cubicBezTo>
                  <a:cubicBezTo>
                    <a:pt x="70" y="23"/>
                    <a:pt x="65" y="26"/>
                    <a:pt x="65" y="26"/>
                  </a:cubicBezTo>
                  <a:cubicBezTo>
                    <a:pt x="64" y="29"/>
                    <a:pt x="67" y="28"/>
                    <a:pt x="68" y="28"/>
                  </a:cubicBezTo>
                  <a:cubicBezTo>
                    <a:pt x="69" y="28"/>
                    <a:pt x="69" y="29"/>
                    <a:pt x="70" y="30"/>
                  </a:cubicBezTo>
                  <a:cubicBezTo>
                    <a:pt x="71" y="30"/>
                    <a:pt x="71" y="28"/>
                    <a:pt x="72" y="28"/>
                  </a:cubicBezTo>
                  <a:cubicBezTo>
                    <a:pt x="73" y="28"/>
                    <a:pt x="71" y="26"/>
                    <a:pt x="71" y="25"/>
                  </a:cubicBezTo>
                  <a:cubicBezTo>
                    <a:pt x="72" y="25"/>
                    <a:pt x="75" y="23"/>
                    <a:pt x="74" y="24"/>
                  </a:cubicBezTo>
                  <a:cubicBezTo>
                    <a:pt x="74" y="25"/>
                    <a:pt x="72" y="25"/>
                    <a:pt x="74" y="27"/>
                  </a:cubicBezTo>
                  <a:cubicBezTo>
                    <a:pt x="74" y="28"/>
                    <a:pt x="76" y="26"/>
                    <a:pt x="77" y="27"/>
                  </a:cubicBezTo>
                  <a:cubicBezTo>
                    <a:pt x="78" y="28"/>
                    <a:pt x="78" y="30"/>
                    <a:pt x="79" y="32"/>
                  </a:cubicBezTo>
                  <a:cubicBezTo>
                    <a:pt x="78" y="30"/>
                    <a:pt x="77" y="28"/>
                    <a:pt x="77" y="27"/>
                  </a:cubicBezTo>
                  <a:cubicBezTo>
                    <a:pt x="75" y="25"/>
                    <a:pt x="76" y="29"/>
                    <a:pt x="75" y="29"/>
                  </a:cubicBezTo>
                  <a:cubicBezTo>
                    <a:pt x="73" y="29"/>
                    <a:pt x="75" y="31"/>
                    <a:pt x="72" y="31"/>
                  </a:cubicBezTo>
                  <a:cubicBezTo>
                    <a:pt x="71" y="31"/>
                    <a:pt x="67" y="30"/>
                    <a:pt x="67" y="30"/>
                  </a:cubicBezTo>
                  <a:cubicBezTo>
                    <a:pt x="67" y="32"/>
                    <a:pt x="68" y="31"/>
                    <a:pt x="65" y="33"/>
                  </a:cubicBezTo>
                  <a:cubicBezTo>
                    <a:pt x="65" y="33"/>
                    <a:pt x="61" y="35"/>
                    <a:pt x="61" y="35"/>
                  </a:cubicBezTo>
                  <a:cubicBezTo>
                    <a:pt x="65" y="41"/>
                    <a:pt x="59" y="35"/>
                    <a:pt x="58" y="40"/>
                  </a:cubicBezTo>
                  <a:cubicBezTo>
                    <a:pt x="58" y="42"/>
                    <a:pt x="60" y="45"/>
                    <a:pt x="62" y="43"/>
                  </a:cubicBezTo>
                  <a:cubicBezTo>
                    <a:pt x="64" y="41"/>
                    <a:pt x="66" y="37"/>
                    <a:pt x="69" y="38"/>
                  </a:cubicBezTo>
                  <a:cubicBezTo>
                    <a:pt x="69" y="38"/>
                    <a:pt x="72" y="40"/>
                    <a:pt x="72" y="40"/>
                  </a:cubicBezTo>
                  <a:cubicBezTo>
                    <a:pt x="75" y="42"/>
                    <a:pt x="72" y="42"/>
                    <a:pt x="71" y="42"/>
                  </a:cubicBezTo>
                  <a:cubicBezTo>
                    <a:pt x="72" y="43"/>
                    <a:pt x="72" y="43"/>
                    <a:pt x="73" y="43"/>
                  </a:cubicBezTo>
                  <a:cubicBezTo>
                    <a:pt x="73" y="42"/>
                    <a:pt x="73" y="40"/>
                    <a:pt x="74" y="41"/>
                  </a:cubicBezTo>
                  <a:cubicBezTo>
                    <a:pt x="75" y="39"/>
                    <a:pt x="70" y="39"/>
                    <a:pt x="71" y="37"/>
                  </a:cubicBezTo>
                  <a:cubicBezTo>
                    <a:pt x="72" y="37"/>
                    <a:pt x="77" y="43"/>
                    <a:pt x="77" y="43"/>
                  </a:cubicBezTo>
                  <a:cubicBezTo>
                    <a:pt x="79" y="42"/>
                    <a:pt x="76" y="39"/>
                    <a:pt x="80" y="40"/>
                  </a:cubicBezTo>
                  <a:cubicBezTo>
                    <a:pt x="80" y="39"/>
                    <a:pt x="79" y="37"/>
                    <a:pt x="80" y="36"/>
                  </a:cubicBezTo>
                  <a:cubicBezTo>
                    <a:pt x="80" y="36"/>
                    <a:pt x="80" y="35"/>
                    <a:pt x="80" y="35"/>
                  </a:cubicBezTo>
                  <a:cubicBezTo>
                    <a:pt x="80" y="35"/>
                    <a:pt x="81" y="35"/>
                    <a:pt x="82" y="36"/>
                  </a:cubicBezTo>
                  <a:cubicBezTo>
                    <a:pt x="82" y="37"/>
                    <a:pt x="82" y="38"/>
                    <a:pt x="83" y="37"/>
                  </a:cubicBezTo>
                  <a:cubicBezTo>
                    <a:pt x="83" y="37"/>
                    <a:pt x="83" y="37"/>
                    <a:pt x="82" y="36"/>
                  </a:cubicBezTo>
                  <a:cubicBezTo>
                    <a:pt x="83" y="36"/>
                    <a:pt x="84" y="36"/>
                    <a:pt x="84" y="36"/>
                  </a:cubicBezTo>
                  <a:cubicBezTo>
                    <a:pt x="85" y="37"/>
                    <a:pt x="85" y="39"/>
                    <a:pt x="87" y="40"/>
                  </a:cubicBezTo>
                  <a:cubicBezTo>
                    <a:pt x="86" y="40"/>
                    <a:pt x="86" y="40"/>
                    <a:pt x="85" y="41"/>
                  </a:cubicBezTo>
                  <a:cubicBezTo>
                    <a:pt x="87" y="38"/>
                    <a:pt x="78" y="40"/>
                    <a:pt x="79" y="41"/>
                  </a:cubicBezTo>
                  <a:cubicBezTo>
                    <a:pt x="80" y="43"/>
                    <a:pt x="83" y="45"/>
                    <a:pt x="84" y="43"/>
                  </a:cubicBezTo>
                  <a:cubicBezTo>
                    <a:pt x="84" y="43"/>
                    <a:pt x="84" y="44"/>
                    <a:pt x="84" y="46"/>
                  </a:cubicBezTo>
                  <a:cubicBezTo>
                    <a:pt x="84" y="48"/>
                    <a:pt x="82" y="47"/>
                    <a:pt x="81" y="48"/>
                  </a:cubicBezTo>
                  <a:cubicBezTo>
                    <a:pt x="80" y="48"/>
                    <a:pt x="81" y="47"/>
                    <a:pt x="78" y="46"/>
                  </a:cubicBezTo>
                  <a:cubicBezTo>
                    <a:pt x="77" y="46"/>
                    <a:pt x="76" y="46"/>
                    <a:pt x="76" y="47"/>
                  </a:cubicBezTo>
                  <a:cubicBezTo>
                    <a:pt x="76" y="49"/>
                    <a:pt x="73" y="47"/>
                    <a:pt x="73" y="46"/>
                  </a:cubicBezTo>
                  <a:cubicBezTo>
                    <a:pt x="69" y="46"/>
                    <a:pt x="72" y="44"/>
                    <a:pt x="70" y="42"/>
                  </a:cubicBezTo>
                  <a:cubicBezTo>
                    <a:pt x="68" y="43"/>
                    <a:pt x="65" y="44"/>
                    <a:pt x="62" y="44"/>
                  </a:cubicBezTo>
                  <a:cubicBezTo>
                    <a:pt x="60" y="44"/>
                    <a:pt x="59" y="45"/>
                    <a:pt x="58" y="48"/>
                  </a:cubicBezTo>
                  <a:cubicBezTo>
                    <a:pt x="58" y="50"/>
                    <a:pt x="56" y="51"/>
                    <a:pt x="55" y="53"/>
                  </a:cubicBezTo>
                  <a:cubicBezTo>
                    <a:pt x="52" y="59"/>
                    <a:pt x="55" y="66"/>
                    <a:pt x="60" y="70"/>
                  </a:cubicBezTo>
                  <a:cubicBezTo>
                    <a:pt x="61" y="68"/>
                    <a:pt x="71" y="66"/>
                    <a:pt x="71" y="70"/>
                  </a:cubicBezTo>
                  <a:cubicBezTo>
                    <a:pt x="70" y="74"/>
                    <a:pt x="71" y="74"/>
                    <a:pt x="72" y="77"/>
                  </a:cubicBezTo>
                  <a:cubicBezTo>
                    <a:pt x="73" y="80"/>
                    <a:pt x="72" y="81"/>
                    <a:pt x="71" y="84"/>
                  </a:cubicBezTo>
                  <a:cubicBezTo>
                    <a:pt x="71" y="86"/>
                    <a:pt x="71" y="92"/>
                    <a:pt x="72" y="94"/>
                  </a:cubicBezTo>
                  <a:cubicBezTo>
                    <a:pt x="73" y="95"/>
                    <a:pt x="72" y="97"/>
                    <a:pt x="74" y="97"/>
                  </a:cubicBezTo>
                  <a:cubicBezTo>
                    <a:pt x="76" y="97"/>
                    <a:pt x="78" y="95"/>
                    <a:pt x="79" y="94"/>
                  </a:cubicBezTo>
                  <a:cubicBezTo>
                    <a:pt x="81" y="92"/>
                    <a:pt x="81" y="89"/>
                    <a:pt x="83" y="87"/>
                  </a:cubicBezTo>
                  <a:cubicBezTo>
                    <a:pt x="84" y="86"/>
                    <a:pt x="86" y="85"/>
                    <a:pt x="87" y="83"/>
                  </a:cubicBezTo>
                  <a:cubicBezTo>
                    <a:pt x="87" y="80"/>
                    <a:pt x="86" y="78"/>
                    <a:pt x="87" y="76"/>
                  </a:cubicBezTo>
                  <a:cubicBezTo>
                    <a:pt x="89" y="72"/>
                    <a:pt x="93" y="69"/>
                    <a:pt x="94" y="65"/>
                  </a:cubicBezTo>
                  <a:cubicBezTo>
                    <a:pt x="94" y="64"/>
                    <a:pt x="94" y="64"/>
                    <a:pt x="94" y="63"/>
                  </a:cubicBezTo>
                  <a:cubicBezTo>
                    <a:pt x="90" y="65"/>
                    <a:pt x="90" y="65"/>
                    <a:pt x="89" y="61"/>
                  </a:cubicBezTo>
                  <a:cubicBezTo>
                    <a:pt x="86" y="57"/>
                    <a:pt x="85" y="53"/>
                    <a:pt x="83" y="48"/>
                  </a:cubicBezTo>
                  <a:cubicBezTo>
                    <a:pt x="84" y="49"/>
                    <a:pt x="84" y="50"/>
                    <a:pt x="84" y="50"/>
                  </a:cubicBezTo>
                  <a:cubicBezTo>
                    <a:pt x="85" y="50"/>
                    <a:pt x="85" y="49"/>
                    <a:pt x="85" y="49"/>
                  </a:cubicBezTo>
                  <a:cubicBezTo>
                    <a:pt x="85" y="49"/>
                    <a:pt x="85" y="49"/>
                    <a:pt x="85" y="49"/>
                  </a:cubicBezTo>
                  <a:cubicBezTo>
                    <a:pt x="85" y="52"/>
                    <a:pt x="87" y="55"/>
                    <a:pt x="88" y="58"/>
                  </a:cubicBezTo>
                  <a:cubicBezTo>
                    <a:pt x="89" y="60"/>
                    <a:pt x="90" y="64"/>
                    <a:pt x="93" y="61"/>
                  </a:cubicBezTo>
                  <a:cubicBezTo>
                    <a:pt x="94" y="60"/>
                    <a:pt x="96" y="59"/>
                    <a:pt x="97" y="58"/>
                  </a:cubicBezTo>
                  <a:cubicBezTo>
                    <a:pt x="99" y="55"/>
                    <a:pt x="97" y="54"/>
                    <a:pt x="96" y="52"/>
                  </a:cubicBezTo>
                  <a:cubicBezTo>
                    <a:pt x="94" y="52"/>
                    <a:pt x="95" y="55"/>
                    <a:pt x="93" y="52"/>
                  </a:cubicBezTo>
                  <a:cubicBezTo>
                    <a:pt x="93" y="51"/>
                    <a:pt x="91" y="49"/>
                    <a:pt x="92" y="48"/>
                  </a:cubicBezTo>
                  <a:cubicBezTo>
                    <a:pt x="93" y="48"/>
                    <a:pt x="94" y="49"/>
                    <a:pt x="94" y="50"/>
                  </a:cubicBezTo>
                  <a:cubicBezTo>
                    <a:pt x="94" y="51"/>
                    <a:pt x="95" y="50"/>
                    <a:pt x="96" y="51"/>
                  </a:cubicBezTo>
                  <a:cubicBezTo>
                    <a:pt x="98" y="52"/>
                    <a:pt x="99" y="51"/>
                    <a:pt x="100" y="52"/>
                  </a:cubicBezTo>
                  <a:cubicBezTo>
                    <a:pt x="102" y="53"/>
                    <a:pt x="101" y="54"/>
                    <a:pt x="103" y="54"/>
                  </a:cubicBezTo>
                  <a:cubicBezTo>
                    <a:pt x="103" y="54"/>
                    <a:pt x="103" y="58"/>
                    <a:pt x="103" y="55"/>
                  </a:cubicBezTo>
                  <a:cubicBezTo>
                    <a:pt x="104" y="56"/>
                    <a:pt x="104" y="61"/>
                    <a:pt x="104" y="62"/>
                  </a:cubicBezTo>
                  <a:cubicBezTo>
                    <a:pt x="105" y="63"/>
                    <a:pt x="103" y="66"/>
                    <a:pt x="105" y="67"/>
                  </a:cubicBezTo>
                  <a:cubicBezTo>
                    <a:pt x="107" y="65"/>
                    <a:pt x="106" y="62"/>
                    <a:pt x="107" y="59"/>
                  </a:cubicBezTo>
                  <a:cubicBezTo>
                    <a:pt x="110" y="54"/>
                    <a:pt x="110" y="57"/>
                    <a:pt x="111" y="61"/>
                  </a:cubicBezTo>
                  <a:cubicBezTo>
                    <a:pt x="111" y="61"/>
                    <a:pt x="111" y="61"/>
                    <a:pt x="112" y="61"/>
                  </a:cubicBezTo>
                  <a:cubicBezTo>
                    <a:pt x="112" y="62"/>
                    <a:pt x="112" y="63"/>
                    <a:pt x="112" y="64"/>
                  </a:cubicBezTo>
                  <a:cubicBezTo>
                    <a:pt x="112" y="64"/>
                    <a:pt x="112" y="64"/>
                    <a:pt x="112" y="63"/>
                  </a:cubicBezTo>
                  <a:cubicBezTo>
                    <a:pt x="113" y="64"/>
                    <a:pt x="113" y="67"/>
                    <a:pt x="113" y="68"/>
                  </a:cubicBezTo>
                  <a:cubicBezTo>
                    <a:pt x="113" y="68"/>
                    <a:pt x="113" y="67"/>
                    <a:pt x="113" y="67"/>
                  </a:cubicBezTo>
                  <a:cubicBezTo>
                    <a:pt x="113" y="68"/>
                    <a:pt x="113" y="70"/>
                    <a:pt x="112" y="71"/>
                  </a:cubicBezTo>
                  <a:cubicBezTo>
                    <a:pt x="112" y="70"/>
                    <a:pt x="112" y="69"/>
                    <a:pt x="112" y="67"/>
                  </a:cubicBezTo>
                  <a:cubicBezTo>
                    <a:pt x="112" y="69"/>
                    <a:pt x="112" y="71"/>
                    <a:pt x="112" y="73"/>
                  </a:cubicBezTo>
                  <a:cubicBezTo>
                    <a:pt x="112" y="74"/>
                    <a:pt x="111" y="74"/>
                    <a:pt x="111" y="75"/>
                  </a:cubicBezTo>
                  <a:cubicBezTo>
                    <a:pt x="112" y="72"/>
                    <a:pt x="112" y="70"/>
                    <a:pt x="111" y="70"/>
                  </a:cubicBezTo>
                  <a:cubicBezTo>
                    <a:pt x="111" y="70"/>
                    <a:pt x="110" y="75"/>
                    <a:pt x="111" y="77"/>
                  </a:cubicBezTo>
                  <a:cubicBezTo>
                    <a:pt x="109" y="83"/>
                    <a:pt x="106" y="89"/>
                    <a:pt x="104" y="95"/>
                  </a:cubicBezTo>
                  <a:cubicBezTo>
                    <a:pt x="103" y="97"/>
                    <a:pt x="102" y="98"/>
                    <a:pt x="101" y="99"/>
                  </a:cubicBezTo>
                  <a:cubicBezTo>
                    <a:pt x="101" y="99"/>
                    <a:pt x="102" y="99"/>
                    <a:pt x="102" y="98"/>
                  </a:cubicBezTo>
                  <a:cubicBezTo>
                    <a:pt x="89" y="128"/>
                    <a:pt x="67" y="164"/>
                    <a:pt x="59" y="176"/>
                  </a:cubicBezTo>
                  <a:close/>
                  <a:moveTo>
                    <a:pt x="88" y="34"/>
                  </a:moveTo>
                  <a:cubicBezTo>
                    <a:pt x="88" y="34"/>
                    <a:pt x="93" y="36"/>
                    <a:pt x="92" y="37"/>
                  </a:cubicBezTo>
                  <a:cubicBezTo>
                    <a:pt x="92" y="38"/>
                    <a:pt x="92" y="38"/>
                    <a:pt x="91" y="38"/>
                  </a:cubicBezTo>
                  <a:cubicBezTo>
                    <a:pt x="91" y="39"/>
                    <a:pt x="93" y="39"/>
                    <a:pt x="93" y="40"/>
                  </a:cubicBezTo>
                  <a:cubicBezTo>
                    <a:pt x="93" y="40"/>
                    <a:pt x="93" y="40"/>
                    <a:pt x="92" y="41"/>
                  </a:cubicBezTo>
                  <a:cubicBezTo>
                    <a:pt x="93" y="41"/>
                    <a:pt x="95" y="44"/>
                    <a:pt x="93" y="43"/>
                  </a:cubicBezTo>
                  <a:cubicBezTo>
                    <a:pt x="90" y="43"/>
                    <a:pt x="91" y="40"/>
                    <a:pt x="87" y="40"/>
                  </a:cubicBezTo>
                  <a:cubicBezTo>
                    <a:pt x="89" y="39"/>
                    <a:pt x="89" y="41"/>
                    <a:pt x="91" y="41"/>
                  </a:cubicBezTo>
                  <a:cubicBezTo>
                    <a:pt x="91" y="41"/>
                    <a:pt x="86" y="35"/>
                    <a:pt x="8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grpSp>
      <p:sp>
        <p:nvSpPr>
          <p:cNvPr id="111" name="Text Placeholder 11">
            <a:extLst>
              <a:ext uri="{FF2B5EF4-FFF2-40B4-BE49-F238E27FC236}">
                <a16:creationId xmlns:a16="http://schemas.microsoft.com/office/drawing/2014/main" id="{68838113-14C9-4A59-B847-13998CA1371C}"/>
              </a:ext>
            </a:extLst>
          </p:cNvPr>
          <p:cNvSpPr>
            <a:spLocks noGrp="1"/>
          </p:cNvSpPr>
          <p:nvPr>
            <p:ph type="body" sz="quarter" idx="23" hasCustomPrompt="1"/>
          </p:nvPr>
        </p:nvSpPr>
        <p:spPr bwMode="auto">
          <a:xfrm>
            <a:off x="585438" y="3172542"/>
            <a:ext cx="1508669" cy="12220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Location</a:t>
            </a:r>
          </a:p>
        </p:txBody>
      </p:sp>
      <p:sp>
        <p:nvSpPr>
          <p:cNvPr id="112" name="Text Placeholder 11">
            <a:extLst>
              <a:ext uri="{FF2B5EF4-FFF2-40B4-BE49-F238E27FC236}">
                <a16:creationId xmlns:a16="http://schemas.microsoft.com/office/drawing/2014/main" id="{1DA6F875-B8CD-42AA-8BD2-E2C313F9B219}"/>
              </a:ext>
            </a:extLst>
          </p:cNvPr>
          <p:cNvSpPr>
            <a:spLocks noGrp="1"/>
          </p:cNvSpPr>
          <p:nvPr>
            <p:ph type="body" sz="quarter" idx="24" hasCustomPrompt="1"/>
          </p:nvPr>
        </p:nvSpPr>
        <p:spPr bwMode="auto">
          <a:xfrm>
            <a:off x="585438" y="3420612"/>
            <a:ext cx="1508669" cy="12220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Position</a:t>
            </a:r>
          </a:p>
        </p:txBody>
      </p:sp>
      <p:sp>
        <p:nvSpPr>
          <p:cNvPr id="113" name="Freeform 68">
            <a:extLst>
              <a:ext uri="{FF2B5EF4-FFF2-40B4-BE49-F238E27FC236}">
                <a16:creationId xmlns:a16="http://schemas.microsoft.com/office/drawing/2014/main" id="{C7CCC37E-BEBC-430D-8E7F-7D2449305BF1}"/>
              </a:ext>
            </a:extLst>
          </p:cNvPr>
          <p:cNvSpPr>
            <a:spLocks noChangeAspect="1" noEditPoints="1"/>
          </p:cNvSpPr>
          <p:nvPr userDrawn="1"/>
        </p:nvSpPr>
        <p:spPr bwMode="gray">
          <a:xfrm>
            <a:off x="380605" y="3413152"/>
            <a:ext cx="141840" cy="122205"/>
          </a:xfrm>
          <a:custGeom>
            <a:avLst/>
            <a:gdLst>
              <a:gd name="T0" fmla="*/ 645 w 700"/>
              <a:gd name="T1" fmla="*/ 70 h 645"/>
              <a:gd name="T2" fmla="*/ 413 w 700"/>
              <a:gd name="T3" fmla="*/ 53 h 645"/>
              <a:gd name="T4" fmla="*/ 366 w 700"/>
              <a:gd name="T5" fmla="*/ 70 h 645"/>
              <a:gd name="T6" fmla="*/ 344 w 700"/>
              <a:gd name="T7" fmla="*/ 600 h 645"/>
              <a:gd name="T8" fmla="*/ 261 w 700"/>
              <a:gd name="T9" fmla="*/ 163 h 645"/>
              <a:gd name="T10" fmla="*/ 86 w 700"/>
              <a:gd name="T11" fmla="*/ 225 h 645"/>
              <a:gd name="T12" fmla="*/ 65 w 700"/>
              <a:gd name="T13" fmla="*/ 600 h 645"/>
              <a:gd name="T14" fmla="*/ 0 w 700"/>
              <a:gd name="T15" fmla="*/ 645 h 645"/>
              <a:gd name="T16" fmla="*/ 399 w 700"/>
              <a:gd name="T17" fmla="*/ 645 h 645"/>
              <a:gd name="T18" fmla="*/ 678 w 700"/>
              <a:gd name="T19" fmla="*/ 600 h 645"/>
              <a:gd name="T20" fmla="*/ 191 w 700"/>
              <a:gd name="T21" fmla="*/ 254 h 645"/>
              <a:gd name="T22" fmla="*/ 208 w 700"/>
              <a:gd name="T23" fmla="*/ 600 h 645"/>
              <a:gd name="T24" fmla="*/ 191 w 700"/>
              <a:gd name="T25" fmla="*/ 254 h 645"/>
              <a:gd name="T26" fmla="*/ 160 w 700"/>
              <a:gd name="T27" fmla="*/ 261 h 645"/>
              <a:gd name="T28" fmla="*/ 141 w 700"/>
              <a:gd name="T29" fmla="*/ 600 h 645"/>
              <a:gd name="T30" fmla="*/ 91 w 700"/>
              <a:gd name="T31" fmla="*/ 280 h 645"/>
              <a:gd name="T32" fmla="*/ 110 w 700"/>
              <a:gd name="T33" fmla="*/ 600 h 645"/>
              <a:gd name="T34" fmla="*/ 91 w 700"/>
              <a:gd name="T35" fmla="*/ 280 h 645"/>
              <a:gd name="T36" fmla="*/ 523 w 700"/>
              <a:gd name="T37" fmla="*/ 72 h 645"/>
              <a:gd name="T38" fmla="*/ 401 w 700"/>
              <a:gd name="T39" fmla="*/ 149 h 645"/>
              <a:gd name="T40" fmla="*/ 401 w 700"/>
              <a:gd name="T41" fmla="*/ 196 h 645"/>
              <a:gd name="T42" fmla="*/ 523 w 700"/>
              <a:gd name="T43" fmla="*/ 194 h 645"/>
              <a:gd name="T44" fmla="*/ 401 w 700"/>
              <a:gd name="T45" fmla="*/ 196 h 645"/>
              <a:gd name="T46" fmla="*/ 523 w 700"/>
              <a:gd name="T47" fmla="*/ 242 h 645"/>
              <a:gd name="T48" fmla="*/ 401 w 700"/>
              <a:gd name="T49" fmla="*/ 318 h 645"/>
              <a:gd name="T50" fmla="*/ 401 w 700"/>
              <a:gd name="T51" fmla="*/ 368 h 645"/>
              <a:gd name="T52" fmla="*/ 523 w 700"/>
              <a:gd name="T53" fmla="*/ 363 h 645"/>
              <a:gd name="T54" fmla="*/ 401 w 700"/>
              <a:gd name="T55" fmla="*/ 368 h 645"/>
              <a:gd name="T56" fmla="*/ 523 w 700"/>
              <a:gd name="T57" fmla="*/ 411 h 645"/>
              <a:gd name="T58" fmla="*/ 401 w 700"/>
              <a:gd name="T59" fmla="*/ 490 h 645"/>
              <a:gd name="T60" fmla="*/ 401 w 700"/>
              <a:gd name="T61" fmla="*/ 538 h 645"/>
              <a:gd name="T62" fmla="*/ 523 w 700"/>
              <a:gd name="T63" fmla="*/ 533 h 645"/>
              <a:gd name="T64" fmla="*/ 401 w 700"/>
              <a:gd name="T65" fmla="*/ 53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0" h="645">
                <a:moveTo>
                  <a:pt x="645" y="600"/>
                </a:moveTo>
                <a:lnTo>
                  <a:pt x="645" y="70"/>
                </a:lnTo>
                <a:lnTo>
                  <a:pt x="559" y="0"/>
                </a:lnTo>
                <a:lnTo>
                  <a:pt x="413" y="53"/>
                </a:lnTo>
                <a:lnTo>
                  <a:pt x="387" y="63"/>
                </a:lnTo>
                <a:lnTo>
                  <a:pt x="366" y="70"/>
                </a:lnTo>
                <a:lnTo>
                  <a:pt x="366" y="600"/>
                </a:lnTo>
                <a:lnTo>
                  <a:pt x="344" y="600"/>
                </a:lnTo>
                <a:lnTo>
                  <a:pt x="344" y="232"/>
                </a:lnTo>
                <a:lnTo>
                  <a:pt x="261" y="163"/>
                </a:lnTo>
                <a:lnTo>
                  <a:pt x="115" y="215"/>
                </a:lnTo>
                <a:lnTo>
                  <a:pt x="86" y="225"/>
                </a:lnTo>
                <a:lnTo>
                  <a:pt x="65" y="232"/>
                </a:lnTo>
                <a:lnTo>
                  <a:pt x="65" y="600"/>
                </a:lnTo>
                <a:lnTo>
                  <a:pt x="22" y="600"/>
                </a:lnTo>
                <a:lnTo>
                  <a:pt x="0" y="645"/>
                </a:lnTo>
                <a:lnTo>
                  <a:pt x="301" y="645"/>
                </a:lnTo>
                <a:lnTo>
                  <a:pt x="399" y="645"/>
                </a:lnTo>
                <a:lnTo>
                  <a:pt x="700" y="645"/>
                </a:lnTo>
                <a:lnTo>
                  <a:pt x="678" y="600"/>
                </a:lnTo>
                <a:lnTo>
                  <a:pt x="645" y="600"/>
                </a:lnTo>
                <a:close/>
                <a:moveTo>
                  <a:pt x="191" y="254"/>
                </a:moveTo>
                <a:lnTo>
                  <a:pt x="208" y="249"/>
                </a:lnTo>
                <a:lnTo>
                  <a:pt x="208" y="600"/>
                </a:lnTo>
                <a:lnTo>
                  <a:pt x="191" y="600"/>
                </a:lnTo>
                <a:lnTo>
                  <a:pt x="191" y="254"/>
                </a:lnTo>
                <a:close/>
                <a:moveTo>
                  <a:pt x="141" y="268"/>
                </a:moveTo>
                <a:lnTo>
                  <a:pt x="160" y="261"/>
                </a:lnTo>
                <a:lnTo>
                  <a:pt x="160" y="600"/>
                </a:lnTo>
                <a:lnTo>
                  <a:pt x="141" y="600"/>
                </a:lnTo>
                <a:lnTo>
                  <a:pt x="141" y="268"/>
                </a:lnTo>
                <a:close/>
                <a:moveTo>
                  <a:pt x="91" y="280"/>
                </a:moveTo>
                <a:lnTo>
                  <a:pt x="110" y="275"/>
                </a:lnTo>
                <a:lnTo>
                  <a:pt x="110" y="600"/>
                </a:lnTo>
                <a:lnTo>
                  <a:pt x="91" y="600"/>
                </a:lnTo>
                <a:lnTo>
                  <a:pt x="91" y="280"/>
                </a:lnTo>
                <a:close/>
                <a:moveTo>
                  <a:pt x="401" y="113"/>
                </a:moveTo>
                <a:lnTo>
                  <a:pt x="523" y="72"/>
                </a:lnTo>
                <a:lnTo>
                  <a:pt x="523" y="108"/>
                </a:lnTo>
                <a:lnTo>
                  <a:pt x="401" y="149"/>
                </a:lnTo>
                <a:lnTo>
                  <a:pt x="401" y="113"/>
                </a:lnTo>
                <a:close/>
                <a:moveTo>
                  <a:pt x="401" y="196"/>
                </a:moveTo>
                <a:lnTo>
                  <a:pt x="523" y="156"/>
                </a:lnTo>
                <a:lnTo>
                  <a:pt x="523" y="194"/>
                </a:lnTo>
                <a:lnTo>
                  <a:pt x="401" y="232"/>
                </a:lnTo>
                <a:lnTo>
                  <a:pt x="401" y="196"/>
                </a:lnTo>
                <a:close/>
                <a:moveTo>
                  <a:pt x="401" y="282"/>
                </a:moveTo>
                <a:lnTo>
                  <a:pt x="523" y="242"/>
                </a:lnTo>
                <a:lnTo>
                  <a:pt x="523" y="277"/>
                </a:lnTo>
                <a:lnTo>
                  <a:pt x="401" y="318"/>
                </a:lnTo>
                <a:lnTo>
                  <a:pt x="401" y="282"/>
                </a:lnTo>
                <a:close/>
                <a:moveTo>
                  <a:pt x="401" y="368"/>
                </a:moveTo>
                <a:lnTo>
                  <a:pt x="523" y="328"/>
                </a:lnTo>
                <a:lnTo>
                  <a:pt x="523" y="363"/>
                </a:lnTo>
                <a:lnTo>
                  <a:pt x="401" y="404"/>
                </a:lnTo>
                <a:lnTo>
                  <a:pt x="401" y="368"/>
                </a:lnTo>
                <a:close/>
                <a:moveTo>
                  <a:pt x="401" y="452"/>
                </a:moveTo>
                <a:lnTo>
                  <a:pt x="523" y="411"/>
                </a:lnTo>
                <a:lnTo>
                  <a:pt x="523" y="449"/>
                </a:lnTo>
                <a:lnTo>
                  <a:pt x="401" y="490"/>
                </a:lnTo>
                <a:lnTo>
                  <a:pt x="401" y="452"/>
                </a:lnTo>
                <a:close/>
                <a:moveTo>
                  <a:pt x="401" y="538"/>
                </a:moveTo>
                <a:lnTo>
                  <a:pt x="523" y="497"/>
                </a:lnTo>
                <a:lnTo>
                  <a:pt x="523" y="533"/>
                </a:lnTo>
                <a:lnTo>
                  <a:pt x="401" y="574"/>
                </a:lnTo>
                <a:lnTo>
                  <a:pt x="401" y="538"/>
                </a:lnTo>
                <a:close/>
              </a:path>
            </a:pathLst>
          </a:custGeom>
          <a:solidFill>
            <a:schemeClr val="accent1">
              <a:lumMod val="75000"/>
            </a:schemeClr>
          </a:solidFill>
          <a:ln>
            <a:noFill/>
          </a:ln>
        </p:spPr>
        <p:txBody>
          <a:bodyPr vert="horz" wrap="square" lIns="80682" tIns="40341" rIns="80682" bIns="40341" numCol="1" anchor="t" anchorCtr="0" compatLnSpc="1">
            <a:prstTxWarp prst="textNoShape">
              <a:avLst/>
            </a:prstTxWarp>
          </a:bodyPr>
          <a:lstStyle/>
          <a:p>
            <a:endParaRPr lang="en-GB" sz="1588"/>
          </a:p>
        </p:txBody>
      </p:sp>
      <p:grpSp>
        <p:nvGrpSpPr>
          <p:cNvPr id="115" name="Group 114">
            <a:extLst>
              <a:ext uri="{FF2B5EF4-FFF2-40B4-BE49-F238E27FC236}">
                <a16:creationId xmlns:a16="http://schemas.microsoft.com/office/drawing/2014/main" id="{49BE3441-DA3E-44E6-B190-56649957546F}"/>
              </a:ext>
            </a:extLst>
          </p:cNvPr>
          <p:cNvGrpSpPr>
            <a:grpSpLocks noChangeAspect="1"/>
          </p:cNvGrpSpPr>
          <p:nvPr userDrawn="1"/>
        </p:nvGrpSpPr>
        <p:grpSpPr bwMode="gray">
          <a:xfrm>
            <a:off x="392123" y="3896105"/>
            <a:ext cx="118804" cy="182278"/>
            <a:chOff x="536575" y="2346326"/>
            <a:chExt cx="498476" cy="825500"/>
          </a:xfrm>
          <a:solidFill>
            <a:schemeClr val="accent1">
              <a:lumMod val="75000"/>
            </a:schemeClr>
          </a:solidFill>
        </p:grpSpPr>
        <p:sp>
          <p:nvSpPr>
            <p:cNvPr id="116" name="Freeform 6">
              <a:extLst>
                <a:ext uri="{FF2B5EF4-FFF2-40B4-BE49-F238E27FC236}">
                  <a16:creationId xmlns:a16="http://schemas.microsoft.com/office/drawing/2014/main" id="{FE971D4B-BE1A-4C61-B318-084A2C25741E}"/>
                </a:ext>
              </a:extLst>
            </p:cNvPr>
            <p:cNvSpPr>
              <a:spLocks/>
            </p:cNvSpPr>
            <p:nvPr/>
          </p:nvSpPr>
          <p:spPr bwMode="gray">
            <a:xfrm>
              <a:off x="693738" y="2536826"/>
              <a:ext cx="90488" cy="49213"/>
            </a:xfrm>
            <a:custGeom>
              <a:avLst/>
              <a:gdLst>
                <a:gd name="T0" fmla="*/ 24 w 24"/>
                <a:gd name="T1" fmla="*/ 13 h 13"/>
                <a:gd name="T2" fmla="*/ 24 w 24"/>
                <a:gd name="T3" fmla="*/ 0 h 13"/>
                <a:gd name="T4" fmla="*/ 0 w 24"/>
                <a:gd name="T5" fmla="*/ 0 h 13"/>
                <a:gd name="T6" fmla="*/ 2 w 24"/>
                <a:gd name="T7" fmla="*/ 3 h 13"/>
                <a:gd name="T8" fmla="*/ 24 w 24"/>
                <a:gd name="T9" fmla="*/ 13 h 13"/>
              </a:gdLst>
              <a:ahLst/>
              <a:cxnLst>
                <a:cxn ang="0">
                  <a:pos x="T0" y="T1"/>
                </a:cxn>
                <a:cxn ang="0">
                  <a:pos x="T2" y="T3"/>
                </a:cxn>
                <a:cxn ang="0">
                  <a:pos x="T4" y="T5"/>
                </a:cxn>
                <a:cxn ang="0">
                  <a:pos x="T6" y="T7"/>
                </a:cxn>
                <a:cxn ang="0">
                  <a:pos x="T8" y="T9"/>
                </a:cxn>
              </a:cxnLst>
              <a:rect l="0" t="0" r="r" b="b"/>
              <a:pathLst>
                <a:path w="24" h="13">
                  <a:moveTo>
                    <a:pt x="24" y="13"/>
                  </a:moveTo>
                  <a:cubicBezTo>
                    <a:pt x="24" y="0"/>
                    <a:pt x="24" y="0"/>
                    <a:pt x="24" y="0"/>
                  </a:cubicBezTo>
                  <a:cubicBezTo>
                    <a:pt x="0" y="0"/>
                    <a:pt x="0" y="0"/>
                    <a:pt x="0" y="0"/>
                  </a:cubicBezTo>
                  <a:cubicBezTo>
                    <a:pt x="2" y="3"/>
                    <a:pt x="2" y="3"/>
                    <a:pt x="2" y="3"/>
                  </a:cubicBezTo>
                  <a:cubicBezTo>
                    <a:pt x="9" y="7"/>
                    <a:pt x="16" y="10"/>
                    <a:pt x="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7" name="Freeform 7">
              <a:extLst>
                <a:ext uri="{FF2B5EF4-FFF2-40B4-BE49-F238E27FC236}">
                  <a16:creationId xmlns:a16="http://schemas.microsoft.com/office/drawing/2014/main" id="{B1D4B81E-0F54-492D-B84D-E953A12374C2}"/>
                </a:ext>
              </a:extLst>
            </p:cNvPr>
            <p:cNvSpPr>
              <a:spLocks/>
            </p:cNvSpPr>
            <p:nvPr/>
          </p:nvSpPr>
          <p:spPr bwMode="gray">
            <a:xfrm>
              <a:off x="693738" y="2582863"/>
              <a:ext cx="44450" cy="30163"/>
            </a:xfrm>
            <a:custGeom>
              <a:avLst/>
              <a:gdLst>
                <a:gd name="T0" fmla="*/ 3 w 12"/>
                <a:gd name="T1" fmla="*/ 8 h 8"/>
                <a:gd name="T2" fmla="*/ 12 w 12"/>
                <a:gd name="T3" fmla="*/ 5 h 8"/>
                <a:gd name="T4" fmla="*/ 0 w 12"/>
                <a:gd name="T5" fmla="*/ 0 h 8"/>
                <a:gd name="T6" fmla="*/ 3 w 12"/>
                <a:gd name="T7" fmla="*/ 8 h 8"/>
              </a:gdLst>
              <a:ahLst/>
              <a:cxnLst>
                <a:cxn ang="0">
                  <a:pos x="T0" y="T1"/>
                </a:cxn>
                <a:cxn ang="0">
                  <a:pos x="T2" y="T3"/>
                </a:cxn>
                <a:cxn ang="0">
                  <a:pos x="T4" y="T5"/>
                </a:cxn>
                <a:cxn ang="0">
                  <a:pos x="T6" y="T7"/>
                </a:cxn>
              </a:cxnLst>
              <a:rect l="0" t="0" r="r" b="b"/>
              <a:pathLst>
                <a:path w="12" h="8">
                  <a:moveTo>
                    <a:pt x="3" y="8"/>
                  </a:moveTo>
                  <a:cubicBezTo>
                    <a:pt x="6" y="7"/>
                    <a:pt x="9" y="6"/>
                    <a:pt x="12" y="5"/>
                  </a:cubicBezTo>
                  <a:cubicBezTo>
                    <a:pt x="8" y="4"/>
                    <a:pt x="4" y="2"/>
                    <a:pt x="0" y="0"/>
                  </a:cubicBezTo>
                  <a:cubicBezTo>
                    <a:pt x="1" y="3"/>
                    <a:pt x="2" y="5"/>
                    <a:pt x="3"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8" name="Freeform 8">
              <a:extLst>
                <a:ext uri="{FF2B5EF4-FFF2-40B4-BE49-F238E27FC236}">
                  <a16:creationId xmlns:a16="http://schemas.microsoft.com/office/drawing/2014/main" id="{128C3536-C6C0-4FF0-B983-E74E69E499AE}"/>
                </a:ext>
              </a:extLst>
            </p:cNvPr>
            <p:cNvSpPr>
              <a:spLocks/>
            </p:cNvSpPr>
            <p:nvPr/>
          </p:nvSpPr>
          <p:spPr bwMode="gray">
            <a:xfrm>
              <a:off x="798513" y="2536826"/>
              <a:ext cx="90488" cy="76200"/>
            </a:xfrm>
            <a:custGeom>
              <a:avLst/>
              <a:gdLst>
                <a:gd name="T0" fmla="*/ 0 w 24"/>
                <a:gd name="T1" fmla="*/ 15 h 20"/>
                <a:gd name="T2" fmla="*/ 20 w 24"/>
                <a:gd name="T3" fmla="*/ 20 h 20"/>
                <a:gd name="T4" fmla="*/ 24 w 24"/>
                <a:gd name="T5" fmla="*/ 0 h 20"/>
                <a:gd name="T6" fmla="*/ 0 w 24"/>
                <a:gd name="T7" fmla="*/ 0 h 20"/>
                <a:gd name="T8" fmla="*/ 0 w 24"/>
                <a:gd name="T9" fmla="*/ 15 h 20"/>
              </a:gdLst>
              <a:ahLst/>
              <a:cxnLst>
                <a:cxn ang="0">
                  <a:pos x="T0" y="T1"/>
                </a:cxn>
                <a:cxn ang="0">
                  <a:pos x="T2" y="T3"/>
                </a:cxn>
                <a:cxn ang="0">
                  <a:pos x="T4" y="T5"/>
                </a:cxn>
                <a:cxn ang="0">
                  <a:pos x="T6" y="T7"/>
                </a:cxn>
                <a:cxn ang="0">
                  <a:pos x="T8" y="T9"/>
                </a:cxn>
              </a:cxnLst>
              <a:rect l="0" t="0" r="r" b="b"/>
              <a:pathLst>
                <a:path w="24" h="20">
                  <a:moveTo>
                    <a:pt x="0" y="15"/>
                  </a:moveTo>
                  <a:cubicBezTo>
                    <a:pt x="7" y="17"/>
                    <a:pt x="14" y="19"/>
                    <a:pt x="20" y="20"/>
                  </a:cubicBezTo>
                  <a:cubicBezTo>
                    <a:pt x="23" y="14"/>
                    <a:pt x="24" y="7"/>
                    <a:pt x="24" y="0"/>
                  </a:cubicBezTo>
                  <a:cubicBezTo>
                    <a:pt x="0" y="0"/>
                    <a:pt x="0" y="0"/>
                    <a:pt x="0" y="0"/>
                  </a:cubicBezTo>
                  <a:lnTo>
                    <a:pt x="0"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9" name="Freeform 9">
              <a:extLst>
                <a:ext uri="{FF2B5EF4-FFF2-40B4-BE49-F238E27FC236}">
                  <a16:creationId xmlns:a16="http://schemas.microsoft.com/office/drawing/2014/main" id="{C9AD048B-EF77-400C-8AD2-40B99566DDE0}"/>
                </a:ext>
              </a:extLst>
            </p:cNvPr>
            <p:cNvSpPr>
              <a:spLocks/>
            </p:cNvSpPr>
            <p:nvPr/>
          </p:nvSpPr>
          <p:spPr bwMode="gray">
            <a:xfrm>
              <a:off x="690563" y="2446338"/>
              <a:ext cx="93663" cy="76200"/>
            </a:xfrm>
            <a:custGeom>
              <a:avLst/>
              <a:gdLst>
                <a:gd name="T0" fmla="*/ 25 w 25"/>
                <a:gd name="T1" fmla="*/ 4 h 20"/>
                <a:gd name="T2" fmla="*/ 4 w 25"/>
                <a:gd name="T3" fmla="*/ 0 h 20"/>
                <a:gd name="T4" fmla="*/ 0 w 25"/>
                <a:gd name="T5" fmla="*/ 20 h 20"/>
                <a:gd name="T6" fmla="*/ 25 w 25"/>
                <a:gd name="T7" fmla="*/ 20 h 20"/>
                <a:gd name="T8" fmla="*/ 25 w 25"/>
                <a:gd name="T9" fmla="*/ 4 h 20"/>
              </a:gdLst>
              <a:ahLst/>
              <a:cxnLst>
                <a:cxn ang="0">
                  <a:pos x="T0" y="T1"/>
                </a:cxn>
                <a:cxn ang="0">
                  <a:pos x="T2" y="T3"/>
                </a:cxn>
                <a:cxn ang="0">
                  <a:pos x="T4" y="T5"/>
                </a:cxn>
                <a:cxn ang="0">
                  <a:pos x="T6" y="T7"/>
                </a:cxn>
                <a:cxn ang="0">
                  <a:pos x="T8" y="T9"/>
                </a:cxn>
              </a:cxnLst>
              <a:rect l="0" t="0" r="r" b="b"/>
              <a:pathLst>
                <a:path w="25" h="20">
                  <a:moveTo>
                    <a:pt x="25" y="4"/>
                  </a:moveTo>
                  <a:cubicBezTo>
                    <a:pt x="18" y="4"/>
                    <a:pt x="10" y="3"/>
                    <a:pt x="4" y="0"/>
                  </a:cubicBezTo>
                  <a:cubicBezTo>
                    <a:pt x="1" y="7"/>
                    <a:pt x="0" y="13"/>
                    <a:pt x="0" y="20"/>
                  </a:cubicBezTo>
                  <a:cubicBezTo>
                    <a:pt x="25" y="20"/>
                    <a:pt x="25" y="20"/>
                    <a:pt x="25" y="20"/>
                  </a:cubicBezTo>
                  <a:lnTo>
                    <a:pt x="25"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0" name="Freeform 10">
              <a:extLst>
                <a:ext uri="{FF2B5EF4-FFF2-40B4-BE49-F238E27FC236}">
                  <a16:creationId xmlns:a16="http://schemas.microsoft.com/office/drawing/2014/main" id="{1245D994-6892-4BBD-A147-389ED40F5960}"/>
                </a:ext>
              </a:extLst>
            </p:cNvPr>
            <p:cNvSpPr>
              <a:spLocks/>
            </p:cNvSpPr>
            <p:nvPr/>
          </p:nvSpPr>
          <p:spPr bwMode="gray">
            <a:xfrm>
              <a:off x="798513" y="2451101"/>
              <a:ext cx="90488" cy="71438"/>
            </a:xfrm>
            <a:custGeom>
              <a:avLst/>
              <a:gdLst>
                <a:gd name="T0" fmla="*/ 20 w 24"/>
                <a:gd name="T1" fmla="*/ 0 h 19"/>
                <a:gd name="T2" fmla="*/ 0 w 24"/>
                <a:gd name="T3" fmla="*/ 3 h 19"/>
                <a:gd name="T4" fmla="*/ 0 w 24"/>
                <a:gd name="T5" fmla="*/ 19 h 19"/>
                <a:gd name="T6" fmla="*/ 24 w 24"/>
                <a:gd name="T7" fmla="*/ 19 h 19"/>
                <a:gd name="T8" fmla="*/ 20 w 24"/>
                <a:gd name="T9" fmla="*/ 0 h 19"/>
              </a:gdLst>
              <a:ahLst/>
              <a:cxnLst>
                <a:cxn ang="0">
                  <a:pos x="T0" y="T1"/>
                </a:cxn>
                <a:cxn ang="0">
                  <a:pos x="T2" y="T3"/>
                </a:cxn>
                <a:cxn ang="0">
                  <a:pos x="T4" y="T5"/>
                </a:cxn>
                <a:cxn ang="0">
                  <a:pos x="T6" y="T7"/>
                </a:cxn>
                <a:cxn ang="0">
                  <a:pos x="T8" y="T9"/>
                </a:cxn>
              </a:cxnLst>
              <a:rect l="0" t="0" r="r" b="b"/>
              <a:pathLst>
                <a:path w="24" h="19">
                  <a:moveTo>
                    <a:pt x="20" y="0"/>
                  </a:moveTo>
                  <a:cubicBezTo>
                    <a:pt x="14" y="2"/>
                    <a:pt x="7" y="3"/>
                    <a:pt x="0" y="3"/>
                  </a:cubicBezTo>
                  <a:cubicBezTo>
                    <a:pt x="0" y="19"/>
                    <a:pt x="0" y="19"/>
                    <a:pt x="0" y="19"/>
                  </a:cubicBezTo>
                  <a:cubicBezTo>
                    <a:pt x="24" y="19"/>
                    <a:pt x="24" y="19"/>
                    <a:pt x="24" y="19"/>
                  </a:cubicBezTo>
                  <a:cubicBezTo>
                    <a:pt x="24" y="12"/>
                    <a:pt x="23" y="6"/>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1" name="Freeform 11">
              <a:extLst>
                <a:ext uri="{FF2B5EF4-FFF2-40B4-BE49-F238E27FC236}">
                  <a16:creationId xmlns:a16="http://schemas.microsoft.com/office/drawing/2014/main" id="{4F636F5A-6320-4F27-9FDE-EAED482E3DBC}"/>
                </a:ext>
              </a:extLst>
            </p:cNvPr>
            <p:cNvSpPr>
              <a:spLocks/>
            </p:cNvSpPr>
            <p:nvPr/>
          </p:nvSpPr>
          <p:spPr bwMode="gray">
            <a:xfrm>
              <a:off x="606425" y="2517776"/>
              <a:ext cx="323850" cy="195263"/>
            </a:xfrm>
            <a:custGeom>
              <a:avLst/>
              <a:gdLst>
                <a:gd name="T0" fmla="*/ 84 w 86"/>
                <a:gd name="T1" fmla="*/ 35 h 52"/>
                <a:gd name="T2" fmla="*/ 82 w 86"/>
                <a:gd name="T3" fmla="*/ 35 h 52"/>
                <a:gd name="T4" fmla="*/ 71 w 86"/>
                <a:gd name="T5" fmla="*/ 34 h 52"/>
                <a:gd name="T6" fmla="*/ 59 w 86"/>
                <a:gd name="T7" fmla="*/ 48 h 52"/>
                <a:gd name="T8" fmla="*/ 52 w 86"/>
                <a:gd name="T9" fmla="*/ 49 h 52"/>
                <a:gd name="T10" fmla="*/ 67 w 86"/>
                <a:gd name="T11" fmla="*/ 33 h 52"/>
                <a:gd name="T12" fmla="*/ 51 w 86"/>
                <a:gd name="T13" fmla="*/ 29 h 52"/>
                <a:gd name="T14" fmla="*/ 51 w 86"/>
                <a:gd name="T15" fmla="*/ 49 h 52"/>
                <a:gd name="T16" fmla="*/ 49 w 86"/>
                <a:gd name="T17" fmla="*/ 49 h 52"/>
                <a:gd name="T18" fmla="*/ 47 w 86"/>
                <a:gd name="T19" fmla="*/ 49 h 52"/>
                <a:gd name="T20" fmla="*/ 47 w 86"/>
                <a:gd name="T21" fmla="*/ 27 h 52"/>
                <a:gd name="T22" fmla="*/ 41 w 86"/>
                <a:gd name="T23" fmla="*/ 25 h 52"/>
                <a:gd name="T24" fmla="*/ 28 w 86"/>
                <a:gd name="T25" fmla="*/ 28 h 52"/>
                <a:gd name="T26" fmla="*/ 46 w 86"/>
                <a:gd name="T27" fmla="*/ 49 h 52"/>
                <a:gd name="T28" fmla="*/ 38 w 86"/>
                <a:gd name="T29" fmla="*/ 48 h 52"/>
                <a:gd name="T30" fmla="*/ 24 w 86"/>
                <a:gd name="T31" fmla="*/ 29 h 52"/>
                <a:gd name="T32" fmla="*/ 15 w 86"/>
                <a:gd name="T33" fmla="*/ 34 h 52"/>
                <a:gd name="T34" fmla="*/ 12 w 86"/>
                <a:gd name="T35" fmla="*/ 31 h 52"/>
                <a:gd name="T36" fmla="*/ 22 w 86"/>
                <a:gd name="T37" fmla="*/ 26 h 52"/>
                <a:gd name="T38" fmla="*/ 19 w 86"/>
                <a:gd name="T39" fmla="*/ 14 h 52"/>
                <a:gd name="T40" fmla="*/ 19 w 86"/>
                <a:gd name="T41" fmla="*/ 14 h 52"/>
                <a:gd name="T42" fmla="*/ 4 w 86"/>
                <a:gd name="T43" fmla="*/ 12 h 52"/>
                <a:gd name="T44" fmla="*/ 1 w 86"/>
                <a:gd name="T45" fmla="*/ 12 h 52"/>
                <a:gd name="T46" fmla="*/ 3 w 86"/>
                <a:gd name="T47" fmla="*/ 5 h 52"/>
                <a:gd name="T48" fmla="*/ 3 w 86"/>
                <a:gd name="T49" fmla="*/ 4 h 52"/>
                <a:gd name="T50" fmla="*/ 3 w 86"/>
                <a:gd name="T51" fmla="*/ 3 h 52"/>
                <a:gd name="T52" fmla="*/ 3 w 86"/>
                <a:gd name="T53" fmla="*/ 3 h 52"/>
                <a:gd name="T54" fmla="*/ 1 w 86"/>
                <a:gd name="T55" fmla="*/ 1 h 52"/>
                <a:gd name="T56" fmla="*/ 1 w 86"/>
                <a:gd name="T57" fmla="*/ 1 h 52"/>
                <a:gd name="T58" fmla="*/ 0 w 86"/>
                <a:gd name="T59" fmla="*/ 0 h 52"/>
                <a:gd name="T60" fmla="*/ 0 w 86"/>
                <a:gd name="T61" fmla="*/ 3 h 52"/>
                <a:gd name="T62" fmla="*/ 49 w 86"/>
                <a:gd name="T63" fmla="*/ 52 h 52"/>
                <a:gd name="T64" fmla="*/ 86 w 86"/>
                <a:gd name="T65" fmla="*/ 35 h 52"/>
                <a:gd name="T66" fmla="*/ 85 w 86"/>
                <a:gd name="T67" fmla="*/ 35 h 52"/>
                <a:gd name="T68" fmla="*/ 84 w 86"/>
                <a:gd name="T6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2">
                  <a:moveTo>
                    <a:pt x="84" y="35"/>
                  </a:moveTo>
                  <a:cubicBezTo>
                    <a:pt x="84" y="35"/>
                    <a:pt x="83" y="35"/>
                    <a:pt x="82" y="35"/>
                  </a:cubicBezTo>
                  <a:cubicBezTo>
                    <a:pt x="78" y="35"/>
                    <a:pt x="75" y="34"/>
                    <a:pt x="71" y="34"/>
                  </a:cubicBezTo>
                  <a:cubicBezTo>
                    <a:pt x="68" y="39"/>
                    <a:pt x="64" y="44"/>
                    <a:pt x="59" y="48"/>
                  </a:cubicBezTo>
                  <a:cubicBezTo>
                    <a:pt x="57" y="48"/>
                    <a:pt x="55" y="49"/>
                    <a:pt x="52" y="49"/>
                  </a:cubicBezTo>
                  <a:cubicBezTo>
                    <a:pt x="58" y="45"/>
                    <a:pt x="63" y="39"/>
                    <a:pt x="67" y="33"/>
                  </a:cubicBezTo>
                  <a:cubicBezTo>
                    <a:pt x="62" y="32"/>
                    <a:pt x="56" y="31"/>
                    <a:pt x="51" y="29"/>
                  </a:cubicBezTo>
                  <a:cubicBezTo>
                    <a:pt x="51" y="49"/>
                    <a:pt x="51" y="49"/>
                    <a:pt x="51" y="49"/>
                  </a:cubicBezTo>
                  <a:cubicBezTo>
                    <a:pt x="50" y="49"/>
                    <a:pt x="49" y="49"/>
                    <a:pt x="49" y="49"/>
                  </a:cubicBezTo>
                  <a:cubicBezTo>
                    <a:pt x="48" y="49"/>
                    <a:pt x="47" y="49"/>
                    <a:pt x="47" y="49"/>
                  </a:cubicBezTo>
                  <a:cubicBezTo>
                    <a:pt x="47" y="27"/>
                    <a:pt x="47" y="27"/>
                    <a:pt x="47" y="27"/>
                  </a:cubicBezTo>
                  <a:cubicBezTo>
                    <a:pt x="45" y="27"/>
                    <a:pt x="43" y="26"/>
                    <a:pt x="41" y="25"/>
                  </a:cubicBezTo>
                  <a:cubicBezTo>
                    <a:pt x="37" y="26"/>
                    <a:pt x="32" y="27"/>
                    <a:pt x="28" y="28"/>
                  </a:cubicBezTo>
                  <a:cubicBezTo>
                    <a:pt x="32" y="36"/>
                    <a:pt x="38" y="43"/>
                    <a:pt x="46" y="49"/>
                  </a:cubicBezTo>
                  <a:cubicBezTo>
                    <a:pt x="43" y="49"/>
                    <a:pt x="40" y="48"/>
                    <a:pt x="38" y="48"/>
                  </a:cubicBezTo>
                  <a:cubicBezTo>
                    <a:pt x="32" y="43"/>
                    <a:pt x="27" y="36"/>
                    <a:pt x="24" y="29"/>
                  </a:cubicBezTo>
                  <a:cubicBezTo>
                    <a:pt x="21" y="31"/>
                    <a:pt x="18" y="32"/>
                    <a:pt x="15" y="34"/>
                  </a:cubicBezTo>
                  <a:cubicBezTo>
                    <a:pt x="14" y="33"/>
                    <a:pt x="13" y="32"/>
                    <a:pt x="12" y="31"/>
                  </a:cubicBezTo>
                  <a:cubicBezTo>
                    <a:pt x="16" y="29"/>
                    <a:pt x="19" y="27"/>
                    <a:pt x="22" y="26"/>
                  </a:cubicBezTo>
                  <a:cubicBezTo>
                    <a:pt x="21" y="22"/>
                    <a:pt x="20" y="18"/>
                    <a:pt x="19" y="14"/>
                  </a:cubicBezTo>
                  <a:cubicBezTo>
                    <a:pt x="19" y="14"/>
                    <a:pt x="19" y="14"/>
                    <a:pt x="19" y="14"/>
                  </a:cubicBezTo>
                  <a:cubicBezTo>
                    <a:pt x="4" y="12"/>
                    <a:pt x="4" y="12"/>
                    <a:pt x="4" y="12"/>
                  </a:cubicBezTo>
                  <a:cubicBezTo>
                    <a:pt x="1" y="12"/>
                    <a:pt x="1" y="12"/>
                    <a:pt x="1" y="12"/>
                  </a:cubicBezTo>
                  <a:cubicBezTo>
                    <a:pt x="3" y="5"/>
                    <a:pt x="3" y="5"/>
                    <a:pt x="3" y="5"/>
                  </a:cubicBezTo>
                  <a:cubicBezTo>
                    <a:pt x="3" y="4"/>
                    <a:pt x="3" y="4"/>
                    <a:pt x="3" y="4"/>
                  </a:cubicBezTo>
                  <a:cubicBezTo>
                    <a:pt x="3" y="4"/>
                    <a:pt x="3" y="3"/>
                    <a:pt x="3" y="3"/>
                  </a:cubicBezTo>
                  <a:cubicBezTo>
                    <a:pt x="3" y="3"/>
                    <a:pt x="3" y="3"/>
                    <a:pt x="3" y="3"/>
                  </a:cubicBezTo>
                  <a:cubicBezTo>
                    <a:pt x="2" y="2"/>
                    <a:pt x="2" y="2"/>
                    <a:pt x="1" y="1"/>
                  </a:cubicBezTo>
                  <a:cubicBezTo>
                    <a:pt x="1" y="1"/>
                    <a:pt x="1" y="1"/>
                    <a:pt x="1" y="1"/>
                  </a:cubicBezTo>
                  <a:cubicBezTo>
                    <a:pt x="0" y="1"/>
                    <a:pt x="0" y="0"/>
                    <a:pt x="0" y="0"/>
                  </a:cubicBezTo>
                  <a:cubicBezTo>
                    <a:pt x="0" y="1"/>
                    <a:pt x="0" y="2"/>
                    <a:pt x="0" y="3"/>
                  </a:cubicBezTo>
                  <a:cubicBezTo>
                    <a:pt x="0" y="30"/>
                    <a:pt x="22" y="52"/>
                    <a:pt x="49" y="52"/>
                  </a:cubicBezTo>
                  <a:cubicBezTo>
                    <a:pt x="63" y="52"/>
                    <a:pt x="77" y="45"/>
                    <a:pt x="86" y="35"/>
                  </a:cubicBezTo>
                  <a:cubicBezTo>
                    <a:pt x="85" y="35"/>
                    <a:pt x="85" y="35"/>
                    <a:pt x="85" y="35"/>
                  </a:cubicBezTo>
                  <a:cubicBezTo>
                    <a:pt x="85" y="35"/>
                    <a:pt x="85" y="35"/>
                    <a:pt x="84"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2" name="Freeform 12">
              <a:extLst>
                <a:ext uri="{FF2B5EF4-FFF2-40B4-BE49-F238E27FC236}">
                  <a16:creationId xmlns:a16="http://schemas.microsoft.com/office/drawing/2014/main" id="{E9388EDF-25F2-42F3-B24C-648D11F0B627}"/>
                </a:ext>
              </a:extLst>
            </p:cNvPr>
            <p:cNvSpPr>
              <a:spLocks/>
            </p:cNvSpPr>
            <p:nvPr/>
          </p:nvSpPr>
          <p:spPr bwMode="gray">
            <a:xfrm>
              <a:off x="614363" y="2346326"/>
              <a:ext cx="360363" cy="269875"/>
            </a:xfrm>
            <a:custGeom>
              <a:avLst/>
              <a:gdLst>
                <a:gd name="T0" fmla="*/ 0 w 96"/>
                <a:gd name="T1" fmla="*/ 35 h 72"/>
                <a:gd name="T2" fmla="*/ 0 w 96"/>
                <a:gd name="T3" fmla="*/ 36 h 72"/>
                <a:gd name="T4" fmla="*/ 2 w 96"/>
                <a:gd name="T5" fmla="*/ 38 h 72"/>
                <a:gd name="T6" fmla="*/ 3 w 96"/>
                <a:gd name="T7" fmla="*/ 38 h 72"/>
                <a:gd name="T8" fmla="*/ 4 w 96"/>
                <a:gd name="T9" fmla="*/ 31 h 72"/>
                <a:gd name="T10" fmla="*/ 5 w 96"/>
                <a:gd name="T11" fmla="*/ 28 h 72"/>
                <a:gd name="T12" fmla="*/ 6 w 96"/>
                <a:gd name="T13" fmla="*/ 29 h 72"/>
                <a:gd name="T14" fmla="*/ 16 w 96"/>
                <a:gd name="T15" fmla="*/ 44 h 72"/>
                <a:gd name="T16" fmla="*/ 20 w 96"/>
                <a:gd name="T17" fmla="*/ 26 h 72"/>
                <a:gd name="T18" fmla="*/ 10 w 96"/>
                <a:gd name="T19" fmla="*/ 21 h 72"/>
                <a:gd name="T20" fmla="*/ 13 w 96"/>
                <a:gd name="T21" fmla="*/ 18 h 72"/>
                <a:gd name="T22" fmla="*/ 22 w 96"/>
                <a:gd name="T23" fmla="*/ 23 h 72"/>
                <a:gd name="T24" fmla="*/ 35 w 96"/>
                <a:gd name="T25" fmla="*/ 5 h 72"/>
                <a:gd name="T26" fmla="*/ 43 w 96"/>
                <a:gd name="T27" fmla="*/ 3 h 72"/>
                <a:gd name="T28" fmla="*/ 25 w 96"/>
                <a:gd name="T29" fmla="*/ 24 h 72"/>
                <a:gd name="T30" fmla="*/ 45 w 96"/>
                <a:gd name="T31" fmla="*/ 27 h 72"/>
                <a:gd name="T32" fmla="*/ 45 w 96"/>
                <a:gd name="T33" fmla="*/ 3 h 72"/>
                <a:gd name="T34" fmla="*/ 47 w 96"/>
                <a:gd name="T35" fmla="*/ 3 h 72"/>
                <a:gd name="T36" fmla="*/ 49 w 96"/>
                <a:gd name="T37" fmla="*/ 3 h 72"/>
                <a:gd name="T38" fmla="*/ 49 w 96"/>
                <a:gd name="T39" fmla="*/ 27 h 72"/>
                <a:gd name="T40" fmla="*/ 68 w 96"/>
                <a:gd name="T41" fmla="*/ 24 h 72"/>
                <a:gd name="T42" fmla="*/ 50 w 96"/>
                <a:gd name="T43" fmla="*/ 3 h 72"/>
                <a:gd name="T44" fmla="*/ 58 w 96"/>
                <a:gd name="T45" fmla="*/ 5 h 72"/>
                <a:gd name="T46" fmla="*/ 71 w 96"/>
                <a:gd name="T47" fmla="*/ 23 h 72"/>
                <a:gd name="T48" fmla="*/ 81 w 96"/>
                <a:gd name="T49" fmla="*/ 18 h 72"/>
                <a:gd name="T50" fmla="*/ 83 w 96"/>
                <a:gd name="T51" fmla="*/ 21 h 72"/>
                <a:gd name="T52" fmla="*/ 73 w 96"/>
                <a:gd name="T53" fmla="*/ 26 h 72"/>
                <a:gd name="T54" fmla="*/ 77 w 96"/>
                <a:gd name="T55" fmla="*/ 47 h 72"/>
                <a:gd name="T56" fmla="*/ 93 w 96"/>
                <a:gd name="T57" fmla="*/ 47 h 72"/>
                <a:gd name="T58" fmla="*/ 93 w 96"/>
                <a:gd name="T59" fmla="*/ 49 h 72"/>
                <a:gd name="T60" fmla="*/ 93 w 96"/>
                <a:gd name="T61" fmla="*/ 51 h 72"/>
                <a:gd name="T62" fmla="*/ 77 w 96"/>
                <a:gd name="T63" fmla="*/ 51 h 72"/>
                <a:gd name="T64" fmla="*/ 73 w 96"/>
                <a:gd name="T65" fmla="*/ 71 h 72"/>
                <a:gd name="T66" fmla="*/ 79 w 96"/>
                <a:gd name="T67" fmla="*/ 72 h 72"/>
                <a:gd name="T68" fmla="*/ 87 w 96"/>
                <a:gd name="T69" fmla="*/ 71 h 72"/>
                <a:gd name="T70" fmla="*/ 88 w 96"/>
                <a:gd name="T71" fmla="*/ 71 h 72"/>
                <a:gd name="T72" fmla="*/ 90 w 96"/>
                <a:gd name="T73" fmla="*/ 71 h 72"/>
                <a:gd name="T74" fmla="*/ 91 w 96"/>
                <a:gd name="T75" fmla="*/ 70 h 72"/>
                <a:gd name="T76" fmla="*/ 96 w 96"/>
                <a:gd name="T77" fmla="*/ 49 h 72"/>
                <a:gd name="T78" fmla="*/ 47 w 96"/>
                <a:gd name="T79" fmla="*/ 0 h 72"/>
                <a:gd name="T80" fmla="*/ 0 w 96"/>
                <a:gd name="T81"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72">
                  <a:moveTo>
                    <a:pt x="0" y="35"/>
                  </a:moveTo>
                  <a:cubicBezTo>
                    <a:pt x="0" y="35"/>
                    <a:pt x="0" y="35"/>
                    <a:pt x="0" y="36"/>
                  </a:cubicBezTo>
                  <a:cubicBezTo>
                    <a:pt x="1" y="36"/>
                    <a:pt x="2" y="37"/>
                    <a:pt x="2" y="38"/>
                  </a:cubicBezTo>
                  <a:cubicBezTo>
                    <a:pt x="3" y="38"/>
                    <a:pt x="3" y="38"/>
                    <a:pt x="3" y="38"/>
                  </a:cubicBezTo>
                  <a:cubicBezTo>
                    <a:pt x="4" y="31"/>
                    <a:pt x="4" y="31"/>
                    <a:pt x="4" y="31"/>
                  </a:cubicBezTo>
                  <a:cubicBezTo>
                    <a:pt x="5" y="28"/>
                    <a:pt x="5" y="28"/>
                    <a:pt x="5" y="28"/>
                  </a:cubicBezTo>
                  <a:cubicBezTo>
                    <a:pt x="6" y="29"/>
                    <a:pt x="6" y="29"/>
                    <a:pt x="6" y="29"/>
                  </a:cubicBezTo>
                  <a:cubicBezTo>
                    <a:pt x="16" y="44"/>
                    <a:pt x="16" y="44"/>
                    <a:pt x="16" y="44"/>
                  </a:cubicBezTo>
                  <a:cubicBezTo>
                    <a:pt x="17" y="38"/>
                    <a:pt x="18" y="32"/>
                    <a:pt x="20" y="26"/>
                  </a:cubicBezTo>
                  <a:cubicBezTo>
                    <a:pt x="17" y="25"/>
                    <a:pt x="14" y="23"/>
                    <a:pt x="10" y="21"/>
                  </a:cubicBezTo>
                  <a:cubicBezTo>
                    <a:pt x="11" y="20"/>
                    <a:pt x="12" y="19"/>
                    <a:pt x="13" y="18"/>
                  </a:cubicBezTo>
                  <a:cubicBezTo>
                    <a:pt x="16" y="20"/>
                    <a:pt x="19" y="21"/>
                    <a:pt x="22" y="23"/>
                  </a:cubicBezTo>
                  <a:cubicBezTo>
                    <a:pt x="25" y="16"/>
                    <a:pt x="30" y="10"/>
                    <a:pt x="35" y="5"/>
                  </a:cubicBezTo>
                  <a:cubicBezTo>
                    <a:pt x="38" y="4"/>
                    <a:pt x="40" y="4"/>
                    <a:pt x="43" y="3"/>
                  </a:cubicBezTo>
                  <a:cubicBezTo>
                    <a:pt x="35" y="9"/>
                    <a:pt x="29" y="16"/>
                    <a:pt x="25" y="24"/>
                  </a:cubicBezTo>
                  <a:cubicBezTo>
                    <a:pt x="32" y="26"/>
                    <a:pt x="38" y="27"/>
                    <a:pt x="45" y="27"/>
                  </a:cubicBezTo>
                  <a:cubicBezTo>
                    <a:pt x="45" y="3"/>
                    <a:pt x="45" y="3"/>
                    <a:pt x="45" y="3"/>
                  </a:cubicBezTo>
                  <a:cubicBezTo>
                    <a:pt x="45" y="3"/>
                    <a:pt x="46" y="3"/>
                    <a:pt x="47" y="3"/>
                  </a:cubicBezTo>
                  <a:cubicBezTo>
                    <a:pt x="47" y="3"/>
                    <a:pt x="48" y="3"/>
                    <a:pt x="49" y="3"/>
                  </a:cubicBezTo>
                  <a:cubicBezTo>
                    <a:pt x="49" y="27"/>
                    <a:pt x="49" y="27"/>
                    <a:pt x="49" y="27"/>
                  </a:cubicBezTo>
                  <a:cubicBezTo>
                    <a:pt x="55" y="27"/>
                    <a:pt x="62" y="26"/>
                    <a:pt x="68" y="24"/>
                  </a:cubicBezTo>
                  <a:cubicBezTo>
                    <a:pt x="64" y="16"/>
                    <a:pt x="58" y="9"/>
                    <a:pt x="50" y="3"/>
                  </a:cubicBezTo>
                  <a:cubicBezTo>
                    <a:pt x="53" y="4"/>
                    <a:pt x="55" y="4"/>
                    <a:pt x="58" y="5"/>
                  </a:cubicBezTo>
                  <a:cubicBezTo>
                    <a:pt x="63" y="10"/>
                    <a:pt x="68" y="16"/>
                    <a:pt x="71" y="23"/>
                  </a:cubicBezTo>
                  <a:cubicBezTo>
                    <a:pt x="74" y="22"/>
                    <a:pt x="78" y="20"/>
                    <a:pt x="81" y="18"/>
                  </a:cubicBezTo>
                  <a:cubicBezTo>
                    <a:pt x="81" y="19"/>
                    <a:pt x="82" y="20"/>
                    <a:pt x="83" y="21"/>
                  </a:cubicBezTo>
                  <a:cubicBezTo>
                    <a:pt x="80" y="23"/>
                    <a:pt x="76" y="25"/>
                    <a:pt x="73" y="26"/>
                  </a:cubicBezTo>
                  <a:cubicBezTo>
                    <a:pt x="75" y="33"/>
                    <a:pt x="77" y="40"/>
                    <a:pt x="77" y="47"/>
                  </a:cubicBezTo>
                  <a:cubicBezTo>
                    <a:pt x="93" y="47"/>
                    <a:pt x="93" y="47"/>
                    <a:pt x="93" y="47"/>
                  </a:cubicBezTo>
                  <a:cubicBezTo>
                    <a:pt x="93" y="48"/>
                    <a:pt x="93" y="48"/>
                    <a:pt x="93" y="49"/>
                  </a:cubicBezTo>
                  <a:cubicBezTo>
                    <a:pt x="93" y="50"/>
                    <a:pt x="93" y="50"/>
                    <a:pt x="93" y="51"/>
                  </a:cubicBezTo>
                  <a:cubicBezTo>
                    <a:pt x="77" y="51"/>
                    <a:pt x="77" y="51"/>
                    <a:pt x="77" y="51"/>
                  </a:cubicBezTo>
                  <a:cubicBezTo>
                    <a:pt x="77" y="58"/>
                    <a:pt x="76" y="65"/>
                    <a:pt x="73" y="71"/>
                  </a:cubicBezTo>
                  <a:cubicBezTo>
                    <a:pt x="75" y="72"/>
                    <a:pt x="77" y="72"/>
                    <a:pt x="79" y="72"/>
                  </a:cubicBezTo>
                  <a:cubicBezTo>
                    <a:pt x="82" y="72"/>
                    <a:pt x="85" y="71"/>
                    <a:pt x="87" y="71"/>
                  </a:cubicBezTo>
                  <a:cubicBezTo>
                    <a:pt x="87" y="71"/>
                    <a:pt x="88" y="71"/>
                    <a:pt x="88" y="71"/>
                  </a:cubicBezTo>
                  <a:cubicBezTo>
                    <a:pt x="89" y="71"/>
                    <a:pt x="89" y="71"/>
                    <a:pt x="90" y="71"/>
                  </a:cubicBezTo>
                  <a:cubicBezTo>
                    <a:pt x="90" y="70"/>
                    <a:pt x="90" y="70"/>
                    <a:pt x="91" y="70"/>
                  </a:cubicBezTo>
                  <a:cubicBezTo>
                    <a:pt x="94" y="64"/>
                    <a:pt x="96" y="57"/>
                    <a:pt x="96" y="49"/>
                  </a:cubicBezTo>
                  <a:cubicBezTo>
                    <a:pt x="96" y="22"/>
                    <a:pt x="74" y="0"/>
                    <a:pt x="47" y="0"/>
                  </a:cubicBezTo>
                  <a:cubicBezTo>
                    <a:pt x="25" y="0"/>
                    <a:pt x="6" y="15"/>
                    <a:pt x="0"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3" name="Freeform 13">
              <a:extLst>
                <a:ext uri="{FF2B5EF4-FFF2-40B4-BE49-F238E27FC236}">
                  <a16:creationId xmlns:a16="http://schemas.microsoft.com/office/drawing/2014/main" id="{C4EE13D4-B80C-4F81-AA01-367839CE002D}"/>
                </a:ext>
              </a:extLst>
            </p:cNvPr>
            <p:cNvSpPr>
              <a:spLocks/>
            </p:cNvSpPr>
            <p:nvPr/>
          </p:nvSpPr>
          <p:spPr bwMode="gray">
            <a:xfrm>
              <a:off x="536575" y="2357438"/>
              <a:ext cx="160338" cy="206375"/>
            </a:xfrm>
            <a:custGeom>
              <a:avLst/>
              <a:gdLst>
                <a:gd name="T0" fmla="*/ 20 w 43"/>
                <a:gd name="T1" fmla="*/ 40 h 55"/>
                <a:gd name="T2" fmla="*/ 22 w 43"/>
                <a:gd name="T3" fmla="*/ 42 h 55"/>
                <a:gd name="T4" fmla="*/ 23 w 43"/>
                <a:gd name="T5" fmla="*/ 43 h 55"/>
                <a:gd name="T6" fmla="*/ 24 w 43"/>
                <a:gd name="T7" fmla="*/ 44 h 55"/>
                <a:gd name="T8" fmla="*/ 25 w 43"/>
                <a:gd name="T9" fmla="*/ 45 h 55"/>
                <a:gd name="T10" fmla="*/ 25 w 43"/>
                <a:gd name="T11" fmla="*/ 45 h 55"/>
                <a:gd name="T12" fmla="*/ 24 w 43"/>
                <a:gd name="T13" fmla="*/ 48 h 55"/>
                <a:gd name="T14" fmla="*/ 24 w 43"/>
                <a:gd name="T15" fmla="*/ 48 h 55"/>
                <a:gd name="T16" fmla="*/ 24 w 43"/>
                <a:gd name="T17" fmla="*/ 52 h 55"/>
                <a:gd name="T18" fmla="*/ 32 w 43"/>
                <a:gd name="T19" fmla="*/ 54 h 55"/>
                <a:gd name="T20" fmla="*/ 37 w 43"/>
                <a:gd name="T21" fmla="*/ 54 h 55"/>
                <a:gd name="T22" fmla="*/ 39 w 43"/>
                <a:gd name="T23" fmla="*/ 54 h 55"/>
                <a:gd name="T24" fmla="*/ 39 w 43"/>
                <a:gd name="T25" fmla="*/ 54 h 55"/>
                <a:gd name="T26" fmla="*/ 41 w 43"/>
                <a:gd name="T27" fmla="*/ 55 h 55"/>
                <a:gd name="T28" fmla="*/ 43 w 43"/>
                <a:gd name="T29" fmla="*/ 55 h 55"/>
                <a:gd name="T30" fmla="*/ 42 w 43"/>
                <a:gd name="T31" fmla="*/ 53 h 55"/>
                <a:gd name="T32" fmla="*/ 42 w 43"/>
                <a:gd name="T33" fmla="*/ 53 h 55"/>
                <a:gd name="T34" fmla="*/ 41 w 43"/>
                <a:gd name="T35" fmla="*/ 52 h 55"/>
                <a:gd name="T36" fmla="*/ 37 w 43"/>
                <a:gd name="T37" fmla="*/ 47 h 55"/>
                <a:gd name="T38" fmla="*/ 36 w 43"/>
                <a:gd name="T39" fmla="*/ 44 h 55"/>
                <a:gd name="T40" fmla="*/ 28 w 43"/>
                <a:gd name="T41" fmla="*/ 32 h 55"/>
                <a:gd name="T42" fmla="*/ 26 w 43"/>
                <a:gd name="T43" fmla="*/ 38 h 55"/>
                <a:gd name="T44" fmla="*/ 26 w 43"/>
                <a:gd name="T45" fmla="*/ 41 h 55"/>
                <a:gd name="T46" fmla="*/ 23 w 43"/>
                <a:gd name="T47" fmla="*/ 39 h 55"/>
                <a:gd name="T48" fmla="*/ 23 w 43"/>
                <a:gd name="T49" fmla="*/ 38 h 55"/>
                <a:gd name="T50" fmla="*/ 21 w 43"/>
                <a:gd name="T51" fmla="*/ 36 h 55"/>
                <a:gd name="T52" fmla="*/ 20 w 43"/>
                <a:gd name="T53" fmla="*/ 35 h 55"/>
                <a:gd name="T54" fmla="*/ 22 w 43"/>
                <a:gd name="T55" fmla="*/ 6 h 55"/>
                <a:gd name="T56" fmla="*/ 26 w 43"/>
                <a:gd name="T57" fmla="*/ 5 h 55"/>
                <a:gd name="T58" fmla="*/ 36 w 43"/>
                <a:gd name="T59" fmla="*/ 4 h 55"/>
                <a:gd name="T60" fmla="*/ 42 w 43"/>
                <a:gd name="T61" fmla="*/ 1 h 55"/>
                <a:gd name="T62" fmla="*/ 21 w 43"/>
                <a:gd name="T63" fmla="*/ 1 h 55"/>
                <a:gd name="T64" fmla="*/ 17 w 43"/>
                <a:gd name="T65" fmla="*/ 2 h 55"/>
                <a:gd name="T66" fmla="*/ 19 w 43"/>
                <a:gd name="T67" fmla="*/ 40 h 55"/>
                <a:gd name="T68" fmla="*/ 20 w 43"/>
                <a:gd name="T6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5">
                  <a:moveTo>
                    <a:pt x="20" y="40"/>
                  </a:moveTo>
                  <a:cubicBezTo>
                    <a:pt x="21" y="41"/>
                    <a:pt x="21" y="42"/>
                    <a:pt x="22" y="42"/>
                  </a:cubicBezTo>
                  <a:cubicBezTo>
                    <a:pt x="22" y="43"/>
                    <a:pt x="22" y="43"/>
                    <a:pt x="23" y="43"/>
                  </a:cubicBezTo>
                  <a:cubicBezTo>
                    <a:pt x="23" y="43"/>
                    <a:pt x="24" y="44"/>
                    <a:pt x="24" y="44"/>
                  </a:cubicBezTo>
                  <a:cubicBezTo>
                    <a:pt x="24" y="44"/>
                    <a:pt x="25" y="45"/>
                    <a:pt x="25" y="45"/>
                  </a:cubicBezTo>
                  <a:cubicBezTo>
                    <a:pt x="25" y="45"/>
                    <a:pt x="25" y="45"/>
                    <a:pt x="25" y="45"/>
                  </a:cubicBezTo>
                  <a:cubicBezTo>
                    <a:pt x="24" y="48"/>
                    <a:pt x="24" y="48"/>
                    <a:pt x="24" y="48"/>
                  </a:cubicBezTo>
                  <a:cubicBezTo>
                    <a:pt x="24" y="48"/>
                    <a:pt x="24" y="48"/>
                    <a:pt x="24" y="48"/>
                  </a:cubicBezTo>
                  <a:cubicBezTo>
                    <a:pt x="24" y="52"/>
                    <a:pt x="24" y="52"/>
                    <a:pt x="24" y="52"/>
                  </a:cubicBezTo>
                  <a:cubicBezTo>
                    <a:pt x="32" y="54"/>
                    <a:pt x="32" y="54"/>
                    <a:pt x="32" y="54"/>
                  </a:cubicBezTo>
                  <a:cubicBezTo>
                    <a:pt x="37" y="54"/>
                    <a:pt x="37" y="54"/>
                    <a:pt x="37" y="54"/>
                  </a:cubicBezTo>
                  <a:cubicBezTo>
                    <a:pt x="39" y="54"/>
                    <a:pt x="39" y="54"/>
                    <a:pt x="39" y="54"/>
                  </a:cubicBezTo>
                  <a:cubicBezTo>
                    <a:pt x="39" y="54"/>
                    <a:pt x="39" y="54"/>
                    <a:pt x="39" y="54"/>
                  </a:cubicBezTo>
                  <a:cubicBezTo>
                    <a:pt x="41" y="55"/>
                    <a:pt x="41" y="55"/>
                    <a:pt x="41" y="55"/>
                  </a:cubicBezTo>
                  <a:cubicBezTo>
                    <a:pt x="43" y="55"/>
                    <a:pt x="43" y="55"/>
                    <a:pt x="43" y="55"/>
                  </a:cubicBezTo>
                  <a:cubicBezTo>
                    <a:pt x="42" y="53"/>
                    <a:pt x="42" y="53"/>
                    <a:pt x="42" y="53"/>
                  </a:cubicBezTo>
                  <a:cubicBezTo>
                    <a:pt x="42" y="53"/>
                    <a:pt x="42" y="53"/>
                    <a:pt x="42" y="53"/>
                  </a:cubicBezTo>
                  <a:cubicBezTo>
                    <a:pt x="41" y="52"/>
                    <a:pt x="41" y="52"/>
                    <a:pt x="41" y="52"/>
                  </a:cubicBezTo>
                  <a:cubicBezTo>
                    <a:pt x="37" y="47"/>
                    <a:pt x="37" y="47"/>
                    <a:pt x="37" y="47"/>
                  </a:cubicBezTo>
                  <a:cubicBezTo>
                    <a:pt x="36" y="44"/>
                    <a:pt x="36" y="44"/>
                    <a:pt x="36" y="44"/>
                  </a:cubicBezTo>
                  <a:cubicBezTo>
                    <a:pt x="28" y="32"/>
                    <a:pt x="28" y="32"/>
                    <a:pt x="28" y="32"/>
                  </a:cubicBezTo>
                  <a:cubicBezTo>
                    <a:pt x="26" y="38"/>
                    <a:pt x="26" y="38"/>
                    <a:pt x="26" y="38"/>
                  </a:cubicBezTo>
                  <a:cubicBezTo>
                    <a:pt x="26" y="41"/>
                    <a:pt x="26" y="41"/>
                    <a:pt x="26" y="41"/>
                  </a:cubicBezTo>
                  <a:cubicBezTo>
                    <a:pt x="25" y="40"/>
                    <a:pt x="24" y="40"/>
                    <a:pt x="23" y="39"/>
                  </a:cubicBezTo>
                  <a:cubicBezTo>
                    <a:pt x="23" y="38"/>
                    <a:pt x="23" y="38"/>
                    <a:pt x="23" y="38"/>
                  </a:cubicBezTo>
                  <a:cubicBezTo>
                    <a:pt x="22" y="37"/>
                    <a:pt x="21" y="37"/>
                    <a:pt x="21" y="36"/>
                  </a:cubicBezTo>
                  <a:cubicBezTo>
                    <a:pt x="20" y="36"/>
                    <a:pt x="20" y="35"/>
                    <a:pt x="20" y="35"/>
                  </a:cubicBezTo>
                  <a:cubicBezTo>
                    <a:pt x="9" y="22"/>
                    <a:pt x="9" y="10"/>
                    <a:pt x="22" y="6"/>
                  </a:cubicBezTo>
                  <a:cubicBezTo>
                    <a:pt x="23" y="5"/>
                    <a:pt x="25" y="5"/>
                    <a:pt x="26" y="5"/>
                  </a:cubicBezTo>
                  <a:cubicBezTo>
                    <a:pt x="29" y="4"/>
                    <a:pt x="33" y="4"/>
                    <a:pt x="36" y="4"/>
                  </a:cubicBezTo>
                  <a:cubicBezTo>
                    <a:pt x="38" y="3"/>
                    <a:pt x="40" y="2"/>
                    <a:pt x="42" y="1"/>
                  </a:cubicBezTo>
                  <a:cubicBezTo>
                    <a:pt x="34" y="0"/>
                    <a:pt x="27" y="0"/>
                    <a:pt x="21" y="1"/>
                  </a:cubicBezTo>
                  <a:cubicBezTo>
                    <a:pt x="20" y="1"/>
                    <a:pt x="18" y="2"/>
                    <a:pt x="17" y="2"/>
                  </a:cubicBezTo>
                  <a:cubicBezTo>
                    <a:pt x="0" y="8"/>
                    <a:pt x="2" y="23"/>
                    <a:pt x="19" y="40"/>
                  </a:cubicBezTo>
                  <a:cubicBezTo>
                    <a:pt x="19" y="40"/>
                    <a:pt x="20" y="40"/>
                    <a:pt x="20"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4" name="Freeform 14">
              <a:extLst>
                <a:ext uri="{FF2B5EF4-FFF2-40B4-BE49-F238E27FC236}">
                  <a16:creationId xmlns:a16="http://schemas.microsoft.com/office/drawing/2014/main" id="{2FE153F5-E0EE-4C11-A49D-BC9CFEBCE5D4}"/>
                </a:ext>
              </a:extLst>
            </p:cNvPr>
            <p:cNvSpPr>
              <a:spLocks/>
            </p:cNvSpPr>
            <p:nvPr/>
          </p:nvSpPr>
          <p:spPr bwMode="gray">
            <a:xfrm>
              <a:off x="712788" y="2476501"/>
              <a:ext cx="322263" cy="161925"/>
            </a:xfrm>
            <a:custGeom>
              <a:avLst/>
              <a:gdLst>
                <a:gd name="T0" fmla="*/ 81 w 86"/>
                <a:gd name="T1" fmla="*/ 13 h 43"/>
                <a:gd name="T2" fmla="*/ 83 w 86"/>
                <a:gd name="T3" fmla="*/ 10 h 43"/>
                <a:gd name="T4" fmla="*/ 70 w 86"/>
                <a:gd name="T5" fmla="*/ 0 h 43"/>
                <a:gd name="T6" fmla="*/ 73 w 86"/>
                <a:gd name="T7" fmla="*/ 12 h 43"/>
                <a:gd name="T8" fmla="*/ 73 w 86"/>
                <a:gd name="T9" fmla="*/ 12 h 43"/>
                <a:gd name="T10" fmla="*/ 73 w 86"/>
                <a:gd name="T11" fmla="*/ 12 h 43"/>
                <a:gd name="T12" fmla="*/ 74 w 86"/>
                <a:gd name="T13" fmla="*/ 25 h 43"/>
                <a:gd name="T14" fmla="*/ 77 w 86"/>
                <a:gd name="T15" fmla="*/ 21 h 43"/>
                <a:gd name="T16" fmla="*/ 66 w 86"/>
                <a:gd name="T17" fmla="*/ 38 h 43"/>
                <a:gd name="T18" fmla="*/ 63 w 86"/>
                <a:gd name="T19" fmla="*/ 39 h 43"/>
                <a:gd name="T20" fmla="*/ 62 w 86"/>
                <a:gd name="T21" fmla="*/ 39 h 43"/>
                <a:gd name="T22" fmla="*/ 62 w 86"/>
                <a:gd name="T23" fmla="*/ 39 h 43"/>
                <a:gd name="T24" fmla="*/ 59 w 86"/>
                <a:gd name="T25" fmla="*/ 39 h 43"/>
                <a:gd name="T26" fmla="*/ 53 w 86"/>
                <a:gd name="T27" fmla="*/ 40 h 43"/>
                <a:gd name="T28" fmla="*/ 42 w 86"/>
                <a:gd name="T29" fmla="*/ 39 h 43"/>
                <a:gd name="T30" fmla="*/ 26 w 86"/>
                <a:gd name="T31" fmla="*/ 36 h 43"/>
                <a:gd name="T32" fmla="*/ 16 w 86"/>
                <a:gd name="T33" fmla="*/ 32 h 43"/>
                <a:gd name="T34" fmla="*/ 5 w 86"/>
                <a:gd name="T35" fmla="*/ 27 h 43"/>
                <a:gd name="T36" fmla="*/ 0 w 86"/>
                <a:gd name="T37" fmla="*/ 27 h 43"/>
                <a:gd name="T38" fmla="*/ 11 w 86"/>
                <a:gd name="T39" fmla="*/ 33 h 43"/>
                <a:gd name="T40" fmla="*/ 19 w 86"/>
                <a:gd name="T41" fmla="*/ 36 h 43"/>
                <a:gd name="T42" fmla="*/ 19 w 86"/>
                <a:gd name="T43" fmla="*/ 36 h 43"/>
                <a:gd name="T44" fmla="*/ 23 w 86"/>
                <a:gd name="T45" fmla="*/ 37 h 43"/>
                <a:gd name="T46" fmla="*/ 40 w 86"/>
                <a:gd name="T47" fmla="*/ 42 h 43"/>
                <a:gd name="T48" fmla="*/ 44 w 86"/>
                <a:gd name="T49" fmla="*/ 43 h 43"/>
                <a:gd name="T50" fmla="*/ 52 w 86"/>
                <a:gd name="T51" fmla="*/ 43 h 43"/>
                <a:gd name="T52" fmla="*/ 56 w 86"/>
                <a:gd name="T53" fmla="*/ 43 h 43"/>
                <a:gd name="T54" fmla="*/ 60 w 86"/>
                <a:gd name="T55" fmla="*/ 43 h 43"/>
                <a:gd name="T56" fmla="*/ 67 w 86"/>
                <a:gd name="T57" fmla="*/ 43 h 43"/>
                <a:gd name="T58" fmla="*/ 72 w 86"/>
                <a:gd name="T59" fmla="*/ 41 h 43"/>
                <a:gd name="T60" fmla="*/ 79 w 86"/>
                <a:gd name="T61" fmla="*/ 16 h 43"/>
                <a:gd name="T62" fmla="*/ 81 w 86"/>
                <a:gd name="T63"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43">
                  <a:moveTo>
                    <a:pt x="81" y="13"/>
                  </a:moveTo>
                  <a:cubicBezTo>
                    <a:pt x="83" y="10"/>
                    <a:pt x="83" y="10"/>
                    <a:pt x="83" y="10"/>
                  </a:cubicBezTo>
                  <a:cubicBezTo>
                    <a:pt x="70" y="0"/>
                    <a:pt x="70" y="0"/>
                    <a:pt x="70" y="0"/>
                  </a:cubicBezTo>
                  <a:cubicBezTo>
                    <a:pt x="71" y="4"/>
                    <a:pt x="72" y="8"/>
                    <a:pt x="73" y="12"/>
                  </a:cubicBezTo>
                  <a:cubicBezTo>
                    <a:pt x="73" y="12"/>
                    <a:pt x="73" y="12"/>
                    <a:pt x="73" y="12"/>
                  </a:cubicBezTo>
                  <a:cubicBezTo>
                    <a:pt x="73" y="12"/>
                    <a:pt x="73" y="12"/>
                    <a:pt x="73" y="12"/>
                  </a:cubicBezTo>
                  <a:cubicBezTo>
                    <a:pt x="74" y="19"/>
                    <a:pt x="74" y="25"/>
                    <a:pt x="74" y="25"/>
                  </a:cubicBezTo>
                  <a:cubicBezTo>
                    <a:pt x="77" y="21"/>
                    <a:pt x="77" y="21"/>
                    <a:pt x="77" y="21"/>
                  </a:cubicBezTo>
                  <a:cubicBezTo>
                    <a:pt x="78" y="29"/>
                    <a:pt x="75" y="35"/>
                    <a:pt x="66" y="38"/>
                  </a:cubicBezTo>
                  <a:cubicBezTo>
                    <a:pt x="65" y="38"/>
                    <a:pt x="64" y="38"/>
                    <a:pt x="63" y="39"/>
                  </a:cubicBezTo>
                  <a:cubicBezTo>
                    <a:pt x="63" y="39"/>
                    <a:pt x="63" y="39"/>
                    <a:pt x="62" y="39"/>
                  </a:cubicBezTo>
                  <a:cubicBezTo>
                    <a:pt x="62" y="39"/>
                    <a:pt x="62" y="39"/>
                    <a:pt x="62" y="39"/>
                  </a:cubicBezTo>
                  <a:cubicBezTo>
                    <a:pt x="61" y="39"/>
                    <a:pt x="60" y="39"/>
                    <a:pt x="59" y="39"/>
                  </a:cubicBezTo>
                  <a:cubicBezTo>
                    <a:pt x="57" y="40"/>
                    <a:pt x="55" y="40"/>
                    <a:pt x="53" y="40"/>
                  </a:cubicBezTo>
                  <a:cubicBezTo>
                    <a:pt x="49" y="40"/>
                    <a:pt x="46" y="40"/>
                    <a:pt x="42" y="39"/>
                  </a:cubicBezTo>
                  <a:cubicBezTo>
                    <a:pt x="37" y="39"/>
                    <a:pt x="31" y="38"/>
                    <a:pt x="26" y="36"/>
                  </a:cubicBezTo>
                  <a:cubicBezTo>
                    <a:pt x="23" y="35"/>
                    <a:pt x="19" y="34"/>
                    <a:pt x="16" y="32"/>
                  </a:cubicBezTo>
                  <a:cubicBezTo>
                    <a:pt x="12" y="31"/>
                    <a:pt x="9" y="29"/>
                    <a:pt x="5" y="27"/>
                  </a:cubicBezTo>
                  <a:cubicBezTo>
                    <a:pt x="0" y="27"/>
                    <a:pt x="0" y="27"/>
                    <a:pt x="0" y="27"/>
                  </a:cubicBezTo>
                  <a:cubicBezTo>
                    <a:pt x="4" y="29"/>
                    <a:pt x="7" y="31"/>
                    <a:pt x="11" y="33"/>
                  </a:cubicBezTo>
                  <a:cubicBezTo>
                    <a:pt x="14" y="34"/>
                    <a:pt x="16" y="35"/>
                    <a:pt x="19" y="36"/>
                  </a:cubicBezTo>
                  <a:cubicBezTo>
                    <a:pt x="19" y="36"/>
                    <a:pt x="19" y="36"/>
                    <a:pt x="19" y="36"/>
                  </a:cubicBezTo>
                  <a:cubicBezTo>
                    <a:pt x="20" y="36"/>
                    <a:pt x="21" y="37"/>
                    <a:pt x="23" y="37"/>
                  </a:cubicBezTo>
                  <a:cubicBezTo>
                    <a:pt x="29" y="39"/>
                    <a:pt x="34" y="41"/>
                    <a:pt x="40" y="42"/>
                  </a:cubicBezTo>
                  <a:cubicBezTo>
                    <a:pt x="42" y="42"/>
                    <a:pt x="43" y="42"/>
                    <a:pt x="44" y="43"/>
                  </a:cubicBezTo>
                  <a:cubicBezTo>
                    <a:pt x="47" y="43"/>
                    <a:pt x="49" y="43"/>
                    <a:pt x="52" y="43"/>
                  </a:cubicBezTo>
                  <a:cubicBezTo>
                    <a:pt x="53" y="43"/>
                    <a:pt x="55" y="43"/>
                    <a:pt x="56" y="43"/>
                  </a:cubicBezTo>
                  <a:cubicBezTo>
                    <a:pt x="57" y="43"/>
                    <a:pt x="59" y="43"/>
                    <a:pt x="60" y="43"/>
                  </a:cubicBezTo>
                  <a:cubicBezTo>
                    <a:pt x="62" y="43"/>
                    <a:pt x="65" y="43"/>
                    <a:pt x="67" y="43"/>
                  </a:cubicBezTo>
                  <a:cubicBezTo>
                    <a:pt x="69" y="42"/>
                    <a:pt x="70" y="42"/>
                    <a:pt x="72" y="41"/>
                  </a:cubicBezTo>
                  <a:cubicBezTo>
                    <a:pt x="84" y="37"/>
                    <a:pt x="86" y="28"/>
                    <a:pt x="79" y="16"/>
                  </a:cubicBezTo>
                  <a:lnTo>
                    <a:pt x="81"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5" name="Oval 15">
              <a:extLst>
                <a:ext uri="{FF2B5EF4-FFF2-40B4-BE49-F238E27FC236}">
                  <a16:creationId xmlns:a16="http://schemas.microsoft.com/office/drawing/2014/main" id="{51D88A33-41D7-4090-AB92-222FCC97EBC8}"/>
                </a:ext>
              </a:extLst>
            </p:cNvPr>
            <p:cNvSpPr>
              <a:spLocks noChangeArrowheads="1"/>
            </p:cNvSpPr>
            <p:nvPr/>
          </p:nvSpPr>
          <p:spPr bwMode="gray">
            <a:xfrm>
              <a:off x="742950" y="2765426"/>
              <a:ext cx="93663" cy="904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6" name="Freeform 16">
              <a:extLst>
                <a:ext uri="{FF2B5EF4-FFF2-40B4-BE49-F238E27FC236}">
                  <a16:creationId xmlns:a16="http://schemas.microsoft.com/office/drawing/2014/main" id="{1B960A39-4893-4900-AE63-E93D5D0029B3}"/>
                </a:ext>
              </a:extLst>
            </p:cNvPr>
            <p:cNvSpPr>
              <a:spLocks/>
            </p:cNvSpPr>
            <p:nvPr/>
          </p:nvSpPr>
          <p:spPr bwMode="gray">
            <a:xfrm>
              <a:off x="606425" y="2740026"/>
              <a:ext cx="368300" cy="431800"/>
            </a:xfrm>
            <a:custGeom>
              <a:avLst/>
              <a:gdLst>
                <a:gd name="T0" fmla="*/ 94 w 98"/>
                <a:gd name="T1" fmla="*/ 3 h 115"/>
                <a:gd name="T2" fmla="*/ 84 w 98"/>
                <a:gd name="T3" fmla="*/ 4 h 115"/>
                <a:gd name="T4" fmla="*/ 49 w 98"/>
                <a:gd name="T5" fmla="*/ 49 h 115"/>
                <a:gd name="T6" fmla="*/ 13 w 98"/>
                <a:gd name="T7" fmla="*/ 4 h 115"/>
                <a:gd name="T8" fmla="*/ 3 w 98"/>
                <a:gd name="T9" fmla="*/ 3 h 115"/>
                <a:gd name="T10" fmla="*/ 2 w 98"/>
                <a:gd name="T11" fmla="*/ 13 h 115"/>
                <a:gd name="T12" fmla="*/ 33 w 98"/>
                <a:gd name="T13" fmla="*/ 52 h 115"/>
                <a:gd name="T14" fmla="*/ 33 w 98"/>
                <a:gd name="T15" fmla="*/ 107 h 115"/>
                <a:gd name="T16" fmla="*/ 41 w 98"/>
                <a:gd name="T17" fmla="*/ 115 h 115"/>
                <a:gd name="T18" fmla="*/ 41 w 98"/>
                <a:gd name="T19" fmla="*/ 115 h 115"/>
                <a:gd name="T20" fmla="*/ 49 w 98"/>
                <a:gd name="T21" fmla="*/ 109 h 115"/>
                <a:gd name="T22" fmla="*/ 56 w 98"/>
                <a:gd name="T23" fmla="*/ 115 h 115"/>
                <a:gd name="T24" fmla="*/ 57 w 98"/>
                <a:gd name="T25" fmla="*/ 115 h 115"/>
                <a:gd name="T26" fmla="*/ 65 w 98"/>
                <a:gd name="T27" fmla="*/ 107 h 115"/>
                <a:gd name="T28" fmla="*/ 65 w 98"/>
                <a:gd name="T29" fmla="*/ 52 h 115"/>
                <a:gd name="T30" fmla="*/ 96 w 98"/>
                <a:gd name="T31" fmla="*/ 13 h 115"/>
                <a:gd name="T32" fmla="*/ 94 w 98"/>
                <a:gd name="T3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15">
                  <a:moveTo>
                    <a:pt x="94" y="3"/>
                  </a:moveTo>
                  <a:cubicBezTo>
                    <a:pt x="91" y="0"/>
                    <a:pt x="87" y="1"/>
                    <a:pt x="84" y="4"/>
                  </a:cubicBezTo>
                  <a:cubicBezTo>
                    <a:pt x="49" y="49"/>
                    <a:pt x="49" y="49"/>
                    <a:pt x="49" y="49"/>
                  </a:cubicBezTo>
                  <a:cubicBezTo>
                    <a:pt x="13" y="4"/>
                    <a:pt x="13" y="4"/>
                    <a:pt x="13" y="4"/>
                  </a:cubicBezTo>
                  <a:cubicBezTo>
                    <a:pt x="11" y="1"/>
                    <a:pt x="6" y="0"/>
                    <a:pt x="3" y="3"/>
                  </a:cubicBezTo>
                  <a:cubicBezTo>
                    <a:pt x="0" y="5"/>
                    <a:pt x="0" y="10"/>
                    <a:pt x="2" y="13"/>
                  </a:cubicBezTo>
                  <a:cubicBezTo>
                    <a:pt x="33" y="52"/>
                    <a:pt x="33" y="52"/>
                    <a:pt x="33" y="52"/>
                  </a:cubicBezTo>
                  <a:cubicBezTo>
                    <a:pt x="33" y="107"/>
                    <a:pt x="33" y="107"/>
                    <a:pt x="33" y="107"/>
                  </a:cubicBezTo>
                  <a:cubicBezTo>
                    <a:pt x="33" y="112"/>
                    <a:pt x="36" y="115"/>
                    <a:pt x="41" y="115"/>
                  </a:cubicBezTo>
                  <a:cubicBezTo>
                    <a:pt x="41" y="115"/>
                    <a:pt x="41" y="115"/>
                    <a:pt x="41" y="115"/>
                  </a:cubicBezTo>
                  <a:cubicBezTo>
                    <a:pt x="45" y="115"/>
                    <a:pt x="48" y="113"/>
                    <a:pt x="49" y="109"/>
                  </a:cubicBezTo>
                  <a:cubicBezTo>
                    <a:pt x="49" y="113"/>
                    <a:pt x="53" y="115"/>
                    <a:pt x="56" y="115"/>
                  </a:cubicBezTo>
                  <a:cubicBezTo>
                    <a:pt x="57" y="115"/>
                    <a:pt x="57" y="115"/>
                    <a:pt x="57" y="115"/>
                  </a:cubicBezTo>
                  <a:cubicBezTo>
                    <a:pt x="61" y="115"/>
                    <a:pt x="65" y="112"/>
                    <a:pt x="65" y="107"/>
                  </a:cubicBezTo>
                  <a:cubicBezTo>
                    <a:pt x="65" y="52"/>
                    <a:pt x="65" y="52"/>
                    <a:pt x="65" y="52"/>
                  </a:cubicBezTo>
                  <a:cubicBezTo>
                    <a:pt x="96" y="13"/>
                    <a:pt x="96" y="13"/>
                    <a:pt x="96" y="13"/>
                  </a:cubicBezTo>
                  <a:cubicBezTo>
                    <a:pt x="98" y="10"/>
                    <a:pt x="97" y="5"/>
                    <a:pt x="94"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grpSp>
      <p:sp>
        <p:nvSpPr>
          <p:cNvPr id="127" name="Text Placeholder 11">
            <a:extLst>
              <a:ext uri="{FF2B5EF4-FFF2-40B4-BE49-F238E27FC236}">
                <a16:creationId xmlns:a16="http://schemas.microsoft.com/office/drawing/2014/main" id="{98C36ECC-A08F-496B-8478-4AD6E8CFF4C1}"/>
              </a:ext>
            </a:extLst>
          </p:cNvPr>
          <p:cNvSpPr>
            <a:spLocks noGrp="1"/>
          </p:cNvSpPr>
          <p:nvPr>
            <p:ph type="body" sz="quarter" idx="25" hasCustomPrompt="1"/>
          </p:nvPr>
        </p:nvSpPr>
        <p:spPr bwMode="auto">
          <a:xfrm>
            <a:off x="585438" y="3938362"/>
            <a:ext cx="1508669" cy="9776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706"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email</a:t>
            </a:r>
          </a:p>
        </p:txBody>
      </p:sp>
      <p:sp>
        <p:nvSpPr>
          <p:cNvPr id="134" name="Text Placeholder 11">
            <a:extLst>
              <a:ext uri="{FF2B5EF4-FFF2-40B4-BE49-F238E27FC236}">
                <a16:creationId xmlns:a16="http://schemas.microsoft.com/office/drawing/2014/main" id="{DD51BEC3-34DE-4812-9D98-5B2BCD0520B5}"/>
              </a:ext>
            </a:extLst>
          </p:cNvPr>
          <p:cNvSpPr>
            <a:spLocks noGrp="1"/>
          </p:cNvSpPr>
          <p:nvPr>
            <p:ph type="body" sz="quarter" idx="26" hasCustomPrompt="1"/>
          </p:nvPr>
        </p:nvSpPr>
        <p:spPr bwMode="auto">
          <a:xfrm>
            <a:off x="7360997" y="5032026"/>
            <a:ext cx="4352317" cy="146646"/>
          </a:xfrm>
          <a:prstGeom prst="rect">
            <a:avLst/>
          </a:prstGeom>
          <a:ln>
            <a:noFill/>
          </a:ln>
        </p:spPr>
        <p:txBody>
          <a:bodyPr wrap="square" lIns="0" tIns="0" rIns="0" bIns="0">
            <a:spAutoFit/>
          </a:bodyPr>
          <a:lstStyle>
            <a:lvl1pPr marL="98057" indent="-98057"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1" i="0"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sp>
        <p:nvSpPr>
          <p:cNvPr id="135" name="Text Placeholder 11">
            <a:extLst>
              <a:ext uri="{FF2B5EF4-FFF2-40B4-BE49-F238E27FC236}">
                <a16:creationId xmlns:a16="http://schemas.microsoft.com/office/drawing/2014/main" id="{8AA43323-1ED5-4E54-954B-545C8B94E81B}"/>
              </a:ext>
            </a:extLst>
          </p:cNvPr>
          <p:cNvSpPr>
            <a:spLocks noGrp="1"/>
          </p:cNvSpPr>
          <p:nvPr>
            <p:ph type="body" sz="quarter" idx="27" hasCustomPrompt="1"/>
          </p:nvPr>
        </p:nvSpPr>
        <p:spPr bwMode="auto">
          <a:xfrm>
            <a:off x="392124" y="383708"/>
            <a:ext cx="4065629" cy="611027"/>
          </a:xfrm>
          <a:prstGeom prst="rect">
            <a:avLst/>
          </a:prstGeom>
          <a:ln>
            <a:noFill/>
          </a:ln>
        </p:spPr>
        <p:txBody>
          <a:bodyPr wrap="square" lIns="0" tIns="0" rIns="0" bIns="0">
            <a:spAutoFit/>
          </a:bodyPr>
          <a:lstStyle>
            <a:lvl1pPr marL="98057" indent="-98057"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4412" b="0" i="0"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sp>
        <p:nvSpPr>
          <p:cNvPr id="136" name="Text Placeholder 11">
            <a:extLst>
              <a:ext uri="{FF2B5EF4-FFF2-40B4-BE49-F238E27FC236}">
                <a16:creationId xmlns:a16="http://schemas.microsoft.com/office/drawing/2014/main" id="{7455DA87-B1B8-4E11-8D3C-BA4F4E3A8184}"/>
              </a:ext>
            </a:extLst>
          </p:cNvPr>
          <p:cNvSpPr>
            <a:spLocks noGrp="1"/>
          </p:cNvSpPr>
          <p:nvPr>
            <p:ph type="body" sz="quarter" idx="28" hasCustomPrompt="1"/>
          </p:nvPr>
        </p:nvSpPr>
        <p:spPr bwMode="auto">
          <a:xfrm>
            <a:off x="2317597" y="3346852"/>
            <a:ext cx="4711796" cy="815929"/>
          </a:xfrm>
          <a:prstGeom prst="rect">
            <a:avLst/>
          </a:prstGeom>
          <a:ln>
            <a:noFill/>
          </a:ln>
        </p:spPr>
        <p:txBody>
          <a:bodyPr wrap="square" lIns="0" tIns="0" rIns="0" bIns="0">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882"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882"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259307"/>
      </p:ext>
    </p:extLst>
  </p:cSld>
  <p:clrMapOvr>
    <a:masterClrMapping/>
  </p:clrMapOvr>
  <p:extLst>
    <p:ext uri="{DCECCB84-F9BA-43D5-87BE-67443E8EF086}">
      <p15:sldGuideLst xmlns:p15="http://schemas.microsoft.com/office/powerpoint/2012/main">
        <p15:guide id="1" orient="horz" pos="1920">
          <p15:clr>
            <a:srgbClr val="FBAE40"/>
          </p15:clr>
        </p15:guide>
        <p15:guide id="2"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457189" indent="-457189">
              <a:buFont typeface="Arial" panose="020B0604020202020204" pitchFamily="34" charset="0"/>
              <a:buChar char="•"/>
              <a:defRPr>
                <a:solidFill>
                  <a:schemeClr val="accent5"/>
                </a:solidFill>
              </a:defRPr>
            </a:lvl1pPr>
            <a:lvl2pPr marL="990575" indent="-38099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374744014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alTemplate">
    <p:spTree>
      <p:nvGrpSpPr>
        <p:cNvPr id="1" name=""/>
        <p:cNvGrpSpPr/>
        <p:nvPr/>
      </p:nvGrpSpPr>
      <p:grpSpPr>
        <a:xfrm>
          <a:off x="0" y="0"/>
          <a:ext cx="0" cy="0"/>
          <a:chOff x="0" y="0"/>
          <a:chExt cx="0" cy="0"/>
        </a:xfrm>
      </p:grpSpPr>
      <p:sp>
        <p:nvSpPr>
          <p:cNvPr id="42" name="Rectangle 10">
            <a:extLst>
              <a:ext uri="{FF2B5EF4-FFF2-40B4-BE49-F238E27FC236}">
                <a16:creationId xmlns:a16="http://schemas.microsoft.com/office/drawing/2014/main" id="{C101E05F-D049-4DB7-86F9-DBB7D824A998}"/>
              </a:ext>
            </a:extLst>
          </p:cNvPr>
          <p:cNvSpPr/>
          <p:nvPr userDrawn="1"/>
        </p:nvSpPr>
        <p:spPr>
          <a:xfrm>
            <a:off x="9384626" y="4984335"/>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3" name="Rectangle 10">
            <a:extLst>
              <a:ext uri="{FF2B5EF4-FFF2-40B4-BE49-F238E27FC236}">
                <a16:creationId xmlns:a16="http://schemas.microsoft.com/office/drawing/2014/main" id="{272B99E0-FE40-4196-A9D3-E1E9C4F63E8E}"/>
              </a:ext>
            </a:extLst>
          </p:cNvPr>
          <p:cNvSpPr/>
          <p:nvPr userDrawn="1"/>
        </p:nvSpPr>
        <p:spPr>
          <a:xfrm>
            <a:off x="9384626" y="3490904"/>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4" name="Rectangle 10">
            <a:extLst>
              <a:ext uri="{FF2B5EF4-FFF2-40B4-BE49-F238E27FC236}">
                <a16:creationId xmlns:a16="http://schemas.microsoft.com/office/drawing/2014/main" id="{D60B55AE-5A4C-4676-8223-E5AAC1AE5496}"/>
              </a:ext>
            </a:extLst>
          </p:cNvPr>
          <p:cNvSpPr/>
          <p:nvPr userDrawn="1"/>
        </p:nvSpPr>
        <p:spPr>
          <a:xfrm>
            <a:off x="9384626" y="274418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5" name="Rectangle 10">
            <a:extLst>
              <a:ext uri="{FF2B5EF4-FFF2-40B4-BE49-F238E27FC236}">
                <a16:creationId xmlns:a16="http://schemas.microsoft.com/office/drawing/2014/main" id="{BDFF9627-4E68-4307-ACFB-E5BC16798F97}"/>
              </a:ext>
            </a:extLst>
          </p:cNvPr>
          <p:cNvSpPr/>
          <p:nvPr userDrawn="1"/>
        </p:nvSpPr>
        <p:spPr>
          <a:xfrm>
            <a:off x="9384626" y="1997474"/>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6" name="Rectangle 10">
            <a:extLst>
              <a:ext uri="{FF2B5EF4-FFF2-40B4-BE49-F238E27FC236}">
                <a16:creationId xmlns:a16="http://schemas.microsoft.com/office/drawing/2014/main" id="{459A42C5-2BF0-4779-B8F9-50382D32D150}"/>
              </a:ext>
            </a:extLst>
          </p:cNvPr>
          <p:cNvSpPr/>
          <p:nvPr userDrawn="1"/>
        </p:nvSpPr>
        <p:spPr>
          <a:xfrm>
            <a:off x="9384626" y="125075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13" name="Rectangle 4">
            <a:extLst>
              <a:ext uri="{FF2B5EF4-FFF2-40B4-BE49-F238E27FC236}">
                <a16:creationId xmlns:a16="http://schemas.microsoft.com/office/drawing/2014/main" id="{4321B301-966C-4D0A-818D-14EB437102E8}"/>
              </a:ext>
            </a:extLst>
          </p:cNvPr>
          <p:cNvSpPr/>
          <p:nvPr userDrawn="1"/>
        </p:nvSpPr>
        <p:spPr>
          <a:xfrm>
            <a:off x="634396" y="1752677"/>
            <a:ext cx="7722127" cy="4648684"/>
          </a:xfrm>
          <a:prstGeom prst="rect">
            <a:avLst/>
          </a:prstGeom>
          <a:solidFill>
            <a:schemeClr val="accent6">
              <a:lumMod val="20000"/>
              <a:lumOff val="80000"/>
            </a:schemeClr>
          </a:solidFill>
          <a:ln w="9525" cap="flat" cmpd="sng" algn="ctr">
            <a:noFill/>
            <a:prstDash val="solid"/>
          </a:ln>
          <a:effectLst/>
        </p:spPr>
        <p:txBody>
          <a:bodyPr rtlCol="0" anchor="t" anchorCtr="0"/>
          <a:lstStyle/>
          <a:p>
            <a:pPr algn="ctr" defTabSz="887574">
              <a:defRPr/>
            </a:pPr>
            <a:endParaRPr lang="en-GB" sz="1165" kern="0">
              <a:solidFill>
                <a:srgbClr val="000000"/>
              </a:solidFill>
              <a:latin typeface="Arial"/>
            </a:endParaRPr>
          </a:p>
        </p:txBody>
      </p:sp>
      <p:sp>
        <p:nvSpPr>
          <p:cNvPr id="15" name="Rectangle 14">
            <a:extLst>
              <a:ext uri="{FF2B5EF4-FFF2-40B4-BE49-F238E27FC236}">
                <a16:creationId xmlns:a16="http://schemas.microsoft.com/office/drawing/2014/main" id="{7C9ED0A3-56C7-4461-A737-41BE089BF281}"/>
              </a:ext>
            </a:extLst>
          </p:cNvPr>
          <p:cNvSpPr/>
          <p:nvPr userDrawn="1"/>
        </p:nvSpPr>
        <p:spPr>
          <a:xfrm>
            <a:off x="380396" y="1244730"/>
            <a:ext cx="7976126" cy="553919"/>
          </a:xfrm>
          <a:prstGeom prst="rect">
            <a:avLst/>
          </a:prstGeom>
          <a:solidFill>
            <a:schemeClr val="accent6">
              <a:lumMod val="75000"/>
            </a:scheme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algn="ctr"/>
            <a:endParaRPr lang="en-GB" sz="1165" kern="0">
              <a:solidFill>
                <a:schemeClr val="bg2"/>
              </a:solidFill>
              <a:latin typeface="Arial"/>
            </a:endParaRPr>
          </a:p>
        </p:txBody>
      </p:sp>
      <p:sp>
        <p:nvSpPr>
          <p:cNvPr id="29" name="Right Triangle 28">
            <a:extLst>
              <a:ext uri="{FF2B5EF4-FFF2-40B4-BE49-F238E27FC236}">
                <a16:creationId xmlns:a16="http://schemas.microsoft.com/office/drawing/2014/main" id="{FB2579B2-4E79-447B-9203-D0946F95C7AD}"/>
              </a:ext>
            </a:extLst>
          </p:cNvPr>
          <p:cNvSpPr/>
          <p:nvPr userDrawn="1"/>
        </p:nvSpPr>
        <p:spPr>
          <a:xfrm flipH="1" flipV="1">
            <a:off x="380397" y="1798649"/>
            <a:ext cx="254001" cy="232431"/>
          </a:xfrm>
          <a:prstGeom prst="rtTriangle">
            <a:avLst/>
          </a:prstGeom>
          <a:solidFill>
            <a:schemeClr val="bg2">
              <a:lumMod val="75000"/>
            </a:schemeClr>
          </a:solidFill>
          <a:ln w="9525" cap="flat" cmpd="sng" algn="ctr">
            <a:noFill/>
            <a:prstDash val="solid"/>
          </a:ln>
          <a:effectLst/>
        </p:spPr>
        <p:txBody>
          <a:bodyPr rtlCol="0" anchor="t" anchorCtr="0"/>
          <a:lstStyle/>
          <a:p>
            <a:pPr lvl="0" algn="ctr"/>
            <a:endParaRPr lang="en-GB" sz="1165" kern="0">
              <a:solidFill>
                <a:schemeClr val="bg2"/>
              </a:solidFill>
              <a:latin typeface="Arial"/>
            </a:endParaRPr>
          </a:p>
        </p:txBody>
      </p:sp>
      <p:sp>
        <p:nvSpPr>
          <p:cNvPr id="30" name="Text Placeholder 2133">
            <a:extLst>
              <a:ext uri="{FF2B5EF4-FFF2-40B4-BE49-F238E27FC236}">
                <a16:creationId xmlns:a16="http://schemas.microsoft.com/office/drawing/2014/main" id="{B27EFC60-E6E6-4EF0-A2F7-5926D203238F}"/>
              </a:ext>
            </a:extLst>
          </p:cNvPr>
          <p:cNvSpPr>
            <a:spLocks noGrp="1"/>
          </p:cNvSpPr>
          <p:nvPr>
            <p:ph type="body" sz="quarter" idx="17" hasCustomPrompt="1"/>
          </p:nvPr>
        </p:nvSpPr>
        <p:spPr>
          <a:xfrm>
            <a:off x="646235" y="1244729"/>
            <a:ext cx="7562058" cy="553920"/>
          </a:xfrm>
          <a:prstGeom prst="rect">
            <a:avLst/>
          </a:prstGeom>
        </p:spPr>
        <p:txBody>
          <a:bodyPr lIns="0" tIns="0" rIns="0" bIns="36576" anchor="ctr" anchorCtr="0"/>
          <a:lstStyle>
            <a:lvl1pPr marL="0" indent="0">
              <a:lnSpc>
                <a:spcPct val="100000"/>
              </a:lnSpc>
              <a:spcBef>
                <a:spcPts val="0"/>
              </a:spcBef>
              <a:buNone/>
              <a:defRPr sz="1412" b="1" baseline="0">
                <a:solidFill>
                  <a:schemeClr val="tx2"/>
                </a:solidFill>
                <a:latin typeface="+mj-lt"/>
              </a:defRPr>
            </a:lvl1pPr>
          </a:lstStyle>
          <a:p>
            <a:pPr lvl="0"/>
            <a:r>
              <a:rPr lang="en-US" err="1"/>
              <a:t>Qual</a:t>
            </a:r>
            <a:r>
              <a:rPr lang="en-US"/>
              <a:t> title</a:t>
            </a:r>
            <a:endParaRPr lang="en-GB"/>
          </a:p>
        </p:txBody>
      </p:sp>
      <p:sp>
        <p:nvSpPr>
          <p:cNvPr id="47" name="Rectangle 10">
            <a:extLst>
              <a:ext uri="{FF2B5EF4-FFF2-40B4-BE49-F238E27FC236}">
                <a16:creationId xmlns:a16="http://schemas.microsoft.com/office/drawing/2014/main" id="{C6E3A52A-F128-459A-8001-753DF5A2716D}"/>
              </a:ext>
            </a:extLst>
          </p:cNvPr>
          <p:cNvSpPr/>
          <p:nvPr userDrawn="1"/>
        </p:nvSpPr>
        <p:spPr>
          <a:xfrm>
            <a:off x="9384626" y="423761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2" name="Rectangle 1">
            <a:extLst>
              <a:ext uri="{FF2B5EF4-FFF2-40B4-BE49-F238E27FC236}">
                <a16:creationId xmlns:a16="http://schemas.microsoft.com/office/drawing/2014/main" id="{16368E3F-4B19-4EFA-B17A-3BC0E4FC5032}"/>
              </a:ext>
            </a:extLst>
          </p:cNvPr>
          <p:cNvSpPr/>
          <p:nvPr userDrawn="1"/>
        </p:nvSpPr>
        <p:spPr>
          <a:xfrm>
            <a:off x="8661115" y="1997473"/>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6" name="Rectangle 35">
            <a:extLst>
              <a:ext uri="{FF2B5EF4-FFF2-40B4-BE49-F238E27FC236}">
                <a16:creationId xmlns:a16="http://schemas.microsoft.com/office/drawing/2014/main" id="{A39758E2-A9FB-4013-B0FD-F14DC0836050}"/>
              </a:ext>
            </a:extLst>
          </p:cNvPr>
          <p:cNvSpPr/>
          <p:nvPr userDrawn="1"/>
        </p:nvSpPr>
        <p:spPr>
          <a:xfrm>
            <a:off x="8661115" y="2744189"/>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7" name="Rectangle 36">
            <a:extLst>
              <a:ext uri="{FF2B5EF4-FFF2-40B4-BE49-F238E27FC236}">
                <a16:creationId xmlns:a16="http://schemas.microsoft.com/office/drawing/2014/main" id="{47AFC85F-2D92-4ECB-8E80-44FA5C1D9AD7}"/>
              </a:ext>
            </a:extLst>
          </p:cNvPr>
          <p:cNvSpPr/>
          <p:nvPr userDrawn="1"/>
        </p:nvSpPr>
        <p:spPr>
          <a:xfrm>
            <a:off x="8661115" y="3490904"/>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8" name="Rectangle 37">
            <a:extLst>
              <a:ext uri="{FF2B5EF4-FFF2-40B4-BE49-F238E27FC236}">
                <a16:creationId xmlns:a16="http://schemas.microsoft.com/office/drawing/2014/main" id="{2597F79D-FD7B-4FD5-86D2-314016420A92}"/>
              </a:ext>
            </a:extLst>
          </p:cNvPr>
          <p:cNvSpPr/>
          <p:nvPr userDrawn="1"/>
        </p:nvSpPr>
        <p:spPr>
          <a:xfrm>
            <a:off x="8661115" y="4237620"/>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9" name="Rectangle 38">
            <a:extLst>
              <a:ext uri="{FF2B5EF4-FFF2-40B4-BE49-F238E27FC236}">
                <a16:creationId xmlns:a16="http://schemas.microsoft.com/office/drawing/2014/main" id="{BA2A1BE0-104B-443A-824E-5742A193DDC9}"/>
              </a:ext>
            </a:extLst>
          </p:cNvPr>
          <p:cNvSpPr/>
          <p:nvPr userDrawn="1"/>
        </p:nvSpPr>
        <p:spPr>
          <a:xfrm>
            <a:off x="8661115" y="4984335"/>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41" name="Rectangle 40">
            <a:extLst>
              <a:ext uri="{FF2B5EF4-FFF2-40B4-BE49-F238E27FC236}">
                <a16:creationId xmlns:a16="http://schemas.microsoft.com/office/drawing/2014/main" id="{8EBE4212-E776-4D1A-8F62-3EB11C13977C}"/>
              </a:ext>
            </a:extLst>
          </p:cNvPr>
          <p:cNvSpPr/>
          <p:nvPr userDrawn="1"/>
        </p:nvSpPr>
        <p:spPr>
          <a:xfrm>
            <a:off x="8661115" y="1250758"/>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1" name="Text Placeholder 2133">
            <a:extLst>
              <a:ext uri="{FF2B5EF4-FFF2-40B4-BE49-F238E27FC236}">
                <a16:creationId xmlns:a16="http://schemas.microsoft.com/office/drawing/2014/main" id="{95183AFD-B1D8-4ABD-8EE5-A2A5793A8159}"/>
              </a:ext>
            </a:extLst>
          </p:cNvPr>
          <p:cNvSpPr>
            <a:spLocks noGrp="1"/>
          </p:cNvSpPr>
          <p:nvPr userDrawn="1">
            <p:ph type="body" sz="quarter" idx="12" hasCustomPrompt="1"/>
          </p:nvPr>
        </p:nvSpPr>
        <p:spPr>
          <a:xfrm>
            <a:off x="9384626" y="124473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48" name="Text Placeholder 2133">
            <a:extLst>
              <a:ext uri="{FF2B5EF4-FFF2-40B4-BE49-F238E27FC236}">
                <a16:creationId xmlns:a16="http://schemas.microsoft.com/office/drawing/2014/main" id="{4BBA0108-EFCA-4A53-B14E-46F66F4F9760}"/>
              </a:ext>
            </a:extLst>
          </p:cNvPr>
          <p:cNvSpPr>
            <a:spLocks noGrp="1"/>
          </p:cNvSpPr>
          <p:nvPr userDrawn="1">
            <p:ph type="body" sz="quarter" idx="30" hasCustomPrompt="1"/>
          </p:nvPr>
        </p:nvSpPr>
        <p:spPr>
          <a:xfrm>
            <a:off x="9384626" y="199245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49" name="Text Placeholder 2133">
            <a:extLst>
              <a:ext uri="{FF2B5EF4-FFF2-40B4-BE49-F238E27FC236}">
                <a16:creationId xmlns:a16="http://schemas.microsoft.com/office/drawing/2014/main" id="{44CC3308-7392-472C-8361-B81CE24A02DC}"/>
              </a:ext>
            </a:extLst>
          </p:cNvPr>
          <p:cNvSpPr>
            <a:spLocks noGrp="1"/>
          </p:cNvSpPr>
          <p:nvPr userDrawn="1">
            <p:ph type="body" sz="quarter" idx="31" hasCustomPrompt="1"/>
          </p:nvPr>
        </p:nvSpPr>
        <p:spPr>
          <a:xfrm>
            <a:off x="9384626" y="274017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0" name="Text Placeholder 2133">
            <a:extLst>
              <a:ext uri="{FF2B5EF4-FFF2-40B4-BE49-F238E27FC236}">
                <a16:creationId xmlns:a16="http://schemas.microsoft.com/office/drawing/2014/main" id="{81CED69A-AC86-4119-978E-F4D77C65A3EA}"/>
              </a:ext>
            </a:extLst>
          </p:cNvPr>
          <p:cNvSpPr>
            <a:spLocks noGrp="1"/>
          </p:cNvSpPr>
          <p:nvPr userDrawn="1">
            <p:ph type="body" sz="quarter" idx="32" hasCustomPrompt="1"/>
          </p:nvPr>
        </p:nvSpPr>
        <p:spPr>
          <a:xfrm>
            <a:off x="9384626" y="348789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1" name="Text Placeholder 2133">
            <a:extLst>
              <a:ext uri="{FF2B5EF4-FFF2-40B4-BE49-F238E27FC236}">
                <a16:creationId xmlns:a16="http://schemas.microsoft.com/office/drawing/2014/main" id="{86CDA404-3761-46C0-890A-54D8D3329065}"/>
              </a:ext>
            </a:extLst>
          </p:cNvPr>
          <p:cNvSpPr>
            <a:spLocks noGrp="1"/>
          </p:cNvSpPr>
          <p:nvPr userDrawn="1">
            <p:ph type="body" sz="quarter" idx="33" hasCustomPrompt="1"/>
          </p:nvPr>
        </p:nvSpPr>
        <p:spPr>
          <a:xfrm>
            <a:off x="9384626" y="423561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2" name="Text Placeholder 2133">
            <a:extLst>
              <a:ext uri="{FF2B5EF4-FFF2-40B4-BE49-F238E27FC236}">
                <a16:creationId xmlns:a16="http://schemas.microsoft.com/office/drawing/2014/main" id="{20BB198C-6245-472B-97A8-676A0A152171}"/>
              </a:ext>
            </a:extLst>
          </p:cNvPr>
          <p:cNvSpPr>
            <a:spLocks noGrp="1"/>
          </p:cNvSpPr>
          <p:nvPr userDrawn="1">
            <p:ph type="body" sz="quarter" idx="34" hasCustomPrompt="1"/>
          </p:nvPr>
        </p:nvSpPr>
        <p:spPr>
          <a:xfrm>
            <a:off x="9384626" y="498333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4" name="Content Placeholder 2">
            <a:extLst>
              <a:ext uri="{FF2B5EF4-FFF2-40B4-BE49-F238E27FC236}">
                <a16:creationId xmlns:a16="http://schemas.microsoft.com/office/drawing/2014/main" id="{FBA93EE3-9E74-4644-BF5F-52441834D424}"/>
              </a:ext>
            </a:extLst>
          </p:cNvPr>
          <p:cNvSpPr>
            <a:spLocks noGrp="1"/>
          </p:cNvSpPr>
          <p:nvPr>
            <p:ph idx="1"/>
          </p:nvPr>
        </p:nvSpPr>
        <p:spPr bwMode="gray">
          <a:xfrm>
            <a:off x="741155" y="1878258"/>
            <a:ext cx="7467137" cy="4447583"/>
          </a:xfrm>
          <a:prstGeom prst="rect">
            <a:avLst/>
          </a:prstGeom>
        </p:spPr>
        <p:txBody>
          <a:bodyPr lIns="0" tIns="0" rIns="0" bIns="0"/>
          <a:lstStyle>
            <a:lvl1pPr marL="0" indent="0">
              <a:lnSpc>
                <a:spcPct val="85000"/>
              </a:lnSpc>
              <a:spcBef>
                <a:spcPts val="353"/>
              </a:spcBef>
              <a:buClr>
                <a:srgbClr val="8B241C"/>
              </a:buClr>
              <a:buFont typeface="Wingdings 3" panose="05040102010807070707" pitchFamily="18" charset="2"/>
              <a:buNone/>
              <a:defRPr sz="1059" b="1">
                <a:solidFill>
                  <a:schemeClr val="tx1"/>
                </a:solidFill>
                <a:latin typeface="+mn-lt"/>
              </a:defRPr>
            </a:lvl1pPr>
            <a:lvl2pPr marL="1401" indent="0">
              <a:lnSpc>
                <a:spcPct val="85000"/>
              </a:lnSpc>
              <a:spcBef>
                <a:spcPts val="353"/>
              </a:spcBef>
              <a:buClr>
                <a:srgbClr val="8B241C"/>
              </a:buClr>
              <a:buNone/>
              <a:defRPr sz="1059">
                <a:solidFill>
                  <a:schemeClr val="tx1"/>
                </a:solidFill>
                <a:latin typeface="+mn-lt"/>
              </a:defRPr>
            </a:lvl2pPr>
            <a:lvl3pPr marL="205920" indent="-196113">
              <a:lnSpc>
                <a:spcPct val="85000"/>
              </a:lnSpc>
              <a:spcBef>
                <a:spcPts val="353"/>
              </a:spcBef>
              <a:buClr>
                <a:srgbClr val="8B241C"/>
              </a:buClr>
              <a:defRPr sz="1059">
                <a:solidFill>
                  <a:schemeClr val="tx1"/>
                </a:solidFill>
                <a:latin typeface="+mn-lt"/>
              </a:defRPr>
            </a:lvl3pPr>
            <a:lvl4pPr marL="403433" indent="-200316">
              <a:lnSpc>
                <a:spcPct val="85000"/>
              </a:lnSpc>
              <a:spcBef>
                <a:spcPts val="353"/>
              </a:spcBef>
              <a:buClr>
                <a:srgbClr val="8B241C"/>
              </a:buClr>
              <a:defRPr sz="1059">
                <a:solidFill>
                  <a:schemeClr val="tx1"/>
                </a:solidFill>
                <a:latin typeface="+mn-lt"/>
              </a:defRPr>
            </a:lvl4pPr>
            <a:lvl5pPr marL="609353" indent="-198915">
              <a:lnSpc>
                <a:spcPct val="85000"/>
              </a:lnSpc>
              <a:spcBef>
                <a:spcPts val="353"/>
              </a:spcBef>
              <a:buClr>
                <a:srgbClr val="8B241C"/>
              </a:buClr>
              <a:defRPr sz="1059">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8183657"/>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66E5E98-0825-45C5-9F91-38B3E8E473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09852"/>
            <a:ext cx="12192000" cy="456640"/>
          </a:xfrm>
          <a:prstGeom prst="rect">
            <a:avLst/>
          </a:prstGeom>
        </p:spPr>
      </p:pic>
      <p:sp>
        <p:nvSpPr>
          <p:cNvPr id="4" name="Rectangle 3"/>
          <p:cNvSpPr/>
          <p:nvPr userDrawn="1"/>
        </p:nvSpPr>
        <p:spPr>
          <a:xfrm>
            <a:off x="0" y="225056"/>
            <a:ext cx="4805916" cy="4805916"/>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1411082" y="381000"/>
            <a:ext cx="399919" cy="408838"/>
          </a:xfrm>
          <a:prstGeom prst="rect">
            <a:avLst/>
          </a:prstGeom>
        </p:spPr>
      </p:pic>
      <p:sp>
        <p:nvSpPr>
          <p:cNvPr id="12" name="Title 1"/>
          <p:cNvSpPr>
            <a:spLocks noGrp="1"/>
          </p:cNvSpPr>
          <p:nvPr>
            <p:ph type="title"/>
          </p:nvPr>
        </p:nvSpPr>
        <p:spPr bwMode="gray">
          <a:xfrm>
            <a:off x="381001" y="370534"/>
            <a:ext cx="4350798" cy="4529857"/>
          </a:xfrm>
          <a:prstGeom prst="rect">
            <a:avLst/>
          </a:prstGeom>
          <a:effectLst>
            <a:outerShdw blurRad="50800" dist="38100" dir="2700000" algn="tl" rotWithShape="0">
              <a:prstClr val="black">
                <a:alpha val="40000"/>
              </a:prstClr>
            </a:outerShdw>
          </a:effectLst>
        </p:spPr>
        <p:txBody>
          <a:bodyPr lIns="0" tIns="0" rIns="0" bIns="0" anchor="ctr" anchorCtr="0"/>
          <a:lstStyle>
            <a:lvl1pPr>
              <a:defRPr lang="en-GB" sz="3177" dirty="0">
                <a:solidFill>
                  <a:schemeClr val="accent2"/>
                </a:solidFill>
                <a:latin typeface="Arial Black" panose="020B0A04020102020204" pitchFamily="34" charset="0"/>
                <a:ea typeface="+mn-ea"/>
              </a:defRPr>
            </a:lvl1pPr>
          </a:lstStyle>
          <a:p>
            <a:pPr marL="0" lvl="0" indent="0">
              <a:spcBef>
                <a:spcPts val="0"/>
              </a:spcBef>
              <a:buClr>
                <a:schemeClr val="accent2"/>
              </a:buClr>
              <a:buSzPct val="70000"/>
              <a:buFont typeface="Arial" pitchFamily="34" charset="0"/>
            </a:pPr>
            <a:r>
              <a:rPr lang="en-US"/>
              <a:t>Click to edit Master title style</a:t>
            </a:r>
            <a:endParaRPr lang="en-GB"/>
          </a:p>
        </p:txBody>
      </p:sp>
      <p:sp>
        <p:nvSpPr>
          <p:cNvPr id="14" name="TextBox 13">
            <a:extLst>
              <a:ext uri="{FF2B5EF4-FFF2-40B4-BE49-F238E27FC236}">
                <a16:creationId xmlns:a16="http://schemas.microsoft.com/office/drawing/2014/main" id="{89DCA3C2-4578-49B8-A895-7FB9DA5C3ECA}"/>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15" name="TextBox 14">
            <a:extLst>
              <a:ext uri="{FF2B5EF4-FFF2-40B4-BE49-F238E27FC236}">
                <a16:creationId xmlns:a16="http://schemas.microsoft.com/office/drawing/2014/main" id="{24CE1B1B-DAA7-4E21-84C8-7ECD7BFF33AD}"/>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16" name="Line 11">
            <a:extLst>
              <a:ext uri="{FF2B5EF4-FFF2-40B4-BE49-F238E27FC236}">
                <a16:creationId xmlns:a16="http://schemas.microsoft.com/office/drawing/2014/main" id="{005976AC-F513-4D85-BD76-42F95DF4D12B}"/>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7" name="TextBox 16">
            <a:extLst>
              <a:ext uri="{FF2B5EF4-FFF2-40B4-BE49-F238E27FC236}">
                <a16:creationId xmlns:a16="http://schemas.microsoft.com/office/drawing/2014/main" id="{568D4A1B-EBD3-4156-8E55-F4BAD5AA2F0D}"/>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8" name="Straight Connector 17">
            <a:extLst>
              <a:ext uri="{FF2B5EF4-FFF2-40B4-BE49-F238E27FC236}">
                <a16:creationId xmlns:a16="http://schemas.microsoft.com/office/drawing/2014/main" id="{6657097C-B4B6-4A23-B390-C31D158A6169}"/>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14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DE07C79A-D3DE-4EDA-A824-6B1E8BC4326A}"/>
              </a:ext>
            </a:extLst>
          </p:cNvPr>
          <p:cNvGrpSpPr/>
          <p:nvPr userDrawn="1"/>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8FAE592-7453-488F-A416-26819F4F07DA}"/>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885D3A37-A36D-4DF8-8396-025E12B8A73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3" name="Title 1">
            <a:extLst>
              <a:ext uri="{FF2B5EF4-FFF2-40B4-BE49-F238E27FC236}">
                <a16:creationId xmlns:a16="http://schemas.microsoft.com/office/drawing/2014/main" id="{B52E608B-90B8-4830-A784-71183E39B206}"/>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Tree>
    <p:extLst>
      <p:ext uri="{BB962C8B-B14F-4D97-AF65-F5344CB8AC3E}">
        <p14:creationId xmlns:p14="http://schemas.microsoft.com/office/powerpoint/2010/main" val="414718759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_Lett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5F643D-6E82-4F5A-8F88-5D19C36F3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77000"/>
            <a:ext cx="12192000" cy="381000"/>
          </a:xfrm>
          <a:prstGeom prst="rect">
            <a:avLst/>
          </a:prstGeom>
        </p:spPr>
      </p:pic>
      <p:sp>
        <p:nvSpPr>
          <p:cNvPr id="8" name="TextBox 7">
            <a:extLst>
              <a:ext uri="{FF2B5EF4-FFF2-40B4-BE49-F238E27FC236}">
                <a16:creationId xmlns:a16="http://schemas.microsoft.com/office/drawing/2014/main" id="{01EFE7F4-71BC-4395-8912-15F6864E8AEB}"/>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9" name="TextBox 8">
            <a:extLst>
              <a:ext uri="{FF2B5EF4-FFF2-40B4-BE49-F238E27FC236}">
                <a16:creationId xmlns:a16="http://schemas.microsoft.com/office/drawing/2014/main" id="{0FBC1157-6573-4304-A95B-0F93171CD7D7}"/>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10" name="Line 11">
            <a:extLst>
              <a:ext uri="{FF2B5EF4-FFF2-40B4-BE49-F238E27FC236}">
                <a16:creationId xmlns:a16="http://schemas.microsoft.com/office/drawing/2014/main" id="{240AEC9D-1795-4FB7-B0DC-4ABA272EB061}"/>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1" name="TextBox 10">
            <a:extLst>
              <a:ext uri="{FF2B5EF4-FFF2-40B4-BE49-F238E27FC236}">
                <a16:creationId xmlns:a16="http://schemas.microsoft.com/office/drawing/2014/main" id="{5C4A3AC5-AE1B-4DAE-A8F4-9140D4413B90}"/>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2" name="Straight Connector 11">
            <a:extLst>
              <a:ext uri="{FF2B5EF4-FFF2-40B4-BE49-F238E27FC236}">
                <a16:creationId xmlns:a16="http://schemas.microsoft.com/office/drawing/2014/main" id="{E79F9BB7-71AE-437E-A54C-86476CA2AF51}"/>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3" name="Line 11">
            <a:extLst>
              <a:ext uri="{FF2B5EF4-FFF2-40B4-BE49-F238E27FC236}">
                <a16:creationId xmlns:a16="http://schemas.microsoft.com/office/drawing/2014/main" id="{2AE35801-46A3-4258-9319-FA3E5EA43212}"/>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aphicFrame>
        <p:nvGraphicFramePr>
          <p:cNvPr id="14" name="Table 13">
            <a:extLst>
              <a:ext uri="{FF2B5EF4-FFF2-40B4-BE49-F238E27FC236}">
                <a16:creationId xmlns:a16="http://schemas.microsoft.com/office/drawing/2014/main" id="{D832A5F6-540D-4074-9F4A-416960FC16AE}"/>
              </a:ext>
            </a:extLst>
          </p:cNvPr>
          <p:cNvGraphicFramePr>
            <a:graphicFrameLocks noGrp="1"/>
          </p:cNvGraphicFramePr>
          <p:nvPr userDrawn="1">
            <p:extLst>
              <p:ext uri="{D42A27DB-BD31-4B8C-83A1-F6EECF244321}">
                <p14:modId xmlns:p14="http://schemas.microsoft.com/office/powerpoint/2010/main" val="2106584573"/>
              </p:ext>
            </p:extLst>
          </p:nvPr>
        </p:nvGraphicFramePr>
        <p:xfrm>
          <a:off x="1689463" y="516367"/>
          <a:ext cx="2973037" cy="337122"/>
        </p:xfrm>
        <a:graphic>
          <a:graphicData uri="http://schemas.openxmlformats.org/drawingml/2006/table">
            <a:tbl>
              <a:tblPr/>
              <a:tblGrid>
                <a:gridCol w="1140823">
                  <a:extLst>
                    <a:ext uri="{9D8B030D-6E8A-4147-A177-3AD203B41FA5}">
                      <a16:colId xmlns:a16="http://schemas.microsoft.com/office/drawing/2014/main" val="20000"/>
                    </a:ext>
                  </a:extLst>
                </a:gridCol>
                <a:gridCol w="174171">
                  <a:extLst>
                    <a:ext uri="{9D8B030D-6E8A-4147-A177-3AD203B41FA5}">
                      <a16:colId xmlns:a16="http://schemas.microsoft.com/office/drawing/2014/main" val="20001"/>
                    </a:ext>
                  </a:extLst>
                </a:gridCol>
                <a:gridCol w="1658043">
                  <a:extLst>
                    <a:ext uri="{9D8B030D-6E8A-4147-A177-3AD203B41FA5}">
                      <a16:colId xmlns:a16="http://schemas.microsoft.com/office/drawing/2014/main" val="20002"/>
                    </a:ext>
                  </a:extLst>
                </a:gridCol>
              </a:tblGrid>
              <a:tr h="30255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r>
                        <a:rPr lang="en-GB" sz="700" kern="600">
                          <a:solidFill>
                            <a:srgbClr val="808080"/>
                          </a:solidFill>
                          <a:latin typeface="+mn-lt"/>
                          <a:ea typeface="Times New Roman"/>
                          <a:cs typeface="Times New Roman"/>
                        </a:rPr>
                        <a:t>Ernst &amp; Young LLP</a:t>
                      </a:r>
                      <a:endParaRPr lang="en-US" sz="700" kern="600">
                        <a:solidFill>
                          <a:srgbClr val="808080"/>
                        </a:solidFill>
                        <a:latin typeface="+mn-lt"/>
                        <a:ea typeface="Times New Roman"/>
                        <a:cs typeface="Times New Roman"/>
                      </a:endParaRPr>
                    </a:p>
                    <a:p>
                      <a:pPr marL="0" marR="0">
                        <a:lnSpc>
                          <a:spcPts val="850"/>
                        </a:lnSpc>
                        <a:spcBef>
                          <a:spcPts val="0"/>
                        </a:spcBef>
                        <a:spcAft>
                          <a:spcPts val="0"/>
                        </a:spcAft>
                      </a:pPr>
                      <a:r>
                        <a:rPr lang="en-GB" sz="700" kern="600">
                          <a:solidFill>
                            <a:srgbClr val="808080"/>
                          </a:solidFill>
                          <a:latin typeface="+mn-lt"/>
                          <a:ea typeface="Times New Roman"/>
                          <a:cs typeface="Times New Roman"/>
                        </a:rPr>
                        <a:t>5 Times Square</a:t>
                      </a:r>
                    </a:p>
                    <a:p>
                      <a:pPr marL="0" marR="0">
                        <a:lnSpc>
                          <a:spcPts val="850"/>
                        </a:lnSpc>
                        <a:spcBef>
                          <a:spcPts val="0"/>
                        </a:spcBef>
                        <a:spcAft>
                          <a:spcPts val="0"/>
                        </a:spcAft>
                      </a:pPr>
                      <a:r>
                        <a:rPr lang="en-GB" sz="700" kern="600">
                          <a:solidFill>
                            <a:srgbClr val="808080"/>
                          </a:solidFill>
                          <a:latin typeface="+mn-lt"/>
                          <a:ea typeface="Times New Roman"/>
                          <a:cs typeface="Times New Roman"/>
                        </a:rPr>
                        <a:t>New York, NY  10036-6530</a:t>
                      </a:r>
                      <a:endParaRPr lang="en-US"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endParaRPr lang="en-GB"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r>
                        <a:rPr lang="en-GB" sz="700" kern="600">
                          <a:solidFill>
                            <a:srgbClr val="808080"/>
                          </a:solidFill>
                          <a:latin typeface="+mn-lt"/>
                          <a:ea typeface="Times New Roman"/>
                          <a:cs typeface="Times New Roman"/>
                        </a:rPr>
                        <a:t>Tel: +1 212 773 3000</a:t>
                      </a:r>
                    </a:p>
                    <a:p>
                      <a:pPr marL="0" marR="0">
                        <a:lnSpc>
                          <a:spcPts val="850"/>
                        </a:lnSpc>
                        <a:spcBef>
                          <a:spcPts val="0"/>
                        </a:spcBef>
                        <a:spcAft>
                          <a:spcPts val="0"/>
                        </a:spcAft>
                      </a:pPr>
                      <a:r>
                        <a:rPr lang="en-GB" sz="700" kern="600">
                          <a:solidFill>
                            <a:srgbClr val="808080"/>
                          </a:solidFill>
                          <a:latin typeface="+mn-lt"/>
                          <a:ea typeface="Times New Roman"/>
                          <a:cs typeface="Times New Roman"/>
                        </a:rPr>
                        <a:t>Fax: +1 212 773 6350</a:t>
                      </a:r>
                      <a:endParaRPr lang="en-US" sz="700" kern="600">
                        <a:solidFill>
                          <a:srgbClr val="808080"/>
                        </a:solidFill>
                        <a:latin typeface="+mn-lt"/>
                        <a:ea typeface="Times New Roman"/>
                        <a:cs typeface="Times New Roman"/>
                      </a:endParaRPr>
                    </a:p>
                    <a:p>
                      <a:pPr marL="0" marR="0">
                        <a:lnSpc>
                          <a:spcPts val="850"/>
                        </a:lnSpc>
                        <a:spcBef>
                          <a:spcPts val="0"/>
                        </a:spcBef>
                        <a:spcAft>
                          <a:spcPts val="0"/>
                        </a:spcAft>
                      </a:pPr>
                      <a:r>
                        <a:rPr lang="en-GB" sz="700" kern="600">
                          <a:solidFill>
                            <a:srgbClr val="808080"/>
                          </a:solidFill>
                          <a:latin typeface="+mn-lt"/>
                          <a:ea typeface="Times New Roman"/>
                          <a:cs typeface="Times New Roman"/>
                        </a:rPr>
                        <a:t>ey.com</a:t>
                      </a:r>
                      <a:endParaRPr lang="en-US"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DC45F5FF-6F3B-4589-B415-308FE8174C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9303" y="233979"/>
            <a:ext cx="731520" cy="793973"/>
          </a:xfrm>
          <a:prstGeom prst="rect">
            <a:avLst/>
          </a:prstGeom>
        </p:spPr>
      </p:pic>
    </p:spTree>
    <p:extLst>
      <p:ext uri="{BB962C8B-B14F-4D97-AF65-F5344CB8AC3E}">
        <p14:creationId xmlns:p14="http://schemas.microsoft.com/office/powerpoint/2010/main" val="1527057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AF022-71D7-4746-8741-9DC11437D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p:cNvSpPr txBox="1"/>
          <p:nvPr userDrawn="1"/>
        </p:nvSpPr>
        <p:spPr bwMode="gray">
          <a:xfrm>
            <a:off x="378412" y="644183"/>
            <a:ext cx="3211427" cy="2826864"/>
          </a:xfrm>
          <a:prstGeom prst="rect">
            <a:avLst/>
          </a:prstGeom>
          <a:noFill/>
        </p:spPr>
        <p:txBody>
          <a:bodyPr wrap="square" lIns="0" tIns="0" rIns="0" bIns="0" rtlCol="0">
            <a:spAutoFit/>
          </a:bodyPr>
          <a:lstStyle/>
          <a:p>
            <a:pPr defTabSz="898561">
              <a:lnSpc>
                <a:spcPct val="110000"/>
              </a:lnSpc>
            </a:pPr>
            <a:r>
              <a:rPr lang="en-US" sz="706" b="1">
                <a:solidFill>
                  <a:schemeClr val="tx2"/>
                </a:solidFill>
                <a:latin typeface="EYInterstate Light" panose="02000506000000020004" pitchFamily="2" charset="0"/>
              </a:rPr>
              <a:t>About EY</a:t>
            </a:r>
          </a:p>
          <a:p>
            <a:pPr defTabSz="898561">
              <a:lnSpc>
                <a:spcPct val="110000"/>
              </a:lnSpc>
            </a:pPr>
            <a:r>
              <a:rPr lang="en-US" sz="706">
                <a:solidFill>
                  <a:schemeClr val="tx2"/>
                </a:solidFill>
                <a:latin typeface="EYInterstate Light" panose="02000506000000020004" pitchFamily="2" charset="0"/>
              </a:rPr>
              <a:t>EY is a global leader in assurance, tax, transaction and advisory</a:t>
            </a:r>
          </a:p>
          <a:p>
            <a:pPr defTabSz="898561">
              <a:lnSpc>
                <a:spcPct val="110000"/>
              </a:lnSpc>
            </a:pPr>
            <a:r>
              <a:rPr lang="en-US" sz="706">
                <a:solidFill>
                  <a:schemeClr val="tx2"/>
                </a:solidFill>
                <a:latin typeface="EYInterstate Light" panose="02000506000000020004" pitchFamily="2" charset="0"/>
              </a:rPr>
              <a:t>services. The insights and quality services we deliver help build trust</a:t>
            </a:r>
          </a:p>
          <a:p>
            <a:pPr defTabSz="898561">
              <a:lnSpc>
                <a:spcPct val="110000"/>
              </a:lnSpc>
            </a:pPr>
            <a:r>
              <a:rPr lang="en-US" sz="706">
                <a:solidFill>
                  <a:schemeClr val="tx2"/>
                </a:solidFill>
                <a:latin typeface="EYInterstate Light" panose="02000506000000020004" pitchFamily="2" charset="0"/>
              </a:rPr>
              <a:t>and confidence in the capital markets and in economies the world</a:t>
            </a:r>
          </a:p>
          <a:p>
            <a:pPr defTabSz="898561">
              <a:lnSpc>
                <a:spcPct val="110000"/>
              </a:lnSpc>
            </a:pPr>
            <a:r>
              <a:rPr lang="en-US" sz="706">
                <a:solidFill>
                  <a:schemeClr val="tx2"/>
                </a:solidFill>
                <a:latin typeface="EYInterstate Light" panose="02000506000000020004" pitchFamily="2" charset="0"/>
              </a:rPr>
              <a:t>over. We develop outstanding leaders who team to deliver on our</a:t>
            </a:r>
          </a:p>
          <a:p>
            <a:pPr defTabSz="898561">
              <a:lnSpc>
                <a:spcPct val="110000"/>
              </a:lnSpc>
            </a:pPr>
            <a:r>
              <a:rPr lang="en-US" sz="706">
                <a:solidFill>
                  <a:schemeClr val="tx2"/>
                </a:solidFill>
                <a:latin typeface="EYInterstate Light" panose="02000506000000020004" pitchFamily="2" charset="0"/>
              </a:rPr>
              <a:t>promises to all of our stakeholders. In so doing, we play a critical role</a:t>
            </a:r>
          </a:p>
          <a:p>
            <a:pPr defTabSz="898561">
              <a:lnSpc>
                <a:spcPct val="110000"/>
              </a:lnSpc>
            </a:pPr>
            <a:r>
              <a:rPr lang="en-US" sz="706">
                <a:solidFill>
                  <a:schemeClr val="tx2"/>
                </a:solidFill>
                <a:latin typeface="EYInterstate Light" panose="02000506000000020004" pitchFamily="2" charset="0"/>
              </a:rPr>
              <a:t>in building a better working world for our people, for our clients and</a:t>
            </a:r>
          </a:p>
          <a:p>
            <a:pPr defTabSz="898561">
              <a:lnSpc>
                <a:spcPct val="110000"/>
              </a:lnSpc>
            </a:pPr>
            <a:r>
              <a:rPr lang="en-US" sz="706">
                <a:solidFill>
                  <a:schemeClr val="tx2"/>
                </a:solidFill>
                <a:latin typeface="EYInterstate Light" panose="02000506000000020004" pitchFamily="2" charset="0"/>
              </a:rPr>
              <a:t>for our communities.</a:t>
            </a:r>
          </a:p>
          <a:p>
            <a:pPr defTabSz="898561">
              <a:lnSpc>
                <a:spcPct val="110000"/>
              </a:lnSpc>
            </a:pPr>
            <a:endParaRPr lang="en-US" sz="706">
              <a:solidFill>
                <a:schemeClr val="tx2"/>
              </a:solidFill>
              <a:latin typeface="EYInterstate Light" panose="02000506000000020004" pitchFamily="2" charset="0"/>
            </a:endParaRPr>
          </a:p>
          <a:p>
            <a:pPr defTabSz="898561">
              <a:lnSpc>
                <a:spcPct val="110000"/>
              </a:lnSpc>
            </a:pPr>
            <a:r>
              <a:rPr lang="en-US" sz="706">
                <a:solidFill>
                  <a:schemeClr val="tx2"/>
                </a:solidFill>
                <a:latin typeface="EYInterstate Light" panose="02000506000000020004" pitchFamily="2" charset="0"/>
              </a:rPr>
              <a:t>EY refers to the global organization and may refer to one or more of</a:t>
            </a:r>
          </a:p>
          <a:p>
            <a:pPr defTabSz="898561">
              <a:lnSpc>
                <a:spcPct val="110000"/>
              </a:lnSpc>
            </a:pPr>
            <a:r>
              <a:rPr lang="en-US" sz="706">
                <a:solidFill>
                  <a:schemeClr val="tx2"/>
                </a:solidFill>
                <a:latin typeface="EYInterstate Light" panose="02000506000000020004" pitchFamily="2" charset="0"/>
              </a:rPr>
              <a:t>the member firms of Ernst &amp; Young Global Limited, each of which is</a:t>
            </a:r>
          </a:p>
          <a:p>
            <a:pPr defTabSz="898561">
              <a:lnSpc>
                <a:spcPct val="110000"/>
              </a:lnSpc>
            </a:pPr>
            <a:r>
              <a:rPr lang="en-US" sz="706">
                <a:solidFill>
                  <a:schemeClr val="tx2"/>
                </a:solidFill>
                <a:latin typeface="EYInterstate Light" panose="02000506000000020004" pitchFamily="2" charset="0"/>
              </a:rPr>
              <a:t>a separate legal entity. Ernst &amp; Young Global Limited, a UK company</a:t>
            </a:r>
          </a:p>
          <a:p>
            <a:pPr defTabSz="898561">
              <a:lnSpc>
                <a:spcPct val="110000"/>
              </a:lnSpc>
            </a:pPr>
            <a:r>
              <a:rPr lang="en-US" sz="706">
                <a:solidFill>
                  <a:schemeClr val="tx2"/>
                </a:solidFill>
                <a:latin typeface="EYInterstate Light" panose="02000506000000020004" pitchFamily="2" charset="0"/>
              </a:rPr>
              <a:t>limited by guarantee, does not provide services to clients. For more</a:t>
            </a:r>
          </a:p>
          <a:p>
            <a:pPr defTabSz="898561">
              <a:lnSpc>
                <a:spcPct val="110000"/>
              </a:lnSpc>
            </a:pPr>
            <a:r>
              <a:rPr lang="en-US" sz="706">
                <a:solidFill>
                  <a:schemeClr val="tx2"/>
                </a:solidFill>
                <a:latin typeface="EYInterstate Light" panose="02000506000000020004" pitchFamily="2" charset="0"/>
              </a:rPr>
              <a:t>information about our organization, please visit ey.com.</a:t>
            </a:r>
          </a:p>
          <a:p>
            <a:pPr defTabSz="898561">
              <a:lnSpc>
                <a:spcPct val="110000"/>
              </a:lnSpc>
            </a:pPr>
            <a:endParaRPr lang="en-US" sz="706">
              <a:solidFill>
                <a:schemeClr val="tx2"/>
              </a:solidFill>
              <a:latin typeface="EYInterstate Regular" panose="02000503020000020004" pitchFamily="2" charset="0"/>
            </a:endParaRPr>
          </a:p>
          <a:p>
            <a:pPr defTabSz="898561">
              <a:lnSpc>
                <a:spcPct val="110000"/>
              </a:lnSpc>
            </a:pPr>
            <a:r>
              <a:rPr lang="en-US" sz="706">
                <a:solidFill>
                  <a:schemeClr val="tx2"/>
                </a:solidFill>
                <a:latin typeface="EYInterstate Regular" panose="02000503020000020004" pitchFamily="2" charset="0"/>
              </a:rPr>
              <a:t>© 2019 EYGM Limited. </a:t>
            </a:r>
          </a:p>
          <a:p>
            <a:pPr defTabSz="898561">
              <a:lnSpc>
                <a:spcPct val="110000"/>
              </a:lnSpc>
            </a:pPr>
            <a:r>
              <a:rPr lang="en-US" sz="706" b="1">
                <a:solidFill>
                  <a:schemeClr val="tx2"/>
                </a:solidFill>
                <a:latin typeface="EYInterstate Regular" panose="02000503020000020004" pitchFamily="2" charset="0"/>
              </a:rPr>
              <a:t>Confidential </a:t>
            </a:r>
            <a:r>
              <a:rPr lang="en-US" sz="706">
                <a:solidFill>
                  <a:schemeClr val="tx2"/>
                </a:solidFill>
                <a:latin typeface="EYInterstate Regular" panose="02000503020000020004" pitchFamily="2" charset="0"/>
              </a:rPr>
              <a:t>– All Rights Reserved.</a:t>
            </a:r>
          </a:p>
          <a:p>
            <a:pPr defTabSz="898561">
              <a:lnSpc>
                <a:spcPct val="110000"/>
              </a:lnSpc>
            </a:pPr>
            <a:endParaRPr lang="en-US" sz="706">
              <a:solidFill>
                <a:schemeClr val="tx2"/>
              </a:solidFill>
              <a:latin typeface="EYInterstate Light" panose="02000506000000020004" pitchFamily="2" charset="0"/>
            </a:endParaRPr>
          </a:p>
          <a:p>
            <a:pPr defTabSz="898561">
              <a:lnSpc>
                <a:spcPct val="110000"/>
              </a:lnSpc>
            </a:pPr>
            <a:r>
              <a:rPr lang="en-US" sz="529">
                <a:solidFill>
                  <a:schemeClr val="tx2"/>
                </a:solidFill>
                <a:latin typeface="EYInterstate Light" panose="02000506000000020004" pitchFamily="2" charset="0"/>
              </a:rPr>
              <a:t>This publication contains information in summary form and is therefore intended for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general guidance only. It is not intended to be a substitute for detailed research or the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exercise of professional judgment. Neither Ernst &amp; Young LLP nor any other member of the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global EY organization can accept any responsibility for loss occasioned to any person acting or refraining from action as a result of any material in this publication. On any specific matter, reference should be made to the appropriate advisor.</a:t>
            </a:r>
          </a:p>
          <a:p>
            <a:pPr defTabSz="898561">
              <a:lnSpc>
                <a:spcPct val="110000"/>
              </a:lnSpc>
            </a:pPr>
            <a:r>
              <a:rPr lang="en-US" sz="882" b="1">
                <a:solidFill>
                  <a:schemeClr val="tx2"/>
                </a:solidFill>
                <a:latin typeface="EYInterstate Regular" panose="02000503020000020004" pitchFamily="2" charset="0"/>
              </a:rPr>
              <a:t>ey.com</a:t>
            </a:r>
          </a:p>
        </p:txBody>
      </p:sp>
      <p:sp>
        <p:nvSpPr>
          <p:cNvPr id="8" name="TextBox 7"/>
          <p:cNvSpPr txBox="1"/>
          <p:nvPr userDrawn="1"/>
        </p:nvSpPr>
        <p:spPr bwMode="gray">
          <a:xfrm>
            <a:off x="378412" y="369028"/>
            <a:ext cx="3211427" cy="135743"/>
          </a:xfrm>
          <a:prstGeom prst="rect">
            <a:avLst/>
          </a:prstGeom>
          <a:noFill/>
        </p:spPr>
        <p:txBody>
          <a:bodyPr wrap="square" lIns="0" tIns="0" rIns="0" bIns="0" rtlCol="0">
            <a:spAutoFit/>
          </a:bodyPr>
          <a:lstStyle/>
          <a:p>
            <a:pPr marL="0" marR="0" lvl="0" indent="0" defTabSz="898561" eaLnBrk="1" fontAlgn="auto" latinLnBrk="0" hangingPunct="1">
              <a:lnSpc>
                <a:spcPct val="100000"/>
              </a:lnSpc>
              <a:spcBef>
                <a:spcPts val="0"/>
              </a:spcBef>
              <a:spcAft>
                <a:spcPts val="0"/>
              </a:spcAft>
              <a:buClrTx/>
              <a:buSzTx/>
              <a:buFontTx/>
              <a:buNone/>
              <a:tabLst/>
              <a:defRPr/>
            </a:pPr>
            <a:r>
              <a:rPr kumimoji="0" lang="en-US" sz="882" b="0" i="0" u="none" strike="noStrike" kern="0" cap="none" spc="0" normalizeH="0" baseline="0" noProof="0">
                <a:ln>
                  <a:noFill/>
                </a:ln>
                <a:solidFill>
                  <a:schemeClr val="tx2"/>
                </a:solidFill>
                <a:effectLst/>
                <a:uLnTx/>
                <a:uFillTx/>
              </a:rPr>
              <a:t>EY | Assurance | Tax | Transactions | Advisory</a:t>
            </a:r>
          </a:p>
        </p:txBody>
      </p:sp>
    </p:spTree>
    <p:extLst>
      <p:ext uri="{BB962C8B-B14F-4D97-AF65-F5344CB8AC3E}">
        <p14:creationId xmlns:p14="http://schemas.microsoft.com/office/powerpoint/2010/main" val="1468419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Line 10">
            <a:extLst>
              <a:ext uri="{FF2B5EF4-FFF2-40B4-BE49-F238E27FC236}">
                <a16:creationId xmlns:a16="http://schemas.microsoft.com/office/drawing/2014/main" id="{8832866C-87FB-4C4E-AECB-CDCEC47D6062}"/>
              </a:ext>
            </a:extLst>
          </p:cNvPr>
          <p:cNvSpPr>
            <a:spLocks noChangeShapeType="1"/>
          </p:cNvSpPr>
          <p:nvPr userDrawn="1"/>
        </p:nvSpPr>
        <p:spPr bwMode="gray">
          <a:xfrm>
            <a:off x="381000" y="1154099"/>
            <a:ext cx="11430000"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9" name="Title 1">
            <a:extLst>
              <a:ext uri="{FF2B5EF4-FFF2-40B4-BE49-F238E27FC236}">
                <a16:creationId xmlns:a16="http://schemas.microsoft.com/office/drawing/2014/main" id="{E29BE12C-E347-4E17-B4EE-6E773498113B}"/>
              </a:ext>
            </a:extLst>
          </p:cNvPr>
          <p:cNvSpPr>
            <a:spLocks noGrp="1"/>
          </p:cNvSpPr>
          <p:nvPr>
            <p:ph type="title"/>
          </p:nvPr>
        </p:nvSpPr>
        <p:spPr bwMode="gray">
          <a:xfrm>
            <a:off x="381001" y="581444"/>
            <a:ext cx="10637634"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10" name="Content Placeholder 2">
            <a:extLst>
              <a:ext uri="{FF2B5EF4-FFF2-40B4-BE49-F238E27FC236}">
                <a16:creationId xmlns:a16="http://schemas.microsoft.com/office/drawing/2014/main" id="{6EA35571-2ED4-4FEE-A745-24CA2DBA36A0}"/>
              </a:ext>
            </a:extLst>
          </p:cNvPr>
          <p:cNvSpPr>
            <a:spLocks noGrp="1"/>
          </p:cNvSpPr>
          <p:nvPr>
            <p:ph sz="quarter" idx="11" hasCustomPrompt="1"/>
          </p:nvPr>
        </p:nvSpPr>
        <p:spPr>
          <a:xfrm>
            <a:off x="381001" y="828824"/>
            <a:ext cx="10637810"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11" name="Content Placeholder 2">
            <a:extLst>
              <a:ext uri="{FF2B5EF4-FFF2-40B4-BE49-F238E27FC236}">
                <a16:creationId xmlns:a16="http://schemas.microsoft.com/office/drawing/2014/main" id="{D9232607-61FE-4E1C-91FB-05C3683DAA06}"/>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oup 4">
            <a:extLst>
              <a:ext uri="{FF2B5EF4-FFF2-40B4-BE49-F238E27FC236}">
                <a16:creationId xmlns:a16="http://schemas.microsoft.com/office/drawing/2014/main" id="{F11FAF4F-C029-4B5A-922C-F1311741DE51}"/>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16" name="Freeform 5">
              <a:extLst>
                <a:ext uri="{FF2B5EF4-FFF2-40B4-BE49-F238E27FC236}">
                  <a16:creationId xmlns:a16="http://schemas.microsoft.com/office/drawing/2014/main" id="{0250AB11-2F15-4C9A-B345-7CAF80E97849}"/>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7" name="Freeform 6">
              <a:extLst>
                <a:ext uri="{FF2B5EF4-FFF2-40B4-BE49-F238E27FC236}">
                  <a16:creationId xmlns:a16="http://schemas.microsoft.com/office/drawing/2014/main" id="{546CE0BE-545F-49AA-A085-324D43326138}"/>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8" name="Freeform 7">
              <a:extLst>
                <a:ext uri="{FF2B5EF4-FFF2-40B4-BE49-F238E27FC236}">
                  <a16:creationId xmlns:a16="http://schemas.microsoft.com/office/drawing/2014/main" id="{F7105D40-8422-40F7-90DF-3D4169EE2CE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1634098902"/>
      </p:ext>
    </p:extLst>
  </p:cSld>
  <p:clrMapOvr>
    <a:masterClrMapping/>
  </p:clrMapOvr>
  <p:extLst>
    <p:ext uri="{DCECCB84-F9BA-43D5-87BE-67443E8EF086}">
      <p15:sldGuideLst xmlns:p15="http://schemas.microsoft.com/office/powerpoint/2012/main">
        <p15:guide id="3"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ver_Option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F3D5645-37E5-49A0-B570-C402940145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4910FDE4-4996-4A02-9638-1CDFE028E853}"/>
              </a:ext>
            </a:extLst>
          </p:cNvPr>
          <p:cNvGrpSpPr/>
          <p:nvPr userDrawn="1"/>
        </p:nvGrpSpPr>
        <p:grpSpPr>
          <a:xfrm>
            <a:off x="381000" y="347322"/>
            <a:ext cx="5818321" cy="6087429"/>
            <a:chOff x="594360" y="384047"/>
            <a:chExt cx="5422391" cy="6123439"/>
          </a:xfrm>
        </p:grpSpPr>
        <p:pic>
          <p:nvPicPr>
            <p:cNvPr id="11" name="Picture 10">
              <a:extLst>
                <a:ext uri="{FF2B5EF4-FFF2-40B4-BE49-F238E27FC236}">
                  <a16:creationId xmlns:a16="http://schemas.microsoft.com/office/drawing/2014/main" id="{677BEA6F-3B58-44AD-A596-E769B16A1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3503" y="384047"/>
              <a:ext cx="5413248" cy="4572744"/>
            </a:xfrm>
            <a:prstGeom prst="rect">
              <a:avLst/>
            </a:prstGeom>
          </p:spPr>
        </p:pic>
        <p:pic>
          <p:nvPicPr>
            <p:cNvPr id="14" name="Picture 13">
              <a:extLst>
                <a:ext uri="{FF2B5EF4-FFF2-40B4-BE49-F238E27FC236}">
                  <a16:creationId xmlns:a16="http://schemas.microsoft.com/office/drawing/2014/main" id="{50514131-67BB-4E81-A454-3C84D4DCE7A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360" y="5888736"/>
              <a:ext cx="3780000" cy="618750"/>
            </a:xfrm>
            <a:prstGeom prst="rect">
              <a:avLst/>
            </a:prstGeom>
          </p:spPr>
        </p:pic>
      </p:grpSp>
      <p:grpSp>
        <p:nvGrpSpPr>
          <p:cNvPr id="8" name="Group 4">
            <a:extLst>
              <a:ext uri="{FF2B5EF4-FFF2-40B4-BE49-F238E27FC236}">
                <a16:creationId xmlns:a16="http://schemas.microsoft.com/office/drawing/2014/main" id="{49775FA1-7AB7-49C6-9C16-4C3B47A63195}"/>
              </a:ext>
            </a:extLst>
          </p:cNvPr>
          <p:cNvGrpSpPr>
            <a:grpSpLocks noChangeAspect="1"/>
          </p:cNvGrpSpPr>
          <p:nvPr userDrawn="1"/>
        </p:nvGrpSpPr>
        <p:grpSpPr bwMode="auto">
          <a:xfrm>
            <a:off x="10870596" y="5455865"/>
            <a:ext cx="940405" cy="1021136"/>
            <a:chOff x="7190" y="3895"/>
            <a:chExt cx="622" cy="729"/>
          </a:xfrm>
          <a:solidFill>
            <a:schemeClr val="tx2"/>
          </a:solidFill>
        </p:grpSpPr>
        <p:sp>
          <p:nvSpPr>
            <p:cNvPr id="9" name="Freeform 5">
              <a:extLst>
                <a:ext uri="{FF2B5EF4-FFF2-40B4-BE49-F238E27FC236}">
                  <a16:creationId xmlns:a16="http://schemas.microsoft.com/office/drawing/2014/main" id="{F4D7D06B-707A-4855-A243-45ED416925D7}"/>
                </a:ext>
              </a:extLst>
            </p:cNvPr>
            <p:cNvSpPr>
              <a:spLocks/>
            </p:cNvSpPr>
            <p:nvPr/>
          </p:nvSpPr>
          <p:spPr bwMode="auto">
            <a:xfrm>
              <a:off x="7190" y="3895"/>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0" name="Freeform 6">
              <a:extLst>
                <a:ext uri="{FF2B5EF4-FFF2-40B4-BE49-F238E27FC236}">
                  <a16:creationId xmlns:a16="http://schemas.microsoft.com/office/drawing/2014/main" id="{FABA0AFE-BF5D-4289-91F3-01FA3B18AA8F}"/>
                </a:ext>
              </a:extLst>
            </p:cNvPr>
            <p:cNvSpPr>
              <a:spLocks noEditPoints="1"/>
            </p:cNvSpPr>
            <p:nvPr/>
          </p:nvSpPr>
          <p:spPr bwMode="auto">
            <a:xfrm>
              <a:off x="7190" y="4153"/>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41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62"/>
                  </a:moveTo>
                  <a:lnTo>
                    <a:pt x="597" y="1874"/>
                  </a:lnTo>
                  <a:lnTo>
                    <a:pt x="541" y="1874"/>
                  </a:lnTo>
                  <a:lnTo>
                    <a:pt x="541" y="1651"/>
                  </a:lnTo>
                  <a:lnTo>
                    <a:pt x="597" y="1651"/>
                  </a:lnTo>
                  <a:lnTo>
                    <a:pt x="597" y="1762"/>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8"/>
                  </a:moveTo>
                  <a:lnTo>
                    <a:pt x="597" y="1619"/>
                  </a:lnTo>
                  <a:lnTo>
                    <a:pt x="541" y="1619"/>
                  </a:lnTo>
                  <a:lnTo>
                    <a:pt x="541" y="1563"/>
                  </a:lnTo>
                  <a:lnTo>
                    <a:pt x="597" y="1563"/>
                  </a:lnTo>
                  <a:lnTo>
                    <a:pt x="597" y="1598"/>
                  </a:lnTo>
                  <a:close/>
                  <a:moveTo>
                    <a:pt x="981" y="1651"/>
                  </a:moveTo>
                  <a:lnTo>
                    <a:pt x="1037" y="1651"/>
                  </a:lnTo>
                  <a:lnTo>
                    <a:pt x="1037" y="1765"/>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41"/>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51"/>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84" name="Title 1"/>
          <p:cNvSpPr>
            <a:spLocks noGrp="1"/>
          </p:cNvSpPr>
          <p:nvPr>
            <p:ph type="ctrTitle"/>
          </p:nvPr>
        </p:nvSpPr>
        <p:spPr>
          <a:xfrm>
            <a:off x="848625" y="1633114"/>
            <a:ext cx="4805350" cy="1936055"/>
          </a:xfrm>
          <a:prstGeom prst="rect">
            <a:avLst/>
          </a:prstGeom>
        </p:spPr>
        <p:txBody>
          <a:bodyPr lIns="0" tIns="0" rIns="0" bIns="0"/>
          <a:lstStyle>
            <a:lvl1pPr>
              <a:defRPr sz="3883">
                <a:solidFill>
                  <a:schemeClr val="tx2"/>
                </a:solidFill>
                <a:latin typeface="+mj-lt"/>
                <a:cs typeface="Arial" pitchFamily="34" charset="0"/>
              </a:defRPr>
            </a:lvl1pPr>
          </a:lstStyle>
          <a:p>
            <a:r>
              <a:rPr lang="en-US"/>
              <a:t>Click to edit Master title style</a:t>
            </a:r>
            <a:endParaRPr lang="en-GB"/>
          </a:p>
        </p:txBody>
      </p:sp>
      <p:sp>
        <p:nvSpPr>
          <p:cNvPr id="85" name="Subtitle 2"/>
          <p:cNvSpPr>
            <a:spLocks noGrp="1"/>
          </p:cNvSpPr>
          <p:nvPr>
            <p:ph type="subTitle" idx="1"/>
          </p:nvPr>
        </p:nvSpPr>
        <p:spPr>
          <a:xfrm>
            <a:off x="848625" y="3650194"/>
            <a:ext cx="4805350" cy="792767"/>
          </a:xfrm>
          <a:prstGeom prst="rect">
            <a:avLst/>
          </a:prstGeom>
        </p:spPr>
        <p:txBody>
          <a:bodyPr lIns="0" tIns="0" rIns="0" bIns="0" anchor="b" anchorCtr="0"/>
          <a:lstStyle>
            <a:lvl1pPr marL="0" indent="0" algn="l">
              <a:buNone/>
              <a:defRPr sz="1765" b="1">
                <a:solidFill>
                  <a:schemeClr val="tx2"/>
                </a:solidFill>
                <a:latin typeface="+mj-lt"/>
                <a:cs typeface="Arial" pitchFamily="34" charset="0"/>
              </a:defRPr>
            </a:lvl1pPr>
            <a:lvl2pPr marL="0" indent="0" algn="l">
              <a:buNone/>
              <a:defRPr sz="1412">
                <a:solidFill>
                  <a:srgbClr val="404040"/>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2427283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itle 1"/>
          <p:cNvSpPr>
            <a:spLocks noGrp="1"/>
          </p:cNvSpPr>
          <p:nvPr>
            <p:ph type="title"/>
          </p:nvPr>
        </p:nvSpPr>
        <p:spPr bwMode="gray">
          <a:xfrm>
            <a:off x="381000" y="598611"/>
            <a:ext cx="10637634"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grpSp>
        <p:nvGrpSpPr>
          <p:cNvPr id="4" name="Group 4">
            <a:extLst>
              <a:ext uri="{FF2B5EF4-FFF2-40B4-BE49-F238E27FC236}">
                <a16:creationId xmlns:a16="http://schemas.microsoft.com/office/drawing/2014/main" id="{0306C615-1D6C-450A-AEAC-A909403F9924}"/>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5" name="Freeform 5">
              <a:extLst>
                <a:ext uri="{FF2B5EF4-FFF2-40B4-BE49-F238E27FC236}">
                  <a16:creationId xmlns:a16="http://schemas.microsoft.com/office/drawing/2014/main" id="{E20CB42C-936F-4DB5-9A44-9E8B4E98AA94}"/>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6" name="Freeform 6">
              <a:extLst>
                <a:ext uri="{FF2B5EF4-FFF2-40B4-BE49-F238E27FC236}">
                  <a16:creationId xmlns:a16="http://schemas.microsoft.com/office/drawing/2014/main" id="{F6D8EED9-DD16-4340-96BF-487D8FAF829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7" name="Freeform 7">
              <a:extLst>
                <a:ext uri="{FF2B5EF4-FFF2-40B4-BE49-F238E27FC236}">
                  <a16:creationId xmlns:a16="http://schemas.microsoft.com/office/drawing/2014/main" id="{FC1E4C78-5ED5-456B-A8CC-49AB80FFF1B3}"/>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8" name="Line 10">
            <a:extLst>
              <a:ext uri="{FF2B5EF4-FFF2-40B4-BE49-F238E27FC236}">
                <a16:creationId xmlns:a16="http://schemas.microsoft.com/office/drawing/2014/main" id="{8832866C-87FB-4C4E-AECB-CDCEC47D6062}"/>
              </a:ext>
            </a:extLst>
          </p:cNvPr>
          <p:cNvSpPr>
            <a:spLocks noChangeShapeType="1"/>
          </p:cNvSpPr>
          <p:nvPr userDrawn="1"/>
        </p:nvSpPr>
        <p:spPr bwMode="gray">
          <a:xfrm>
            <a:off x="381000" y="1154099"/>
            <a:ext cx="11430000"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Tree>
    <p:extLst>
      <p:ext uri="{BB962C8B-B14F-4D97-AF65-F5344CB8AC3E}">
        <p14:creationId xmlns:p14="http://schemas.microsoft.com/office/powerpoint/2010/main" val="3208827593"/>
      </p:ext>
    </p:extLst>
  </p:cSld>
  <p:clrMapOvr>
    <a:masterClrMapping/>
  </p:clrMapOvr>
  <p:extLst>
    <p:ext uri="{DCECCB84-F9BA-43D5-87BE-67443E8EF086}">
      <p15:sldGuideLst xmlns:p15="http://schemas.microsoft.com/office/powerpoint/2012/main">
        <p15:guide id="3"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Section No__MainSec">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294707"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1526514492"/>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64276328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067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4" name="Content Placeholder 2">
            <a:extLst>
              <a:ext uri="{FF2B5EF4-FFF2-40B4-BE49-F238E27FC236}">
                <a16:creationId xmlns:a16="http://schemas.microsoft.com/office/drawing/2014/main" id="{FA6F0E38-D892-41F1-A0C0-C658B4AB30C4}"/>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11165"/>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chart_Section No-Main">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682056"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3" name="Content Placeholder 2">
            <a:extLst>
              <a:ext uri="{FF2B5EF4-FFF2-40B4-BE49-F238E27FC236}">
                <a16:creationId xmlns:a16="http://schemas.microsoft.com/office/drawing/2014/main" id="{7B458845-1A53-4C2B-9B95-DB455A444A28}"/>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7534924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chart_Section No-Main">
    <p:spTree>
      <p:nvGrpSpPr>
        <p:cNvPr id="1" name=""/>
        <p:cNvGrpSpPr/>
        <p:nvPr/>
      </p:nvGrpSpPr>
      <p:grpSpPr>
        <a:xfrm>
          <a:off x="0" y="0"/>
          <a:ext cx="0" cy="0"/>
          <a:chOff x="0" y="0"/>
          <a:chExt cx="0" cy="0"/>
        </a:xfrm>
      </p:grpSpPr>
      <p:sp>
        <p:nvSpPr>
          <p:cNvPr id="18" name="Line 10">
            <a:extLst>
              <a:ext uri="{FF2B5EF4-FFF2-40B4-BE49-F238E27FC236}">
                <a16:creationId xmlns:a16="http://schemas.microsoft.com/office/drawing/2014/main" id="{8FCF35C0-5514-48AB-9A42-80257A44AD41}"/>
              </a:ext>
            </a:extLst>
          </p:cNvPr>
          <p:cNvSpPr>
            <a:spLocks noChangeShapeType="1"/>
          </p:cNvSpPr>
          <p:nvPr userDrawn="1"/>
        </p:nvSpPr>
        <p:spPr bwMode="gray">
          <a:xfrm>
            <a:off x="516294" y="1154099"/>
            <a:ext cx="11682056"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2" name="Title 1">
            <a:extLst>
              <a:ext uri="{FF2B5EF4-FFF2-40B4-BE49-F238E27FC236}">
                <a16:creationId xmlns:a16="http://schemas.microsoft.com/office/drawing/2014/main" id="{38A89CC1-8F75-4680-B80D-DF798F3BDA82}"/>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
        <p:nvSpPr>
          <p:cNvPr id="13" name="Content Placeholder 2">
            <a:extLst>
              <a:ext uri="{FF2B5EF4-FFF2-40B4-BE49-F238E27FC236}">
                <a16:creationId xmlns:a16="http://schemas.microsoft.com/office/drawing/2014/main" id="{7B458845-1A53-4C2B-9B95-DB455A444A28}"/>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185887625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13" name="Group 12">
            <a:extLst>
              <a:ext uri="{FF2B5EF4-FFF2-40B4-BE49-F238E27FC236}">
                <a16:creationId xmlns:a16="http://schemas.microsoft.com/office/drawing/2014/main" id="{7C152933-0BC0-4BBB-B100-437B91493532}"/>
              </a:ext>
            </a:extLst>
          </p:cNvPr>
          <p:cNvGrpSpPr/>
          <p:nvPr userDrawn="1"/>
        </p:nvGrpSpPr>
        <p:grpSpPr>
          <a:xfrm>
            <a:off x="381001" y="518673"/>
            <a:ext cx="746917" cy="646448"/>
            <a:chOff x="655947" y="1178594"/>
            <a:chExt cx="839971" cy="1755326"/>
          </a:xfrm>
        </p:grpSpPr>
        <p:sp>
          <p:nvSpPr>
            <p:cNvPr id="15" name="Freeform 443">
              <a:extLst>
                <a:ext uri="{FF2B5EF4-FFF2-40B4-BE49-F238E27FC236}">
                  <a16:creationId xmlns:a16="http://schemas.microsoft.com/office/drawing/2014/main" id="{0AEC7C31-2218-44DF-B426-D4D064951F60}"/>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1" name="Freeform 465">
              <a:extLst>
                <a:ext uri="{FF2B5EF4-FFF2-40B4-BE49-F238E27FC236}">
                  <a16:creationId xmlns:a16="http://schemas.microsoft.com/office/drawing/2014/main" id="{84FDDBA2-351E-43BE-8F95-77822EFA79CB}"/>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4" name="Content Placeholder 2">
            <a:extLst>
              <a:ext uri="{FF2B5EF4-FFF2-40B4-BE49-F238E27FC236}">
                <a16:creationId xmlns:a16="http://schemas.microsoft.com/office/drawing/2014/main" id="{FA6F0E38-D892-41F1-A0C0-C658B4AB30C4}"/>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3795780"/>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p:nvPr>
        </p:nvSpPr>
        <p:spPr bwMode="gray">
          <a:xfrm>
            <a:off x="381000" y="1256765"/>
            <a:ext cx="11430000" cy="5144597"/>
          </a:xfrm>
          <a:prstGeom prst="rect">
            <a:avLst/>
          </a:prstGeom>
        </p:spPr>
        <p:txBody>
          <a:bodyPr lIns="0" tIns="0" rIns="0" bIns="0"/>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0745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876565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769749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Tree>
    <p:extLst>
      <p:ext uri="{BB962C8B-B14F-4D97-AF65-F5344CB8AC3E}">
        <p14:creationId xmlns:p14="http://schemas.microsoft.com/office/powerpoint/2010/main" val="2160652236"/>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ontent chart_Section No">
    <p:spTree>
      <p:nvGrpSpPr>
        <p:cNvPr id="1" name=""/>
        <p:cNvGrpSpPr/>
        <p:nvPr/>
      </p:nvGrpSpPr>
      <p:grpSpPr>
        <a:xfrm>
          <a:off x="0" y="0"/>
          <a:ext cx="0" cy="0"/>
          <a:chOff x="0" y="0"/>
          <a:chExt cx="0" cy="0"/>
        </a:xfrm>
      </p:grpSpPr>
      <p:sp>
        <p:nvSpPr>
          <p:cNvPr id="13" name="Line 10">
            <a:extLst>
              <a:ext uri="{FF2B5EF4-FFF2-40B4-BE49-F238E27FC236}">
                <a16:creationId xmlns:a16="http://schemas.microsoft.com/office/drawing/2014/main" id="{5FEBFAE5-2335-4C08-B9B9-FC4D097C6D4F}"/>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785907"/>
            <a:ext cx="10036024" cy="288425"/>
          </a:xfrm>
          <a:prstGeom prst="rect">
            <a:avLst/>
          </a:prstGeom>
        </p:spPr>
        <p:txBody>
          <a:bodyPr lIns="0" tIns="0" rIns="0" bIns="0"/>
          <a:lstStyle>
            <a:lvl1pPr marL="0" indent="0">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21" name="Content Placeholder 2">
            <a:extLst>
              <a:ext uri="{FF2B5EF4-FFF2-40B4-BE49-F238E27FC236}">
                <a16:creationId xmlns:a16="http://schemas.microsoft.com/office/drawing/2014/main" id="{A668BDFE-BD8A-4FD6-BECA-E155FE86525A}"/>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oup 14">
            <a:extLst>
              <a:ext uri="{FF2B5EF4-FFF2-40B4-BE49-F238E27FC236}">
                <a16:creationId xmlns:a16="http://schemas.microsoft.com/office/drawing/2014/main" id="{1B76584F-393D-4FFB-A083-D484F223AE0D}"/>
              </a:ext>
            </a:extLst>
          </p:cNvPr>
          <p:cNvGrpSpPr/>
          <p:nvPr userDrawn="1"/>
        </p:nvGrpSpPr>
        <p:grpSpPr>
          <a:xfrm>
            <a:off x="381001" y="518673"/>
            <a:ext cx="746917" cy="646448"/>
            <a:chOff x="655947" y="1178594"/>
            <a:chExt cx="839971" cy="1755326"/>
          </a:xfrm>
        </p:grpSpPr>
        <p:sp>
          <p:nvSpPr>
            <p:cNvPr id="22" name="Freeform 443">
              <a:extLst>
                <a:ext uri="{FF2B5EF4-FFF2-40B4-BE49-F238E27FC236}">
                  <a16:creationId xmlns:a16="http://schemas.microsoft.com/office/drawing/2014/main" id="{F0ABB024-1655-4C09-B87A-631BE4FEF106}"/>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23" name="Freeform 465">
              <a:extLst>
                <a:ext uri="{FF2B5EF4-FFF2-40B4-BE49-F238E27FC236}">
                  <a16:creationId xmlns:a16="http://schemas.microsoft.com/office/drawing/2014/main" id="{BE34CE94-53AC-47E9-A127-0E81FE3C4112}"/>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41140A"/>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24" name="Text Placeholder 2">
            <a:extLst>
              <a:ext uri="{FF2B5EF4-FFF2-40B4-BE49-F238E27FC236}">
                <a16:creationId xmlns:a16="http://schemas.microsoft.com/office/drawing/2014/main" id="{A3C1D7B2-A021-4C4F-8B20-3D03BA257751}"/>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412">
                <a:solidFill>
                  <a:schemeClr val="tx2"/>
                </a:solidFill>
                <a:latin typeface="+mj-lt"/>
              </a:defRPr>
            </a:lvl1pPr>
          </a:lstStyle>
          <a:p>
            <a:pPr lvl="0"/>
            <a:r>
              <a:rPr lang="en-US"/>
              <a:t>#</a:t>
            </a:r>
          </a:p>
        </p:txBody>
      </p:sp>
    </p:spTree>
    <p:extLst>
      <p:ext uri="{BB962C8B-B14F-4D97-AF65-F5344CB8AC3E}">
        <p14:creationId xmlns:p14="http://schemas.microsoft.com/office/powerpoint/2010/main" val="2776698431"/>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5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2" y="828824"/>
            <a:ext cx="8233833"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8" name="Group 37">
            <a:extLst>
              <a:ext uri="{FF2B5EF4-FFF2-40B4-BE49-F238E27FC236}">
                <a16:creationId xmlns:a16="http://schemas.microsoft.com/office/drawing/2014/main" id="{EA0E8C49-2DA5-4335-AADA-53D50EB8EF59}"/>
              </a:ext>
            </a:extLst>
          </p:cNvPr>
          <p:cNvGrpSpPr/>
          <p:nvPr userDrawn="1"/>
        </p:nvGrpSpPr>
        <p:grpSpPr>
          <a:xfrm>
            <a:off x="381001" y="518673"/>
            <a:ext cx="746917" cy="646448"/>
            <a:chOff x="655947" y="1178594"/>
            <a:chExt cx="839971" cy="1755326"/>
          </a:xfrm>
        </p:grpSpPr>
        <p:sp>
          <p:nvSpPr>
            <p:cNvPr id="39" name="Freeform 443">
              <a:extLst>
                <a:ext uri="{FF2B5EF4-FFF2-40B4-BE49-F238E27FC236}">
                  <a16:creationId xmlns:a16="http://schemas.microsoft.com/office/drawing/2014/main" id="{6C0BAD49-D398-4F9F-8B77-2151231E45C4}"/>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F29C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40" name="Freeform 465">
              <a:extLst>
                <a:ext uri="{FF2B5EF4-FFF2-40B4-BE49-F238E27FC236}">
                  <a16:creationId xmlns:a16="http://schemas.microsoft.com/office/drawing/2014/main" id="{4D930816-8472-4B2F-BE67-687F76DE973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D95A22"/>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41" name="Text Placeholder 2">
            <a:extLst>
              <a:ext uri="{FF2B5EF4-FFF2-40B4-BE49-F238E27FC236}">
                <a16:creationId xmlns:a16="http://schemas.microsoft.com/office/drawing/2014/main" id="{B728E189-CE65-45B6-BD9F-F58F68E0DDB0}"/>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Tree>
    <p:extLst>
      <p:ext uri="{BB962C8B-B14F-4D97-AF65-F5344CB8AC3E}">
        <p14:creationId xmlns:p14="http://schemas.microsoft.com/office/powerpoint/2010/main" val="2165357115"/>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3200" b="1" cap="all" baseline="0">
                <a:solidFill>
                  <a:schemeClr val="tx2"/>
                </a:solidFill>
              </a:defRPr>
            </a:lvl1pPr>
          </a:lstStyle>
          <a:p>
            <a:r>
              <a:rPr lang="en-US"/>
              <a:t>THANK YOU</a:t>
            </a:r>
            <a:endParaRPr lang="en-JM"/>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0" y="3022600"/>
            <a:ext cx="2337816" cy="1078992"/>
          </a:xfrm>
          <a:prstGeom prst="rect">
            <a:avLst/>
          </a:prstGeom>
        </p:spPr>
      </p:pic>
    </p:spTree>
    <p:extLst>
      <p:ext uri="{BB962C8B-B14F-4D97-AF65-F5344CB8AC3E}">
        <p14:creationId xmlns:p14="http://schemas.microsoft.com/office/powerpoint/2010/main" val="620447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Tree>
    <p:extLst>
      <p:ext uri="{BB962C8B-B14F-4D97-AF65-F5344CB8AC3E}">
        <p14:creationId xmlns:p14="http://schemas.microsoft.com/office/powerpoint/2010/main" val="3527454535"/>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grpSp>
        <p:nvGrpSpPr>
          <p:cNvPr id="37" name="Group 36">
            <a:extLst>
              <a:ext uri="{FF2B5EF4-FFF2-40B4-BE49-F238E27FC236}">
                <a16:creationId xmlns:a16="http://schemas.microsoft.com/office/drawing/2014/main" id="{E787E490-95BC-4C59-99BE-79AC4C8C04BD}"/>
              </a:ext>
            </a:extLst>
          </p:cNvPr>
          <p:cNvGrpSpPr/>
          <p:nvPr userDrawn="1"/>
        </p:nvGrpSpPr>
        <p:grpSpPr>
          <a:xfrm>
            <a:off x="381001" y="518673"/>
            <a:ext cx="746917" cy="646448"/>
            <a:chOff x="655947" y="1178594"/>
            <a:chExt cx="839971" cy="1755326"/>
          </a:xfrm>
        </p:grpSpPr>
        <p:sp>
          <p:nvSpPr>
            <p:cNvPr id="38" name="Freeform 443">
              <a:extLst>
                <a:ext uri="{FF2B5EF4-FFF2-40B4-BE49-F238E27FC236}">
                  <a16:creationId xmlns:a16="http://schemas.microsoft.com/office/drawing/2014/main" id="{36FA6C6B-0751-461C-966B-9A166E1DD517}"/>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9" name="Freeform 465">
              <a:extLst>
                <a:ext uri="{FF2B5EF4-FFF2-40B4-BE49-F238E27FC236}">
                  <a16:creationId xmlns:a16="http://schemas.microsoft.com/office/drawing/2014/main" id="{B80DB8D6-5665-4188-8092-C358BDC27C3E}"/>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41140A"/>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40" name="Text Placeholder 2">
            <a:extLst>
              <a:ext uri="{FF2B5EF4-FFF2-40B4-BE49-F238E27FC236}">
                <a16:creationId xmlns:a16="http://schemas.microsoft.com/office/drawing/2014/main" id="{BAA3C9DE-31C2-4E11-B834-CE4E62CCA069}"/>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412">
                <a:solidFill>
                  <a:schemeClr val="tx2"/>
                </a:solidFill>
                <a:latin typeface="+mj-lt"/>
              </a:defRPr>
            </a:lvl1pPr>
          </a:lstStyle>
          <a:p>
            <a:pPr lvl="0"/>
            <a:r>
              <a:rPr lang="en-US"/>
              <a:t>#</a:t>
            </a:r>
          </a:p>
        </p:txBody>
      </p:sp>
    </p:spTree>
    <p:extLst>
      <p:ext uri="{BB962C8B-B14F-4D97-AF65-F5344CB8AC3E}">
        <p14:creationId xmlns:p14="http://schemas.microsoft.com/office/powerpoint/2010/main" val="872798642"/>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0255233"/>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Benefit bar_Image__Sec N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102A8E-CD1C-42B2-898F-B44B609B1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17" name="Text Placeholder 11"/>
          <p:cNvSpPr>
            <a:spLocks noGrp="1"/>
          </p:cNvSpPr>
          <p:nvPr>
            <p:ph type="body" sz="quarter" idx="12" hasCustomPrompt="1"/>
          </p:nvPr>
        </p:nvSpPr>
        <p:spPr bwMode="auto">
          <a:xfrm>
            <a:off x="9645855" y="1230297"/>
            <a:ext cx="2165146" cy="5191785"/>
          </a:xfrm>
          <a:prstGeom prst="rect">
            <a:avLst/>
          </a:prstGeom>
        </p:spPr>
        <p:txBody>
          <a:bodyPr lIns="0" tIns="0" rIns="0" bIns="0"/>
          <a:lstStyle>
            <a:lvl1pPr marL="0" indent="0" algn="l" defTabSz="806463" rtl="0" eaLnBrk="1" latinLnBrk="0" hangingPunct="1">
              <a:lnSpc>
                <a:spcPct val="85000"/>
              </a:lnSpc>
              <a:spcBef>
                <a:spcPts val="529"/>
              </a:spcBef>
              <a:buClr>
                <a:schemeClr val="accent2"/>
              </a:buClr>
              <a:buSzPct val="70000"/>
              <a:buFont typeface="Arial" pitchFamily="34" charset="0"/>
              <a:buNone/>
              <a:defRPr lang="en-US" sz="1411" b="1" kern="1200" dirty="0" smtClean="0">
                <a:solidFill>
                  <a:srgbClr val="8B241C"/>
                </a:solidFill>
                <a:latin typeface="Arial Black" panose="020B0A04020102020204" pitchFamily="34" charset="0"/>
                <a:ea typeface="+mn-ea"/>
                <a:cs typeface="+mn-cs"/>
              </a:defRPr>
            </a:lvl1pPr>
            <a:lvl2pPr marL="148412" indent="-148412">
              <a:buClr>
                <a:srgbClr val="8B241C"/>
              </a:buClr>
              <a:buFont typeface="Arial" panose="020B0604020202020204" pitchFamily="34" charset="0"/>
              <a:buChar char="►"/>
              <a:defRPr sz="1234">
                <a:solidFill>
                  <a:schemeClr val="bg2">
                    <a:lumMod val="75000"/>
                  </a:schemeClr>
                </a:solidFill>
                <a:latin typeface="+mj-lt"/>
              </a:defRPr>
            </a:lvl2pPr>
            <a:lvl3pPr marL="305224" indent="-130210">
              <a:buClr>
                <a:srgbClr val="8B241C"/>
              </a:buClr>
              <a:buFont typeface="Arial" panose="020B0604020202020204" pitchFamily="34" charset="0"/>
              <a:buChar char="►"/>
              <a:defRPr sz="1234">
                <a:solidFill>
                  <a:schemeClr val="bg2">
                    <a:lumMod val="75000"/>
                  </a:schemeClr>
                </a:solidFill>
                <a:latin typeface="+mj-lt"/>
              </a:defRPr>
            </a:lvl3pPr>
            <a:lvl4pPr marL="501239" indent="-148412">
              <a:buClr>
                <a:srgbClr val="8B241C"/>
              </a:buClr>
              <a:buFont typeface="Arial" panose="020B0604020202020204" pitchFamily="34" charset="0"/>
              <a:buChar char="►"/>
              <a:tabLst/>
              <a:defRPr sz="1234">
                <a:solidFill>
                  <a:schemeClr val="bg2">
                    <a:lumMod val="75000"/>
                  </a:schemeClr>
                </a:solidFill>
                <a:latin typeface="+mj-lt"/>
              </a:defRPr>
            </a:lvl4pPr>
            <a:lvl5pPr marL="658052" indent="-147012">
              <a:buClr>
                <a:srgbClr val="8B241C"/>
              </a:buClr>
              <a:buFont typeface="Arial" panose="020B0604020202020204" pitchFamily="34" charset="0"/>
              <a:buChar char="►"/>
              <a:defRPr sz="1234">
                <a:solidFill>
                  <a:schemeClr val="bg2">
                    <a:lumMod val="75000"/>
                  </a:schemeClr>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grpSp>
        <p:nvGrpSpPr>
          <p:cNvPr id="20" name="Group 4">
            <a:extLst>
              <a:ext uri="{FF2B5EF4-FFF2-40B4-BE49-F238E27FC236}">
                <a16:creationId xmlns:a16="http://schemas.microsoft.com/office/drawing/2014/main" id="{334F2207-D6A7-4C6E-9DF7-2CD48946CA96}"/>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21" name="Freeform 5">
              <a:extLst>
                <a:ext uri="{FF2B5EF4-FFF2-40B4-BE49-F238E27FC236}">
                  <a16:creationId xmlns:a16="http://schemas.microsoft.com/office/drawing/2014/main" id="{C06927AF-BB68-4FE4-92AE-E4B7315626E3}"/>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2" name="Freeform 6">
              <a:extLst>
                <a:ext uri="{FF2B5EF4-FFF2-40B4-BE49-F238E27FC236}">
                  <a16:creationId xmlns:a16="http://schemas.microsoft.com/office/drawing/2014/main" id="{BE61F008-84EA-4AF3-AC71-AAC74BA82222}"/>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23" name="Freeform 7">
              <a:extLst>
                <a:ext uri="{FF2B5EF4-FFF2-40B4-BE49-F238E27FC236}">
                  <a16:creationId xmlns:a16="http://schemas.microsoft.com/office/drawing/2014/main" id="{24018A0A-47D6-4D50-B320-332C54C1656F}"/>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4" name="TextBox 23">
            <a:extLst>
              <a:ext uri="{FF2B5EF4-FFF2-40B4-BE49-F238E27FC236}">
                <a16:creationId xmlns:a16="http://schemas.microsoft.com/office/drawing/2014/main" id="{26E20F20-1ABA-44D1-9CEA-6AE22EAE3A5F}"/>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a:extLst>
              <a:ext uri="{FF2B5EF4-FFF2-40B4-BE49-F238E27FC236}">
                <a16:creationId xmlns:a16="http://schemas.microsoft.com/office/drawing/2014/main" id="{4124BD96-2946-4384-81AD-D55EEA379DDF}"/>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26" name="Line 11">
            <a:extLst>
              <a:ext uri="{FF2B5EF4-FFF2-40B4-BE49-F238E27FC236}">
                <a16:creationId xmlns:a16="http://schemas.microsoft.com/office/drawing/2014/main" id="{9746CD57-F267-40F5-8ECB-177B3A78E8D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27" name="TextBox 26">
            <a:extLst>
              <a:ext uri="{FF2B5EF4-FFF2-40B4-BE49-F238E27FC236}">
                <a16:creationId xmlns:a16="http://schemas.microsoft.com/office/drawing/2014/main" id="{43C0D3BA-2AC9-4027-9EA2-DB1C6DB38AD6}"/>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28" name="Straight Connector 27">
            <a:extLst>
              <a:ext uri="{FF2B5EF4-FFF2-40B4-BE49-F238E27FC236}">
                <a16:creationId xmlns:a16="http://schemas.microsoft.com/office/drawing/2014/main" id="{0D8741C5-9502-4C4D-8BAD-FC0A316C0240}"/>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0" name="Line 11">
            <a:extLst>
              <a:ext uri="{FF2B5EF4-FFF2-40B4-BE49-F238E27FC236}">
                <a16:creationId xmlns:a16="http://schemas.microsoft.com/office/drawing/2014/main" id="{D47DA8E9-E09D-4A96-AA77-035361BBFE44}"/>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1" name="Line 10">
            <a:extLst>
              <a:ext uri="{FF2B5EF4-FFF2-40B4-BE49-F238E27FC236}">
                <a16:creationId xmlns:a16="http://schemas.microsoft.com/office/drawing/2014/main" id="{E33B980E-C3EC-448F-A943-8755E311E6D2}"/>
              </a:ext>
            </a:extLst>
          </p:cNvPr>
          <p:cNvSpPr>
            <a:spLocks noChangeShapeType="1"/>
          </p:cNvSpPr>
          <p:nvPr userDrawn="1"/>
        </p:nvSpPr>
        <p:spPr bwMode="gray">
          <a:xfrm>
            <a:off x="586436" y="1154099"/>
            <a:ext cx="1161191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2" name="Line 11">
            <a:extLst>
              <a:ext uri="{FF2B5EF4-FFF2-40B4-BE49-F238E27FC236}">
                <a16:creationId xmlns:a16="http://schemas.microsoft.com/office/drawing/2014/main" id="{B99176AF-C333-4408-85A1-78FE8A0D2A43}"/>
              </a:ext>
            </a:extLst>
          </p:cNvPr>
          <p:cNvSpPr>
            <a:spLocks noChangeShapeType="1"/>
          </p:cNvSpPr>
          <p:nvPr userDrawn="1"/>
        </p:nvSpPr>
        <p:spPr bwMode="gray">
          <a:xfrm>
            <a:off x="9479863" y="6477000"/>
            <a:ext cx="2331137" cy="0"/>
          </a:xfrm>
          <a:prstGeom prst="line">
            <a:avLst/>
          </a:prstGeom>
          <a:noFill/>
          <a:ln w="3175">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33" name="Line 10">
            <a:extLst>
              <a:ext uri="{FF2B5EF4-FFF2-40B4-BE49-F238E27FC236}">
                <a16:creationId xmlns:a16="http://schemas.microsoft.com/office/drawing/2014/main" id="{EEC365E1-2FA0-4D7A-B23E-860F0B4DA639}"/>
              </a:ext>
            </a:extLst>
          </p:cNvPr>
          <p:cNvSpPr>
            <a:spLocks noChangeShapeType="1"/>
          </p:cNvSpPr>
          <p:nvPr userDrawn="1"/>
        </p:nvSpPr>
        <p:spPr bwMode="gray">
          <a:xfrm>
            <a:off x="9479863" y="1154099"/>
            <a:ext cx="2718488" cy="0"/>
          </a:xfrm>
          <a:prstGeom prst="line">
            <a:avLst/>
          </a:prstGeom>
          <a:noFill/>
          <a:ln w="19050">
            <a:solidFill>
              <a:srgbClr val="8B241C"/>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8" name="Group 17">
            <a:extLst>
              <a:ext uri="{FF2B5EF4-FFF2-40B4-BE49-F238E27FC236}">
                <a16:creationId xmlns:a16="http://schemas.microsoft.com/office/drawing/2014/main" id="{558A0A52-D7E4-41DF-9BCA-AE85100D60C4}"/>
              </a:ext>
            </a:extLst>
          </p:cNvPr>
          <p:cNvGrpSpPr/>
          <p:nvPr userDrawn="1"/>
        </p:nvGrpSpPr>
        <p:grpSpPr>
          <a:xfrm>
            <a:off x="381001" y="518673"/>
            <a:ext cx="746917" cy="646448"/>
            <a:chOff x="655947" y="1178594"/>
            <a:chExt cx="839971" cy="1755326"/>
          </a:xfrm>
        </p:grpSpPr>
        <p:sp>
          <p:nvSpPr>
            <p:cNvPr id="19" name="Freeform 443">
              <a:extLst>
                <a:ext uri="{FF2B5EF4-FFF2-40B4-BE49-F238E27FC236}">
                  <a16:creationId xmlns:a16="http://schemas.microsoft.com/office/drawing/2014/main" id="{9546501A-A3CD-4E6B-8F63-92637D68CB7D}"/>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34" name="Freeform 465">
              <a:extLst>
                <a:ext uri="{FF2B5EF4-FFF2-40B4-BE49-F238E27FC236}">
                  <a16:creationId xmlns:a16="http://schemas.microsoft.com/office/drawing/2014/main" id="{F04EF117-CD86-4A63-A5E3-C56146A8751D}"/>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sp>
        <p:nvSpPr>
          <p:cNvPr id="36" name="Text Placeholder 2">
            <a:extLst>
              <a:ext uri="{FF2B5EF4-FFF2-40B4-BE49-F238E27FC236}">
                <a16:creationId xmlns:a16="http://schemas.microsoft.com/office/drawing/2014/main" id="{7675F045-6674-4597-BE7C-B1D7EBB61A0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29" name="Title 1">
            <a:extLst>
              <a:ext uri="{FF2B5EF4-FFF2-40B4-BE49-F238E27FC236}">
                <a16:creationId xmlns:a16="http://schemas.microsoft.com/office/drawing/2014/main" id="{E85EA6F4-76A7-42B0-AC74-2AD396C2BBE3}"/>
              </a:ext>
            </a:extLst>
          </p:cNvPr>
          <p:cNvSpPr>
            <a:spLocks noGrp="1"/>
          </p:cNvSpPr>
          <p:nvPr>
            <p:ph type="title"/>
          </p:nvPr>
        </p:nvSpPr>
        <p:spPr bwMode="gray">
          <a:xfrm>
            <a:off x="1127918" y="581444"/>
            <a:ext cx="8233797"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35" name="Content Placeholder 2">
            <a:extLst>
              <a:ext uri="{FF2B5EF4-FFF2-40B4-BE49-F238E27FC236}">
                <a16:creationId xmlns:a16="http://schemas.microsoft.com/office/drawing/2014/main" id="{10F941D5-3094-40FF-8151-29FBBFF4CB3E}"/>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37" name="Content Placeholder 2">
            <a:extLst>
              <a:ext uri="{FF2B5EF4-FFF2-40B4-BE49-F238E27FC236}">
                <a16:creationId xmlns:a16="http://schemas.microsoft.com/office/drawing/2014/main" id="{3224E07F-8091-4292-9911-F5A960472FCD}"/>
              </a:ext>
            </a:extLst>
          </p:cNvPr>
          <p:cNvSpPr>
            <a:spLocks noGrp="1"/>
          </p:cNvSpPr>
          <p:nvPr>
            <p:ph idx="1" hasCustomPrompt="1"/>
          </p:nvPr>
        </p:nvSpPr>
        <p:spPr bwMode="gray">
          <a:xfrm>
            <a:off x="381000" y="1256765"/>
            <a:ext cx="8980714" cy="1129721"/>
          </a:xfrm>
          <a:prstGeom prst="rect">
            <a:avLst/>
          </a:prstGeom>
        </p:spPr>
        <p:txBody>
          <a:bodyPr wrap="square"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93288"/>
      </p:ext>
    </p:extLst>
  </p:cSld>
  <p:clrMapOvr>
    <a:masterClrMapping/>
  </p:clrMapOvr>
  <p:extLst>
    <p:ext uri="{DCECCB84-F9BA-43D5-87BE-67443E8EF086}">
      <p15:sldGuideLst xmlns:p15="http://schemas.microsoft.com/office/powerpoint/2012/main">
        <p15:guide id="1" pos="619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54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white">
          <a:xfrm>
            <a:off x="380999" y="827599"/>
            <a:ext cx="8290563" cy="1538816"/>
          </a:xfrm>
          <a:prstGeom prst="rect">
            <a:avLst/>
          </a:prstGeom>
          <a:effectLst>
            <a:outerShdw blurRad="50800" dist="38100" dir="2700000" algn="tl" rotWithShape="0">
              <a:prstClr val="black">
                <a:alpha val="40000"/>
              </a:prstClr>
            </a:outerShdw>
          </a:effectLst>
        </p:spPr>
        <p:txBody>
          <a:bodyPr lIns="0" tIns="0" rIns="0" bIns="0" anchor="b" anchorCtr="0"/>
          <a:lstStyle>
            <a:lvl1pPr>
              <a:defRPr sz="2824" b="1">
                <a:solidFill>
                  <a:schemeClr val="accent2"/>
                </a:solidFill>
                <a:latin typeface="Arial" panose="020B0604020202020204" pitchFamily="34" charset="0"/>
                <a:cs typeface="Arial" pitchFamily="34" charset="0"/>
              </a:defRPr>
            </a:lvl1pPr>
          </a:lstStyle>
          <a:p>
            <a:r>
              <a:rPr lang="en-US"/>
              <a:t>Click to edit section number</a:t>
            </a:r>
            <a:endParaRPr lang="en-GB"/>
          </a:p>
        </p:txBody>
      </p:sp>
      <p:sp>
        <p:nvSpPr>
          <p:cNvPr id="9" name="Subtitle 2"/>
          <p:cNvSpPr>
            <a:spLocks noGrp="1"/>
          </p:cNvSpPr>
          <p:nvPr>
            <p:ph type="subTitle" idx="1"/>
          </p:nvPr>
        </p:nvSpPr>
        <p:spPr bwMode="white">
          <a:xfrm>
            <a:off x="381002" y="2598515"/>
            <a:ext cx="8290560" cy="2850307"/>
          </a:xfrm>
          <a:prstGeom prst="rect">
            <a:avLst/>
          </a:prstGeom>
          <a:effectLst>
            <a:outerShdw blurRad="50800" dist="38100" dir="2700000" algn="tl" rotWithShape="0">
              <a:prstClr val="black">
                <a:alpha val="40000"/>
              </a:prstClr>
            </a:outerShdw>
          </a:effectLst>
        </p:spPr>
        <p:txBody>
          <a:bodyPr lIns="0" tIns="0" rIns="0" bIns="0"/>
          <a:lstStyle>
            <a:lvl1pPr marL="0" indent="0" algn="l">
              <a:lnSpc>
                <a:spcPct val="85000"/>
              </a:lnSpc>
              <a:spcBef>
                <a:spcPts val="0"/>
              </a:spcBef>
              <a:buNone/>
              <a:defRPr sz="5294">
                <a:solidFill>
                  <a:schemeClr val="accent2"/>
                </a:solidFill>
                <a:latin typeface="Arial Black" panose="020B0A04020102020204" pitchFamily="34" charset="0"/>
                <a:cs typeface="Arial" pitchFamily="34" charset="0"/>
              </a:defRPr>
            </a:lvl1pPr>
            <a:lvl2pPr marL="0" indent="0" algn="l">
              <a:buNone/>
              <a:defRPr sz="1412">
                <a:solidFill>
                  <a:srgbClr val="404040"/>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2891370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Bio Template">
    <p:spTree>
      <p:nvGrpSpPr>
        <p:cNvPr id="1" name=""/>
        <p:cNvGrpSpPr/>
        <p:nvPr/>
      </p:nvGrpSpPr>
      <p:grpSpPr>
        <a:xfrm>
          <a:off x="0" y="0"/>
          <a:ext cx="0" cy="0"/>
          <a:chOff x="0" y="0"/>
          <a:chExt cx="0" cy="0"/>
        </a:xfrm>
      </p:grpSpPr>
      <p:pic>
        <p:nvPicPr>
          <p:cNvPr id="128" name="Picture 127">
            <a:extLst>
              <a:ext uri="{FF2B5EF4-FFF2-40B4-BE49-F238E27FC236}">
                <a16:creationId xmlns:a16="http://schemas.microsoft.com/office/drawing/2014/main" id="{3CBD85D5-557D-4BA2-9573-A9D1383552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01360"/>
            <a:ext cx="12192000" cy="456640"/>
          </a:xfrm>
          <a:prstGeom prst="rect">
            <a:avLst/>
          </a:prstGeom>
        </p:spPr>
      </p:pic>
      <p:grpSp>
        <p:nvGrpSpPr>
          <p:cNvPr id="129" name="Group 4">
            <a:extLst>
              <a:ext uri="{FF2B5EF4-FFF2-40B4-BE49-F238E27FC236}">
                <a16:creationId xmlns:a16="http://schemas.microsoft.com/office/drawing/2014/main" id="{3439D25E-EE3E-4EFA-B4A2-B98B20EE7602}"/>
              </a:ext>
            </a:extLst>
          </p:cNvPr>
          <p:cNvGrpSpPr>
            <a:grpSpLocks noChangeAspect="1"/>
          </p:cNvGrpSpPr>
          <p:nvPr userDrawn="1"/>
        </p:nvGrpSpPr>
        <p:grpSpPr bwMode="auto">
          <a:xfrm>
            <a:off x="11357429" y="344581"/>
            <a:ext cx="453571" cy="428625"/>
            <a:chOff x="7512" y="300"/>
            <a:chExt cx="300" cy="306"/>
          </a:xfrm>
          <a:solidFill>
            <a:schemeClr val="tx1"/>
          </a:solidFill>
        </p:grpSpPr>
        <p:sp>
          <p:nvSpPr>
            <p:cNvPr id="130" name="Freeform 5">
              <a:extLst>
                <a:ext uri="{FF2B5EF4-FFF2-40B4-BE49-F238E27FC236}">
                  <a16:creationId xmlns:a16="http://schemas.microsoft.com/office/drawing/2014/main" id="{692ACCCF-630B-45CB-8B9C-AFECD6005D90}"/>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31" name="Freeform 6">
              <a:extLst>
                <a:ext uri="{FF2B5EF4-FFF2-40B4-BE49-F238E27FC236}">
                  <a16:creationId xmlns:a16="http://schemas.microsoft.com/office/drawing/2014/main" id="{919F2088-8EA2-4CBD-A7B3-7F3EFBACABB5}"/>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32" name="Freeform 7">
              <a:extLst>
                <a:ext uri="{FF2B5EF4-FFF2-40B4-BE49-F238E27FC236}">
                  <a16:creationId xmlns:a16="http://schemas.microsoft.com/office/drawing/2014/main" id="{0BBB28D7-3761-4F8A-87DD-AB2A6D67B2AA}"/>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52" name="Rectangle 51">
            <a:extLst>
              <a:ext uri="{FF2B5EF4-FFF2-40B4-BE49-F238E27FC236}">
                <a16:creationId xmlns:a16="http://schemas.microsoft.com/office/drawing/2014/main" id="{F226EFDF-4A9A-43F3-9B8A-BE1F6FD1E356}"/>
              </a:ext>
            </a:extLst>
          </p:cNvPr>
          <p:cNvSpPr/>
          <p:nvPr userDrawn="1"/>
        </p:nvSpPr>
        <p:spPr>
          <a:xfrm>
            <a:off x="2239728" y="1243854"/>
            <a:ext cx="4893399" cy="3174620"/>
          </a:xfrm>
          <a:prstGeom prst="rect">
            <a:avLst/>
          </a:prstGeom>
          <a:solidFill>
            <a:srgbClr val="FFFFFF"/>
          </a:solidFill>
          <a:ln w="9525" cap="flat" cmpd="sng" algn="ctr">
            <a:solidFill>
              <a:srgbClr val="C00000"/>
            </a:solidFill>
            <a:prstDash val="solid"/>
          </a:ln>
          <a:effectLst/>
        </p:spPr>
        <p:txBody>
          <a:bodyPr rIns="63529" rtlCol="0" anchor="t" anchorCtr="0"/>
          <a:lstStyle/>
          <a:p>
            <a:pPr marL="0" marR="0" lvl="0" indent="0" defTabSz="842812" eaLnBrk="1" fontAlgn="auto" latinLnBrk="0" hangingPunct="1">
              <a:lnSpc>
                <a:spcPct val="90000"/>
              </a:lnSpc>
              <a:spcBef>
                <a:spcPts val="529"/>
              </a:spcBef>
              <a:spcAft>
                <a:spcPts val="0"/>
              </a:spcAft>
              <a:buClrTx/>
              <a:buSzTx/>
              <a:buFont typeface="Arial"/>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3" name="Rectangle 52">
            <a:extLst>
              <a:ext uri="{FF2B5EF4-FFF2-40B4-BE49-F238E27FC236}">
                <a16:creationId xmlns:a16="http://schemas.microsoft.com/office/drawing/2014/main" id="{812F6FB2-4D81-438B-A549-90A7B042252E}"/>
              </a:ext>
            </a:extLst>
          </p:cNvPr>
          <p:cNvSpPr/>
          <p:nvPr userDrawn="1"/>
        </p:nvSpPr>
        <p:spPr>
          <a:xfrm>
            <a:off x="2250312" y="4568830"/>
            <a:ext cx="4882816" cy="1832530"/>
          </a:xfrm>
          <a:prstGeom prst="rect">
            <a:avLst/>
          </a:prstGeom>
          <a:solidFill>
            <a:srgbClr val="FFFFFF"/>
          </a:solidFill>
          <a:ln w="9525" cap="flat" cmpd="sng" algn="ctr">
            <a:solidFill>
              <a:srgbClr val="C00000"/>
            </a:solidFill>
            <a:prstDash val="solid"/>
          </a:ln>
          <a:effectLst/>
        </p:spPr>
        <p:txBody>
          <a:bodyPr rtlCol="0" anchor="t" anchorCtr="0"/>
          <a:lstStyle/>
          <a:p>
            <a:pPr marL="0" marR="0" lvl="0" indent="0" defTabSz="842812" eaLnBrk="1" fontAlgn="auto" latinLnBrk="0" hangingPunct="1">
              <a:lnSpc>
                <a:spcPct val="90000"/>
              </a:lnSpc>
              <a:spcBef>
                <a:spcPts val="0"/>
              </a:spcBef>
              <a:spcAft>
                <a:spcPts val="0"/>
              </a:spcAft>
              <a:buClrTx/>
              <a:buSzTx/>
              <a:buFont typeface="Arial"/>
              <a:buNone/>
              <a:tabLst/>
              <a:defRPr/>
            </a:pPr>
            <a:endParaRPr kumimoji="0" lang="en-US"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4" name="Rectangle 53">
            <a:extLst>
              <a:ext uri="{FF2B5EF4-FFF2-40B4-BE49-F238E27FC236}">
                <a16:creationId xmlns:a16="http://schemas.microsoft.com/office/drawing/2014/main" id="{CA70E25B-154B-473E-B0CD-4D9FE50E508A}"/>
              </a:ext>
            </a:extLst>
          </p:cNvPr>
          <p:cNvSpPr/>
          <p:nvPr userDrawn="1"/>
        </p:nvSpPr>
        <p:spPr>
          <a:xfrm>
            <a:off x="7278748" y="1243856"/>
            <a:ext cx="4532252" cy="1691597"/>
          </a:xfrm>
          <a:prstGeom prst="rect">
            <a:avLst/>
          </a:prstGeom>
          <a:solidFill>
            <a:srgbClr val="FFFFFF"/>
          </a:solidFill>
          <a:ln w="9525" cap="flat" cmpd="sng" algn="ctr">
            <a:solidFill>
              <a:srgbClr val="C00000"/>
            </a:solidFill>
            <a:prstDash val="solid"/>
          </a:ln>
          <a:effectLst/>
        </p:spPr>
        <p:txBody>
          <a:bodyPr rIns="0" rtlCol="0" anchor="t" anchorCtr="0"/>
          <a:lstStyle/>
          <a:p>
            <a:pPr marL="0" marR="0" lvl="0" indent="0" defTabSz="842812" eaLnBrk="1" fontAlgn="auto" latinLnBrk="0" hangingPunct="1">
              <a:lnSpc>
                <a:spcPct val="90000"/>
              </a:lnSpc>
              <a:spcBef>
                <a:spcPts val="529"/>
              </a:spcBef>
              <a:spcAft>
                <a:spcPts val="0"/>
              </a:spcAft>
              <a:buClrTx/>
              <a:buSzTx/>
              <a:buFontTx/>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55" name="Rectangle 54">
            <a:extLst>
              <a:ext uri="{FF2B5EF4-FFF2-40B4-BE49-F238E27FC236}">
                <a16:creationId xmlns:a16="http://schemas.microsoft.com/office/drawing/2014/main" id="{0198333F-B59D-4660-87F6-4FDB0AB9E5B4}"/>
              </a:ext>
            </a:extLst>
          </p:cNvPr>
          <p:cNvSpPr/>
          <p:nvPr userDrawn="1"/>
        </p:nvSpPr>
        <p:spPr>
          <a:xfrm>
            <a:off x="7278748" y="3076229"/>
            <a:ext cx="4532252" cy="3325131"/>
          </a:xfrm>
          <a:prstGeom prst="rect">
            <a:avLst/>
          </a:prstGeom>
          <a:solidFill>
            <a:srgbClr val="FFFFFF"/>
          </a:solidFill>
          <a:ln w="9525" cap="flat" cmpd="sng" algn="ctr">
            <a:solidFill>
              <a:srgbClr val="C00000"/>
            </a:solidFill>
            <a:prstDash val="solid"/>
          </a:ln>
          <a:effectLst/>
        </p:spPr>
        <p:txBody>
          <a:bodyPr rIns="63529" rtlCol="0" anchor="t" anchorCtr="0"/>
          <a:lstStyle/>
          <a:p>
            <a:pPr marL="0" marR="0" lvl="0" indent="0" defTabSz="842812" eaLnBrk="1" fontAlgn="auto" latinLnBrk="0" hangingPunct="1">
              <a:lnSpc>
                <a:spcPct val="90000"/>
              </a:lnSpc>
              <a:spcBef>
                <a:spcPts val="529"/>
              </a:spcBef>
              <a:spcAft>
                <a:spcPts val="0"/>
              </a:spcAft>
              <a:buClrTx/>
              <a:buSzTx/>
              <a:buFontTx/>
              <a:buNone/>
              <a:tabLst/>
              <a:defRPr/>
            </a:pPr>
            <a:endParaRPr kumimoji="0" lang="en-ZA" sz="1059" b="0" i="0" u="none" strike="noStrike" kern="0" cap="none" spc="0" normalizeH="0" baseline="0" noProof="0">
              <a:ln>
                <a:noFill/>
              </a:ln>
              <a:solidFill>
                <a:prstClr val="black">
                  <a:lumMod val="65000"/>
                  <a:lumOff val="35000"/>
                </a:prstClr>
              </a:solidFill>
              <a:effectLst/>
              <a:uLnTx/>
              <a:uFillTx/>
              <a:latin typeface="+mj-lt"/>
              <a:ea typeface="+mn-ea"/>
              <a:cs typeface="EYInterstate Light"/>
            </a:endParaRPr>
          </a:p>
        </p:txBody>
      </p:sp>
      <p:sp>
        <p:nvSpPr>
          <p:cNvPr id="6" name="TextBox 5">
            <a:extLst>
              <a:ext uri="{FF2B5EF4-FFF2-40B4-BE49-F238E27FC236}">
                <a16:creationId xmlns:a16="http://schemas.microsoft.com/office/drawing/2014/main" id="{0DE200FD-2BFE-494C-B1AF-DAAC5FE77275}"/>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7" name="TextBox 6">
            <a:extLst>
              <a:ext uri="{FF2B5EF4-FFF2-40B4-BE49-F238E27FC236}">
                <a16:creationId xmlns:a16="http://schemas.microsoft.com/office/drawing/2014/main" id="{E07C153C-484E-44D8-95E9-FDE11CDC38D8}"/>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8" name="Line 11">
            <a:extLst>
              <a:ext uri="{FF2B5EF4-FFF2-40B4-BE49-F238E27FC236}">
                <a16:creationId xmlns:a16="http://schemas.microsoft.com/office/drawing/2014/main" id="{FCF4C832-D872-4DA7-942B-1DFDDBB70E4E}"/>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9" name="TextBox 8">
            <a:extLst>
              <a:ext uri="{FF2B5EF4-FFF2-40B4-BE49-F238E27FC236}">
                <a16:creationId xmlns:a16="http://schemas.microsoft.com/office/drawing/2014/main" id="{F0CD4169-B0F9-47BC-B243-8F0CEE6A2DAB}"/>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0" name="Straight Connector 9">
            <a:extLst>
              <a:ext uri="{FF2B5EF4-FFF2-40B4-BE49-F238E27FC236}">
                <a16:creationId xmlns:a16="http://schemas.microsoft.com/office/drawing/2014/main" id="{9DB69231-56CD-48E2-B0D6-C542D6EED165}"/>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9" name="Text Placeholder 11">
            <a:extLst>
              <a:ext uri="{FF2B5EF4-FFF2-40B4-BE49-F238E27FC236}">
                <a16:creationId xmlns:a16="http://schemas.microsoft.com/office/drawing/2014/main" id="{119A7693-6DE5-46C5-BA6B-256CD637E2F3}"/>
              </a:ext>
            </a:extLst>
          </p:cNvPr>
          <p:cNvSpPr>
            <a:spLocks noGrp="1"/>
          </p:cNvSpPr>
          <p:nvPr>
            <p:ph type="body" sz="quarter" idx="14" hasCustomPrompt="1"/>
          </p:nvPr>
        </p:nvSpPr>
        <p:spPr bwMode="auto">
          <a:xfrm>
            <a:off x="7360996" y="1510603"/>
            <a:ext cx="4365196" cy="828881"/>
          </a:xfrm>
          <a:prstGeom prst="rect">
            <a:avLst/>
          </a:prstGeom>
          <a:ln>
            <a:noFill/>
          </a:ln>
        </p:spPr>
        <p:txBody>
          <a:bodyPr wrap="square" lIns="0" tIns="0" rIns="0" bIns="73152">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794"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794"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2C3D4E25-130B-483C-99F7-28B5414E9C11}"/>
              </a:ext>
            </a:extLst>
          </p:cNvPr>
          <p:cNvSpPr txBox="1"/>
          <p:nvPr userDrawn="1"/>
        </p:nvSpPr>
        <p:spPr>
          <a:xfrm>
            <a:off x="2317597" y="1255813"/>
            <a:ext cx="766388"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About me</a:t>
            </a:r>
          </a:p>
        </p:txBody>
      </p:sp>
      <p:sp>
        <p:nvSpPr>
          <p:cNvPr id="40" name="TextBox 39">
            <a:extLst>
              <a:ext uri="{FF2B5EF4-FFF2-40B4-BE49-F238E27FC236}">
                <a16:creationId xmlns:a16="http://schemas.microsoft.com/office/drawing/2014/main" id="{1C71BB01-6296-4146-837A-F528F9CD53EA}"/>
              </a:ext>
            </a:extLst>
          </p:cNvPr>
          <p:cNvSpPr txBox="1"/>
          <p:nvPr userDrawn="1"/>
        </p:nvSpPr>
        <p:spPr>
          <a:xfrm>
            <a:off x="2317598" y="3111693"/>
            <a:ext cx="749595"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Fun facts</a:t>
            </a:r>
          </a:p>
        </p:txBody>
      </p:sp>
      <p:sp>
        <p:nvSpPr>
          <p:cNvPr id="41" name="Text Placeholder 11">
            <a:extLst>
              <a:ext uri="{FF2B5EF4-FFF2-40B4-BE49-F238E27FC236}">
                <a16:creationId xmlns:a16="http://schemas.microsoft.com/office/drawing/2014/main" id="{5EBB9F67-4222-4584-A1D2-23ADAD02E726}"/>
              </a:ext>
            </a:extLst>
          </p:cNvPr>
          <p:cNvSpPr>
            <a:spLocks noGrp="1"/>
          </p:cNvSpPr>
          <p:nvPr>
            <p:ph type="body" sz="quarter" idx="15" hasCustomPrompt="1"/>
          </p:nvPr>
        </p:nvSpPr>
        <p:spPr bwMode="auto">
          <a:xfrm>
            <a:off x="2317597" y="1510604"/>
            <a:ext cx="4711796" cy="1012585"/>
          </a:xfrm>
          <a:prstGeom prst="rect">
            <a:avLst/>
          </a:prstGeom>
          <a:ln>
            <a:noFill/>
          </a:ln>
        </p:spPr>
        <p:txBody>
          <a:bodyPr wrap="square" lIns="0" tIns="0" rIns="0" bIns="73152">
            <a:spAutoFit/>
          </a:bodyPr>
          <a:lstStyle>
            <a:lvl1pPr marL="0" indent="0"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0" kern="1200" dirty="0" smtClean="0">
                <a:solidFill>
                  <a:schemeClr val="tx1"/>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45" name="Title 1">
            <a:extLst>
              <a:ext uri="{FF2B5EF4-FFF2-40B4-BE49-F238E27FC236}">
                <a16:creationId xmlns:a16="http://schemas.microsoft.com/office/drawing/2014/main" id="{B06E802C-D061-473E-893F-3D55819D91BD}"/>
              </a:ext>
            </a:extLst>
          </p:cNvPr>
          <p:cNvSpPr>
            <a:spLocks noGrp="1"/>
          </p:cNvSpPr>
          <p:nvPr>
            <p:ph type="title"/>
          </p:nvPr>
        </p:nvSpPr>
        <p:spPr bwMode="gray">
          <a:xfrm>
            <a:off x="7360996" y="1325673"/>
            <a:ext cx="4365196" cy="139718"/>
          </a:xfrm>
          <a:prstGeom prst="rect">
            <a:avLst/>
          </a:prstGeom>
        </p:spPr>
        <p:txBody>
          <a:bodyPr wrap="square" lIns="0" tIns="0" rIns="0" bIns="0" anchor="ctr" anchorCtr="0">
            <a:spAutoFit/>
          </a:bodyPr>
          <a:lstStyle>
            <a:lvl1pPr>
              <a:defRPr lang="en-GB" sz="1059" b="0">
                <a:solidFill>
                  <a:srgbClr val="8B241C"/>
                </a:solidFill>
                <a:latin typeface="Arial Black" panose="020B0A04020102020204" pitchFamily="34" charset="0"/>
              </a:defRPr>
            </a:lvl1pPr>
          </a:lstStyle>
          <a:p>
            <a:pPr marL="0" lvl="0"/>
            <a:r>
              <a:rPr lang="en-US"/>
              <a:t>Click to edit Master title style</a:t>
            </a:r>
            <a:endParaRPr lang="en-GB"/>
          </a:p>
        </p:txBody>
      </p:sp>
      <p:sp>
        <p:nvSpPr>
          <p:cNvPr id="46" name="TextBox 45">
            <a:extLst>
              <a:ext uri="{FF2B5EF4-FFF2-40B4-BE49-F238E27FC236}">
                <a16:creationId xmlns:a16="http://schemas.microsoft.com/office/drawing/2014/main" id="{AC5ED9D3-53D3-4136-A9FD-5DB30AF7623F}"/>
              </a:ext>
            </a:extLst>
          </p:cNvPr>
          <p:cNvSpPr txBox="1"/>
          <p:nvPr userDrawn="1"/>
        </p:nvSpPr>
        <p:spPr>
          <a:xfrm>
            <a:off x="7360996" y="3111693"/>
            <a:ext cx="1654910"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Relevant experience</a:t>
            </a:r>
          </a:p>
        </p:txBody>
      </p:sp>
      <p:sp>
        <p:nvSpPr>
          <p:cNvPr id="48" name="Text Placeholder 11">
            <a:extLst>
              <a:ext uri="{FF2B5EF4-FFF2-40B4-BE49-F238E27FC236}">
                <a16:creationId xmlns:a16="http://schemas.microsoft.com/office/drawing/2014/main" id="{BF4B05BB-2BB4-437B-9299-0EBB61E0E306}"/>
              </a:ext>
            </a:extLst>
          </p:cNvPr>
          <p:cNvSpPr>
            <a:spLocks noGrp="1"/>
          </p:cNvSpPr>
          <p:nvPr>
            <p:ph type="body" sz="quarter" idx="18" hasCustomPrompt="1"/>
          </p:nvPr>
        </p:nvSpPr>
        <p:spPr bwMode="auto">
          <a:xfrm>
            <a:off x="7360996" y="3346852"/>
            <a:ext cx="4365196" cy="828881"/>
          </a:xfrm>
          <a:prstGeom prst="rect">
            <a:avLst/>
          </a:prstGeom>
          <a:ln>
            <a:noFill/>
          </a:ln>
        </p:spPr>
        <p:txBody>
          <a:bodyPr wrap="square" lIns="0" tIns="0" rIns="0" bIns="73152">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794"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794"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794"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37B3AD98-C5BF-4E6D-9C97-E3869E23D654}"/>
              </a:ext>
            </a:extLst>
          </p:cNvPr>
          <p:cNvSpPr txBox="1"/>
          <p:nvPr userDrawn="1"/>
        </p:nvSpPr>
        <p:spPr>
          <a:xfrm>
            <a:off x="7360997" y="4795467"/>
            <a:ext cx="1523616" cy="172306"/>
          </a:xfrm>
          <a:prstGeom prst="rect">
            <a:avLst/>
          </a:prstGeom>
          <a:noFill/>
        </p:spPr>
        <p:txBody>
          <a:bodyPr wrap="square" lIns="0" tIns="32273" rIns="0" bIns="0" rtlCol="0">
            <a:spAutoFit/>
          </a:bodyPr>
          <a:lstStyle/>
          <a:p>
            <a:pPr marL="0" marR="0" lvl="0" indent="0" algn="l" defTabSz="871416" rtl="0" eaLnBrk="1" fontAlgn="auto" latinLnBrk="0" hangingPunct="1">
              <a:lnSpc>
                <a:spcPct val="85000"/>
              </a:lnSpc>
              <a:spcBef>
                <a:spcPts val="0"/>
              </a:spcBef>
              <a:spcAft>
                <a:spcPts val="529"/>
              </a:spcAft>
              <a:buClr>
                <a:schemeClr val="accent2"/>
              </a:buClr>
              <a:buSzPct val="70000"/>
              <a:buFont typeface="Arial" pitchFamily="34" charset="0"/>
              <a:buNone/>
              <a:tabLst/>
              <a:defRPr/>
            </a:pPr>
            <a:r>
              <a:rPr kumimoji="0" lang="en-US" sz="1059" b="1" i="0" u="none" strike="noStrike" kern="0" cap="none" spc="0" normalizeH="0" baseline="0" noProof="0">
                <a:ln>
                  <a:noFill/>
                </a:ln>
                <a:solidFill>
                  <a:srgbClr val="8B241C"/>
                </a:solidFill>
                <a:effectLst/>
                <a:uLnTx/>
                <a:uFillTx/>
                <a:latin typeface="Arial Black" panose="020B0A04020102020204" pitchFamily="34" charset="0"/>
                <a:ea typeface="+mn-ea"/>
                <a:cs typeface="EYInterstate Light"/>
              </a:rPr>
              <a:t>Personal reference</a:t>
            </a:r>
          </a:p>
        </p:txBody>
      </p:sp>
      <p:sp>
        <p:nvSpPr>
          <p:cNvPr id="51" name="Text Placeholder 11">
            <a:extLst>
              <a:ext uri="{FF2B5EF4-FFF2-40B4-BE49-F238E27FC236}">
                <a16:creationId xmlns:a16="http://schemas.microsoft.com/office/drawing/2014/main" id="{B6F316BD-C663-4C45-95AD-6FD6746EDCCA}"/>
              </a:ext>
            </a:extLst>
          </p:cNvPr>
          <p:cNvSpPr>
            <a:spLocks noGrp="1"/>
          </p:cNvSpPr>
          <p:nvPr>
            <p:ph type="body" sz="quarter" idx="19" hasCustomPrompt="1"/>
          </p:nvPr>
        </p:nvSpPr>
        <p:spPr bwMode="auto">
          <a:xfrm>
            <a:off x="7360996" y="5209500"/>
            <a:ext cx="4365196" cy="1116220"/>
          </a:xfrm>
          <a:prstGeom prst="rect">
            <a:avLst/>
          </a:prstGeom>
          <a:ln>
            <a:noFill/>
          </a:ln>
        </p:spPr>
        <p:txBody>
          <a:bodyPr wrap="square" lIns="0" tIns="0" rIns="0" bIns="73152" anchor="t" anchorCtr="0">
            <a:noAutofit/>
          </a:bodyPr>
          <a:lstStyle>
            <a:lvl1pPr marL="50429" indent="-50429"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971" b="0" i="1" kern="1200" dirty="0" smtClean="0">
                <a:solidFill>
                  <a:srgbClr val="D95A22"/>
                </a:solidFill>
                <a:latin typeface="+mj-lt"/>
                <a:ea typeface="+mn-ea"/>
                <a:cs typeface="+mn-cs"/>
              </a:defRPr>
            </a:lvl1pPr>
            <a:lvl2pPr marL="50429" indent="-50429">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971" b="0" i="1">
                <a:solidFill>
                  <a:srgbClr val="D95A22"/>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971" b="0" i="1">
                <a:solidFill>
                  <a:srgbClr val="D95A22"/>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
        <p:nvSpPr>
          <p:cNvPr id="56" name="TextBox 55">
            <a:extLst>
              <a:ext uri="{FF2B5EF4-FFF2-40B4-BE49-F238E27FC236}">
                <a16:creationId xmlns:a16="http://schemas.microsoft.com/office/drawing/2014/main" id="{7581D418-7B72-46F8-A25D-BD0737FE5CED}"/>
              </a:ext>
            </a:extLst>
          </p:cNvPr>
          <p:cNvSpPr txBox="1"/>
          <p:nvPr userDrawn="1"/>
        </p:nvSpPr>
        <p:spPr>
          <a:xfrm>
            <a:off x="2317597" y="4919196"/>
            <a:ext cx="2250983" cy="138564"/>
          </a:xfrm>
          <a:prstGeom prst="rect">
            <a:avLst/>
          </a:prstGeom>
        </p:spPr>
        <p:txBody>
          <a:bodyPr wrap="square" lIns="0" tIns="0" rIns="0" bIns="0" anchor="ctr" anchorCtr="0">
            <a:spAutoFit/>
          </a:bodyPr>
          <a:lstStyle>
            <a:defPPr>
              <a:defRPr lang="en-US"/>
            </a:defPPr>
            <a:lvl1pPr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Purpose of AB-InBev interaction</a:t>
            </a:r>
          </a:p>
        </p:txBody>
      </p:sp>
      <p:sp>
        <p:nvSpPr>
          <p:cNvPr id="64" name="TextBox 63">
            <a:extLst>
              <a:ext uri="{FF2B5EF4-FFF2-40B4-BE49-F238E27FC236}">
                <a16:creationId xmlns:a16="http://schemas.microsoft.com/office/drawing/2014/main" id="{BD524109-BE31-43AD-B98F-32C901A7E774}"/>
              </a:ext>
            </a:extLst>
          </p:cNvPr>
          <p:cNvSpPr txBox="1"/>
          <p:nvPr userDrawn="1"/>
        </p:nvSpPr>
        <p:spPr>
          <a:xfrm>
            <a:off x="2317598" y="5683326"/>
            <a:ext cx="1885437" cy="138564"/>
          </a:xfrm>
          <a:prstGeom prst="rect">
            <a:avLst/>
          </a:prstGeom>
        </p:spPr>
        <p:txBody>
          <a:bodyPr wrap="square" lIns="0" tIns="0" rIns="0" bIns="0" anchor="ctr" anchorCtr="0">
            <a:spAutoFit/>
          </a:bodyPr>
          <a:lstStyle>
            <a:defPPr>
              <a:defRPr lang="en-US"/>
            </a:defPPr>
            <a:lvl1pPr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Frequency of touch points </a:t>
            </a:r>
          </a:p>
        </p:txBody>
      </p:sp>
      <p:sp>
        <p:nvSpPr>
          <p:cNvPr id="57" name="TextBox 56">
            <a:extLst>
              <a:ext uri="{FF2B5EF4-FFF2-40B4-BE49-F238E27FC236}">
                <a16:creationId xmlns:a16="http://schemas.microsoft.com/office/drawing/2014/main" id="{5B86806C-7AF3-43C4-9D4C-E41FBB591BA5}"/>
              </a:ext>
            </a:extLst>
          </p:cNvPr>
          <p:cNvSpPr txBox="1"/>
          <p:nvPr userDrawn="1"/>
        </p:nvSpPr>
        <p:spPr>
          <a:xfrm>
            <a:off x="2317598" y="5348102"/>
            <a:ext cx="493114" cy="154737"/>
          </a:xfrm>
          <a:prstGeom prst="rect">
            <a:avLst/>
          </a:prstGeom>
          <a:solidFill>
            <a:srgbClr val="FFFFFF"/>
          </a:solidFill>
        </p:spPr>
        <p:txBody>
          <a:bodyPr wrap="square" lIns="0" tIns="32273" rIns="0" bIns="0" rtlCol="0" anchor="t">
            <a:spAutoFit/>
          </a:bodyPr>
          <a:lstStyle/>
          <a:p>
            <a:pPr marL="0" marR="0" lvl="0" indent="0"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Business</a:t>
            </a:r>
          </a:p>
        </p:txBody>
      </p:sp>
      <p:sp>
        <p:nvSpPr>
          <p:cNvPr id="58" name="TextBox 57">
            <a:extLst>
              <a:ext uri="{FF2B5EF4-FFF2-40B4-BE49-F238E27FC236}">
                <a16:creationId xmlns:a16="http://schemas.microsoft.com/office/drawing/2014/main" id="{FFA0AF49-BCD3-45C3-BA7A-D1ACFE920748}"/>
              </a:ext>
            </a:extLst>
          </p:cNvPr>
          <p:cNvSpPr txBox="1"/>
          <p:nvPr userDrawn="1"/>
        </p:nvSpPr>
        <p:spPr>
          <a:xfrm>
            <a:off x="4497901" y="5348102"/>
            <a:ext cx="479374" cy="154737"/>
          </a:xfrm>
          <a:prstGeom prst="rect">
            <a:avLst/>
          </a:prstGeom>
          <a:solidFill>
            <a:srgbClr val="FFFFFF"/>
          </a:solidFill>
        </p:spPr>
        <p:txBody>
          <a:bodyPr wrap="square" lIns="0" tIns="32273" rIns="0" bIns="0" rtlCol="0" anchor="t">
            <a:spAutoFit/>
          </a:bodyPr>
          <a:lstStyle/>
          <a:p>
            <a:pPr marL="0" marR="0" lvl="0" indent="0" algn="r"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Pleasure</a:t>
            </a:r>
          </a:p>
        </p:txBody>
      </p:sp>
      <p:grpSp>
        <p:nvGrpSpPr>
          <p:cNvPr id="59" name="Group 58">
            <a:extLst>
              <a:ext uri="{FF2B5EF4-FFF2-40B4-BE49-F238E27FC236}">
                <a16:creationId xmlns:a16="http://schemas.microsoft.com/office/drawing/2014/main" id="{FDBFA713-B52E-4CF8-8FFD-97B1782FF1D5}"/>
              </a:ext>
            </a:extLst>
          </p:cNvPr>
          <p:cNvGrpSpPr/>
          <p:nvPr userDrawn="1"/>
        </p:nvGrpSpPr>
        <p:grpSpPr>
          <a:xfrm>
            <a:off x="2317598" y="5244093"/>
            <a:ext cx="2659676" cy="94177"/>
            <a:chOff x="7272247" y="5363070"/>
            <a:chExt cx="1832793" cy="85153"/>
          </a:xfrm>
          <a:solidFill>
            <a:srgbClr val="FFFFFF"/>
          </a:solidFill>
        </p:grpSpPr>
        <p:cxnSp>
          <p:nvCxnSpPr>
            <p:cNvPr id="60" name="Straight Connector 59">
              <a:extLst>
                <a:ext uri="{FF2B5EF4-FFF2-40B4-BE49-F238E27FC236}">
                  <a16:creationId xmlns:a16="http://schemas.microsoft.com/office/drawing/2014/main" id="{C9D96EDC-E7E3-4C27-9200-91613585ADE2}"/>
                </a:ext>
              </a:extLst>
            </p:cNvPr>
            <p:cNvCxnSpPr/>
            <p:nvPr/>
          </p:nvCxnSpPr>
          <p:spPr>
            <a:xfrm>
              <a:off x="7275422" y="5405646"/>
              <a:ext cx="1829618" cy="0"/>
            </a:xfrm>
            <a:prstGeom prst="line">
              <a:avLst/>
            </a:prstGeom>
            <a:grpFill/>
            <a:ln w="9525" cap="flat" cmpd="sng" algn="ctr">
              <a:solidFill>
                <a:srgbClr val="7F7E82"/>
              </a:solidFill>
              <a:prstDash val="solid"/>
              <a:tailEnd type="none"/>
            </a:ln>
            <a:effectLst/>
          </p:spPr>
        </p:cxnSp>
        <p:cxnSp>
          <p:nvCxnSpPr>
            <p:cNvPr id="61" name="Straight Connector 60">
              <a:extLst>
                <a:ext uri="{FF2B5EF4-FFF2-40B4-BE49-F238E27FC236}">
                  <a16:creationId xmlns:a16="http://schemas.microsoft.com/office/drawing/2014/main" id="{A81B119B-F029-4D29-B7E6-ED377DE124F7}"/>
                </a:ext>
              </a:extLst>
            </p:cNvPr>
            <p:cNvCxnSpPr/>
            <p:nvPr/>
          </p:nvCxnSpPr>
          <p:spPr>
            <a:xfrm>
              <a:off x="7272247" y="5363070"/>
              <a:ext cx="0" cy="85153"/>
            </a:xfrm>
            <a:prstGeom prst="line">
              <a:avLst/>
            </a:prstGeom>
            <a:grpFill/>
            <a:ln w="9525" cap="flat" cmpd="sng" algn="ctr">
              <a:solidFill>
                <a:srgbClr val="7F7E82"/>
              </a:solidFill>
              <a:prstDash val="solid"/>
              <a:tailEnd type="none"/>
            </a:ln>
            <a:effectLst/>
          </p:spPr>
        </p:cxnSp>
        <p:cxnSp>
          <p:nvCxnSpPr>
            <p:cNvPr id="62" name="Straight Connector 61">
              <a:extLst>
                <a:ext uri="{FF2B5EF4-FFF2-40B4-BE49-F238E27FC236}">
                  <a16:creationId xmlns:a16="http://schemas.microsoft.com/office/drawing/2014/main" id="{914BC24D-6D46-430A-938D-10A95CAEC428}"/>
                </a:ext>
              </a:extLst>
            </p:cNvPr>
            <p:cNvCxnSpPr/>
            <p:nvPr/>
          </p:nvCxnSpPr>
          <p:spPr>
            <a:xfrm>
              <a:off x="9102725" y="5363070"/>
              <a:ext cx="0" cy="85153"/>
            </a:xfrm>
            <a:prstGeom prst="line">
              <a:avLst/>
            </a:prstGeom>
            <a:grpFill/>
            <a:ln w="9525" cap="flat" cmpd="sng" algn="ctr">
              <a:solidFill>
                <a:srgbClr val="7F7E82"/>
              </a:solidFill>
              <a:prstDash val="solid"/>
              <a:tailEnd type="none"/>
            </a:ln>
            <a:effectLst/>
          </p:spPr>
        </p:cxnSp>
      </p:grpSp>
      <p:sp>
        <p:nvSpPr>
          <p:cNvPr id="65" name="TextBox 64">
            <a:extLst>
              <a:ext uri="{FF2B5EF4-FFF2-40B4-BE49-F238E27FC236}">
                <a16:creationId xmlns:a16="http://schemas.microsoft.com/office/drawing/2014/main" id="{F2D6BA76-6614-4609-A784-8DFDCA996900}"/>
              </a:ext>
            </a:extLst>
          </p:cNvPr>
          <p:cNvSpPr txBox="1"/>
          <p:nvPr userDrawn="1"/>
        </p:nvSpPr>
        <p:spPr>
          <a:xfrm>
            <a:off x="2317598" y="6025265"/>
            <a:ext cx="271748" cy="154737"/>
          </a:xfrm>
          <a:prstGeom prst="rect">
            <a:avLst/>
          </a:prstGeom>
          <a:solidFill>
            <a:srgbClr val="FFFFFF"/>
          </a:solidFill>
        </p:spPr>
        <p:txBody>
          <a:bodyPr wrap="square" lIns="0" tIns="32273" rIns="0" bIns="0" rtlCol="0" anchor="t">
            <a:spAutoFit/>
          </a:bodyPr>
          <a:lstStyle/>
          <a:p>
            <a:pPr marL="0" marR="0" lvl="0" indent="0"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Daily</a:t>
            </a:r>
          </a:p>
        </p:txBody>
      </p:sp>
      <p:sp>
        <p:nvSpPr>
          <p:cNvPr id="66" name="TextBox 65">
            <a:extLst>
              <a:ext uri="{FF2B5EF4-FFF2-40B4-BE49-F238E27FC236}">
                <a16:creationId xmlns:a16="http://schemas.microsoft.com/office/drawing/2014/main" id="{96187A17-DDA0-4B48-8CE6-AD746ACC3481}"/>
              </a:ext>
            </a:extLst>
          </p:cNvPr>
          <p:cNvSpPr txBox="1"/>
          <p:nvPr userDrawn="1"/>
        </p:nvSpPr>
        <p:spPr>
          <a:xfrm>
            <a:off x="4511640" y="6025265"/>
            <a:ext cx="465634" cy="154737"/>
          </a:xfrm>
          <a:prstGeom prst="rect">
            <a:avLst/>
          </a:prstGeom>
          <a:solidFill>
            <a:srgbClr val="FFFFFF"/>
          </a:solidFill>
        </p:spPr>
        <p:txBody>
          <a:bodyPr wrap="square" lIns="0" tIns="32273" rIns="0" bIns="0" rtlCol="0" anchor="t">
            <a:spAutoFit/>
          </a:bodyPr>
          <a:lstStyle/>
          <a:p>
            <a:pPr marL="0" marR="0" lvl="0" indent="0" algn="r" defTabSz="842812" eaLnBrk="1" fontAlgn="auto" latinLnBrk="0" hangingPunct="1">
              <a:lnSpc>
                <a:spcPct val="90000"/>
              </a:lnSpc>
              <a:spcBef>
                <a:spcPts val="0"/>
              </a:spcBef>
              <a:spcAft>
                <a:spcPts val="529"/>
              </a:spcAft>
              <a:buClr>
                <a:srgbClr val="FFE600"/>
              </a:buClr>
              <a:buSzPct val="70000"/>
              <a:buFontTx/>
              <a:buNone/>
              <a:tabLst/>
              <a:defRPr/>
            </a:pPr>
            <a:r>
              <a:rPr kumimoji="0" lang="en-US" sz="882" b="0" i="0" u="none" strike="noStrike" kern="0" cap="none" spc="0" normalizeH="0" baseline="0" noProof="0">
                <a:ln>
                  <a:noFill/>
                </a:ln>
                <a:solidFill>
                  <a:schemeClr val="tx1"/>
                </a:solidFill>
                <a:effectLst/>
                <a:uLnTx/>
                <a:uFillTx/>
                <a:latin typeface="+mj-lt"/>
                <a:cs typeface="EYInterstate Light"/>
              </a:rPr>
              <a:t>Annually</a:t>
            </a:r>
          </a:p>
        </p:txBody>
      </p:sp>
      <p:grpSp>
        <p:nvGrpSpPr>
          <p:cNvPr id="67" name="Group 66">
            <a:extLst>
              <a:ext uri="{FF2B5EF4-FFF2-40B4-BE49-F238E27FC236}">
                <a16:creationId xmlns:a16="http://schemas.microsoft.com/office/drawing/2014/main" id="{C796DE1A-8B7F-40A9-9052-0F56F3BE1E50}"/>
              </a:ext>
            </a:extLst>
          </p:cNvPr>
          <p:cNvGrpSpPr/>
          <p:nvPr userDrawn="1"/>
        </p:nvGrpSpPr>
        <p:grpSpPr>
          <a:xfrm>
            <a:off x="2317598" y="5921256"/>
            <a:ext cx="2659676" cy="94177"/>
            <a:chOff x="7272247" y="5363070"/>
            <a:chExt cx="1832793" cy="85153"/>
          </a:xfrm>
          <a:solidFill>
            <a:srgbClr val="FFFFFF"/>
          </a:solidFill>
        </p:grpSpPr>
        <p:cxnSp>
          <p:nvCxnSpPr>
            <p:cNvPr id="68" name="Straight Connector 67">
              <a:extLst>
                <a:ext uri="{FF2B5EF4-FFF2-40B4-BE49-F238E27FC236}">
                  <a16:creationId xmlns:a16="http://schemas.microsoft.com/office/drawing/2014/main" id="{4B7262AD-2198-48EF-8DCB-A9B865BD753E}"/>
                </a:ext>
              </a:extLst>
            </p:cNvPr>
            <p:cNvCxnSpPr/>
            <p:nvPr/>
          </p:nvCxnSpPr>
          <p:spPr>
            <a:xfrm>
              <a:off x="7275422" y="5405646"/>
              <a:ext cx="1829618" cy="0"/>
            </a:xfrm>
            <a:prstGeom prst="line">
              <a:avLst/>
            </a:prstGeom>
            <a:grpFill/>
            <a:ln w="9525" cap="flat" cmpd="sng" algn="ctr">
              <a:solidFill>
                <a:srgbClr val="7F7E82"/>
              </a:solidFill>
              <a:prstDash val="solid"/>
              <a:tailEnd type="none"/>
            </a:ln>
            <a:effectLst/>
          </p:spPr>
        </p:cxnSp>
        <p:cxnSp>
          <p:nvCxnSpPr>
            <p:cNvPr id="69" name="Straight Connector 68">
              <a:extLst>
                <a:ext uri="{FF2B5EF4-FFF2-40B4-BE49-F238E27FC236}">
                  <a16:creationId xmlns:a16="http://schemas.microsoft.com/office/drawing/2014/main" id="{048EA150-4D0C-4258-809C-609DB243B076}"/>
                </a:ext>
              </a:extLst>
            </p:cNvPr>
            <p:cNvCxnSpPr/>
            <p:nvPr/>
          </p:nvCxnSpPr>
          <p:spPr>
            <a:xfrm>
              <a:off x="7272247" y="5363070"/>
              <a:ext cx="0" cy="85153"/>
            </a:xfrm>
            <a:prstGeom prst="line">
              <a:avLst/>
            </a:prstGeom>
            <a:grpFill/>
            <a:ln w="9525" cap="flat" cmpd="sng" algn="ctr">
              <a:solidFill>
                <a:srgbClr val="7F7E82"/>
              </a:solidFill>
              <a:prstDash val="solid"/>
              <a:tailEnd type="none"/>
            </a:ln>
            <a:effectLst/>
          </p:spPr>
        </p:cxnSp>
        <p:cxnSp>
          <p:nvCxnSpPr>
            <p:cNvPr id="70" name="Straight Connector 69">
              <a:extLst>
                <a:ext uri="{FF2B5EF4-FFF2-40B4-BE49-F238E27FC236}">
                  <a16:creationId xmlns:a16="http://schemas.microsoft.com/office/drawing/2014/main" id="{DC2EF9C0-A0E1-4260-B034-7200F77137EE}"/>
                </a:ext>
              </a:extLst>
            </p:cNvPr>
            <p:cNvCxnSpPr/>
            <p:nvPr/>
          </p:nvCxnSpPr>
          <p:spPr>
            <a:xfrm>
              <a:off x="9102725" y="5363070"/>
              <a:ext cx="0" cy="85153"/>
            </a:xfrm>
            <a:prstGeom prst="line">
              <a:avLst/>
            </a:prstGeom>
            <a:grpFill/>
            <a:ln w="9525" cap="flat" cmpd="sng" algn="ctr">
              <a:solidFill>
                <a:srgbClr val="7F7E82"/>
              </a:solidFill>
              <a:prstDash val="solid"/>
              <a:tailEnd type="none"/>
            </a:ln>
            <a:effectLst/>
          </p:spPr>
        </p:cxnSp>
      </p:grpSp>
      <p:sp>
        <p:nvSpPr>
          <p:cNvPr id="72" name="TextBox 71">
            <a:extLst>
              <a:ext uri="{FF2B5EF4-FFF2-40B4-BE49-F238E27FC236}">
                <a16:creationId xmlns:a16="http://schemas.microsoft.com/office/drawing/2014/main" id="{28A7727A-A65D-4085-9272-AB863416CF7A}"/>
              </a:ext>
            </a:extLst>
          </p:cNvPr>
          <p:cNvSpPr txBox="1"/>
          <p:nvPr userDrawn="1"/>
        </p:nvSpPr>
        <p:spPr>
          <a:xfrm>
            <a:off x="5251465" y="4908495"/>
            <a:ext cx="1514456" cy="138564"/>
          </a:xfrm>
          <a:prstGeom prst="rect">
            <a:avLst/>
          </a:prstGeom>
        </p:spPr>
        <p:txBody>
          <a:bodyPr wrap="square" lIns="0" tIns="0" rIns="0" bIns="0" anchor="ctr" anchorCtr="0">
            <a:spAutoFit/>
          </a:bodyPr>
          <a:lstStyle>
            <a:defPPr>
              <a:defRPr lang="en-US"/>
            </a:defPPr>
            <a:lvl1pPr lvl="0" defTabSz="914400">
              <a:lnSpc>
                <a:spcPct val="85000"/>
              </a:lnSpc>
              <a:spcBef>
                <a:spcPct val="0"/>
              </a:spcBef>
              <a:buNone/>
              <a:defRPr sz="1200" b="1">
                <a:solidFill>
                  <a:srgbClr val="C23A27"/>
                </a:solidFill>
                <a:latin typeface="+mj-lt"/>
                <a:ea typeface="+mj-ea"/>
                <a:cs typeface="Arial" pitchFamily="34" charset="0"/>
              </a:defRPr>
            </a:lvl1pPr>
          </a:lstStyle>
          <a:p>
            <a:pPr lvl="0"/>
            <a:r>
              <a:rPr lang="en-US" sz="1059" noProof="0"/>
              <a:t>Key moments of truth</a:t>
            </a:r>
          </a:p>
        </p:txBody>
      </p:sp>
      <p:cxnSp>
        <p:nvCxnSpPr>
          <p:cNvPr id="74" name="Straight Connector 73">
            <a:extLst>
              <a:ext uri="{FF2B5EF4-FFF2-40B4-BE49-F238E27FC236}">
                <a16:creationId xmlns:a16="http://schemas.microsoft.com/office/drawing/2014/main" id="{783BE707-4C2F-4A02-9E12-618F839D342B}"/>
              </a:ext>
            </a:extLst>
          </p:cNvPr>
          <p:cNvCxnSpPr>
            <a:cxnSpLocks/>
          </p:cNvCxnSpPr>
          <p:nvPr userDrawn="1"/>
        </p:nvCxnSpPr>
        <p:spPr>
          <a:xfrm>
            <a:off x="5122894" y="4902935"/>
            <a:ext cx="4" cy="1365956"/>
          </a:xfrm>
          <a:prstGeom prst="line">
            <a:avLst/>
          </a:prstGeom>
          <a:noFill/>
          <a:ln w="3175" cap="flat" cmpd="sng" algn="ctr">
            <a:solidFill>
              <a:srgbClr val="7F7E82"/>
            </a:solidFill>
            <a:prstDash val="solid"/>
            <a:tailEnd type="none"/>
          </a:ln>
          <a:effectLst/>
        </p:spPr>
      </p:cxnSp>
      <p:sp>
        <p:nvSpPr>
          <p:cNvPr id="75" name="TextBox 74">
            <a:extLst>
              <a:ext uri="{FF2B5EF4-FFF2-40B4-BE49-F238E27FC236}">
                <a16:creationId xmlns:a16="http://schemas.microsoft.com/office/drawing/2014/main" id="{6B098957-CC8D-4ACF-BBD3-2C26D4B7DB79}"/>
              </a:ext>
            </a:extLst>
          </p:cNvPr>
          <p:cNvSpPr txBox="1"/>
          <p:nvPr userDrawn="1"/>
        </p:nvSpPr>
        <p:spPr>
          <a:xfrm>
            <a:off x="2317598" y="4629167"/>
            <a:ext cx="1337363" cy="172306"/>
          </a:xfrm>
          <a:prstGeom prst="rect">
            <a:avLst/>
          </a:prstGeom>
          <a:noFill/>
        </p:spPr>
        <p:txBody>
          <a:bodyPr wrap="square" lIns="0" tIns="32273" rIns="0" bIns="0" rtlCol="0">
            <a:spAutoFit/>
          </a:bodyPr>
          <a:lstStyle>
            <a:defPPr>
              <a:defRPr lang="en-US"/>
            </a:defPPr>
            <a:lvl1pPr marR="0" lvl="0" indent="0" fontAlgn="auto">
              <a:lnSpc>
                <a:spcPct val="85000"/>
              </a:lnSpc>
              <a:spcBef>
                <a:spcPts val="0"/>
              </a:spcBef>
              <a:spcAft>
                <a:spcPts val="600"/>
              </a:spcAft>
              <a:buClr>
                <a:schemeClr val="accent2"/>
              </a:buClr>
              <a:buSzPct val="70000"/>
              <a:buFont typeface="Arial" pitchFamily="34" charset="0"/>
              <a:buNone/>
              <a:tabLst/>
              <a:defRPr kumimoji="0" sz="1200" b="1" i="0" u="none" strike="noStrike" kern="0" cap="none" spc="0" normalizeH="0" baseline="0">
                <a:ln>
                  <a:noFill/>
                </a:ln>
                <a:solidFill>
                  <a:srgbClr val="8B241C"/>
                </a:solidFill>
                <a:effectLst/>
                <a:uLnTx/>
                <a:uFillTx/>
                <a:latin typeface="Arial Black" panose="020B0A04020102020204" pitchFamily="34" charset="0"/>
                <a:cs typeface="EYInterstate Light"/>
              </a:defRPr>
            </a:lvl1pPr>
          </a:lstStyle>
          <a:p>
            <a:pPr lvl="0"/>
            <a:r>
              <a:rPr lang="en-US" sz="1059" noProof="0"/>
              <a:t>Customer profile</a:t>
            </a:r>
          </a:p>
        </p:txBody>
      </p:sp>
      <p:sp>
        <p:nvSpPr>
          <p:cNvPr id="76" name="Text Placeholder 11">
            <a:extLst>
              <a:ext uri="{FF2B5EF4-FFF2-40B4-BE49-F238E27FC236}">
                <a16:creationId xmlns:a16="http://schemas.microsoft.com/office/drawing/2014/main" id="{107F005E-769A-4F5A-80FF-1178229AA3CD}"/>
              </a:ext>
            </a:extLst>
          </p:cNvPr>
          <p:cNvSpPr>
            <a:spLocks noGrp="1"/>
          </p:cNvSpPr>
          <p:nvPr>
            <p:ph type="body" sz="quarter" idx="20" hasCustomPrompt="1"/>
          </p:nvPr>
        </p:nvSpPr>
        <p:spPr bwMode="auto">
          <a:xfrm>
            <a:off x="5251465" y="5126426"/>
            <a:ext cx="1777929" cy="342786"/>
          </a:xfrm>
          <a:prstGeom prst="rect">
            <a:avLst/>
          </a:prstGeom>
          <a:ln>
            <a:noFill/>
          </a:ln>
        </p:spPr>
        <p:txBody>
          <a:bodyPr wrap="square" lIns="0" tIns="0" rIns="0" bIns="73152">
            <a:spAutoFit/>
          </a:bodyPr>
          <a:lstStyle>
            <a:lvl1pPr marL="56481" indent="-56481"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971" b="0" i="1" kern="1200" dirty="0" smtClean="0">
                <a:solidFill>
                  <a:schemeClr val="tx1"/>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Click to edit Master text styles [1st level- heading]</a:t>
            </a:r>
          </a:p>
        </p:txBody>
      </p:sp>
      <p:sp>
        <p:nvSpPr>
          <p:cNvPr id="81" name="Text Placeholder 11">
            <a:extLst>
              <a:ext uri="{FF2B5EF4-FFF2-40B4-BE49-F238E27FC236}">
                <a16:creationId xmlns:a16="http://schemas.microsoft.com/office/drawing/2014/main" id="{BFCA94A5-F03D-46B9-914A-AB529163BCAE}"/>
              </a:ext>
            </a:extLst>
          </p:cNvPr>
          <p:cNvSpPr>
            <a:spLocks noGrp="1"/>
          </p:cNvSpPr>
          <p:nvPr>
            <p:ph type="body" sz="quarter" idx="21" hasCustomPrompt="1"/>
          </p:nvPr>
        </p:nvSpPr>
        <p:spPr bwMode="auto">
          <a:xfrm>
            <a:off x="4655811" y="539801"/>
            <a:ext cx="6197820" cy="146646"/>
          </a:xfrm>
          <a:prstGeom prst="rect">
            <a:avLst/>
          </a:prstGeom>
          <a:ln>
            <a:noFill/>
          </a:ln>
        </p:spPr>
        <p:txBody>
          <a:bodyPr wrap="square" lIns="0" tIns="0" rIns="0" bIns="0">
            <a:spAutoFit/>
          </a:bodyPr>
          <a:lstStyle>
            <a:lvl1pPr marL="50429" indent="-50429"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1" i="1"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Click to edit Master text styles [1st level- heading]</a:t>
            </a:r>
          </a:p>
        </p:txBody>
      </p:sp>
      <p:sp>
        <p:nvSpPr>
          <p:cNvPr id="82" name="Title 1">
            <a:extLst>
              <a:ext uri="{FF2B5EF4-FFF2-40B4-BE49-F238E27FC236}">
                <a16:creationId xmlns:a16="http://schemas.microsoft.com/office/drawing/2014/main" id="{9BFEDB50-5966-453E-8C40-9EADC0234E2A}"/>
              </a:ext>
            </a:extLst>
          </p:cNvPr>
          <p:cNvSpPr txBox="1">
            <a:spLocks/>
          </p:cNvSpPr>
          <p:nvPr userDrawn="1"/>
        </p:nvSpPr>
        <p:spPr bwMode="gray">
          <a:xfrm>
            <a:off x="4655812" y="392626"/>
            <a:ext cx="1368965" cy="116379"/>
          </a:xfrm>
          <a:prstGeom prst="rect">
            <a:avLst/>
          </a:prstGeom>
        </p:spPr>
        <p:txBody>
          <a:bodyPr wrap="none" lIns="0" tIns="0" rIns="0" bIns="0" anchor="ctr" anchorCtr="0">
            <a:spAutoFit/>
          </a:bodyPr>
          <a:lstStyle>
            <a:lvl1pPr algn="l" defTabSz="914400" rtl="0" eaLnBrk="1" latinLnBrk="0" hangingPunct="1">
              <a:lnSpc>
                <a:spcPct val="85000"/>
              </a:lnSpc>
              <a:spcBef>
                <a:spcPct val="0"/>
              </a:spcBef>
              <a:buNone/>
              <a:defRPr lang="en-GB" sz="1200" b="0" kern="1200">
                <a:solidFill>
                  <a:srgbClr val="8B241C"/>
                </a:solidFill>
                <a:latin typeface="Arial Black" panose="020B0A04020102020204" pitchFamily="34" charset="0"/>
                <a:ea typeface="+mj-ea"/>
                <a:cs typeface="Arial" pitchFamily="34" charset="0"/>
              </a:defRPr>
            </a:lvl1pPr>
          </a:lstStyle>
          <a:p>
            <a:r>
              <a:rPr lang="en-US" sz="882">
                <a:solidFill>
                  <a:srgbClr val="D95A22"/>
                </a:solidFill>
              </a:rPr>
              <a:t>Favorite Beer Moment</a:t>
            </a:r>
          </a:p>
        </p:txBody>
      </p:sp>
      <p:sp>
        <p:nvSpPr>
          <p:cNvPr id="84" name="Text Placeholder 11">
            <a:extLst>
              <a:ext uri="{FF2B5EF4-FFF2-40B4-BE49-F238E27FC236}">
                <a16:creationId xmlns:a16="http://schemas.microsoft.com/office/drawing/2014/main" id="{000DC1D7-BE5C-4D0D-8C58-89053E463DC9}"/>
              </a:ext>
            </a:extLst>
          </p:cNvPr>
          <p:cNvSpPr>
            <a:spLocks noGrp="1"/>
          </p:cNvSpPr>
          <p:nvPr>
            <p:ph type="body" sz="quarter" idx="22" hasCustomPrompt="1"/>
          </p:nvPr>
        </p:nvSpPr>
        <p:spPr bwMode="auto">
          <a:xfrm>
            <a:off x="390735" y="2790711"/>
            <a:ext cx="1703371" cy="126827"/>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1" i="0" kern="1200" dirty="0" smtClean="0">
                <a:solidFill>
                  <a:schemeClr val="tx1"/>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grpSp>
        <p:nvGrpSpPr>
          <p:cNvPr id="85" name="Group 23">
            <a:extLst>
              <a:ext uri="{FF2B5EF4-FFF2-40B4-BE49-F238E27FC236}">
                <a16:creationId xmlns:a16="http://schemas.microsoft.com/office/drawing/2014/main" id="{272BD34F-1619-489B-8824-4C966386BDC5}"/>
              </a:ext>
            </a:extLst>
          </p:cNvPr>
          <p:cNvGrpSpPr>
            <a:grpSpLocks noChangeAspect="1"/>
          </p:cNvGrpSpPr>
          <p:nvPr userDrawn="1"/>
        </p:nvGrpSpPr>
        <p:grpSpPr bwMode="gray">
          <a:xfrm>
            <a:off x="394916" y="3161487"/>
            <a:ext cx="113220" cy="160598"/>
            <a:chOff x="573" y="1442"/>
            <a:chExt cx="290" cy="444"/>
          </a:xfrm>
          <a:solidFill>
            <a:schemeClr val="accent1">
              <a:lumMod val="75000"/>
            </a:schemeClr>
          </a:solidFill>
        </p:grpSpPr>
        <p:sp>
          <p:nvSpPr>
            <p:cNvPr id="86" name="Freeform 24">
              <a:extLst>
                <a:ext uri="{FF2B5EF4-FFF2-40B4-BE49-F238E27FC236}">
                  <a16:creationId xmlns:a16="http://schemas.microsoft.com/office/drawing/2014/main" id="{A33B9982-4BA1-4C89-A3B6-A62E07A082AE}"/>
                </a:ext>
              </a:extLst>
            </p:cNvPr>
            <p:cNvSpPr>
              <a:spLocks/>
            </p:cNvSpPr>
            <p:nvPr/>
          </p:nvSpPr>
          <p:spPr bwMode="gray">
            <a:xfrm>
              <a:off x="656" y="1476"/>
              <a:ext cx="48" cy="36"/>
            </a:xfrm>
            <a:custGeom>
              <a:avLst/>
              <a:gdLst>
                <a:gd name="T0" fmla="*/ 19 w 20"/>
                <a:gd name="T1" fmla="*/ 5 h 15"/>
                <a:gd name="T2" fmla="*/ 0 w 20"/>
                <a:gd name="T3" fmla="*/ 6 h 15"/>
                <a:gd name="T4" fmla="*/ 5 w 20"/>
                <a:gd name="T5" fmla="*/ 9 h 15"/>
                <a:gd name="T6" fmla="*/ 3 w 20"/>
                <a:gd name="T7" fmla="*/ 14 h 15"/>
                <a:gd name="T8" fmla="*/ 7 w 20"/>
                <a:gd name="T9" fmla="*/ 14 h 15"/>
                <a:gd name="T10" fmla="*/ 13 w 20"/>
                <a:gd name="T11" fmla="*/ 9 h 15"/>
                <a:gd name="T12" fmla="*/ 19 w 20"/>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19" y="5"/>
                  </a:moveTo>
                  <a:cubicBezTo>
                    <a:pt x="20" y="0"/>
                    <a:pt x="2" y="3"/>
                    <a:pt x="0" y="6"/>
                  </a:cubicBezTo>
                  <a:cubicBezTo>
                    <a:pt x="2" y="7"/>
                    <a:pt x="4" y="5"/>
                    <a:pt x="5" y="9"/>
                  </a:cubicBezTo>
                  <a:cubicBezTo>
                    <a:pt x="4" y="10"/>
                    <a:pt x="2" y="12"/>
                    <a:pt x="3" y="14"/>
                  </a:cubicBezTo>
                  <a:cubicBezTo>
                    <a:pt x="4" y="15"/>
                    <a:pt x="6" y="14"/>
                    <a:pt x="7" y="14"/>
                  </a:cubicBezTo>
                  <a:cubicBezTo>
                    <a:pt x="8" y="12"/>
                    <a:pt x="11" y="10"/>
                    <a:pt x="13" y="9"/>
                  </a:cubicBezTo>
                  <a:cubicBezTo>
                    <a:pt x="18" y="9"/>
                    <a:pt x="17" y="8"/>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7" name="Freeform 25">
              <a:extLst>
                <a:ext uri="{FF2B5EF4-FFF2-40B4-BE49-F238E27FC236}">
                  <a16:creationId xmlns:a16="http://schemas.microsoft.com/office/drawing/2014/main" id="{72A781F1-945C-40F0-948D-9809744619A4}"/>
                </a:ext>
              </a:extLst>
            </p:cNvPr>
            <p:cNvSpPr>
              <a:spLocks/>
            </p:cNvSpPr>
            <p:nvPr/>
          </p:nvSpPr>
          <p:spPr bwMode="gray">
            <a:xfrm>
              <a:off x="697" y="1500"/>
              <a:ext cx="12" cy="5"/>
            </a:xfrm>
            <a:custGeom>
              <a:avLst/>
              <a:gdLst>
                <a:gd name="T0" fmla="*/ 5 w 5"/>
                <a:gd name="T1" fmla="*/ 0 h 2"/>
                <a:gd name="T2" fmla="*/ 0 w 5"/>
                <a:gd name="T3" fmla="*/ 1 h 2"/>
                <a:gd name="T4" fmla="*/ 5 w 5"/>
                <a:gd name="T5" fmla="*/ 0 h 2"/>
              </a:gdLst>
              <a:ahLst/>
              <a:cxnLst>
                <a:cxn ang="0">
                  <a:pos x="T0" y="T1"/>
                </a:cxn>
                <a:cxn ang="0">
                  <a:pos x="T2" y="T3"/>
                </a:cxn>
                <a:cxn ang="0">
                  <a:pos x="T4" y="T5"/>
                </a:cxn>
              </a:cxnLst>
              <a:rect l="0" t="0" r="r" b="b"/>
              <a:pathLst>
                <a:path w="5" h="2">
                  <a:moveTo>
                    <a:pt x="5" y="0"/>
                  </a:moveTo>
                  <a:cubicBezTo>
                    <a:pt x="5" y="0"/>
                    <a:pt x="0" y="1"/>
                    <a:pt x="0" y="1"/>
                  </a:cubicBezTo>
                  <a:cubicBezTo>
                    <a:pt x="1"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8" name="Freeform 26">
              <a:extLst>
                <a:ext uri="{FF2B5EF4-FFF2-40B4-BE49-F238E27FC236}">
                  <a16:creationId xmlns:a16="http://schemas.microsoft.com/office/drawing/2014/main" id="{166C29E6-3EEC-4860-94A8-01396D0E083A}"/>
                </a:ext>
              </a:extLst>
            </p:cNvPr>
            <p:cNvSpPr>
              <a:spLocks/>
            </p:cNvSpPr>
            <p:nvPr/>
          </p:nvSpPr>
          <p:spPr bwMode="gray">
            <a:xfrm>
              <a:off x="641" y="1483"/>
              <a:ext cx="19" cy="15"/>
            </a:xfrm>
            <a:custGeom>
              <a:avLst/>
              <a:gdLst>
                <a:gd name="T0" fmla="*/ 4 w 8"/>
                <a:gd name="T1" fmla="*/ 3 h 6"/>
                <a:gd name="T2" fmla="*/ 8 w 8"/>
                <a:gd name="T3" fmla="*/ 0 h 6"/>
                <a:gd name="T4" fmla="*/ 1 w 8"/>
                <a:gd name="T5" fmla="*/ 3 h 6"/>
                <a:gd name="T6" fmla="*/ 4 w 8"/>
                <a:gd name="T7" fmla="*/ 3 h 6"/>
              </a:gdLst>
              <a:ahLst/>
              <a:cxnLst>
                <a:cxn ang="0">
                  <a:pos x="T0" y="T1"/>
                </a:cxn>
                <a:cxn ang="0">
                  <a:pos x="T2" y="T3"/>
                </a:cxn>
                <a:cxn ang="0">
                  <a:pos x="T4" y="T5"/>
                </a:cxn>
                <a:cxn ang="0">
                  <a:pos x="T6" y="T7"/>
                </a:cxn>
              </a:cxnLst>
              <a:rect l="0" t="0" r="r" b="b"/>
              <a:pathLst>
                <a:path w="8" h="6">
                  <a:moveTo>
                    <a:pt x="4" y="3"/>
                  </a:moveTo>
                  <a:cubicBezTo>
                    <a:pt x="5" y="2"/>
                    <a:pt x="7" y="1"/>
                    <a:pt x="8" y="0"/>
                  </a:cubicBezTo>
                  <a:cubicBezTo>
                    <a:pt x="5" y="0"/>
                    <a:pt x="2" y="0"/>
                    <a:pt x="1" y="3"/>
                  </a:cubicBezTo>
                  <a:cubicBezTo>
                    <a:pt x="0" y="6"/>
                    <a:pt x="3" y="5"/>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89" name="Freeform 27">
              <a:extLst>
                <a:ext uri="{FF2B5EF4-FFF2-40B4-BE49-F238E27FC236}">
                  <a16:creationId xmlns:a16="http://schemas.microsoft.com/office/drawing/2014/main" id="{1355235A-9221-49B9-82C6-EEC3404936AE}"/>
                </a:ext>
              </a:extLst>
            </p:cNvPr>
            <p:cNvSpPr>
              <a:spLocks/>
            </p:cNvSpPr>
            <p:nvPr/>
          </p:nvSpPr>
          <p:spPr bwMode="gray">
            <a:xfrm>
              <a:off x="634" y="1490"/>
              <a:ext cx="24" cy="20"/>
            </a:xfrm>
            <a:custGeom>
              <a:avLst/>
              <a:gdLst>
                <a:gd name="T0" fmla="*/ 2 w 10"/>
                <a:gd name="T1" fmla="*/ 4 h 8"/>
                <a:gd name="T2" fmla="*/ 4 w 10"/>
                <a:gd name="T3" fmla="*/ 6 h 8"/>
                <a:gd name="T4" fmla="*/ 7 w 10"/>
                <a:gd name="T5" fmla="*/ 6 h 8"/>
                <a:gd name="T6" fmla="*/ 2 w 10"/>
                <a:gd name="T7" fmla="*/ 4 h 8"/>
              </a:gdLst>
              <a:ahLst/>
              <a:cxnLst>
                <a:cxn ang="0">
                  <a:pos x="T0" y="T1"/>
                </a:cxn>
                <a:cxn ang="0">
                  <a:pos x="T2" y="T3"/>
                </a:cxn>
                <a:cxn ang="0">
                  <a:pos x="T4" y="T5"/>
                </a:cxn>
                <a:cxn ang="0">
                  <a:pos x="T6" y="T7"/>
                </a:cxn>
              </a:cxnLst>
              <a:rect l="0" t="0" r="r" b="b"/>
              <a:pathLst>
                <a:path w="10" h="8">
                  <a:moveTo>
                    <a:pt x="2" y="4"/>
                  </a:moveTo>
                  <a:cubicBezTo>
                    <a:pt x="5" y="4"/>
                    <a:pt x="5" y="4"/>
                    <a:pt x="4" y="6"/>
                  </a:cubicBezTo>
                  <a:cubicBezTo>
                    <a:pt x="3" y="7"/>
                    <a:pt x="6" y="8"/>
                    <a:pt x="7" y="6"/>
                  </a:cubicBezTo>
                  <a:cubicBezTo>
                    <a:pt x="10"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0" name="Freeform 28">
              <a:extLst>
                <a:ext uri="{FF2B5EF4-FFF2-40B4-BE49-F238E27FC236}">
                  <a16:creationId xmlns:a16="http://schemas.microsoft.com/office/drawing/2014/main" id="{AEDC11B8-5B34-45C9-9FEE-529E14F7272C}"/>
                </a:ext>
              </a:extLst>
            </p:cNvPr>
            <p:cNvSpPr>
              <a:spLocks/>
            </p:cNvSpPr>
            <p:nvPr/>
          </p:nvSpPr>
          <p:spPr bwMode="gray">
            <a:xfrm>
              <a:off x="714" y="1514"/>
              <a:ext cx="4" cy="10"/>
            </a:xfrm>
            <a:custGeom>
              <a:avLst/>
              <a:gdLst>
                <a:gd name="T0" fmla="*/ 2 w 2"/>
                <a:gd name="T1" fmla="*/ 1 h 4"/>
                <a:gd name="T2" fmla="*/ 0 w 2"/>
                <a:gd name="T3" fmla="*/ 2 h 4"/>
                <a:gd name="T4" fmla="*/ 2 w 2"/>
                <a:gd name="T5" fmla="*/ 1 h 4"/>
              </a:gdLst>
              <a:ahLst/>
              <a:cxnLst>
                <a:cxn ang="0">
                  <a:pos x="T0" y="T1"/>
                </a:cxn>
                <a:cxn ang="0">
                  <a:pos x="T2" y="T3"/>
                </a:cxn>
                <a:cxn ang="0">
                  <a:pos x="T4" y="T5"/>
                </a:cxn>
              </a:cxnLst>
              <a:rect l="0" t="0" r="r" b="b"/>
              <a:pathLst>
                <a:path w="2" h="4">
                  <a:moveTo>
                    <a:pt x="2" y="1"/>
                  </a:moveTo>
                  <a:cubicBezTo>
                    <a:pt x="2" y="0"/>
                    <a:pt x="0" y="1"/>
                    <a:pt x="0" y="2"/>
                  </a:cubicBezTo>
                  <a:cubicBezTo>
                    <a:pt x="0" y="4"/>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1" name="Freeform 29">
              <a:extLst>
                <a:ext uri="{FF2B5EF4-FFF2-40B4-BE49-F238E27FC236}">
                  <a16:creationId xmlns:a16="http://schemas.microsoft.com/office/drawing/2014/main" id="{59E36B7D-7C40-4CB1-A10B-1ADFBA04EBBE}"/>
                </a:ext>
              </a:extLst>
            </p:cNvPr>
            <p:cNvSpPr>
              <a:spLocks/>
            </p:cNvSpPr>
            <p:nvPr/>
          </p:nvSpPr>
          <p:spPr bwMode="gray">
            <a:xfrm>
              <a:off x="716" y="1510"/>
              <a:ext cx="12" cy="14"/>
            </a:xfrm>
            <a:custGeom>
              <a:avLst/>
              <a:gdLst>
                <a:gd name="T0" fmla="*/ 2 w 5"/>
                <a:gd name="T1" fmla="*/ 3 h 6"/>
                <a:gd name="T2" fmla="*/ 1 w 5"/>
                <a:gd name="T3" fmla="*/ 5 h 6"/>
                <a:gd name="T4" fmla="*/ 5 w 5"/>
                <a:gd name="T5" fmla="*/ 4 h 6"/>
                <a:gd name="T6" fmla="*/ 2 w 5"/>
                <a:gd name="T7" fmla="*/ 2 h 6"/>
                <a:gd name="T8" fmla="*/ 3 w 5"/>
                <a:gd name="T9" fmla="*/ 1 h 6"/>
                <a:gd name="T10" fmla="*/ 2 w 5"/>
                <a:gd name="T11" fmla="*/ 1 h 6"/>
                <a:gd name="T12" fmla="*/ 1 w 5"/>
                <a:gd name="T13" fmla="*/ 2 h 6"/>
                <a:gd name="T14" fmla="*/ 2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3"/>
                  </a:moveTo>
                  <a:cubicBezTo>
                    <a:pt x="2" y="4"/>
                    <a:pt x="2" y="4"/>
                    <a:pt x="1" y="5"/>
                  </a:cubicBezTo>
                  <a:cubicBezTo>
                    <a:pt x="3" y="6"/>
                    <a:pt x="4" y="5"/>
                    <a:pt x="5" y="4"/>
                  </a:cubicBezTo>
                  <a:cubicBezTo>
                    <a:pt x="4" y="5"/>
                    <a:pt x="3" y="1"/>
                    <a:pt x="2" y="2"/>
                  </a:cubicBezTo>
                  <a:cubicBezTo>
                    <a:pt x="2" y="2"/>
                    <a:pt x="3" y="1"/>
                    <a:pt x="3" y="1"/>
                  </a:cubicBezTo>
                  <a:cubicBezTo>
                    <a:pt x="3" y="1"/>
                    <a:pt x="2" y="1"/>
                    <a:pt x="2" y="1"/>
                  </a:cubicBezTo>
                  <a:cubicBezTo>
                    <a:pt x="3" y="0"/>
                    <a:pt x="0" y="1"/>
                    <a:pt x="1" y="2"/>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2" name="Freeform 30">
              <a:extLst>
                <a:ext uri="{FF2B5EF4-FFF2-40B4-BE49-F238E27FC236}">
                  <a16:creationId xmlns:a16="http://schemas.microsoft.com/office/drawing/2014/main" id="{63B9D658-FC1B-4AA6-9CEA-1055C5B08E12}"/>
                </a:ext>
              </a:extLst>
            </p:cNvPr>
            <p:cNvSpPr>
              <a:spLocks/>
            </p:cNvSpPr>
            <p:nvPr/>
          </p:nvSpPr>
          <p:spPr bwMode="gray">
            <a:xfrm>
              <a:off x="735" y="1538"/>
              <a:ext cx="5" cy="5"/>
            </a:xfrm>
            <a:custGeom>
              <a:avLst/>
              <a:gdLst>
                <a:gd name="T0" fmla="*/ 2 w 2"/>
                <a:gd name="T1" fmla="*/ 1 h 2"/>
                <a:gd name="T2" fmla="*/ 2 w 2"/>
                <a:gd name="T3" fmla="*/ 0 h 2"/>
                <a:gd name="T4" fmla="*/ 2 w 2"/>
                <a:gd name="T5" fmla="*/ 1 h 2"/>
              </a:gdLst>
              <a:ahLst/>
              <a:cxnLst>
                <a:cxn ang="0">
                  <a:pos x="T0" y="T1"/>
                </a:cxn>
                <a:cxn ang="0">
                  <a:pos x="T2" y="T3"/>
                </a:cxn>
                <a:cxn ang="0">
                  <a:pos x="T4" y="T5"/>
                </a:cxn>
              </a:cxnLst>
              <a:rect l="0" t="0" r="r" b="b"/>
              <a:pathLst>
                <a:path w="2" h="2">
                  <a:moveTo>
                    <a:pt x="2" y="1"/>
                  </a:moveTo>
                  <a:cubicBezTo>
                    <a:pt x="2" y="1"/>
                    <a:pt x="2" y="0"/>
                    <a:pt x="2" y="0"/>
                  </a:cubicBezTo>
                  <a:cubicBezTo>
                    <a:pt x="0" y="0"/>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3" name="Freeform 31">
              <a:extLst>
                <a:ext uri="{FF2B5EF4-FFF2-40B4-BE49-F238E27FC236}">
                  <a16:creationId xmlns:a16="http://schemas.microsoft.com/office/drawing/2014/main" id="{C2F49817-301C-4C6C-A33D-D341ADDE0D6C}"/>
                </a:ext>
              </a:extLst>
            </p:cNvPr>
            <p:cNvSpPr>
              <a:spLocks/>
            </p:cNvSpPr>
            <p:nvPr/>
          </p:nvSpPr>
          <p:spPr bwMode="gray">
            <a:xfrm>
              <a:off x="844" y="1596"/>
              <a:ext cx="0" cy="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4" name="Rectangle 93">
              <a:extLst>
                <a:ext uri="{FF2B5EF4-FFF2-40B4-BE49-F238E27FC236}">
                  <a16:creationId xmlns:a16="http://schemas.microsoft.com/office/drawing/2014/main" id="{66AEF047-FDC0-49F5-AD90-58A4FB52B9B8}"/>
                </a:ext>
              </a:extLst>
            </p:cNvPr>
            <p:cNvSpPr>
              <a:spLocks noChangeArrowheads="1"/>
            </p:cNvSpPr>
            <p:nvPr/>
          </p:nvSpPr>
          <p:spPr bwMode="gray">
            <a:xfrm>
              <a:off x="781" y="153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5" name="Freeform 33">
              <a:extLst>
                <a:ext uri="{FF2B5EF4-FFF2-40B4-BE49-F238E27FC236}">
                  <a16:creationId xmlns:a16="http://schemas.microsoft.com/office/drawing/2014/main" id="{188C75EB-1147-4B79-86BF-721320A7C740}"/>
                </a:ext>
              </a:extLst>
            </p:cNvPr>
            <p:cNvSpPr>
              <a:spLocks/>
            </p:cNvSpPr>
            <p:nvPr/>
          </p:nvSpPr>
          <p:spPr bwMode="gray">
            <a:xfrm>
              <a:off x="793" y="16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6" name="Freeform 34">
              <a:extLst>
                <a:ext uri="{FF2B5EF4-FFF2-40B4-BE49-F238E27FC236}">
                  <a16:creationId xmlns:a16="http://schemas.microsoft.com/office/drawing/2014/main" id="{E5ACB30A-EAB3-470C-9601-3BCE5D51EF43}"/>
                </a:ext>
              </a:extLst>
            </p:cNvPr>
            <p:cNvSpPr>
              <a:spLocks/>
            </p:cNvSpPr>
            <p:nvPr/>
          </p:nvSpPr>
          <p:spPr bwMode="gray">
            <a:xfrm>
              <a:off x="779" y="1639"/>
              <a:ext cx="14" cy="29"/>
            </a:xfrm>
            <a:custGeom>
              <a:avLst/>
              <a:gdLst>
                <a:gd name="T0" fmla="*/ 3 w 6"/>
                <a:gd name="T1" fmla="*/ 3 h 12"/>
                <a:gd name="T2" fmla="*/ 1 w 6"/>
                <a:gd name="T3" fmla="*/ 8 h 12"/>
                <a:gd name="T4" fmla="*/ 5 w 6"/>
                <a:gd name="T5" fmla="*/ 3 h 12"/>
                <a:gd name="T6" fmla="*/ 6 w 6"/>
                <a:gd name="T7" fmla="*/ 0 h 12"/>
                <a:gd name="T8" fmla="*/ 3 w 6"/>
                <a:gd name="T9" fmla="*/ 3 h 12"/>
              </a:gdLst>
              <a:ahLst/>
              <a:cxnLst>
                <a:cxn ang="0">
                  <a:pos x="T0" y="T1"/>
                </a:cxn>
                <a:cxn ang="0">
                  <a:pos x="T2" y="T3"/>
                </a:cxn>
                <a:cxn ang="0">
                  <a:pos x="T4" y="T5"/>
                </a:cxn>
                <a:cxn ang="0">
                  <a:pos x="T6" y="T7"/>
                </a:cxn>
                <a:cxn ang="0">
                  <a:pos x="T8" y="T9"/>
                </a:cxn>
              </a:cxnLst>
              <a:rect l="0" t="0" r="r" b="b"/>
              <a:pathLst>
                <a:path w="6" h="12">
                  <a:moveTo>
                    <a:pt x="3" y="3"/>
                  </a:moveTo>
                  <a:cubicBezTo>
                    <a:pt x="2" y="4"/>
                    <a:pt x="1" y="7"/>
                    <a:pt x="1" y="8"/>
                  </a:cubicBezTo>
                  <a:cubicBezTo>
                    <a:pt x="0" y="12"/>
                    <a:pt x="5" y="3"/>
                    <a:pt x="5" y="3"/>
                  </a:cubicBezTo>
                  <a:cubicBezTo>
                    <a:pt x="6" y="2"/>
                    <a:pt x="6" y="1"/>
                    <a:pt x="6" y="0"/>
                  </a:cubicBezTo>
                  <a:cubicBezTo>
                    <a:pt x="5" y="1"/>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7" name="Freeform 35">
              <a:extLst>
                <a:ext uri="{FF2B5EF4-FFF2-40B4-BE49-F238E27FC236}">
                  <a16:creationId xmlns:a16="http://schemas.microsoft.com/office/drawing/2014/main" id="{AE571ABE-7B74-42C6-985C-5EA2D35FF081}"/>
                </a:ext>
              </a:extLst>
            </p:cNvPr>
            <p:cNvSpPr>
              <a:spLocks/>
            </p:cNvSpPr>
            <p:nvPr/>
          </p:nvSpPr>
          <p:spPr bwMode="gray">
            <a:xfrm>
              <a:off x="830" y="1598"/>
              <a:ext cx="2" cy="10"/>
            </a:xfrm>
            <a:custGeom>
              <a:avLst/>
              <a:gdLst>
                <a:gd name="T0" fmla="*/ 1 w 1"/>
                <a:gd name="T1" fmla="*/ 3 h 4"/>
                <a:gd name="T2" fmla="*/ 0 w 1"/>
                <a:gd name="T3" fmla="*/ 0 h 4"/>
                <a:gd name="T4" fmla="*/ 0 w 1"/>
                <a:gd name="T5" fmla="*/ 4 h 4"/>
                <a:gd name="T6" fmla="*/ 1 w 1"/>
                <a:gd name="T7" fmla="*/ 3 h 4"/>
              </a:gdLst>
              <a:ahLst/>
              <a:cxnLst>
                <a:cxn ang="0">
                  <a:pos x="T0" y="T1"/>
                </a:cxn>
                <a:cxn ang="0">
                  <a:pos x="T2" y="T3"/>
                </a:cxn>
                <a:cxn ang="0">
                  <a:pos x="T4" y="T5"/>
                </a:cxn>
                <a:cxn ang="0">
                  <a:pos x="T6" y="T7"/>
                </a:cxn>
              </a:cxnLst>
              <a:rect l="0" t="0" r="r" b="b"/>
              <a:pathLst>
                <a:path w="1" h="4">
                  <a:moveTo>
                    <a:pt x="1" y="3"/>
                  </a:moveTo>
                  <a:cubicBezTo>
                    <a:pt x="1" y="3"/>
                    <a:pt x="1" y="0"/>
                    <a:pt x="0" y="0"/>
                  </a:cubicBezTo>
                  <a:cubicBezTo>
                    <a:pt x="0" y="1"/>
                    <a:pt x="0" y="3"/>
                    <a:pt x="0" y="4"/>
                  </a:cubicBezTo>
                  <a:cubicBezTo>
                    <a:pt x="0" y="4"/>
                    <a:pt x="1"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8" name="Rectangle 97">
              <a:extLst>
                <a:ext uri="{FF2B5EF4-FFF2-40B4-BE49-F238E27FC236}">
                  <a16:creationId xmlns:a16="http://schemas.microsoft.com/office/drawing/2014/main" id="{F7C6D824-4908-4360-9C92-2AC554279822}"/>
                </a:ext>
              </a:extLst>
            </p:cNvPr>
            <p:cNvSpPr>
              <a:spLocks noChangeArrowheads="1"/>
            </p:cNvSpPr>
            <p:nvPr/>
          </p:nvSpPr>
          <p:spPr bwMode="gray">
            <a:xfrm>
              <a:off x="779" y="1495"/>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99" name="Freeform 37">
              <a:extLst>
                <a:ext uri="{FF2B5EF4-FFF2-40B4-BE49-F238E27FC236}">
                  <a16:creationId xmlns:a16="http://schemas.microsoft.com/office/drawing/2014/main" id="{68B83899-56CB-4829-AEBB-56A8DFC0E86F}"/>
                </a:ext>
              </a:extLst>
            </p:cNvPr>
            <p:cNvSpPr>
              <a:spLocks/>
            </p:cNvSpPr>
            <p:nvPr/>
          </p:nvSpPr>
          <p:spPr bwMode="gray">
            <a:xfrm>
              <a:off x="769" y="1486"/>
              <a:ext cx="17" cy="7"/>
            </a:xfrm>
            <a:custGeom>
              <a:avLst/>
              <a:gdLst>
                <a:gd name="T0" fmla="*/ 4 w 7"/>
                <a:gd name="T1" fmla="*/ 3 h 3"/>
                <a:gd name="T2" fmla="*/ 6 w 7"/>
                <a:gd name="T3" fmla="*/ 1 h 3"/>
                <a:gd name="T4" fmla="*/ 4 w 7"/>
                <a:gd name="T5" fmla="*/ 3 h 3"/>
              </a:gdLst>
              <a:ahLst/>
              <a:cxnLst>
                <a:cxn ang="0">
                  <a:pos x="T0" y="T1"/>
                </a:cxn>
                <a:cxn ang="0">
                  <a:pos x="T2" y="T3"/>
                </a:cxn>
                <a:cxn ang="0">
                  <a:pos x="T4" y="T5"/>
                </a:cxn>
              </a:cxnLst>
              <a:rect l="0" t="0" r="r" b="b"/>
              <a:pathLst>
                <a:path w="7" h="3">
                  <a:moveTo>
                    <a:pt x="4" y="3"/>
                  </a:moveTo>
                  <a:cubicBezTo>
                    <a:pt x="3" y="1"/>
                    <a:pt x="7" y="2"/>
                    <a:pt x="6" y="1"/>
                  </a:cubicBezTo>
                  <a:cubicBezTo>
                    <a:pt x="6" y="0"/>
                    <a:pt x="0" y="1"/>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0" name="Rectangle 99">
              <a:extLst>
                <a:ext uri="{FF2B5EF4-FFF2-40B4-BE49-F238E27FC236}">
                  <a16:creationId xmlns:a16="http://schemas.microsoft.com/office/drawing/2014/main" id="{20E07EB3-BDA3-4405-8048-8DBAC302B53E}"/>
                </a:ext>
              </a:extLst>
            </p:cNvPr>
            <p:cNvSpPr>
              <a:spLocks noChangeArrowheads="1"/>
            </p:cNvSpPr>
            <p:nvPr/>
          </p:nvSpPr>
          <p:spPr bwMode="gray">
            <a:xfrm>
              <a:off x="779" y="149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1" name="Freeform 39">
              <a:extLst>
                <a:ext uri="{FF2B5EF4-FFF2-40B4-BE49-F238E27FC236}">
                  <a16:creationId xmlns:a16="http://schemas.microsoft.com/office/drawing/2014/main" id="{85AABBC5-83F7-49C2-9215-28788EAF3C04}"/>
                </a:ext>
              </a:extLst>
            </p:cNvPr>
            <p:cNvSpPr>
              <a:spLocks/>
            </p:cNvSpPr>
            <p:nvPr/>
          </p:nvSpPr>
          <p:spPr bwMode="gray">
            <a:xfrm>
              <a:off x="721" y="1481"/>
              <a:ext cx="26" cy="7"/>
            </a:xfrm>
            <a:custGeom>
              <a:avLst/>
              <a:gdLst>
                <a:gd name="T0" fmla="*/ 7 w 11"/>
                <a:gd name="T1" fmla="*/ 3 h 3"/>
                <a:gd name="T2" fmla="*/ 8 w 11"/>
                <a:gd name="T3" fmla="*/ 1 h 3"/>
                <a:gd name="T4" fmla="*/ 10 w 11"/>
                <a:gd name="T5" fmla="*/ 2 h 3"/>
                <a:gd name="T6" fmla="*/ 9 w 11"/>
                <a:gd name="T7" fmla="*/ 2 h 3"/>
                <a:gd name="T8" fmla="*/ 10 w 11"/>
                <a:gd name="T9" fmla="*/ 1 h 3"/>
                <a:gd name="T10" fmla="*/ 7 w 11"/>
                <a:gd name="T11" fmla="*/ 3 h 3"/>
              </a:gdLst>
              <a:ahLst/>
              <a:cxnLst>
                <a:cxn ang="0">
                  <a:pos x="T0" y="T1"/>
                </a:cxn>
                <a:cxn ang="0">
                  <a:pos x="T2" y="T3"/>
                </a:cxn>
                <a:cxn ang="0">
                  <a:pos x="T4" y="T5"/>
                </a:cxn>
                <a:cxn ang="0">
                  <a:pos x="T6" y="T7"/>
                </a:cxn>
                <a:cxn ang="0">
                  <a:pos x="T8" y="T9"/>
                </a:cxn>
                <a:cxn ang="0">
                  <a:pos x="T10" y="T11"/>
                </a:cxn>
              </a:cxnLst>
              <a:rect l="0" t="0" r="r" b="b"/>
              <a:pathLst>
                <a:path w="11" h="3">
                  <a:moveTo>
                    <a:pt x="7" y="3"/>
                  </a:moveTo>
                  <a:cubicBezTo>
                    <a:pt x="8" y="3"/>
                    <a:pt x="8" y="1"/>
                    <a:pt x="8" y="1"/>
                  </a:cubicBezTo>
                  <a:cubicBezTo>
                    <a:pt x="9" y="2"/>
                    <a:pt x="9" y="2"/>
                    <a:pt x="10" y="2"/>
                  </a:cubicBezTo>
                  <a:cubicBezTo>
                    <a:pt x="10" y="2"/>
                    <a:pt x="10" y="2"/>
                    <a:pt x="9" y="2"/>
                  </a:cubicBezTo>
                  <a:cubicBezTo>
                    <a:pt x="10" y="1"/>
                    <a:pt x="10" y="1"/>
                    <a:pt x="10" y="1"/>
                  </a:cubicBezTo>
                  <a:cubicBezTo>
                    <a:pt x="11" y="0"/>
                    <a:pt x="0" y="1"/>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2" name="Freeform 40">
              <a:extLst>
                <a:ext uri="{FF2B5EF4-FFF2-40B4-BE49-F238E27FC236}">
                  <a16:creationId xmlns:a16="http://schemas.microsoft.com/office/drawing/2014/main" id="{0AEF654E-5342-49E9-82A8-36634FF00EC9}"/>
                </a:ext>
              </a:extLst>
            </p:cNvPr>
            <p:cNvSpPr>
              <a:spLocks/>
            </p:cNvSpPr>
            <p:nvPr/>
          </p:nvSpPr>
          <p:spPr bwMode="gray">
            <a:xfrm>
              <a:off x="791" y="1483"/>
              <a:ext cx="7" cy="5"/>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2" y="1"/>
                    <a:pt x="0" y="0"/>
                    <a:pt x="0" y="0"/>
                  </a:cubicBezTo>
                  <a:cubicBezTo>
                    <a:pt x="0" y="0"/>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3" name="Freeform 41">
              <a:extLst>
                <a:ext uri="{FF2B5EF4-FFF2-40B4-BE49-F238E27FC236}">
                  <a16:creationId xmlns:a16="http://schemas.microsoft.com/office/drawing/2014/main" id="{73B52F73-E5D2-409C-B018-9679A97C2B53}"/>
                </a:ext>
              </a:extLst>
            </p:cNvPr>
            <p:cNvSpPr>
              <a:spLocks/>
            </p:cNvSpPr>
            <p:nvPr/>
          </p:nvSpPr>
          <p:spPr bwMode="gray">
            <a:xfrm>
              <a:off x="646" y="1526"/>
              <a:ext cx="12" cy="5"/>
            </a:xfrm>
            <a:custGeom>
              <a:avLst/>
              <a:gdLst>
                <a:gd name="T0" fmla="*/ 0 w 5"/>
                <a:gd name="T1" fmla="*/ 2 h 2"/>
                <a:gd name="T2" fmla="*/ 4 w 5"/>
                <a:gd name="T3" fmla="*/ 2 h 2"/>
                <a:gd name="T4" fmla="*/ 0 w 5"/>
                <a:gd name="T5" fmla="*/ 2 h 2"/>
              </a:gdLst>
              <a:ahLst/>
              <a:cxnLst>
                <a:cxn ang="0">
                  <a:pos x="T0" y="T1"/>
                </a:cxn>
                <a:cxn ang="0">
                  <a:pos x="T2" y="T3"/>
                </a:cxn>
                <a:cxn ang="0">
                  <a:pos x="T4" y="T5"/>
                </a:cxn>
              </a:cxnLst>
              <a:rect l="0" t="0" r="r" b="b"/>
              <a:pathLst>
                <a:path w="5" h="2">
                  <a:moveTo>
                    <a:pt x="0" y="2"/>
                  </a:moveTo>
                  <a:cubicBezTo>
                    <a:pt x="1" y="2"/>
                    <a:pt x="4" y="2"/>
                    <a:pt x="4" y="2"/>
                  </a:cubicBezTo>
                  <a:cubicBezTo>
                    <a:pt x="5"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4" name="Freeform 42">
              <a:extLst>
                <a:ext uri="{FF2B5EF4-FFF2-40B4-BE49-F238E27FC236}">
                  <a16:creationId xmlns:a16="http://schemas.microsoft.com/office/drawing/2014/main" id="{FBBD8117-791F-4BDF-BCB6-F11A659542F6}"/>
                </a:ext>
              </a:extLst>
            </p:cNvPr>
            <p:cNvSpPr>
              <a:spLocks/>
            </p:cNvSpPr>
            <p:nvPr/>
          </p:nvSpPr>
          <p:spPr bwMode="gray">
            <a:xfrm>
              <a:off x="612" y="1577"/>
              <a:ext cx="15" cy="9"/>
            </a:xfrm>
            <a:custGeom>
              <a:avLst/>
              <a:gdLst>
                <a:gd name="T0" fmla="*/ 1 w 6"/>
                <a:gd name="T1" fmla="*/ 2 h 4"/>
                <a:gd name="T2" fmla="*/ 3 w 6"/>
                <a:gd name="T3" fmla="*/ 3 h 4"/>
                <a:gd name="T4" fmla="*/ 3 w 6"/>
                <a:gd name="T5" fmla="*/ 3 h 4"/>
                <a:gd name="T6" fmla="*/ 3 w 6"/>
                <a:gd name="T7" fmla="*/ 3 h 4"/>
                <a:gd name="T8" fmla="*/ 5 w 6"/>
                <a:gd name="T9" fmla="*/ 3 h 4"/>
                <a:gd name="T10" fmla="*/ 1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1" y="2"/>
                  </a:moveTo>
                  <a:cubicBezTo>
                    <a:pt x="2" y="2"/>
                    <a:pt x="2" y="3"/>
                    <a:pt x="3" y="3"/>
                  </a:cubicBezTo>
                  <a:cubicBezTo>
                    <a:pt x="3" y="3"/>
                    <a:pt x="3" y="3"/>
                    <a:pt x="3" y="3"/>
                  </a:cubicBezTo>
                  <a:cubicBezTo>
                    <a:pt x="4" y="4"/>
                    <a:pt x="3" y="3"/>
                    <a:pt x="3" y="3"/>
                  </a:cubicBezTo>
                  <a:cubicBezTo>
                    <a:pt x="4" y="3"/>
                    <a:pt x="5" y="4"/>
                    <a:pt x="5" y="3"/>
                  </a:cubicBezTo>
                  <a:cubicBezTo>
                    <a:pt x="6"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5" name="Freeform 43">
              <a:extLst>
                <a:ext uri="{FF2B5EF4-FFF2-40B4-BE49-F238E27FC236}">
                  <a16:creationId xmlns:a16="http://schemas.microsoft.com/office/drawing/2014/main" id="{8723034F-3D8C-4A3D-B98C-C13318488D2E}"/>
                </a:ext>
              </a:extLst>
            </p:cNvPr>
            <p:cNvSpPr>
              <a:spLocks/>
            </p:cNvSpPr>
            <p:nvPr/>
          </p:nvSpPr>
          <p:spPr bwMode="gray">
            <a:xfrm>
              <a:off x="619" y="1579"/>
              <a:ext cx="12" cy="7"/>
            </a:xfrm>
            <a:custGeom>
              <a:avLst/>
              <a:gdLst>
                <a:gd name="T0" fmla="*/ 3 w 5"/>
                <a:gd name="T1" fmla="*/ 3 h 3"/>
                <a:gd name="T2" fmla="*/ 5 w 5"/>
                <a:gd name="T3" fmla="*/ 3 h 3"/>
                <a:gd name="T4" fmla="*/ 3 w 5"/>
                <a:gd name="T5" fmla="*/ 3 h 3"/>
              </a:gdLst>
              <a:ahLst/>
              <a:cxnLst>
                <a:cxn ang="0">
                  <a:pos x="T0" y="T1"/>
                </a:cxn>
                <a:cxn ang="0">
                  <a:pos x="T2" y="T3"/>
                </a:cxn>
                <a:cxn ang="0">
                  <a:pos x="T4" y="T5"/>
                </a:cxn>
              </a:cxnLst>
              <a:rect l="0" t="0" r="r" b="b"/>
              <a:pathLst>
                <a:path w="5" h="3">
                  <a:moveTo>
                    <a:pt x="3" y="3"/>
                  </a:moveTo>
                  <a:cubicBezTo>
                    <a:pt x="3" y="3"/>
                    <a:pt x="4" y="3"/>
                    <a:pt x="5" y="3"/>
                  </a:cubicBezTo>
                  <a:cubicBezTo>
                    <a:pt x="5" y="3"/>
                    <a:pt x="0"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6" name="Freeform 44">
              <a:extLst>
                <a:ext uri="{FF2B5EF4-FFF2-40B4-BE49-F238E27FC236}">
                  <a16:creationId xmlns:a16="http://schemas.microsoft.com/office/drawing/2014/main" id="{54BE57D5-C4A3-45B9-9953-A27A4B680084}"/>
                </a:ext>
              </a:extLst>
            </p:cNvPr>
            <p:cNvSpPr>
              <a:spLocks/>
            </p:cNvSpPr>
            <p:nvPr/>
          </p:nvSpPr>
          <p:spPr bwMode="gray">
            <a:xfrm>
              <a:off x="629" y="1495"/>
              <a:ext cx="5" cy="5"/>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0" y="1"/>
                    <a:pt x="0" y="2"/>
                  </a:cubicBezTo>
                  <a:cubicBezTo>
                    <a:pt x="0" y="2"/>
                    <a:pt x="1" y="2"/>
                    <a:pt x="1" y="2"/>
                  </a:cubicBezTo>
                  <a:cubicBezTo>
                    <a:pt x="1"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7" name="Rectangle 106">
              <a:extLst>
                <a:ext uri="{FF2B5EF4-FFF2-40B4-BE49-F238E27FC236}">
                  <a16:creationId xmlns:a16="http://schemas.microsoft.com/office/drawing/2014/main" id="{86CE4B2B-BE46-40B5-B216-1B356F0F8F86}"/>
                </a:ext>
              </a:extLst>
            </p:cNvPr>
            <p:cNvSpPr>
              <a:spLocks noChangeArrowheads="1"/>
            </p:cNvSpPr>
            <p:nvPr/>
          </p:nvSpPr>
          <p:spPr bwMode="gray">
            <a:xfrm>
              <a:off x="634" y="149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8" name="Freeform 46">
              <a:extLst>
                <a:ext uri="{FF2B5EF4-FFF2-40B4-BE49-F238E27FC236}">
                  <a16:creationId xmlns:a16="http://schemas.microsoft.com/office/drawing/2014/main" id="{7C0FE29B-C88D-47A0-A3B9-64E6EC6DF000}"/>
                </a:ext>
              </a:extLst>
            </p:cNvPr>
            <p:cNvSpPr>
              <a:spLocks/>
            </p:cNvSpPr>
            <p:nvPr/>
          </p:nvSpPr>
          <p:spPr bwMode="gray">
            <a:xfrm>
              <a:off x="634" y="1493"/>
              <a:ext cx="7" cy="5"/>
            </a:xfrm>
            <a:custGeom>
              <a:avLst/>
              <a:gdLst>
                <a:gd name="T0" fmla="*/ 0 w 3"/>
                <a:gd name="T1" fmla="*/ 2 h 2"/>
                <a:gd name="T2" fmla="*/ 2 w 3"/>
                <a:gd name="T3" fmla="*/ 1 h 2"/>
                <a:gd name="T4" fmla="*/ 0 w 3"/>
                <a:gd name="T5" fmla="*/ 2 h 2"/>
              </a:gdLst>
              <a:ahLst/>
              <a:cxnLst>
                <a:cxn ang="0">
                  <a:pos x="T0" y="T1"/>
                </a:cxn>
                <a:cxn ang="0">
                  <a:pos x="T2" y="T3"/>
                </a:cxn>
                <a:cxn ang="0">
                  <a:pos x="T4" y="T5"/>
                </a:cxn>
              </a:cxnLst>
              <a:rect l="0" t="0" r="r" b="b"/>
              <a:pathLst>
                <a:path w="3" h="2">
                  <a:moveTo>
                    <a:pt x="0" y="2"/>
                  </a:moveTo>
                  <a:cubicBezTo>
                    <a:pt x="1" y="2"/>
                    <a:pt x="1" y="2"/>
                    <a:pt x="2" y="1"/>
                  </a:cubicBezTo>
                  <a:cubicBezTo>
                    <a:pt x="3" y="0"/>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09" name="Freeform 47">
              <a:extLst>
                <a:ext uri="{FF2B5EF4-FFF2-40B4-BE49-F238E27FC236}">
                  <a16:creationId xmlns:a16="http://schemas.microsoft.com/office/drawing/2014/main" id="{B48C52E7-2AF2-4C6C-A2F8-688F4F2050E0}"/>
                </a:ext>
              </a:extLst>
            </p:cNvPr>
            <p:cNvSpPr>
              <a:spLocks/>
            </p:cNvSpPr>
            <p:nvPr/>
          </p:nvSpPr>
          <p:spPr bwMode="gray">
            <a:xfrm>
              <a:off x="634" y="1490"/>
              <a:ext cx="5" cy="5"/>
            </a:xfrm>
            <a:custGeom>
              <a:avLst/>
              <a:gdLst>
                <a:gd name="T0" fmla="*/ 0 w 2"/>
                <a:gd name="T1" fmla="*/ 2 h 2"/>
                <a:gd name="T2" fmla="*/ 1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1"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sp>
          <p:nvSpPr>
            <p:cNvPr id="110" name="Freeform 48">
              <a:extLst>
                <a:ext uri="{FF2B5EF4-FFF2-40B4-BE49-F238E27FC236}">
                  <a16:creationId xmlns:a16="http://schemas.microsoft.com/office/drawing/2014/main" id="{79121175-44D8-469A-AC4D-F4480748650A}"/>
                </a:ext>
              </a:extLst>
            </p:cNvPr>
            <p:cNvSpPr>
              <a:spLocks noEditPoints="1"/>
            </p:cNvSpPr>
            <p:nvPr/>
          </p:nvSpPr>
          <p:spPr bwMode="gray">
            <a:xfrm>
              <a:off x="573" y="1442"/>
              <a:ext cx="290" cy="444"/>
            </a:xfrm>
            <a:custGeom>
              <a:avLst/>
              <a:gdLst>
                <a:gd name="T0" fmla="*/ 57 w 120"/>
                <a:gd name="T1" fmla="*/ 184 h 185"/>
                <a:gd name="T2" fmla="*/ 120 w 120"/>
                <a:gd name="T3" fmla="*/ 61 h 185"/>
                <a:gd name="T4" fmla="*/ 114 w 120"/>
                <a:gd name="T5" fmla="*/ 62 h 185"/>
                <a:gd name="T6" fmla="*/ 59 w 120"/>
                <a:gd name="T7" fmla="*/ 176 h 185"/>
                <a:gd name="T8" fmla="*/ 8 w 120"/>
                <a:gd name="T9" fmla="*/ 58 h 185"/>
                <a:gd name="T10" fmla="*/ 15 w 120"/>
                <a:gd name="T11" fmla="*/ 66 h 185"/>
                <a:gd name="T12" fmla="*/ 43 w 120"/>
                <a:gd name="T13" fmla="*/ 110 h 185"/>
                <a:gd name="T14" fmla="*/ 42 w 120"/>
                <a:gd name="T15" fmla="*/ 89 h 185"/>
                <a:gd name="T16" fmla="*/ 34 w 120"/>
                <a:gd name="T17" fmla="*/ 73 h 185"/>
                <a:gd name="T18" fmla="*/ 20 w 120"/>
                <a:gd name="T19" fmla="*/ 69 h 185"/>
                <a:gd name="T20" fmla="*/ 15 w 120"/>
                <a:gd name="T21" fmla="*/ 58 h 185"/>
                <a:gd name="T22" fmla="*/ 14 w 120"/>
                <a:gd name="T23" fmla="*/ 51 h 185"/>
                <a:gd name="T24" fmla="*/ 23 w 120"/>
                <a:gd name="T25" fmla="*/ 43 h 185"/>
                <a:gd name="T26" fmla="*/ 28 w 120"/>
                <a:gd name="T27" fmla="*/ 28 h 185"/>
                <a:gd name="T28" fmla="*/ 27 w 120"/>
                <a:gd name="T29" fmla="*/ 24 h 185"/>
                <a:gd name="T30" fmla="*/ 20 w 120"/>
                <a:gd name="T31" fmla="*/ 25 h 185"/>
                <a:gd name="T32" fmla="*/ 22 w 120"/>
                <a:gd name="T33" fmla="*/ 23 h 185"/>
                <a:gd name="T34" fmla="*/ 23 w 120"/>
                <a:gd name="T35" fmla="*/ 22 h 185"/>
                <a:gd name="T36" fmla="*/ 93 w 120"/>
                <a:gd name="T37" fmla="*/ 19 h 185"/>
                <a:gd name="T38" fmla="*/ 89 w 120"/>
                <a:gd name="T39" fmla="*/ 21 h 185"/>
                <a:gd name="T40" fmla="*/ 82 w 120"/>
                <a:gd name="T41" fmla="*/ 22 h 185"/>
                <a:gd name="T42" fmla="*/ 69 w 120"/>
                <a:gd name="T43" fmla="*/ 23 h 185"/>
                <a:gd name="T44" fmla="*/ 70 w 120"/>
                <a:gd name="T45" fmla="*/ 30 h 185"/>
                <a:gd name="T46" fmla="*/ 74 w 120"/>
                <a:gd name="T47" fmla="*/ 24 h 185"/>
                <a:gd name="T48" fmla="*/ 79 w 120"/>
                <a:gd name="T49" fmla="*/ 32 h 185"/>
                <a:gd name="T50" fmla="*/ 72 w 120"/>
                <a:gd name="T51" fmla="*/ 31 h 185"/>
                <a:gd name="T52" fmla="*/ 61 w 120"/>
                <a:gd name="T53" fmla="*/ 35 h 185"/>
                <a:gd name="T54" fmla="*/ 69 w 120"/>
                <a:gd name="T55" fmla="*/ 38 h 185"/>
                <a:gd name="T56" fmla="*/ 73 w 120"/>
                <a:gd name="T57" fmla="*/ 43 h 185"/>
                <a:gd name="T58" fmla="*/ 77 w 120"/>
                <a:gd name="T59" fmla="*/ 43 h 185"/>
                <a:gd name="T60" fmla="*/ 80 w 120"/>
                <a:gd name="T61" fmla="*/ 35 h 185"/>
                <a:gd name="T62" fmla="*/ 82 w 120"/>
                <a:gd name="T63" fmla="*/ 36 h 185"/>
                <a:gd name="T64" fmla="*/ 85 w 120"/>
                <a:gd name="T65" fmla="*/ 41 h 185"/>
                <a:gd name="T66" fmla="*/ 84 w 120"/>
                <a:gd name="T67" fmla="*/ 46 h 185"/>
                <a:gd name="T68" fmla="*/ 76 w 120"/>
                <a:gd name="T69" fmla="*/ 47 h 185"/>
                <a:gd name="T70" fmla="*/ 62 w 120"/>
                <a:gd name="T71" fmla="*/ 44 h 185"/>
                <a:gd name="T72" fmla="*/ 60 w 120"/>
                <a:gd name="T73" fmla="*/ 70 h 185"/>
                <a:gd name="T74" fmla="*/ 71 w 120"/>
                <a:gd name="T75" fmla="*/ 84 h 185"/>
                <a:gd name="T76" fmla="*/ 79 w 120"/>
                <a:gd name="T77" fmla="*/ 94 h 185"/>
                <a:gd name="T78" fmla="*/ 87 w 120"/>
                <a:gd name="T79" fmla="*/ 76 h 185"/>
                <a:gd name="T80" fmla="*/ 89 w 120"/>
                <a:gd name="T81" fmla="*/ 61 h 185"/>
                <a:gd name="T82" fmla="*/ 85 w 120"/>
                <a:gd name="T83" fmla="*/ 49 h 185"/>
                <a:gd name="T84" fmla="*/ 93 w 120"/>
                <a:gd name="T85" fmla="*/ 61 h 185"/>
                <a:gd name="T86" fmla="*/ 93 w 120"/>
                <a:gd name="T87" fmla="*/ 52 h 185"/>
                <a:gd name="T88" fmla="*/ 96 w 120"/>
                <a:gd name="T89" fmla="*/ 51 h 185"/>
                <a:gd name="T90" fmla="*/ 103 w 120"/>
                <a:gd name="T91" fmla="*/ 55 h 185"/>
                <a:gd name="T92" fmla="*/ 107 w 120"/>
                <a:gd name="T93" fmla="*/ 59 h 185"/>
                <a:gd name="T94" fmla="*/ 112 w 120"/>
                <a:gd name="T95" fmla="*/ 64 h 185"/>
                <a:gd name="T96" fmla="*/ 113 w 120"/>
                <a:gd name="T97" fmla="*/ 67 h 185"/>
                <a:gd name="T98" fmla="*/ 112 w 120"/>
                <a:gd name="T99" fmla="*/ 73 h 185"/>
                <a:gd name="T100" fmla="*/ 111 w 120"/>
                <a:gd name="T101" fmla="*/ 77 h 185"/>
                <a:gd name="T102" fmla="*/ 102 w 120"/>
                <a:gd name="T103" fmla="*/ 98 h 185"/>
                <a:gd name="T104" fmla="*/ 92 w 120"/>
                <a:gd name="T105" fmla="*/ 37 h 185"/>
                <a:gd name="T106" fmla="*/ 92 w 120"/>
                <a:gd name="T107" fmla="*/ 41 h 185"/>
                <a:gd name="T108" fmla="*/ 91 w 120"/>
                <a:gd name="T109" fmla="*/ 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85">
                  <a:moveTo>
                    <a:pt x="60" y="1"/>
                  </a:moveTo>
                  <a:cubicBezTo>
                    <a:pt x="27" y="0"/>
                    <a:pt x="0" y="27"/>
                    <a:pt x="0" y="60"/>
                  </a:cubicBezTo>
                  <a:cubicBezTo>
                    <a:pt x="0" y="93"/>
                    <a:pt x="54" y="180"/>
                    <a:pt x="57" y="184"/>
                  </a:cubicBezTo>
                  <a:cubicBezTo>
                    <a:pt x="57" y="185"/>
                    <a:pt x="58" y="185"/>
                    <a:pt x="59" y="185"/>
                  </a:cubicBezTo>
                  <a:cubicBezTo>
                    <a:pt x="60" y="185"/>
                    <a:pt x="61" y="185"/>
                    <a:pt x="62" y="184"/>
                  </a:cubicBezTo>
                  <a:cubicBezTo>
                    <a:pt x="64" y="180"/>
                    <a:pt x="120" y="93"/>
                    <a:pt x="120" y="61"/>
                  </a:cubicBezTo>
                  <a:cubicBezTo>
                    <a:pt x="120" y="28"/>
                    <a:pt x="93" y="1"/>
                    <a:pt x="60" y="1"/>
                  </a:cubicBezTo>
                  <a:close/>
                  <a:moveTo>
                    <a:pt x="114" y="61"/>
                  </a:moveTo>
                  <a:cubicBezTo>
                    <a:pt x="114" y="61"/>
                    <a:pt x="114" y="62"/>
                    <a:pt x="114" y="62"/>
                  </a:cubicBezTo>
                  <a:cubicBezTo>
                    <a:pt x="114" y="61"/>
                    <a:pt x="114" y="61"/>
                    <a:pt x="114" y="60"/>
                  </a:cubicBezTo>
                  <a:cubicBezTo>
                    <a:pt x="114" y="60"/>
                    <a:pt x="114" y="61"/>
                    <a:pt x="114" y="61"/>
                  </a:cubicBezTo>
                  <a:close/>
                  <a:moveTo>
                    <a:pt x="59" y="176"/>
                  </a:moveTo>
                  <a:cubicBezTo>
                    <a:pt x="48" y="158"/>
                    <a:pt x="6" y="87"/>
                    <a:pt x="6" y="61"/>
                  </a:cubicBezTo>
                  <a:cubicBezTo>
                    <a:pt x="6" y="57"/>
                    <a:pt x="7" y="53"/>
                    <a:pt x="7" y="49"/>
                  </a:cubicBezTo>
                  <a:cubicBezTo>
                    <a:pt x="7" y="52"/>
                    <a:pt x="7" y="55"/>
                    <a:pt x="8" y="58"/>
                  </a:cubicBezTo>
                  <a:cubicBezTo>
                    <a:pt x="8" y="56"/>
                    <a:pt x="8" y="54"/>
                    <a:pt x="8" y="52"/>
                  </a:cubicBezTo>
                  <a:cubicBezTo>
                    <a:pt x="8" y="55"/>
                    <a:pt x="8" y="60"/>
                    <a:pt x="10" y="62"/>
                  </a:cubicBezTo>
                  <a:cubicBezTo>
                    <a:pt x="11" y="64"/>
                    <a:pt x="14" y="64"/>
                    <a:pt x="15" y="66"/>
                  </a:cubicBezTo>
                  <a:cubicBezTo>
                    <a:pt x="19" y="70"/>
                    <a:pt x="21" y="71"/>
                    <a:pt x="21" y="77"/>
                  </a:cubicBezTo>
                  <a:cubicBezTo>
                    <a:pt x="20" y="84"/>
                    <a:pt x="28" y="86"/>
                    <a:pt x="30" y="92"/>
                  </a:cubicBezTo>
                  <a:cubicBezTo>
                    <a:pt x="32" y="96"/>
                    <a:pt x="36" y="110"/>
                    <a:pt x="43" y="110"/>
                  </a:cubicBezTo>
                  <a:cubicBezTo>
                    <a:pt x="43" y="109"/>
                    <a:pt x="36" y="104"/>
                    <a:pt x="38" y="102"/>
                  </a:cubicBezTo>
                  <a:cubicBezTo>
                    <a:pt x="39" y="100"/>
                    <a:pt x="41" y="98"/>
                    <a:pt x="40" y="95"/>
                  </a:cubicBezTo>
                  <a:cubicBezTo>
                    <a:pt x="40" y="92"/>
                    <a:pt x="42" y="92"/>
                    <a:pt x="42" y="89"/>
                  </a:cubicBezTo>
                  <a:cubicBezTo>
                    <a:pt x="43" y="86"/>
                    <a:pt x="43" y="84"/>
                    <a:pt x="44" y="81"/>
                  </a:cubicBezTo>
                  <a:cubicBezTo>
                    <a:pt x="45" y="77"/>
                    <a:pt x="41" y="76"/>
                    <a:pt x="39" y="76"/>
                  </a:cubicBezTo>
                  <a:cubicBezTo>
                    <a:pt x="37" y="75"/>
                    <a:pt x="35" y="75"/>
                    <a:pt x="34" y="73"/>
                  </a:cubicBezTo>
                  <a:cubicBezTo>
                    <a:pt x="34" y="72"/>
                    <a:pt x="33" y="70"/>
                    <a:pt x="32" y="70"/>
                  </a:cubicBezTo>
                  <a:cubicBezTo>
                    <a:pt x="29" y="70"/>
                    <a:pt x="29" y="66"/>
                    <a:pt x="27" y="66"/>
                  </a:cubicBezTo>
                  <a:cubicBezTo>
                    <a:pt x="22" y="67"/>
                    <a:pt x="21" y="64"/>
                    <a:pt x="20" y="69"/>
                  </a:cubicBezTo>
                  <a:cubicBezTo>
                    <a:pt x="20" y="67"/>
                    <a:pt x="18" y="68"/>
                    <a:pt x="17" y="66"/>
                  </a:cubicBezTo>
                  <a:cubicBezTo>
                    <a:pt x="17" y="65"/>
                    <a:pt x="16" y="62"/>
                    <a:pt x="15" y="63"/>
                  </a:cubicBezTo>
                  <a:cubicBezTo>
                    <a:pt x="15" y="62"/>
                    <a:pt x="16" y="59"/>
                    <a:pt x="15" y="58"/>
                  </a:cubicBezTo>
                  <a:cubicBezTo>
                    <a:pt x="14" y="59"/>
                    <a:pt x="13" y="62"/>
                    <a:pt x="12" y="60"/>
                  </a:cubicBezTo>
                  <a:cubicBezTo>
                    <a:pt x="12" y="58"/>
                    <a:pt x="12" y="57"/>
                    <a:pt x="12" y="55"/>
                  </a:cubicBezTo>
                  <a:cubicBezTo>
                    <a:pt x="12" y="54"/>
                    <a:pt x="13" y="52"/>
                    <a:pt x="14" y="51"/>
                  </a:cubicBezTo>
                  <a:cubicBezTo>
                    <a:pt x="19" y="50"/>
                    <a:pt x="16" y="55"/>
                    <a:pt x="18" y="55"/>
                  </a:cubicBezTo>
                  <a:cubicBezTo>
                    <a:pt x="19" y="51"/>
                    <a:pt x="18" y="50"/>
                    <a:pt x="20" y="46"/>
                  </a:cubicBezTo>
                  <a:cubicBezTo>
                    <a:pt x="21" y="45"/>
                    <a:pt x="22" y="44"/>
                    <a:pt x="23" y="43"/>
                  </a:cubicBezTo>
                  <a:cubicBezTo>
                    <a:pt x="23" y="41"/>
                    <a:pt x="31" y="36"/>
                    <a:pt x="26" y="37"/>
                  </a:cubicBezTo>
                  <a:cubicBezTo>
                    <a:pt x="29" y="35"/>
                    <a:pt x="36" y="34"/>
                    <a:pt x="31" y="29"/>
                  </a:cubicBezTo>
                  <a:cubicBezTo>
                    <a:pt x="29" y="32"/>
                    <a:pt x="29" y="28"/>
                    <a:pt x="28" y="28"/>
                  </a:cubicBezTo>
                  <a:cubicBezTo>
                    <a:pt x="27" y="26"/>
                    <a:pt x="23" y="35"/>
                    <a:pt x="22" y="35"/>
                  </a:cubicBezTo>
                  <a:cubicBezTo>
                    <a:pt x="22" y="32"/>
                    <a:pt x="19" y="31"/>
                    <a:pt x="22" y="28"/>
                  </a:cubicBezTo>
                  <a:cubicBezTo>
                    <a:pt x="24" y="27"/>
                    <a:pt x="27" y="26"/>
                    <a:pt x="27" y="24"/>
                  </a:cubicBezTo>
                  <a:cubicBezTo>
                    <a:pt x="24" y="25"/>
                    <a:pt x="21" y="25"/>
                    <a:pt x="19" y="26"/>
                  </a:cubicBezTo>
                  <a:cubicBezTo>
                    <a:pt x="19" y="26"/>
                    <a:pt x="19" y="26"/>
                    <a:pt x="19" y="26"/>
                  </a:cubicBezTo>
                  <a:cubicBezTo>
                    <a:pt x="19" y="26"/>
                    <a:pt x="20" y="25"/>
                    <a:pt x="20" y="25"/>
                  </a:cubicBezTo>
                  <a:cubicBezTo>
                    <a:pt x="20" y="25"/>
                    <a:pt x="20" y="25"/>
                    <a:pt x="20" y="25"/>
                  </a:cubicBezTo>
                  <a:cubicBezTo>
                    <a:pt x="22" y="25"/>
                    <a:pt x="23" y="25"/>
                    <a:pt x="23" y="23"/>
                  </a:cubicBezTo>
                  <a:cubicBezTo>
                    <a:pt x="19" y="26"/>
                    <a:pt x="22" y="23"/>
                    <a:pt x="22" y="23"/>
                  </a:cubicBezTo>
                  <a:cubicBezTo>
                    <a:pt x="22" y="23"/>
                    <a:pt x="22" y="23"/>
                    <a:pt x="22" y="23"/>
                  </a:cubicBezTo>
                  <a:cubicBezTo>
                    <a:pt x="23" y="23"/>
                    <a:pt x="23" y="22"/>
                    <a:pt x="23" y="22"/>
                  </a:cubicBezTo>
                  <a:cubicBezTo>
                    <a:pt x="24" y="22"/>
                    <a:pt x="23" y="22"/>
                    <a:pt x="23" y="22"/>
                  </a:cubicBezTo>
                  <a:cubicBezTo>
                    <a:pt x="33" y="13"/>
                    <a:pt x="46" y="7"/>
                    <a:pt x="60" y="7"/>
                  </a:cubicBezTo>
                  <a:cubicBezTo>
                    <a:pt x="73" y="7"/>
                    <a:pt x="85" y="12"/>
                    <a:pt x="94" y="19"/>
                  </a:cubicBezTo>
                  <a:cubicBezTo>
                    <a:pt x="94" y="19"/>
                    <a:pt x="94" y="19"/>
                    <a:pt x="93" y="19"/>
                  </a:cubicBezTo>
                  <a:cubicBezTo>
                    <a:pt x="93" y="20"/>
                    <a:pt x="91" y="20"/>
                    <a:pt x="92" y="21"/>
                  </a:cubicBezTo>
                  <a:cubicBezTo>
                    <a:pt x="89" y="20"/>
                    <a:pt x="93" y="22"/>
                    <a:pt x="93" y="24"/>
                  </a:cubicBezTo>
                  <a:cubicBezTo>
                    <a:pt x="91" y="23"/>
                    <a:pt x="89" y="20"/>
                    <a:pt x="89" y="21"/>
                  </a:cubicBezTo>
                  <a:cubicBezTo>
                    <a:pt x="89" y="21"/>
                    <a:pt x="90" y="23"/>
                    <a:pt x="91" y="23"/>
                  </a:cubicBezTo>
                  <a:cubicBezTo>
                    <a:pt x="88" y="22"/>
                    <a:pt x="88" y="23"/>
                    <a:pt x="86" y="23"/>
                  </a:cubicBezTo>
                  <a:cubicBezTo>
                    <a:pt x="83" y="24"/>
                    <a:pt x="83" y="22"/>
                    <a:pt x="82" y="22"/>
                  </a:cubicBezTo>
                  <a:cubicBezTo>
                    <a:pt x="83" y="25"/>
                    <a:pt x="79" y="24"/>
                    <a:pt x="77" y="23"/>
                  </a:cubicBezTo>
                  <a:cubicBezTo>
                    <a:pt x="79" y="23"/>
                    <a:pt x="79" y="24"/>
                    <a:pt x="81" y="23"/>
                  </a:cubicBezTo>
                  <a:cubicBezTo>
                    <a:pt x="79" y="19"/>
                    <a:pt x="71" y="22"/>
                    <a:pt x="69" y="23"/>
                  </a:cubicBezTo>
                  <a:cubicBezTo>
                    <a:pt x="70" y="23"/>
                    <a:pt x="65" y="26"/>
                    <a:pt x="65" y="26"/>
                  </a:cubicBezTo>
                  <a:cubicBezTo>
                    <a:pt x="64" y="29"/>
                    <a:pt x="67" y="28"/>
                    <a:pt x="68" y="28"/>
                  </a:cubicBezTo>
                  <a:cubicBezTo>
                    <a:pt x="69" y="28"/>
                    <a:pt x="69" y="29"/>
                    <a:pt x="70" y="30"/>
                  </a:cubicBezTo>
                  <a:cubicBezTo>
                    <a:pt x="71" y="30"/>
                    <a:pt x="71" y="28"/>
                    <a:pt x="72" y="28"/>
                  </a:cubicBezTo>
                  <a:cubicBezTo>
                    <a:pt x="73" y="28"/>
                    <a:pt x="71" y="26"/>
                    <a:pt x="71" y="25"/>
                  </a:cubicBezTo>
                  <a:cubicBezTo>
                    <a:pt x="72" y="25"/>
                    <a:pt x="75" y="23"/>
                    <a:pt x="74" y="24"/>
                  </a:cubicBezTo>
                  <a:cubicBezTo>
                    <a:pt x="74" y="25"/>
                    <a:pt x="72" y="25"/>
                    <a:pt x="74" y="27"/>
                  </a:cubicBezTo>
                  <a:cubicBezTo>
                    <a:pt x="74" y="28"/>
                    <a:pt x="76" y="26"/>
                    <a:pt x="77" y="27"/>
                  </a:cubicBezTo>
                  <a:cubicBezTo>
                    <a:pt x="78" y="28"/>
                    <a:pt x="78" y="30"/>
                    <a:pt x="79" y="32"/>
                  </a:cubicBezTo>
                  <a:cubicBezTo>
                    <a:pt x="78" y="30"/>
                    <a:pt x="77" y="28"/>
                    <a:pt x="77" y="27"/>
                  </a:cubicBezTo>
                  <a:cubicBezTo>
                    <a:pt x="75" y="25"/>
                    <a:pt x="76" y="29"/>
                    <a:pt x="75" y="29"/>
                  </a:cubicBezTo>
                  <a:cubicBezTo>
                    <a:pt x="73" y="29"/>
                    <a:pt x="75" y="31"/>
                    <a:pt x="72" y="31"/>
                  </a:cubicBezTo>
                  <a:cubicBezTo>
                    <a:pt x="71" y="31"/>
                    <a:pt x="67" y="30"/>
                    <a:pt x="67" y="30"/>
                  </a:cubicBezTo>
                  <a:cubicBezTo>
                    <a:pt x="67" y="32"/>
                    <a:pt x="68" y="31"/>
                    <a:pt x="65" y="33"/>
                  </a:cubicBezTo>
                  <a:cubicBezTo>
                    <a:pt x="65" y="33"/>
                    <a:pt x="61" y="35"/>
                    <a:pt x="61" y="35"/>
                  </a:cubicBezTo>
                  <a:cubicBezTo>
                    <a:pt x="65" y="41"/>
                    <a:pt x="59" y="35"/>
                    <a:pt x="58" y="40"/>
                  </a:cubicBezTo>
                  <a:cubicBezTo>
                    <a:pt x="58" y="42"/>
                    <a:pt x="60" y="45"/>
                    <a:pt x="62" y="43"/>
                  </a:cubicBezTo>
                  <a:cubicBezTo>
                    <a:pt x="64" y="41"/>
                    <a:pt x="66" y="37"/>
                    <a:pt x="69" y="38"/>
                  </a:cubicBezTo>
                  <a:cubicBezTo>
                    <a:pt x="69" y="38"/>
                    <a:pt x="72" y="40"/>
                    <a:pt x="72" y="40"/>
                  </a:cubicBezTo>
                  <a:cubicBezTo>
                    <a:pt x="75" y="42"/>
                    <a:pt x="72" y="42"/>
                    <a:pt x="71" y="42"/>
                  </a:cubicBezTo>
                  <a:cubicBezTo>
                    <a:pt x="72" y="43"/>
                    <a:pt x="72" y="43"/>
                    <a:pt x="73" y="43"/>
                  </a:cubicBezTo>
                  <a:cubicBezTo>
                    <a:pt x="73" y="42"/>
                    <a:pt x="73" y="40"/>
                    <a:pt x="74" y="41"/>
                  </a:cubicBezTo>
                  <a:cubicBezTo>
                    <a:pt x="75" y="39"/>
                    <a:pt x="70" y="39"/>
                    <a:pt x="71" y="37"/>
                  </a:cubicBezTo>
                  <a:cubicBezTo>
                    <a:pt x="72" y="37"/>
                    <a:pt x="77" y="43"/>
                    <a:pt x="77" y="43"/>
                  </a:cubicBezTo>
                  <a:cubicBezTo>
                    <a:pt x="79" y="42"/>
                    <a:pt x="76" y="39"/>
                    <a:pt x="80" y="40"/>
                  </a:cubicBezTo>
                  <a:cubicBezTo>
                    <a:pt x="80" y="39"/>
                    <a:pt x="79" y="37"/>
                    <a:pt x="80" y="36"/>
                  </a:cubicBezTo>
                  <a:cubicBezTo>
                    <a:pt x="80" y="36"/>
                    <a:pt x="80" y="35"/>
                    <a:pt x="80" y="35"/>
                  </a:cubicBezTo>
                  <a:cubicBezTo>
                    <a:pt x="80" y="35"/>
                    <a:pt x="81" y="35"/>
                    <a:pt x="82" y="36"/>
                  </a:cubicBezTo>
                  <a:cubicBezTo>
                    <a:pt x="82" y="37"/>
                    <a:pt x="82" y="38"/>
                    <a:pt x="83" y="37"/>
                  </a:cubicBezTo>
                  <a:cubicBezTo>
                    <a:pt x="83" y="37"/>
                    <a:pt x="83" y="37"/>
                    <a:pt x="82" y="36"/>
                  </a:cubicBezTo>
                  <a:cubicBezTo>
                    <a:pt x="83" y="36"/>
                    <a:pt x="84" y="36"/>
                    <a:pt x="84" y="36"/>
                  </a:cubicBezTo>
                  <a:cubicBezTo>
                    <a:pt x="85" y="37"/>
                    <a:pt x="85" y="39"/>
                    <a:pt x="87" y="40"/>
                  </a:cubicBezTo>
                  <a:cubicBezTo>
                    <a:pt x="86" y="40"/>
                    <a:pt x="86" y="40"/>
                    <a:pt x="85" y="41"/>
                  </a:cubicBezTo>
                  <a:cubicBezTo>
                    <a:pt x="87" y="38"/>
                    <a:pt x="78" y="40"/>
                    <a:pt x="79" y="41"/>
                  </a:cubicBezTo>
                  <a:cubicBezTo>
                    <a:pt x="80" y="43"/>
                    <a:pt x="83" y="45"/>
                    <a:pt x="84" y="43"/>
                  </a:cubicBezTo>
                  <a:cubicBezTo>
                    <a:pt x="84" y="43"/>
                    <a:pt x="84" y="44"/>
                    <a:pt x="84" y="46"/>
                  </a:cubicBezTo>
                  <a:cubicBezTo>
                    <a:pt x="84" y="48"/>
                    <a:pt x="82" y="47"/>
                    <a:pt x="81" y="48"/>
                  </a:cubicBezTo>
                  <a:cubicBezTo>
                    <a:pt x="80" y="48"/>
                    <a:pt x="81" y="47"/>
                    <a:pt x="78" y="46"/>
                  </a:cubicBezTo>
                  <a:cubicBezTo>
                    <a:pt x="77" y="46"/>
                    <a:pt x="76" y="46"/>
                    <a:pt x="76" y="47"/>
                  </a:cubicBezTo>
                  <a:cubicBezTo>
                    <a:pt x="76" y="49"/>
                    <a:pt x="73" y="47"/>
                    <a:pt x="73" y="46"/>
                  </a:cubicBezTo>
                  <a:cubicBezTo>
                    <a:pt x="69" y="46"/>
                    <a:pt x="72" y="44"/>
                    <a:pt x="70" y="42"/>
                  </a:cubicBezTo>
                  <a:cubicBezTo>
                    <a:pt x="68" y="43"/>
                    <a:pt x="65" y="44"/>
                    <a:pt x="62" y="44"/>
                  </a:cubicBezTo>
                  <a:cubicBezTo>
                    <a:pt x="60" y="44"/>
                    <a:pt x="59" y="45"/>
                    <a:pt x="58" y="48"/>
                  </a:cubicBezTo>
                  <a:cubicBezTo>
                    <a:pt x="58" y="50"/>
                    <a:pt x="56" y="51"/>
                    <a:pt x="55" y="53"/>
                  </a:cubicBezTo>
                  <a:cubicBezTo>
                    <a:pt x="52" y="59"/>
                    <a:pt x="55" y="66"/>
                    <a:pt x="60" y="70"/>
                  </a:cubicBezTo>
                  <a:cubicBezTo>
                    <a:pt x="61" y="68"/>
                    <a:pt x="71" y="66"/>
                    <a:pt x="71" y="70"/>
                  </a:cubicBezTo>
                  <a:cubicBezTo>
                    <a:pt x="70" y="74"/>
                    <a:pt x="71" y="74"/>
                    <a:pt x="72" y="77"/>
                  </a:cubicBezTo>
                  <a:cubicBezTo>
                    <a:pt x="73" y="80"/>
                    <a:pt x="72" y="81"/>
                    <a:pt x="71" y="84"/>
                  </a:cubicBezTo>
                  <a:cubicBezTo>
                    <a:pt x="71" y="86"/>
                    <a:pt x="71" y="92"/>
                    <a:pt x="72" y="94"/>
                  </a:cubicBezTo>
                  <a:cubicBezTo>
                    <a:pt x="73" y="95"/>
                    <a:pt x="72" y="97"/>
                    <a:pt x="74" y="97"/>
                  </a:cubicBezTo>
                  <a:cubicBezTo>
                    <a:pt x="76" y="97"/>
                    <a:pt x="78" y="95"/>
                    <a:pt x="79" y="94"/>
                  </a:cubicBezTo>
                  <a:cubicBezTo>
                    <a:pt x="81" y="92"/>
                    <a:pt x="81" y="89"/>
                    <a:pt x="83" y="87"/>
                  </a:cubicBezTo>
                  <a:cubicBezTo>
                    <a:pt x="84" y="86"/>
                    <a:pt x="86" y="85"/>
                    <a:pt x="87" y="83"/>
                  </a:cubicBezTo>
                  <a:cubicBezTo>
                    <a:pt x="87" y="80"/>
                    <a:pt x="86" y="78"/>
                    <a:pt x="87" y="76"/>
                  </a:cubicBezTo>
                  <a:cubicBezTo>
                    <a:pt x="89" y="72"/>
                    <a:pt x="93" y="69"/>
                    <a:pt x="94" y="65"/>
                  </a:cubicBezTo>
                  <a:cubicBezTo>
                    <a:pt x="94" y="64"/>
                    <a:pt x="94" y="64"/>
                    <a:pt x="94" y="63"/>
                  </a:cubicBezTo>
                  <a:cubicBezTo>
                    <a:pt x="90" y="65"/>
                    <a:pt x="90" y="65"/>
                    <a:pt x="89" y="61"/>
                  </a:cubicBezTo>
                  <a:cubicBezTo>
                    <a:pt x="86" y="57"/>
                    <a:pt x="85" y="53"/>
                    <a:pt x="83" y="48"/>
                  </a:cubicBezTo>
                  <a:cubicBezTo>
                    <a:pt x="84" y="49"/>
                    <a:pt x="84" y="50"/>
                    <a:pt x="84" y="50"/>
                  </a:cubicBezTo>
                  <a:cubicBezTo>
                    <a:pt x="85" y="50"/>
                    <a:pt x="85" y="49"/>
                    <a:pt x="85" y="49"/>
                  </a:cubicBezTo>
                  <a:cubicBezTo>
                    <a:pt x="85" y="49"/>
                    <a:pt x="85" y="49"/>
                    <a:pt x="85" y="49"/>
                  </a:cubicBezTo>
                  <a:cubicBezTo>
                    <a:pt x="85" y="52"/>
                    <a:pt x="87" y="55"/>
                    <a:pt x="88" y="58"/>
                  </a:cubicBezTo>
                  <a:cubicBezTo>
                    <a:pt x="89" y="60"/>
                    <a:pt x="90" y="64"/>
                    <a:pt x="93" y="61"/>
                  </a:cubicBezTo>
                  <a:cubicBezTo>
                    <a:pt x="94" y="60"/>
                    <a:pt x="96" y="59"/>
                    <a:pt x="97" y="58"/>
                  </a:cubicBezTo>
                  <a:cubicBezTo>
                    <a:pt x="99" y="55"/>
                    <a:pt x="97" y="54"/>
                    <a:pt x="96" y="52"/>
                  </a:cubicBezTo>
                  <a:cubicBezTo>
                    <a:pt x="94" y="52"/>
                    <a:pt x="95" y="55"/>
                    <a:pt x="93" y="52"/>
                  </a:cubicBezTo>
                  <a:cubicBezTo>
                    <a:pt x="93" y="51"/>
                    <a:pt x="91" y="49"/>
                    <a:pt x="92" y="48"/>
                  </a:cubicBezTo>
                  <a:cubicBezTo>
                    <a:pt x="93" y="48"/>
                    <a:pt x="94" y="49"/>
                    <a:pt x="94" y="50"/>
                  </a:cubicBezTo>
                  <a:cubicBezTo>
                    <a:pt x="94" y="51"/>
                    <a:pt x="95" y="50"/>
                    <a:pt x="96" y="51"/>
                  </a:cubicBezTo>
                  <a:cubicBezTo>
                    <a:pt x="98" y="52"/>
                    <a:pt x="99" y="51"/>
                    <a:pt x="100" y="52"/>
                  </a:cubicBezTo>
                  <a:cubicBezTo>
                    <a:pt x="102" y="53"/>
                    <a:pt x="101" y="54"/>
                    <a:pt x="103" y="54"/>
                  </a:cubicBezTo>
                  <a:cubicBezTo>
                    <a:pt x="103" y="54"/>
                    <a:pt x="103" y="58"/>
                    <a:pt x="103" y="55"/>
                  </a:cubicBezTo>
                  <a:cubicBezTo>
                    <a:pt x="104" y="56"/>
                    <a:pt x="104" y="61"/>
                    <a:pt x="104" y="62"/>
                  </a:cubicBezTo>
                  <a:cubicBezTo>
                    <a:pt x="105" y="63"/>
                    <a:pt x="103" y="66"/>
                    <a:pt x="105" y="67"/>
                  </a:cubicBezTo>
                  <a:cubicBezTo>
                    <a:pt x="107" y="65"/>
                    <a:pt x="106" y="62"/>
                    <a:pt x="107" y="59"/>
                  </a:cubicBezTo>
                  <a:cubicBezTo>
                    <a:pt x="110" y="54"/>
                    <a:pt x="110" y="57"/>
                    <a:pt x="111" y="61"/>
                  </a:cubicBezTo>
                  <a:cubicBezTo>
                    <a:pt x="111" y="61"/>
                    <a:pt x="111" y="61"/>
                    <a:pt x="112" y="61"/>
                  </a:cubicBezTo>
                  <a:cubicBezTo>
                    <a:pt x="112" y="62"/>
                    <a:pt x="112" y="63"/>
                    <a:pt x="112" y="64"/>
                  </a:cubicBezTo>
                  <a:cubicBezTo>
                    <a:pt x="112" y="64"/>
                    <a:pt x="112" y="64"/>
                    <a:pt x="112" y="63"/>
                  </a:cubicBezTo>
                  <a:cubicBezTo>
                    <a:pt x="113" y="64"/>
                    <a:pt x="113" y="67"/>
                    <a:pt x="113" y="68"/>
                  </a:cubicBezTo>
                  <a:cubicBezTo>
                    <a:pt x="113" y="68"/>
                    <a:pt x="113" y="67"/>
                    <a:pt x="113" y="67"/>
                  </a:cubicBezTo>
                  <a:cubicBezTo>
                    <a:pt x="113" y="68"/>
                    <a:pt x="113" y="70"/>
                    <a:pt x="112" y="71"/>
                  </a:cubicBezTo>
                  <a:cubicBezTo>
                    <a:pt x="112" y="70"/>
                    <a:pt x="112" y="69"/>
                    <a:pt x="112" y="67"/>
                  </a:cubicBezTo>
                  <a:cubicBezTo>
                    <a:pt x="112" y="69"/>
                    <a:pt x="112" y="71"/>
                    <a:pt x="112" y="73"/>
                  </a:cubicBezTo>
                  <a:cubicBezTo>
                    <a:pt x="112" y="74"/>
                    <a:pt x="111" y="74"/>
                    <a:pt x="111" y="75"/>
                  </a:cubicBezTo>
                  <a:cubicBezTo>
                    <a:pt x="112" y="72"/>
                    <a:pt x="112" y="70"/>
                    <a:pt x="111" y="70"/>
                  </a:cubicBezTo>
                  <a:cubicBezTo>
                    <a:pt x="111" y="70"/>
                    <a:pt x="110" y="75"/>
                    <a:pt x="111" y="77"/>
                  </a:cubicBezTo>
                  <a:cubicBezTo>
                    <a:pt x="109" y="83"/>
                    <a:pt x="106" y="89"/>
                    <a:pt x="104" y="95"/>
                  </a:cubicBezTo>
                  <a:cubicBezTo>
                    <a:pt x="103" y="97"/>
                    <a:pt x="102" y="98"/>
                    <a:pt x="101" y="99"/>
                  </a:cubicBezTo>
                  <a:cubicBezTo>
                    <a:pt x="101" y="99"/>
                    <a:pt x="102" y="99"/>
                    <a:pt x="102" y="98"/>
                  </a:cubicBezTo>
                  <a:cubicBezTo>
                    <a:pt x="89" y="128"/>
                    <a:pt x="67" y="164"/>
                    <a:pt x="59" y="176"/>
                  </a:cubicBezTo>
                  <a:close/>
                  <a:moveTo>
                    <a:pt x="88" y="34"/>
                  </a:moveTo>
                  <a:cubicBezTo>
                    <a:pt x="88" y="34"/>
                    <a:pt x="93" y="36"/>
                    <a:pt x="92" y="37"/>
                  </a:cubicBezTo>
                  <a:cubicBezTo>
                    <a:pt x="92" y="38"/>
                    <a:pt x="92" y="38"/>
                    <a:pt x="91" y="38"/>
                  </a:cubicBezTo>
                  <a:cubicBezTo>
                    <a:pt x="91" y="39"/>
                    <a:pt x="93" y="39"/>
                    <a:pt x="93" y="40"/>
                  </a:cubicBezTo>
                  <a:cubicBezTo>
                    <a:pt x="93" y="40"/>
                    <a:pt x="93" y="40"/>
                    <a:pt x="92" y="41"/>
                  </a:cubicBezTo>
                  <a:cubicBezTo>
                    <a:pt x="93" y="41"/>
                    <a:pt x="95" y="44"/>
                    <a:pt x="93" y="43"/>
                  </a:cubicBezTo>
                  <a:cubicBezTo>
                    <a:pt x="90" y="43"/>
                    <a:pt x="91" y="40"/>
                    <a:pt x="87" y="40"/>
                  </a:cubicBezTo>
                  <a:cubicBezTo>
                    <a:pt x="89" y="39"/>
                    <a:pt x="89" y="41"/>
                    <a:pt x="91" y="41"/>
                  </a:cubicBezTo>
                  <a:cubicBezTo>
                    <a:pt x="91" y="41"/>
                    <a:pt x="86" y="35"/>
                    <a:pt x="8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88"/>
            </a:p>
          </p:txBody>
        </p:sp>
      </p:grpSp>
      <p:sp>
        <p:nvSpPr>
          <p:cNvPr id="111" name="Text Placeholder 11">
            <a:extLst>
              <a:ext uri="{FF2B5EF4-FFF2-40B4-BE49-F238E27FC236}">
                <a16:creationId xmlns:a16="http://schemas.microsoft.com/office/drawing/2014/main" id="{68838113-14C9-4A59-B847-13998CA1371C}"/>
              </a:ext>
            </a:extLst>
          </p:cNvPr>
          <p:cNvSpPr>
            <a:spLocks noGrp="1"/>
          </p:cNvSpPr>
          <p:nvPr>
            <p:ph type="body" sz="quarter" idx="23" hasCustomPrompt="1"/>
          </p:nvPr>
        </p:nvSpPr>
        <p:spPr bwMode="auto">
          <a:xfrm>
            <a:off x="585438" y="3172542"/>
            <a:ext cx="1508669" cy="12220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Location</a:t>
            </a:r>
          </a:p>
        </p:txBody>
      </p:sp>
      <p:sp>
        <p:nvSpPr>
          <p:cNvPr id="112" name="Text Placeholder 11">
            <a:extLst>
              <a:ext uri="{FF2B5EF4-FFF2-40B4-BE49-F238E27FC236}">
                <a16:creationId xmlns:a16="http://schemas.microsoft.com/office/drawing/2014/main" id="{1DA6F875-B8CD-42AA-8BD2-E2C313F9B219}"/>
              </a:ext>
            </a:extLst>
          </p:cNvPr>
          <p:cNvSpPr>
            <a:spLocks noGrp="1"/>
          </p:cNvSpPr>
          <p:nvPr>
            <p:ph type="body" sz="quarter" idx="24" hasCustomPrompt="1"/>
          </p:nvPr>
        </p:nvSpPr>
        <p:spPr bwMode="auto">
          <a:xfrm>
            <a:off x="585438" y="3420612"/>
            <a:ext cx="1508669" cy="12220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882"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Position</a:t>
            </a:r>
          </a:p>
        </p:txBody>
      </p:sp>
      <p:sp>
        <p:nvSpPr>
          <p:cNvPr id="113" name="Freeform 68">
            <a:extLst>
              <a:ext uri="{FF2B5EF4-FFF2-40B4-BE49-F238E27FC236}">
                <a16:creationId xmlns:a16="http://schemas.microsoft.com/office/drawing/2014/main" id="{C7CCC37E-BEBC-430D-8E7F-7D2449305BF1}"/>
              </a:ext>
            </a:extLst>
          </p:cNvPr>
          <p:cNvSpPr>
            <a:spLocks noChangeAspect="1" noEditPoints="1"/>
          </p:cNvSpPr>
          <p:nvPr userDrawn="1"/>
        </p:nvSpPr>
        <p:spPr bwMode="gray">
          <a:xfrm>
            <a:off x="380605" y="3413152"/>
            <a:ext cx="141840" cy="122205"/>
          </a:xfrm>
          <a:custGeom>
            <a:avLst/>
            <a:gdLst>
              <a:gd name="T0" fmla="*/ 645 w 700"/>
              <a:gd name="T1" fmla="*/ 70 h 645"/>
              <a:gd name="T2" fmla="*/ 413 w 700"/>
              <a:gd name="T3" fmla="*/ 53 h 645"/>
              <a:gd name="T4" fmla="*/ 366 w 700"/>
              <a:gd name="T5" fmla="*/ 70 h 645"/>
              <a:gd name="T6" fmla="*/ 344 w 700"/>
              <a:gd name="T7" fmla="*/ 600 h 645"/>
              <a:gd name="T8" fmla="*/ 261 w 700"/>
              <a:gd name="T9" fmla="*/ 163 h 645"/>
              <a:gd name="T10" fmla="*/ 86 w 700"/>
              <a:gd name="T11" fmla="*/ 225 h 645"/>
              <a:gd name="T12" fmla="*/ 65 w 700"/>
              <a:gd name="T13" fmla="*/ 600 h 645"/>
              <a:gd name="T14" fmla="*/ 0 w 700"/>
              <a:gd name="T15" fmla="*/ 645 h 645"/>
              <a:gd name="T16" fmla="*/ 399 w 700"/>
              <a:gd name="T17" fmla="*/ 645 h 645"/>
              <a:gd name="T18" fmla="*/ 678 w 700"/>
              <a:gd name="T19" fmla="*/ 600 h 645"/>
              <a:gd name="T20" fmla="*/ 191 w 700"/>
              <a:gd name="T21" fmla="*/ 254 h 645"/>
              <a:gd name="T22" fmla="*/ 208 w 700"/>
              <a:gd name="T23" fmla="*/ 600 h 645"/>
              <a:gd name="T24" fmla="*/ 191 w 700"/>
              <a:gd name="T25" fmla="*/ 254 h 645"/>
              <a:gd name="T26" fmla="*/ 160 w 700"/>
              <a:gd name="T27" fmla="*/ 261 h 645"/>
              <a:gd name="T28" fmla="*/ 141 w 700"/>
              <a:gd name="T29" fmla="*/ 600 h 645"/>
              <a:gd name="T30" fmla="*/ 91 w 700"/>
              <a:gd name="T31" fmla="*/ 280 h 645"/>
              <a:gd name="T32" fmla="*/ 110 w 700"/>
              <a:gd name="T33" fmla="*/ 600 h 645"/>
              <a:gd name="T34" fmla="*/ 91 w 700"/>
              <a:gd name="T35" fmla="*/ 280 h 645"/>
              <a:gd name="T36" fmla="*/ 523 w 700"/>
              <a:gd name="T37" fmla="*/ 72 h 645"/>
              <a:gd name="T38" fmla="*/ 401 w 700"/>
              <a:gd name="T39" fmla="*/ 149 h 645"/>
              <a:gd name="T40" fmla="*/ 401 w 700"/>
              <a:gd name="T41" fmla="*/ 196 h 645"/>
              <a:gd name="T42" fmla="*/ 523 w 700"/>
              <a:gd name="T43" fmla="*/ 194 h 645"/>
              <a:gd name="T44" fmla="*/ 401 w 700"/>
              <a:gd name="T45" fmla="*/ 196 h 645"/>
              <a:gd name="T46" fmla="*/ 523 w 700"/>
              <a:gd name="T47" fmla="*/ 242 h 645"/>
              <a:gd name="T48" fmla="*/ 401 w 700"/>
              <a:gd name="T49" fmla="*/ 318 h 645"/>
              <a:gd name="T50" fmla="*/ 401 w 700"/>
              <a:gd name="T51" fmla="*/ 368 h 645"/>
              <a:gd name="T52" fmla="*/ 523 w 700"/>
              <a:gd name="T53" fmla="*/ 363 h 645"/>
              <a:gd name="T54" fmla="*/ 401 w 700"/>
              <a:gd name="T55" fmla="*/ 368 h 645"/>
              <a:gd name="T56" fmla="*/ 523 w 700"/>
              <a:gd name="T57" fmla="*/ 411 h 645"/>
              <a:gd name="T58" fmla="*/ 401 w 700"/>
              <a:gd name="T59" fmla="*/ 490 h 645"/>
              <a:gd name="T60" fmla="*/ 401 w 700"/>
              <a:gd name="T61" fmla="*/ 538 h 645"/>
              <a:gd name="T62" fmla="*/ 523 w 700"/>
              <a:gd name="T63" fmla="*/ 533 h 645"/>
              <a:gd name="T64" fmla="*/ 401 w 700"/>
              <a:gd name="T65" fmla="*/ 53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0" h="645">
                <a:moveTo>
                  <a:pt x="645" y="600"/>
                </a:moveTo>
                <a:lnTo>
                  <a:pt x="645" y="70"/>
                </a:lnTo>
                <a:lnTo>
                  <a:pt x="559" y="0"/>
                </a:lnTo>
                <a:lnTo>
                  <a:pt x="413" y="53"/>
                </a:lnTo>
                <a:lnTo>
                  <a:pt x="387" y="63"/>
                </a:lnTo>
                <a:lnTo>
                  <a:pt x="366" y="70"/>
                </a:lnTo>
                <a:lnTo>
                  <a:pt x="366" y="600"/>
                </a:lnTo>
                <a:lnTo>
                  <a:pt x="344" y="600"/>
                </a:lnTo>
                <a:lnTo>
                  <a:pt x="344" y="232"/>
                </a:lnTo>
                <a:lnTo>
                  <a:pt x="261" y="163"/>
                </a:lnTo>
                <a:lnTo>
                  <a:pt x="115" y="215"/>
                </a:lnTo>
                <a:lnTo>
                  <a:pt x="86" y="225"/>
                </a:lnTo>
                <a:lnTo>
                  <a:pt x="65" y="232"/>
                </a:lnTo>
                <a:lnTo>
                  <a:pt x="65" y="600"/>
                </a:lnTo>
                <a:lnTo>
                  <a:pt x="22" y="600"/>
                </a:lnTo>
                <a:lnTo>
                  <a:pt x="0" y="645"/>
                </a:lnTo>
                <a:lnTo>
                  <a:pt x="301" y="645"/>
                </a:lnTo>
                <a:lnTo>
                  <a:pt x="399" y="645"/>
                </a:lnTo>
                <a:lnTo>
                  <a:pt x="700" y="645"/>
                </a:lnTo>
                <a:lnTo>
                  <a:pt x="678" y="600"/>
                </a:lnTo>
                <a:lnTo>
                  <a:pt x="645" y="600"/>
                </a:lnTo>
                <a:close/>
                <a:moveTo>
                  <a:pt x="191" y="254"/>
                </a:moveTo>
                <a:lnTo>
                  <a:pt x="208" y="249"/>
                </a:lnTo>
                <a:lnTo>
                  <a:pt x="208" y="600"/>
                </a:lnTo>
                <a:lnTo>
                  <a:pt x="191" y="600"/>
                </a:lnTo>
                <a:lnTo>
                  <a:pt x="191" y="254"/>
                </a:lnTo>
                <a:close/>
                <a:moveTo>
                  <a:pt x="141" y="268"/>
                </a:moveTo>
                <a:lnTo>
                  <a:pt x="160" y="261"/>
                </a:lnTo>
                <a:lnTo>
                  <a:pt x="160" y="600"/>
                </a:lnTo>
                <a:lnTo>
                  <a:pt x="141" y="600"/>
                </a:lnTo>
                <a:lnTo>
                  <a:pt x="141" y="268"/>
                </a:lnTo>
                <a:close/>
                <a:moveTo>
                  <a:pt x="91" y="280"/>
                </a:moveTo>
                <a:lnTo>
                  <a:pt x="110" y="275"/>
                </a:lnTo>
                <a:lnTo>
                  <a:pt x="110" y="600"/>
                </a:lnTo>
                <a:lnTo>
                  <a:pt x="91" y="600"/>
                </a:lnTo>
                <a:lnTo>
                  <a:pt x="91" y="280"/>
                </a:lnTo>
                <a:close/>
                <a:moveTo>
                  <a:pt x="401" y="113"/>
                </a:moveTo>
                <a:lnTo>
                  <a:pt x="523" y="72"/>
                </a:lnTo>
                <a:lnTo>
                  <a:pt x="523" y="108"/>
                </a:lnTo>
                <a:lnTo>
                  <a:pt x="401" y="149"/>
                </a:lnTo>
                <a:lnTo>
                  <a:pt x="401" y="113"/>
                </a:lnTo>
                <a:close/>
                <a:moveTo>
                  <a:pt x="401" y="196"/>
                </a:moveTo>
                <a:lnTo>
                  <a:pt x="523" y="156"/>
                </a:lnTo>
                <a:lnTo>
                  <a:pt x="523" y="194"/>
                </a:lnTo>
                <a:lnTo>
                  <a:pt x="401" y="232"/>
                </a:lnTo>
                <a:lnTo>
                  <a:pt x="401" y="196"/>
                </a:lnTo>
                <a:close/>
                <a:moveTo>
                  <a:pt x="401" y="282"/>
                </a:moveTo>
                <a:lnTo>
                  <a:pt x="523" y="242"/>
                </a:lnTo>
                <a:lnTo>
                  <a:pt x="523" y="277"/>
                </a:lnTo>
                <a:lnTo>
                  <a:pt x="401" y="318"/>
                </a:lnTo>
                <a:lnTo>
                  <a:pt x="401" y="282"/>
                </a:lnTo>
                <a:close/>
                <a:moveTo>
                  <a:pt x="401" y="368"/>
                </a:moveTo>
                <a:lnTo>
                  <a:pt x="523" y="328"/>
                </a:lnTo>
                <a:lnTo>
                  <a:pt x="523" y="363"/>
                </a:lnTo>
                <a:lnTo>
                  <a:pt x="401" y="404"/>
                </a:lnTo>
                <a:lnTo>
                  <a:pt x="401" y="368"/>
                </a:lnTo>
                <a:close/>
                <a:moveTo>
                  <a:pt x="401" y="452"/>
                </a:moveTo>
                <a:lnTo>
                  <a:pt x="523" y="411"/>
                </a:lnTo>
                <a:lnTo>
                  <a:pt x="523" y="449"/>
                </a:lnTo>
                <a:lnTo>
                  <a:pt x="401" y="490"/>
                </a:lnTo>
                <a:lnTo>
                  <a:pt x="401" y="452"/>
                </a:lnTo>
                <a:close/>
                <a:moveTo>
                  <a:pt x="401" y="538"/>
                </a:moveTo>
                <a:lnTo>
                  <a:pt x="523" y="497"/>
                </a:lnTo>
                <a:lnTo>
                  <a:pt x="523" y="533"/>
                </a:lnTo>
                <a:lnTo>
                  <a:pt x="401" y="574"/>
                </a:lnTo>
                <a:lnTo>
                  <a:pt x="401" y="538"/>
                </a:lnTo>
                <a:close/>
              </a:path>
            </a:pathLst>
          </a:custGeom>
          <a:solidFill>
            <a:schemeClr val="accent1">
              <a:lumMod val="75000"/>
            </a:schemeClr>
          </a:solidFill>
          <a:ln>
            <a:noFill/>
          </a:ln>
        </p:spPr>
        <p:txBody>
          <a:bodyPr vert="horz" wrap="square" lIns="80682" tIns="40341" rIns="80682" bIns="40341" numCol="1" anchor="t" anchorCtr="0" compatLnSpc="1">
            <a:prstTxWarp prst="textNoShape">
              <a:avLst/>
            </a:prstTxWarp>
          </a:bodyPr>
          <a:lstStyle/>
          <a:p>
            <a:endParaRPr lang="en-GB" sz="1588"/>
          </a:p>
        </p:txBody>
      </p:sp>
      <p:grpSp>
        <p:nvGrpSpPr>
          <p:cNvPr id="115" name="Group 114">
            <a:extLst>
              <a:ext uri="{FF2B5EF4-FFF2-40B4-BE49-F238E27FC236}">
                <a16:creationId xmlns:a16="http://schemas.microsoft.com/office/drawing/2014/main" id="{49BE3441-DA3E-44E6-B190-56649957546F}"/>
              </a:ext>
            </a:extLst>
          </p:cNvPr>
          <p:cNvGrpSpPr>
            <a:grpSpLocks noChangeAspect="1"/>
          </p:cNvGrpSpPr>
          <p:nvPr userDrawn="1"/>
        </p:nvGrpSpPr>
        <p:grpSpPr bwMode="gray">
          <a:xfrm>
            <a:off x="392123" y="3896105"/>
            <a:ext cx="118804" cy="182278"/>
            <a:chOff x="536575" y="2346326"/>
            <a:chExt cx="498476" cy="825500"/>
          </a:xfrm>
          <a:solidFill>
            <a:schemeClr val="accent1">
              <a:lumMod val="75000"/>
            </a:schemeClr>
          </a:solidFill>
        </p:grpSpPr>
        <p:sp>
          <p:nvSpPr>
            <p:cNvPr id="116" name="Freeform 6">
              <a:extLst>
                <a:ext uri="{FF2B5EF4-FFF2-40B4-BE49-F238E27FC236}">
                  <a16:creationId xmlns:a16="http://schemas.microsoft.com/office/drawing/2014/main" id="{FE971D4B-BE1A-4C61-B318-084A2C25741E}"/>
                </a:ext>
              </a:extLst>
            </p:cNvPr>
            <p:cNvSpPr>
              <a:spLocks/>
            </p:cNvSpPr>
            <p:nvPr/>
          </p:nvSpPr>
          <p:spPr bwMode="gray">
            <a:xfrm>
              <a:off x="693738" y="2536826"/>
              <a:ext cx="90488" cy="49213"/>
            </a:xfrm>
            <a:custGeom>
              <a:avLst/>
              <a:gdLst>
                <a:gd name="T0" fmla="*/ 24 w 24"/>
                <a:gd name="T1" fmla="*/ 13 h 13"/>
                <a:gd name="T2" fmla="*/ 24 w 24"/>
                <a:gd name="T3" fmla="*/ 0 h 13"/>
                <a:gd name="T4" fmla="*/ 0 w 24"/>
                <a:gd name="T5" fmla="*/ 0 h 13"/>
                <a:gd name="T6" fmla="*/ 2 w 24"/>
                <a:gd name="T7" fmla="*/ 3 h 13"/>
                <a:gd name="T8" fmla="*/ 24 w 24"/>
                <a:gd name="T9" fmla="*/ 13 h 13"/>
              </a:gdLst>
              <a:ahLst/>
              <a:cxnLst>
                <a:cxn ang="0">
                  <a:pos x="T0" y="T1"/>
                </a:cxn>
                <a:cxn ang="0">
                  <a:pos x="T2" y="T3"/>
                </a:cxn>
                <a:cxn ang="0">
                  <a:pos x="T4" y="T5"/>
                </a:cxn>
                <a:cxn ang="0">
                  <a:pos x="T6" y="T7"/>
                </a:cxn>
                <a:cxn ang="0">
                  <a:pos x="T8" y="T9"/>
                </a:cxn>
              </a:cxnLst>
              <a:rect l="0" t="0" r="r" b="b"/>
              <a:pathLst>
                <a:path w="24" h="13">
                  <a:moveTo>
                    <a:pt x="24" y="13"/>
                  </a:moveTo>
                  <a:cubicBezTo>
                    <a:pt x="24" y="0"/>
                    <a:pt x="24" y="0"/>
                    <a:pt x="24" y="0"/>
                  </a:cubicBezTo>
                  <a:cubicBezTo>
                    <a:pt x="0" y="0"/>
                    <a:pt x="0" y="0"/>
                    <a:pt x="0" y="0"/>
                  </a:cubicBezTo>
                  <a:cubicBezTo>
                    <a:pt x="2" y="3"/>
                    <a:pt x="2" y="3"/>
                    <a:pt x="2" y="3"/>
                  </a:cubicBezTo>
                  <a:cubicBezTo>
                    <a:pt x="9" y="7"/>
                    <a:pt x="16" y="10"/>
                    <a:pt x="24"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7" name="Freeform 7">
              <a:extLst>
                <a:ext uri="{FF2B5EF4-FFF2-40B4-BE49-F238E27FC236}">
                  <a16:creationId xmlns:a16="http://schemas.microsoft.com/office/drawing/2014/main" id="{B1D4B81E-0F54-492D-B84D-E953A12374C2}"/>
                </a:ext>
              </a:extLst>
            </p:cNvPr>
            <p:cNvSpPr>
              <a:spLocks/>
            </p:cNvSpPr>
            <p:nvPr/>
          </p:nvSpPr>
          <p:spPr bwMode="gray">
            <a:xfrm>
              <a:off x="693738" y="2582863"/>
              <a:ext cx="44450" cy="30163"/>
            </a:xfrm>
            <a:custGeom>
              <a:avLst/>
              <a:gdLst>
                <a:gd name="T0" fmla="*/ 3 w 12"/>
                <a:gd name="T1" fmla="*/ 8 h 8"/>
                <a:gd name="T2" fmla="*/ 12 w 12"/>
                <a:gd name="T3" fmla="*/ 5 h 8"/>
                <a:gd name="T4" fmla="*/ 0 w 12"/>
                <a:gd name="T5" fmla="*/ 0 h 8"/>
                <a:gd name="T6" fmla="*/ 3 w 12"/>
                <a:gd name="T7" fmla="*/ 8 h 8"/>
              </a:gdLst>
              <a:ahLst/>
              <a:cxnLst>
                <a:cxn ang="0">
                  <a:pos x="T0" y="T1"/>
                </a:cxn>
                <a:cxn ang="0">
                  <a:pos x="T2" y="T3"/>
                </a:cxn>
                <a:cxn ang="0">
                  <a:pos x="T4" y="T5"/>
                </a:cxn>
                <a:cxn ang="0">
                  <a:pos x="T6" y="T7"/>
                </a:cxn>
              </a:cxnLst>
              <a:rect l="0" t="0" r="r" b="b"/>
              <a:pathLst>
                <a:path w="12" h="8">
                  <a:moveTo>
                    <a:pt x="3" y="8"/>
                  </a:moveTo>
                  <a:cubicBezTo>
                    <a:pt x="6" y="7"/>
                    <a:pt x="9" y="6"/>
                    <a:pt x="12" y="5"/>
                  </a:cubicBezTo>
                  <a:cubicBezTo>
                    <a:pt x="8" y="4"/>
                    <a:pt x="4" y="2"/>
                    <a:pt x="0" y="0"/>
                  </a:cubicBezTo>
                  <a:cubicBezTo>
                    <a:pt x="1" y="3"/>
                    <a:pt x="2" y="5"/>
                    <a:pt x="3"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8" name="Freeform 8">
              <a:extLst>
                <a:ext uri="{FF2B5EF4-FFF2-40B4-BE49-F238E27FC236}">
                  <a16:creationId xmlns:a16="http://schemas.microsoft.com/office/drawing/2014/main" id="{128C3536-C6C0-4FF0-B983-E74E69E499AE}"/>
                </a:ext>
              </a:extLst>
            </p:cNvPr>
            <p:cNvSpPr>
              <a:spLocks/>
            </p:cNvSpPr>
            <p:nvPr/>
          </p:nvSpPr>
          <p:spPr bwMode="gray">
            <a:xfrm>
              <a:off x="798513" y="2536826"/>
              <a:ext cx="90488" cy="76200"/>
            </a:xfrm>
            <a:custGeom>
              <a:avLst/>
              <a:gdLst>
                <a:gd name="T0" fmla="*/ 0 w 24"/>
                <a:gd name="T1" fmla="*/ 15 h 20"/>
                <a:gd name="T2" fmla="*/ 20 w 24"/>
                <a:gd name="T3" fmla="*/ 20 h 20"/>
                <a:gd name="T4" fmla="*/ 24 w 24"/>
                <a:gd name="T5" fmla="*/ 0 h 20"/>
                <a:gd name="T6" fmla="*/ 0 w 24"/>
                <a:gd name="T7" fmla="*/ 0 h 20"/>
                <a:gd name="T8" fmla="*/ 0 w 24"/>
                <a:gd name="T9" fmla="*/ 15 h 20"/>
              </a:gdLst>
              <a:ahLst/>
              <a:cxnLst>
                <a:cxn ang="0">
                  <a:pos x="T0" y="T1"/>
                </a:cxn>
                <a:cxn ang="0">
                  <a:pos x="T2" y="T3"/>
                </a:cxn>
                <a:cxn ang="0">
                  <a:pos x="T4" y="T5"/>
                </a:cxn>
                <a:cxn ang="0">
                  <a:pos x="T6" y="T7"/>
                </a:cxn>
                <a:cxn ang="0">
                  <a:pos x="T8" y="T9"/>
                </a:cxn>
              </a:cxnLst>
              <a:rect l="0" t="0" r="r" b="b"/>
              <a:pathLst>
                <a:path w="24" h="20">
                  <a:moveTo>
                    <a:pt x="0" y="15"/>
                  </a:moveTo>
                  <a:cubicBezTo>
                    <a:pt x="7" y="17"/>
                    <a:pt x="14" y="19"/>
                    <a:pt x="20" y="20"/>
                  </a:cubicBezTo>
                  <a:cubicBezTo>
                    <a:pt x="23" y="14"/>
                    <a:pt x="24" y="7"/>
                    <a:pt x="24" y="0"/>
                  </a:cubicBezTo>
                  <a:cubicBezTo>
                    <a:pt x="0" y="0"/>
                    <a:pt x="0" y="0"/>
                    <a:pt x="0" y="0"/>
                  </a:cubicBezTo>
                  <a:lnTo>
                    <a:pt x="0"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19" name="Freeform 9">
              <a:extLst>
                <a:ext uri="{FF2B5EF4-FFF2-40B4-BE49-F238E27FC236}">
                  <a16:creationId xmlns:a16="http://schemas.microsoft.com/office/drawing/2014/main" id="{C9AD048B-EF77-400C-8AD2-40B99566DDE0}"/>
                </a:ext>
              </a:extLst>
            </p:cNvPr>
            <p:cNvSpPr>
              <a:spLocks/>
            </p:cNvSpPr>
            <p:nvPr/>
          </p:nvSpPr>
          <p:spPr bwMode="gray">
            <a:xfrm>
              <a:off x="690563" y="2446338"/>
              <a:ext cx="93663" cy="76200"/>
            </a:xfrm>
            <a:custGeom>
              <a:avLst/>
              <a:gdLst>
                <a:gd name="T0" fmla="*/ 25 w 25"/>
                <a:gd name="T1" fmla="*/ 4 h 20"/>
                <a:gd name="T2" fmla="*/ 4 w 25"/>
                <a:gd name="T3" fmla="*/ 0 h 20"/>
                <a:gd name="T4" fmla="*/ 0 w 25"/>
                <a:gd name="T5" fmla="*/ 20 h 20"/>
                <a:gd name="T6" fmla="*/ 25 w 25"/>
                <a:gd name="T7" fmla="*/ 20 h 20"/>
                <a:gd name="T8" fmla="*/ 25 w 25"/>
                <a:gd name="T9" fmla="*/ 4 h 20"/>
              </a:gdLst>
              <a:ahLst/>
              <a:cxnLst>
                <a:cxn ang="0">
                  <a:pos x="T0" y="T1"/>
                </a:cxn>
                <a:cxn ang="0">
                  <a:pos x="T2" y="T3"/>
                </a:cxn>
                <a:cxn ang="0">
                  <a:pos x="T4" y="T5"/>
                </a:cxn>
                <a:cxn ang="0">
                  <a:pos x="T6" y="T7"/>
                </a:cxn>
                <a:cxn ang="0">
                  <a:pos x="T8" y="T9"/>
                </a:cxn>
              </a:cxnLst>
              <a:rect l="0" t="0" r="r" b="b"/>
              <a:pathLst>
                <a:path w="25" h="20">
                  <a:moveTo>
                    <a:pt x="25" y="4"/>
                  </a:moveTo>
                  <a:cubicBezTo>
                    <a:pt x="18" y="4"/>
                    <a:pt x="10" y="3"/>
                    <a:pt x="4" y="0"/>
                  </a:cubicBezTo>
                  <a:cubicBezTo>
                    <a:pt x="1" y="7"/>
                    <a:pt x="0" y="13"/>
                    <a:pt x="0" y="20"/>
                  </a:cubicBezTo>
                  <a:cubicBezTo>
                    <a:pt x="25" y="20"/>
                    <a:pt x="25" y="20"/>
                    <a:pt x="25" y="20"/>
                  </a:cubicBezTo>
                  <a:lnTo>
                    <a:pt x="25"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0" name="Freeform 10">
              <a:extLst>
                <a:ext uri="{FF2B5EF4-FFF2-40B4-BE49-F238E27FC236}">
                  <a16:creationId xmlns:a16="http://schemas.microsoft.com/office/drawing/2014/main" id="{1245D994-6892-4BBD-A147-389ED40F5960}"/>
                </a:ext>
              </a:extLst>
            </p:cNvPr>
            <p:cNvSpPr>
              <a:spLocks/>
            </p:cNvSpPr>
            <p:nvPr/>
          </p:nvSpPr>
          <p:spPr bwMode="gray">
            <a:xfrm>
              <a:off x="798513" y="2451101"/>
              <a:ext cx="90488" cy="71438"/>
            </a:xfrm>
            <a:custGeom>
              <a:avLst/>
              <a:gdLst>
                <a:gd name="T0" fmla="*/ 20 w 24"/>
                <a:gd name="T1" fmla="*/ 0 h 19"/>
                <a:gd name="T2" fmla="*/ 0 w 24"/>
                <a:gd name="T3" fmla="*/ 3 h 19"/>
                <a:gd name="T4" fmla="*/ 0 w 24"/>
                <a:gd name="T5" fmla="*/ 19 h 19"/>
                <a:gd name="T6" fmla="*/ 24 w 24"/>
                <a:gd name="T7" fmla="*/ 19 h 19"/>
                <a:gd name="T8" fmla="*/ 20 w 24"/>
                <a:gd name="T9" fmla="*/ 0 h 19"/>
              </a:gdLst>
              <a:ahLst/>
              <a:cxnLst>
                <a:cxn ang="0">
                  <a:pos x="T0" y="T1"/>
                </a:cxn>
                <a:cxn ang="0">
                  <a:pos x="T2" y="T3"/>
                </a:cxn>
                <a:cxn ang="0">
                  <a:pos x="T4" y="T5"/>
                </a:cxn>
                <a:cxn ang="0">
                  <a:pos x="T6" y="T7"/>
                </a:cxn>
                <a:cxn ang="0">
                  <a:pos x="T8" y="T9"/>
                </a:cxn>
              </a:cxnLst>
              <a:rect l="0" t="0" r="r" b="b"/>
              <a:pathLst>
                <a:path w="24" h="19">
                  <a:moveTo>
                    <a:pt x="20" y="0"/>
                  </a:moveTo>
                  <a:cubicBezTo>
                    <a:pt x="14" y="2"/>
                    <a:pt x="7" y="3"/>
                    <a:pt x="0" y="3"/>
                  </a:cubicBezTo>
                  <a:cubicBezTo>
                    <a:pt x="0" y="19"/>
                    <a:pt x="0" y="19"/>
                    <a:pt x="0" y="19"/>
                  </a:cubicBezTo>
                  <a:cubicBezTo>
                    <a:pt x="24" y="19"/>
                    <a:pt x="24" y="19"/>
                    <a:pt x="24" y="19"/>
                  </a:cubicBezTo>
                  <a:cubicBezTo>
                    <a:pt x="24" y="12"/>
                    <a:pt x="23" y="6"/>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1" name="Freeform 11">
              <a:extLst>
                <a:ext uri="{FF2B5EF4-FFF2-40B4-BE49-F238E27FC236}">
                  <a16:creationId xmlns:a16="http://schemas.microsoft.com/office/drawing/2014/main" id="{4F636F5A-6320-4F27-9FDE-EAED482E3DBC}"/>
                </a:ext>
              </a:extLst>
            </p:cNvPr>
            <p:cNvSpPr>
              <a:spLocks/>
            </p:cNvSpPr>
            <p:nvPr/>
          </p:nvSpPr>
          <p:spPr bwMode="gray">
            <a:xfrm>
              <a:off x="606425" y="2517776"/>
              <a:ext cx="323850" cy="195263"/>
            </a:xfrm>
            <a:custGeom>
              <a:avLst/>
              <a:gdLst>
                <a:gd name="T0" fmla="*/ 84 w 86"/>
                <a:gd name="T1" fmla="*/ 35 h 52"/>
                <a:gd name="T2" fmla="*/ 82 w 86"/>
                <a:gd name="T3" fmla="*/ 35 h 52"/>
                <a:gd name="T4" fmla="*/ 71 w 86"/>
                <a:gd name="T5" fmla="*/ 34 h 52"/>
                <a:gd name="T6" fmla="*/ 59 w 86"/>
                <a:gd name="T7" fmla="*/ 48 h 52"/>
                <a:gd name="T8" fmla="*/ 52 w 86"/>
                <a:gd name="T9" fmla="*/ 49 h 52"/>
                <a:gd name="T10" fmla="*/ 67 w 86"/>
                <a:gd name="T11" fmla="*/ 33 h 52"/>
                <a:gd name="T12" fmla="*/ 51 w 86"/>
                <a:gd name="T13" fmla="*/ 29 h 52"/>
                <a:gd name="T14" fmla="*/ 51 w 86"/>
                <a:gd name="T15" fmla="*/ 49 h 52"/>
                <a:gd name="T16" fmla="*/ 49 w 86"/>
                <a:gd name="T17" fmla="*/ 49 h 52"/>
                <a:gd name="T18" fmla="*/ 47 w 86"/>
                <a:gd name="T19" fmla="*/ 49 h 52"/>
                <a:gd name="T20" fmla="*/ 47 w 86"/>
                <a:gd name="T21" fmla="*/ 27 h 52"/>
                <a:gd name="T22" fmla="*/ 41 w 86"/>
                <a:gd name="T23" fmla="*/ 25 h 52"/>
                <a:gd name="T24" fmla="*/ 28 w 86"/>
                <a:gd name="T25" fmla="*/ 28 h 52"/>
                <a:gd name="T26" fmla="*/ 46 w 86"/>
                <a:gd name="T27" fmla="*/ 49 h 52"/>
                <a:gd name="T28" fmla="*/ 38 w 86"/>
                <a:gd name="T29" fmla="*/ 48 h 52"/>
                <a:gd name="T30" fmla="*/ 24 w 86"/>
                <a:gd name="T31" fmla="*/ 29 h 52"/>
                <a:gd name="T32" fmla="*/ 15 w 86"/>
                <a:gd name="T33" fmla="*/ 34 h 52"/>
                <a:gd name="T34" fmla="*/ 12 w 86"/>
                <a:gd name="T35" fmla="*/ 31 h 52"/>
                <a:gd name="T36" fmla="*/ 22 w 86"/>
                <a:gd name="T37" fmla="*/ 26 h 52"/>
                <a:gd name="T38" fmla="*/ 19 w 86"/>
                <a:gd name="T39" fmla="*/ 14 h 52"/>
                <a:gd name="T40" fmla="*/ 19 w 86"/>
                <a:gd name="T41" fmla="*/ 14 h 52"/>
                <a:gd name="T42" fmla="*/ 4 w 86"/>
                <a:gd name="T43" fmla="*/ 12 h 52"/>
                <a:gd name="T44" fmla="*/ 1 w 86"/>
                <a:gd name="T45" fmla="*/ 12 h 52"/>
                <a:gd name="T46" fmla="*/ 3 w 86"/>
                <a:gd name="T47" fmla="*/ 5 h 52"/>
                <a:gd name="T48" fmla="*/ 3 w 86"/>
                <a:gd name="T49" fmla="*/ 4 h 52"/>
                <a:gd name="T50" fmla="*/ 3 w 86"/>
                <a:gd name="T51" fmla="*/ 3 h 52"/>
                <a:gd name="T52" fmla="*/ 3 w 86"/>
                <a:gd name="T53" fmla="*/ 3 h 52"/>
                <a:gd name="T54" fmla="*/ 1 w 86"/>
                <a:gd name="T55" fmla="*/ 1 h 52"/>
                <a:gd name="T56" fmla="*/ 1 w 86"/>
                <a:gd name="T57" fmla="*/ 1 h 52"/>
                <a:gd name="T58" fmla="*/ 0 w 86"/>
                <a:gd name="T59" fmla="*/ 0 h 52"/>
                <a:gd name="T60" fmla="*/ 0 w 86"/>
                <a:gd name="T61" fmla="*/ 3 h 52"/>
                <a:gd name="T62" fmla="*/ 49 w 86"/>
                <a:gd name="T63" fmla="*/ 52 h 52"/>
                <a:gd name="T64" fmla="*/ 86 w 86"/>
                <a:gd name="T65" fmla="*/ 35 h 52"/>
                <a:gd name="T66" fmla="*/ 85 w 86"/>
                <a:gd name="T67" fmla="*/ 35 h 52"/>
                <a:gd name="T68" fmla="*/ 84 w 86"/>
                <a:gd name="T6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52">
                  <a:moveTo>
                    <a:pt x="84" y="35"/>
                  </a:moveTo>
                  <a:cubicBezTo>
                    <a:pt x="84" y="35"/>
                    <a:pt x="83" y="35"/>
                    <a:pt x="82" y="35"/>
                  </a:cubicBezTo>
                  <a:cubicBezTo>
                    <a:pt x="78" y="35"/>
                    <a:pt x="75" y="34"/>
                    <a:pt x="71" y="34"/>
                  </a:cubicBezTo>
                  <a:cubicBezTo>
                    <a:pt x="68" y="39"/>
                    <a:pt x="64" y="44"/>
                    <a:pt x="59" y="48"/>
                  </a:cubicBezTo>
                  <a:cubicBezTo>
                    <a:pt x="57" y="48"/>
                    <a:pt x="55" y="49"/>
                    <a:pt x="52" y="49"/>
                  </a:cubicBezTo>
                  <a:cubicBezTo>
                    <a:pt x="58" y="45"/>
                    <a:pt x="63" y="39"/>
                    <a:pt x="67" y="33"/>
                  </a:cubicBezTo>
                  <a:cubicBezTo>
                    <a:pt x="62" y="32"/>
                    <a:pt x="56" y="31"/>
                    <a:pt x="51" y="29"/>
                  </a:cubicBezTo>
                  <a:cubicBezTo>
                    <a:pt x="51" y="49"/>
                    <a:pt x="51" y="49"/>
                    <a:pt x="51" y="49"/>
                  </a:cubicBezTo>
                  <a:cubicBezTo>
                    <a:pt x="50" y="49"/>
                    <a:pt x="49" y="49"/>
                    <a:pt x="49" y="49"/>
                  </a:cubicBezTo>
                  <a:cubicBezTo>
                    <a:pt x="48" y="49"/>
                    <a:pt x="47" y="49"/>
                    <a:pt x="47" y="49"/>
                  </a:cubicBezTo>
                  <a:cubicBezTo>
                    <a:pt x="47" y="27"/>
                    <a:pt x="47" y="27"/>
                    <a:pt x="47" y="27"/>
                  </a:cubicBezTo>
                  <a:cubicBezTo>
                    <a:pt x="45" y="27"/>
                    <a:pt x="43" y="26"/>
                    <a:pt x="41" y="25"/>
                  </a:cubicBezTo>
                  <a:cubicBezTo>
                    <a:pt x="37" y="26"/>
                    <a:pt x="32" y="27"/>
                    <a:pt x="28" y="28"/>
                  </a:cubicBezTo>
                  <a:cubicBezTo>
                    <a:pt x="32" y="36"/>
                    <a:pt x="38" y="43"/>
                    <a:pt x="46" y="49"/>
                  </a:cubicBezTo>
                  <a:cubicBezTo>
                    <a:pt x="43" y="49"/>
                    <a:pt x="40" y="48"/>
                    <a:pt x="38" y="48"/>
                  </a:cubicBezTo>
                  <a:cubicBezTo>
                    <a:pt x="32" y="43"/>
                    <a:pt x="27" y="36"/>
                    <a:pt x="24" y="29"/>
                  </a:cubicBezTo>
                  <a:cubicBezTo>
                    <a:pt x="21" y="31"/>
                    <a:pt x="18" y="32"/>
                    <a:pt x="15" y="34"/>
                  </a:cubicBezTo>
                  <a:cubicBezTo>
                    <a:pt x="14" y="33"/>
                    <a:pt x="13" y="32"/>
                    <a:pt x="12" y="31"/>
                  </a:cubicBezTo>
                  <a:cubicBezTo>
                    <a:pt x="16" y="29"/>
                    <a:pt x="19" y="27"/>
                    <a:pt x="22" y="26"/>
                  </a:cubicBezTo>
                  <a:cubicBezTo>
                    <a:pt x="21" y="22"/>
                    <a:pt x="20" y="18"/>
                    <a:pt x="19" y="14"/>
                  </a:cubicBezTo>
                  <a:cubicBezTo>
                    <a:pt x="19" y="14"/>
                    <a:pt x="19" y="14"/>
                    <a:pt x="19" y="14"/>
                  </a:cubicBezTo>
                  <a:cubicBezTo>
                    <a:pt x="4" y="12"/>
                    <a:pt x="4" y="12"/>
                    <a:pt x="4" y="12"/>
                  </a:cubicBezTo>
                  <a:cubicBezTo>
                    <a:pt x="1" y="12"/>
                    <a:pt x="1" y="12"/>
                    <a:pt x="1" y="12"/>
                  </a:cubicBezTo>
                  <a:cubicBezTo>
                    <a:pt x="3" y="5"/>
                    <a:pt x="3" y="5"/>
                    <a:pt x="3" y="5"/>
                  </a:cubicBezTo>
                  <a:cubicBezTo>
                    <a:pt x="3" y="4"/>
                    <a:pt x="3" y="4"/>
                    <a:pt x="3" y="4"/>
                  </a:cubicBezTo>
                  <a:cubicBezTo>
                    <a:pt x="3" y="4"/>
                    <a:pt x="3" y="3"/>
                    <a:pt x="3" y="3"/>
                  </a:cubicBezTo>
                  <a:cubicBezTo>
                    <a:pt x="3" y="3"/>
                    <a:pt x="3" y="3"/>
                    <a:pt x="3" y="3"/>
                  </a:cubicBezTo>
                  <a:cubicBezTo>
                    <a:pt x="2" y="2"/>
                    <a:pt x="2" y="2"/>
                    <a:pt x="1" y="1"/>
                  </a:cubicBezTo>
                  <a:cubicBezTo>
                    <a:pt x="1" y="1"/>
                    <a:pt x="1" y="1"/>
                    <a:pt x="1" y="1"/>
                  </a:cubicBezTo>
                  <a:cubicBezTo>
                    <a:pt x="0" y="1"/>
                    <a:pt x="0" y="0"/>
                    <a:pt x="0" y="0"/>
                  </a:cubicBezTo>
                  <a:cubicBezTo>
                    <a:pt x="0" y="1"/>
                    <a:pt x="0" y="2"/>
                    <a:pt x="0" y="3"/>
                  </a:cubicBezTo>
                  <a:cubicBezTo>
                    <a:pt x="0" y="30"/>
                    <a:pt x="22" y="52"/>
                    <a:pt x="49" y="52"/>
                  </a:cubicBezTo>
                  <a:cubicBezTo>
                    <a:pt x="63" y="52"/>
                    <a:pt x="77" y="45"/>
                    <a:pt x="86" y="35"/>
                  </a:cubicBezTo>
                  <a:cubicBezTo>
                    <a:pt x="85" y="35"/>
                    <a:pt x="85" y="35"/>
                    <a:pt x="85" y="35"/>
                  </a:cubicBezTo>
                  <a:cubicBezTo>
                    <a:pt x="85" y="35"/>
                    <a:pt x="85" y="35"/>
                    <a:pt x="84"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2" name="Freeform 12">
              <a:extLst>
                <a:ext uri="{FF2B5EF4-FFF2-40B4-BE49-F238E27FC236}">
                  <a16:creationId xmlns:a16="http://schemas.microsoft.com/office/drawing/2014/main" id="{E9388EDF-25F2-42F3-B24C-648D11F0B627}"/>
                </a:ext>
              </a:extLst>
            </p:cNvPr>
            <p:cNvSpPr>
              <a:spLocks/>
            </p:cNvSpPr>
            <p:nvPr/>
          </p:nvSpPr>
          <p:spPr bwMode="gray">
            <a:xfrm>
              <a:off x="614363" y="2346326"/>
              <a:ext cx="360363" cy="269875"/>
            </a:xfrm>
            <a:custGeom>
              <a:avLst/>
              <a:gdLst>
                <a:gd name="T0" fmla="*/ 0 w 96"/>
                <a:gd name="T1" fmla="*/ 35 h 72"/>
                <a:gd name="T2" fmla="*/ 0 w 96"/>
                <a:gd name="T3" fmla="*/ 36 h 72"/>
                <a:gd name="T4" fmla="*/ 2 w 96"/>
                <a:gd name="T5" fmla="*/ 38 h 72"/>
                <a:gd name="T6" fmla="*/ 3 w 96"/>
                <a:gd name="T7" fmla="*/ 38 h 72"/>
                <a:gd name="T8" fmla="*/ 4 w 96"/>
                <a:gd name="T9" fmla="*/ 31 h 72"/>
                <a:gd name="T10" fmla="*/ 5 w 96"/>
                <a:gd name="T11" fmla="*/ 28 h 72"/>
                <a:gd name="T12" fmla="*/ 6 w 96"/>
                <a:gd name="T13" fmla="*/ 29 h 72"/>
                <a:gd name="T14" fmla="*/ 16 w 96"/>
                <a:gd name="T15" fmla="*/ 44 h 72"/>
                <a:gd name="T16" fmla="*/ 20 w 96"/>
                <a:gd name="T17" fmla="*/ 26 h 72"/>
                <a:gd name="T18" fmla="*/ 10 w 96"/>
                <a:gd name="T19" fmla="*/ 21 h 72"/>
                <a:gd name="T20" fmla="*/ 13 w 96"/>
                <a:gd name="T21" fmla="*/ 18 h 72"/>
                <a:gd name="T22" fmla="*/ 22 w 96"/>
                <a:gd name="T23" fmla="*/ 23 h 72"/>
                <a:gd name="T24" fmla="*/ 35 w 96"/>
                <a:gd name="T25" fmla="*/ 5 h 72"/>
                <a:gd name="T26" fmla="*/ 43 w 96"/>
                <a:gd name="T27" fmla="*/ 3 h 72"/>
                <a:gd name="T28" fmla="*/ 25 w 96"/>
                <a:gd name="T29" fmla="*/ 24 h 72"/>
                <a:gd name="T30" fmla="*/ 45 w 96"/>
                <a:gd name="T31" fmla="*/ 27 h 72"/>
                <a:gd name="T32" fmla="*/ 45 w 96"/>
                <a:gd name="T33" fmla="*/ 3 h 72"/>
                <a:gd name="T34" fmla="*/ 47 w 96"/>
                <a:gd name="T35" fmla="*/ 3 h 72"/>
                <a:gd name="T36" fmla="*/ 49 w 96"/>
                <a:gd name="T37" fmla="*/ 3 h 72"/>
                <a:gd name="T38" fmla="*/ 49 w 96"/>
                <a:gd name="T39" fmla="*/ 27 h 72"/>
                <a:gd name="T40" fmla="*/ 68 w 96"/>
                <a:gd name="T41" fmla="*/ 24 h 72"/>
                <a:gd name="T42" fmla="*/ 50 w 96"/>
                <a:gd name="T43" fmla="*/ 3 h 72"/>
                <a:gd name="T44" fmla="*/ 58 w 96"/>
                <a:gd name="T45" fmla="*/ 5 h 72"/>
                <a:gd name="T46" fmla="*/ 71 w 96"/>
                <a:gd name="T47" fmla="*/ 23 h 72"/>
                <a:gd name="T48" fmla="*/ 81 w 96"/>
                <a:gd name="T49" fmla="*/ 18 h 72"/>
                <a:gd name="T50" fmla="*/ 83 w 96"/>
                <a:gd name="T51" fmla="*/ 21 h 72"/>
                <a:gd name="T52" fmla="*/ 73 w 96"/>
                <a:gd name="T53" fmla="*/ 26 h 72"/>
                <a:gd name="T54" fmla="*/ 77 w 96"/>
                <a:gd name="T55" fmla="*/ 47 h 72"/>
                <a:gd name="T56" fmla="*/ 93 w 96"/>
                <a:gd name="T57" fmla="*/ 47 h 72"/>
                <a:gd name="T58" fmla="*/ 93 w 96"/>
                <a:gd name="T59" fmla="*/ 49 h 72"/>
                <a:gd name="T60" fmla="*/ 93 w 96"/>
                <a:gd name="T61" fmla="*/ 51 h 72"/>
                <a:gd name="T62" fmla="*/ 77 w 96"/>
                <a:gd name="T63" fmla="*/ 51 h 72"/>
                <a:gd name="T64" fmla="*/ 73 w 96"/>
                <a:gd name="T65" fmla="*/ 71 h 72"/>
                <a:gd name="T66" fmla="*/ 79 w 96"/>
                <a:gd name="T67" fmla="*/ 72 h 72"/>
                <a:gd name="T68" fmla="*/ 87 w 96"/>
                <a:gd name="T69" fmla="*/ 71 h 72"/>
                <a:gd name="T70" fmla="*/ 88 w 96"/>
                <a:gd name="T71" fmla="*/ 71 h 72"/>
                <a:gd name="T72" fmla="*/ 90 w 96"/>
                <a:gd name="T73" fmla="*/ 71 h 72"/>
                <a:gd name="T74" fmla="*/ 91 w 96"/>
                <a:gd name="T75" fmla="*/ 70 h 72"/>
                <a:gd name="T76" fmla="*/ 96 w 96"/>
                <a:gd name="T77" fmla="*/ 49 h 72"/>
                <a:gd name="T78" fmla="*/ 47 w 96"/>
                <a:gd name="T79" fmla="*/ 0 h 72"/>
                <a:gd name="T80" fmla="*/ 0 w 96"/>
                <a:gd name="T81"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72">
                  <a:moveTo>
                    <a:pt x="0" y="35"/>
                  </a:moveTo>
                  <a:cubicBezTo>
                    <a:pt x="0" y="35"/>
                    <a:pt x="0" y="35"/>
                    <a:pt x="0" y="36"/>
                  </a:cubicBezTo>
                  <a:cubicBezTo>
                    <a:pt x="1" y="36"/>
                    <a:pt x="2" y="37"/>
                    <a:pt x="2" y="38"/>
                  </a:cubicBezTo>
                  <a:cubicBezTo>
                    <a:pt x="3" y="38"/>
                    <a:pt x="3" y="38"/>
                    <a:pt x="3" y="38"/>
                  </a:cubicBezTo>
                  <a:cubicBezTo>
                    <a:pt x="4" y="31"/>
                    <a:pt x="4" y="31"/>
                    <a:pt x="4" y="31"/>
                  </a:cubicBezTo>
                  <a:cubicBezTo>
                    <a:pt x="5" y="28"/>
                    <a:pt x="5" y="28"/>
                    <a:pt x="5" y="28"/>
                  </a:cubicBezTo>
                  <a:cubicBezTo>
                    <a:pt x="6" y="29"/>
                    <a:pt x="6" y="29"/>
                    <a:pt x="6" y="29"/>
                  </a:cubicBezTo>
                  <a:cubicBezTo>
                    <a:pt x="16" y="44"/>
                    <a:pt x="16" y="44"/>
                    <a:pt x="16" y="44"/>
                  </a:cubicBezTo>
                  <a:cubicBezTo>
                    <a:pt x="17" y="38"/>
                    <a:pt x="18" y="32"/>
                    <a:pt x="20" y="26"/>
                  </a:cubicBezTo>
                  <a:cubicBezTo>
                    <a:pt x="17" y="25"/>
                    <a:pt x="14" y="23"/>
                    <a:pt x="10" y="21"/>
                  </a:cubicBezTo>
                  <a:cubicBezTo>
                    <a:pt x="11" y="20"/>
                    <a:pt x="12" y="19"/>
                    <a:pt x="13" y="18"/>
                  </a:cubicBezTo>
                  <a:cubicBezTo>
                    <a:pt x="16" y="20"/>
                    <a:pt x="19" y="21"/>
                    <a:pt x="22" y="23"/>
                  </a:cubicBezTo>
                  <a:cubicBezTo>
                    <a:pt x="25" y="16"/>
                    <a:pt x="30" y="10"/>
                    <a:pt x="35" y="5"/>
                  </a:cubicBezTo>
                  <a:cubicBezTo>
                    <a:pt x="38" y="4"/>
                    <a:pt x="40" y="4"/>
                    <a:pt x="43" y="3"/>
                  </a:cubicBezTo>
                  <a:cubicBezTo>
                    <a:pt x="35" y="9"/>
                    <a:pt x="29" y="16"/>
                    <a:pt x="25" y="24"/>
                  </a:cubicBezTo>
                  <a:cubicBezTo>
                    <a:pt x="32" y="26"/>
                    <a:pt x="38" y="27"/>
                    <a:pt x="45" y="27"/>
                  </a:cubicBezTo>
                  <a:cubicBezTo>
                    <a:pt x="45" y="3"/>
                    <a:pt x="45" y="3"/>
                    <a:pt x="45" y="3"/>
                  </a:cubicBezTo>
                  <a:cubicBezTo>
                    <a:pt x="45" y="3"/>
                    <a:pt x="46" y="3"/>
                    <a:pt x="47" y="3"/>
                  </a:cubicBezTo>
                  <a:cubicBezTo>
                    <a:pt x="47" y="3"/>
                    <a:pt x="48" y="3"/>
                    <a:pt x="49" y="3"/>
                  </a:cubicBezTo>
                  <a:cubicBezTo>
                    <a:pt x="49" y="27"/>
                    <a:pt x="49" y="27"/>
                    <a:pt x="49" y="27"/>
                  </a:cubicBezTo>
                  <a:cubicBezTo>
                    <a:pt x="55" y="27"/>
                    <a:pt x="62" y="26"/>
                    <a:pt x="68" y="24"/>
                  </a:cubicBezTo>
                  <a:cubicBezTo>
                    <a:pt x="64" y="16"/>
                    <a:pt x="58" y="9"/>
                    <a:pt x="50" y="3"/>
                  </a:cubicBezTo>
                  <a:cubicBezTo>
                    <a:pt x="53" y="4"/>
                    <a:pt x="55" y="4"/>
                    <a:pt x="58" y="5"/>
                  </a:cubicBezTo>
                  <a:cubicBezTo>
                    <a:pt x="63" y="10"/>
                    <a:pt x="68" y="16"/>
                    <a:pt x="71" y="23"/>
                  </a:cubicBezTo>
                  <a:cubicBezTo>
                    <a:pt x="74" y="22"/>
                    <a:pt x="78" y="20"/>
                    <a:pt x="81" y="18"/>
                  </a:cubicBezTo>
                  <a:cubicBezTo>
                    <a:pt x="81" y="19"/>
                    <a:pt x="82" y="20"/>
                    <a:pt x="83" y="21"/>
                  </a:cubicBezTo>
                  <a:cubicBezTo>
                    <a:pt x="80" y="23"/>
                    <a:pt x="76" y="25"/>
                    <a:pt x="73" y="26"/>
                  </a:cubicBezTo>
                  <a:cubicBezTo>
                    <a:pt x="75" y="33"/>
                    <a:pt x="77" y="40"/>
                    <a:pt x="77" y="47"/>
                  </a:cubicBezTo>
                  <a:cubicBezTo>
                    <a:pt x="93" y="47"/>
                    <a:pt x="93" y="47"/>
                    <a:pt x="93" y="47"/>
                  </a:cubicBezTo>
                  <a:cubicBezTo>
                    <a:pt x="93" y="48"/>
                    <a:pt x="93" y="48"/>
                    <a:pt x="93" y="49"/>
                  </a:cubicBezTo>
                  <a:cubicBezTo>
                    <a:pt x="93" y="50"/>
                    <a:pt x="93" y="50"/>
                    <a:pt x="93" y="51"/>
                  </a:cubicBezTo>
                  <a:cubicBezTo>
                    <a:pt x="77" y="51"/>
                    <a:pt x="77" y="51"/>
                    <a:pt x="77" y="51"/>
                  </a:cubicBezTo>
                  <a:cubicBezTo>
                    <a:pt x="77" y="58"/>
                    <a:pt x="76" y="65"/>
                    <a:pt x="73" y="71"/>
                  </a:cubicBezTo>
                  <a:cubicBezTo>
                    <a:pt x="75" y="72"/>
                    <a:pt x="77" y="72"/>
                    <a:pt x="79" y="72"/>
                  </a:cubicBezTo>
                  <a:cubicBezTo>
                    <a:pt x="82" y="72"/>
                    <a:pt x="85" y="71"/>
                    <a:pt x="87" y="71"/>
                  </a:cubicBezTo>
                  <a:cubicBezTo>
                    <a:pt x="87" y="71"/>
                    <a:pt x="88" y="71"/>
                    <a:pt x="88" y="71"/>
                  </a:cubicBezTo>
                  <a:cubicBezTo>
                    <a:pt x="89" y="71"/>
                    <a:pt x="89" y="71"/>
                    <a:pt x="90" y="71"/>
                  </a:cubicBezTo>
                  <a:cubicBezTo>
                    <a:pt x="90" y="70"/>
                    <a:pt x="90" y="70"/>
                    <a:pt x="91" y="70"/>
                  </a:cubicBezTo>
                  <a:cubicBezTo>
                    <a:pt x="94" y="64"/>
                    <a:pt x="96" y="57"/>
                    <a:pt x="96" y="49"/>
                  </a:cubicBezTo>
                  <a:cubicBezTo>
                    <a:pt x="96" y="22"/>
                    <a:pt x="74" y="0"/>
                    <a:pt x="47" y="0"/>
                  </a:cubicBezTo>
                  <a:cubicBezTo>
                    <a:pt x="25" y="0"/>
                    <a:pt x="6" y="15"/>
                    <a:pt x="0"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3" name="Freeform 13">
              <a:extLst>
                <a:ext uri="{FF2B5EF4-FFF2-40B4-BE49-F238E27FC236}">
                  <a16:creationId xmlns:a16="http://schemas.microsoft.com/office/drawing/2014/main" id="{C4EE13D4-B80C-4F81-AA01-367839CE002D}"/>
                </a:ext>
              </a:extLst>
            </p:cNvPr>
            <p:cNvSpPr>
              <a:spLocks/>
            </p:cNvSpPr>
            <p:nvPr/>
          </p:nvSpPr>
          <p:spPr bwMode="gray">
            <a:xfrm>
              <a:off x="536575" y="2357438"/>
              <a:ext cx="160338" cy="206375"/>
            </a:xfrm>
            <a:custGeom>
              <a:avLst/>
              <a:gdLst>
                <a:gd name="T0" fmla="*/ 20 w 43"/>
                <a:gd name="T1" fmla="*/ 40 h 55"/>
                <a:gd name="T2" fmla="*/ 22 w 43"/>
                <a:gd name="T3" fmla="*/ 42 h 55"/>
                <a:gd name="T4" fmla="*/ 23 w 43"/>
                <a:gd name="T5" fmla="*/ 43 h 55"/>
                <a:gd name="T6" fmla="*/ 24 w 43"/>
                <a:gd name="T7" fmla="*/ 44 h 55"/>
                <a:gd name="T8" fmla="*/ 25 w 43"/>
                <a:gd name="T9" fmla="*/ 45 h 55"/>
                <a:gd name="T10" fmla="*/ 25 w 43"/>
                <a:gd name="T11" fmla="*/ 45 h 55"/>
                <a:gd name="T12" fmla="*/ 24 w 43"/>
                <a:gd name="T13" fmla="*/ 48 h 55"/>
                <a:gd name="T14" fmla="*/ 24 w 43"/>
                <a:gd name="T15" fmla="*/ 48 h 55"/>
                <a:gd name="T16" fmla="*/ 24 w 43"/>
                <a:gd name="T17" fmla="*/ 52 h 55"/>
                <a:gd name="T18" fmla="*/ 32 w 43"/>
                <a:gd name="T19" fmla="*/ 54 h 55"/>
                <a:gd name="T20" fmla="*/ 37 w 43"/>
                <a:gd name="T21" fmla="*/ 54 h 55"/>
                <a:gd name="T22" fmla="*/ 39 w 43"/>
                <a:gd name="T23" fmla="*/ 54 h 55"/>
                <a:gd name="T24" fmla="*/ 39 w 43"/>
                <a:gd name="T25" fmla="*/ 54 h 55"/>
                <a:gd name="T26" fmla="*/ 41 w 43"/>
                <a:gd name="T27" fmla="*/ 55 h 55"/>
                <a:gd name="T28" fmla="*/ 43 w 43"/>
                <a:gd name="T29" fmla="*/ 55 h 55"/>
                <a:gd name="T30" fmla="*/ 42 w 43"/>
                <a:gd name="T31" fmla="*/ 53 h 55"/>
                <a:gd name="T32" fmla="*/ 42 w 43"/>
                <a:gd name="T33" fmla="*/ 53 h 55"/>
                <a:gd name="T34" fmla="*/ 41 w 43"/>
                <a:gd name="T35" fmla="*/ 52 h 55"/>
                <a:gd name="T36" fmla="*/ 37 w 43"/>
                <a:gd name="T37" fmla="*/ 47 h 55"/>
                <a:gd name="T38" fmla="*/ 36 w 43"/>
                <a:gd name="T39" fmla="*/ 44 h 55"/>
                <a:gd name="T40" fmla="*/ 28 w 43"/>
                <a:gd name="T41" fmla="*/ 32 h 55"/>
                <a:gd name="T42" fmla="*/ 26 w 43"/>
                <a:gd name="T43" fmla="*/ 38 h 55"/>
                <a:gd name="T44" fmla="*/ 26 w 43"/>
                <a:gd name="T45" fmla="*/ 41 h 55"/>
                <a:gd name="T46" fmla="*/ 23 w 43"/>
                <a:gd name="T47" fmla="*/ 39 h 55"/>
                <a:gd name="T48" fmla="*/ 23 w 43"/>
                <a:gd name="T49" fmla="*/ 38 h 55"/>
                <a:gd name="T50" fmla="*/ 21 w 43"/>
                <a:gd name="T51" fmla="*/ 36 h 55"/>
                <a:gd name="T52" fmla="*/ 20 w 43"/>
                <a:gd name="T53" fmla="*/ 35 h 55"/>
                <a:gd name="T54" fmla="*/ 22 w 43"/>
                <a:gd name="T55" fmla="*/ 6 h 55"/>
                <a:gd name="T56" fmla="*/ 26 w 43"/>
                <a:gd name="T57" fmla="*/ 5 h 55"/>
                <a:gd name="T58" fmla="*/ 36 w 43"/>
                <a:gd name="T59" fmla="*/ 4 h 55"/>
                <a:gd name="T60" fmla="*/ 42 w 43"/>
                <a:gd name="T61" fmla="*/ 1 h 55"/>
                <a:gd name="T62" fmla="*/ 21 w 43"/>
                <a:gd name="T63" fmla="*/ 1 h 55"/>
                <a:gd name="T64" fmla="*/ 17 w 43"/>
                <a:gd name="T65" fmla="*/ 2 h 55"/>
                <a:gd name="T66" fmla="*/ 19 w 43"/>
                <a:gd name="T67" fmla="*/ 40 h 55"/>
                <a:gd name="T68" fmla="*/ 20 w 43"/>
                <a:gd name="T69"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5">
                  <a:moveTo>
                    <a:pt x="20" y="40"/>
                  </a:moveTo>
                  <a:cubicBezTo>
                    <a:pt x="21" y="41"/>
                    <a:pt x="21" y="42"/>
                    <a:pt x="22" y="42"/>
                  </a:cubicBezTo>
                  <a:cubicBezTo>
                    <a:pt x="22" y="43"/>
                    <a:pt x="22" y="43"/>
                    <a:pt x="23" y="43"/>
                  </a:cubicBezTo>
                  <a:cubicBezTo>
                    <a:pt x="23" y="43"/>
                    <a:pt x="24" y="44"/>
                    <a:pt x="24" y="44"/>
                  </a:cubicBezTo>
                  <a:cubicBezTo>
                    <a:pt x="24" y="44"/>
                    <a:pt x="25" y="45"/>
                    <a:pt x="25" y="45"/>
                  </a:cubicBezTo>
                  <a:cubicBezTo>
                    <a:pt x="25" y="45"/>
                    <a:pt x="25" y="45"/>
                    <a:pt x="25" y="45"/>
                  </a:cubicBezTo>
                  <a:cubicBezTo>
                    <a:pt x="24" y="48"/>
                    <a:pt x="24" y="48"/>
                    <a:pt x="24" y="48"/>
                  </a:cubicBezTo>
                  <a:cubicBezTo>
                    <a:pt x="24" y="48"/>
                    <a:pt x="24" y="48"/>
                    <a:pt x="24" y="48"/>
                  </a:cubicBezTo>
                  <a:cubicBezTo>
                    <a:pt x="24" y="52"/>
                    <a:pt x="24" y="52"/>
                    <a:pt x="24" y="52"/>
                  </a:cubicBezTo>
                  <a:cubicBezTo>
                    <a:pt x="32" y="54"/>
                    <a:pt x="32" y="54"/>
                    <a:pt x="32" y="54"/>
                  </a:cubicBezTo>
                  <a:cubicBezTo>
                    <a:pt x="37" y="54"/>
                    <a:pt x="37" y="54"/>
                    <a:pt x="37" y="54"/>
                  </a:cubicBezTo>
                  <a:cubicBezTo>
                    <a:pt x="39" y="54"/>
                    <a:pt x="39" y="54"/>
                    <a:pt x="39" y="54"/>
                  </a:cubicBezTo>
                  <a:cubicBezTo>
                    <a:pt x="39" y="54"/>
                    <a:pt x="39" y="54"/>
                    <a:pt x="39" y="54"/>
                  </a:cubicBezTo>
                  <a:cubicBezTo>
                    <a:pt x="41" y="55"/>
                    <a:pt x="41" y="55"/>
                    <a:pt x="41" y="55"/>
                  </a:cubicBezTo>
                  <a:cubicBezTo>
                    <a:pt x="43" y="55"/>
                    <a:pt x="43" y="55"/>
                    <a:pt x="43" y="55"/>
                  </a:cubicBezTo>
                  <a:cubicBezTo>
                    <a:pt x="42" y="53"/>
                    <a:pt x="42" y="53"/>
                    <a:pt x="42" y="53"/>
                  </a:cubicBezTo>
                  <a:cubicBezTo>
                    <a:pt x="42" y="53"/>
                    <a:pt x="42" y="53"/>
                    <a:pt x="42" y="53"/>
                  </a:cubicBezTo>
                  <a:cubicBezTo>
                    <a:pt x="41" y="52"/>
                    <a:pt x="41" y="52"/>
                    <a:pt x="41" y="52"/>
                  </a:cubicBezTo>
                  <a:cubicBezTo>
                    <a:pt x="37" y="47"/>
                    <a:pt x="37" y="47"/>
                    <a:pt x="37" y="47"/>
                  </a:cubicBezTo>
                  <a:cubicBezTo>
                    <a:pt x="36" y="44"/>
                    <a:pt x="36" y="44"/>
                    <a:pt x="36" y="44"/>
                  </a:cubicBezTo>
                  <a:cubicBezTo>
                    <a:pt x="28" y="32"/>
                    <a:pt x="28" y="32"/>
                    <a:pt x="28" y="32"/>
                  </a:cubicBezTo>
                  <a:cubicBezTo>
                    <a:pt x="26" y="38"/>
                    <a:pt x="26" y="38"/>
                    <a:pt x="26" y="38"/>
                  </a:cubicBezTo>
                  <a:cubicBezTo>
                    <a:pt x="26" y="41"/>
                    <a:pt x="26" y="41"/>
                    <a:pt x="26" y="41"/>
                  </a:cubicBezTo>
                  <a:cubicBezTo>
                    <a:pt x="25" y="40"/>
                    <a:pt x="24" y="40"/>
                    <a:pt x="23" y="39"/>
                  </a:cubicBezTo>
                  <a:cubicBezTo>
                    <a:pt x="23" y="38"/>
                    <a:pt x="23" y="38"/>
                    <a:pt x="23" y="38"/>
                  </a:cubicBezTo>
                  <a:cubicBezTo>
                    <a:pt x="22" y="37"/>
                    <a:pt x="21" y="37"/>
                    <a:pt x="21" y="36"/>
                  </a:cubicBezTo>
                  <a:cubicBezTo>
                    <a:pt x="20" y="36"/>
                    <a:pt x="20" y="35"/>
                    <a:pt x="20" y="35"/>
                  </a:cubicBezTo>
                  <a:cubicBezTo>
                    <a:pt x="9" y="22"/>
                    <a:pt x="9" y="10"/>
                    <a:pt x="22" y="6"/>
                  </a:cubicBezTo>
                  <a:cubicBezTo>
                    <a:pt x="23" y="5"/>
                    <a:pt x="25" y="5"/>
                    <a:pt x="26" y="5"/>
                  </a:cubicBezTo>
                  <a:cubicBezTo>
                    <a:pt x="29" y="4"/>
                    <a:pt x="33" y="4"/>
                    <a:pt x="36" y="4"/>
                  </a:cubicBezTo>
                  <a:cubicBezTo>
                    <a:pt x="38" y="3"/>
                    <a:pt x="40" y="2"/>
                    <a:pt x="42" y="1"/>
                  </a:cubicBezTo>
                  <a:cubicBezTo>
                    <a:pt x="34" y="0"/>
                    <a:pt x="27" y="0"/>
                    <a:pt x="21" y="1"/>
                  </a:cubicBezTo>
                  <a:cubicBezTo>
                    <a:pt x="20" y="1"/>
                    <a:pt x="18" y="2"/>
                    <a:pt x="17" y="2"/>
                  </a:cubicBezTo>
                  <a:cubicBezTo>
                    <a:pt x="0" y="8"/>
                    <a:pt x="2" y="23"/>
                    <a:pt x="19" y="40"/>
                  </a:cubicBezTo>
                  <a:cubicBezTo>
                    <a:pt x="19" y="40"/>
                    <a:pt x="20" y="40"/>
                    <a:pt x="20"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4" name="Freeform 14">
              <a:extLst>
                <a:ext uri="{FF2B5EF4-FFF2-40B4-BE49-F238E27FC236}">
                  <a16:creationId xmlns:a16="http://schemas.microsoft.com/office/drawing/2014/main" id="{2FE153F5-E0EE-4C11-A49D-BC9CFEBCE5D4}"/>
                </a:ext>
              </a:extLst>
            </p:cNvPr>
            <p:cNvSpPr>
              <a:spLocks/>
            </p:cNvSpPr>
            <p:nvPr/>
          </p:nvSpPr>
          <p:spPr bwMode="gray">
            <a:xfrm>
              <a:off x="712788" y="2476501"/>
              <a:ext cx="322263" cy="161925"/>
            </a:xfrm>
            <a:custGeom>
              <a:avLst/>
              <a:gdLst>
                <a:gd name="T0" fmla="*/ 81 w 86"/>
                <a:gd name="T1" fmla="*/ 13 h 43"/>
                <a:gd name="T2" fmla="*/ 83 w 86"/>
                <a:gd name="T3" fmla="*/ 10 h 43"/>
                <a:gd name="T4" fmla="*/ 70 w 86"/>
                <a:gd name="T5" fmla="*/ 0 h 43"/>
                <a:gd name="T6" fmla="*/ 73 w 86"/>
                <a:gd name="T7" fmla="*/ 12 h 43"/>
                <a:gd name="T8" fmla="*/ 73 w 86"/>
                <a:gd name="T9" fmla="*/ 12 h 43"/>
                <a:gd name="T10" fmla="*/ 73 w 86"/>
                <a:gd name="T11" fmla="*/ 12 h 43"/>
                <a:gd name="T12" fmla="*/ 74 w 86"/>
                <a:gd name="T13" fmla="*/ 25 h 43"/>
                <a:gd name="T14" fmla="*/ 77 w 86"/>
                <a:gd name="T15" fmla="*/ 21 h 43"/>
                <a:gd name="T16" fmla="*/ 66 w 86"/>
                <a:gd name="T17" fmla="*/ 38 h 43"/>
                <a:gd name="T18" fmla="*/ 63 w 86"/>
                <a:gd name="T19" fmla="*/ 39 h 43"/>
                <a:gd name="T20" fmla="*/ 62 w 86"/>
                <a:gd name="T21" fmla="*/ 39 h 43"/>
                <a:gd name="T22" fmla="*/ 62 w 86"/>
                <a:gd name="T23" fmla="*/ 39 h 43"/>
                <a:gd name="T24" fmla="*/ 59 w 86"/>
                <a:gd name="T25" fmla="*/ 39 h 43"/>
                <a:gd name="T26" fmla="*/ 53 w 86"/>
                <a:gd name="T27" fmla="*/ 40 h 43"/>
                <a:gd name="T28" fmla="*/ 42 w 86"/>
                <a:gd name="T29" fmla="*/ 39 h 43"/>
                <a:gd name="T30" fmla="*/ 26 w 86"/>
                <a:gd name="T31" fmla="*/ 36 h 43"/>
                <a:gd name="T32" fmla="*/ 16 w 86"/>
                <a:gd name="T33" fmla="*/ 32 h 43"/>
                <a:gd name="T34" fmla="*/ 5 w 86"/>
                <a:gd name="T35" fmla="*/ 27 h 43"/>
                <a:gd name="T36" fmla="*/ 0 w 86"/>
                <a:gd name="T37" fmla="*/ 27 h 43"/>
                <a:gd name="T38" fmla="*/ 11 w 86"/>
                <a:gd name="T39" fmla="*/ 33 h 43"/>
                <a:gd name="T40" fmla="*/ 19 w 86"/>
                <a:gd name="T41" fmla="*/ 36 h 43"/>
                <a:gd name="T42" fmla="*/ 19 w 86"/>
                <a:gd name="T43" fmla="*/ 36 h 43"/>
                <a:gd name="T44" fmla="*/ 23 w 86"/>
                <a:gd name="T45" fmla="*/ 37 h 43"/>
                <a:gd name="T46" fmla="*/ 40 w 86"/>
                <a:gd name="T47" fmla="*/ 42 h 43"/>
                <a:gd name="T48" fmla="*/ 44 w 86"/>
                <a:gd name="T49" fmla="*/ 43 h 43"/>
                <a:gd name="T50" fmla="*/ 52 w 86"/>
                <a:gd name="T51" fmla="*/ 43 h 43"/>
                <a:gd name="T52" fmla="*/ 56 w 86"/>
                <a:gd name="T53" fmla="*/ 43 h 43"/>
                <a:gd name="T54" fmla="*/ 60 w 86"/>
                <a:gd name="T55" fmla="*/ 43 h 43"/>
                <a:gd name="T56" fmla="*/ 67 w 86"/>
                <a:gd name="T57" fmla="*/ 43 h 43"/>
                <a:gd name="T58" fmla="*/ 72 w 86"/>
                <a:gd name="T59" fmla="*/ 41 h 43"/>
                <a:gd name="T60" fmla="*/ 79 w 86"/>
                <a:gd name="T61" fmla="*/ 16 h 43"/>
                <a:gd name="T62" fmla="*/ 81 w 86"/>
                <a:gd name="T63"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43">
                  <a:moveTo>
                    <a:pt x="81" y="13"/>
                  </a:moveTo>
                  <a:cubicBezTo>
                    <a:pt x="83" y="10"/>
                    <a:pt x="83" y="10"/>
                    <a:pt x="83" y="10"/>
                  </a:cubicBezTo>
                  <a:cubicBezTo>
                    <a:pt x="70" y="0"/>
                    <a:pt x="70" y="0"/>
                    <a:pt x="70" y="0"/>
                  </a:cubicBezTo>
                  <a:cubicBezTo>
                    <a:pt x="71" y="4"/>
                    <a:pt x="72" y="8"/>
                    <a:pt x="73" y="12"/>
                  </a:cubicBezTo>
                  <a:cubicBezTo>
                    <a:pt x="73" y="12"/>
                    <a:pt x="73" y="12"/>
                    <a:pt x="73" y="12"/>
                  </a:cubicBezTo>
                  <a:cubicBezTo>
                    <a:pt x="73" y="12"/>
                    <a:pt x="73" y="12"/>
                    <a:pt x="73" y="12"/>
                  </a:cubicBezTo>
                  <a:cubicBezTo>
                    <a:pt x="74" y="19"/>
                    <a:pt x="74" y="25"/>
                    <a:pt x="74" y="25"/>
                  </a:cubicBezTo>
                  <a:cubicBezTo>
                    <a:pt x="77" y="21"/>
                    <a:pt x="77" y="21"/>
                    <a:pt x="77" y="21"/>
                  </a:cubicBezTo>
                  <a:cubicBezTo>
                    <a:pt x="78" y="29"/>
                    <a:pt x="75" y="35"/>
                    <a:pt x="66" y="38"/>
                  </a:cubicBezTo>
                  <a:cubicBezTo>
                    <a:pt x="65" y="38"/>
                    <a:pt x="64" y="38"/>
                    <a:pt x="63" y="39"/>
                  </a:cubicBezTo>
                  <a:cubicBezTo>
                    <a:pt x="63" y="39"/>
                    <a:pt x="63" y="39"/>
                    <a:pt x="62" y="39"/>
                  </a:cubicBezTo>
                  <a:cubicBezTo>
                    <a:pt x="62" y="39"/>
                    <a:pt x="62" y="39"/>
                    <a:pt x="62" y="39"/>
                  </a:cubicBezTo>
                  <a:cubicBezTo>
                    <a:pt x="61" y="39"/>
                    <a:pt x="60" y="39"/>
                    <a:pt x="59" y="39"/>
                  </a:cubicBezTo>
                  <a:cubicBezTo>
                    <a:pt x="57" y="40"/>
                    <a:pt x="55" y="40"/>
                    <a:pt x="53" y="40"/>
                  </a:cubicBezTo>
                  <a:cubicBezTo>
                    <a:pt x="49" y="40"/>
                    <a:pt x="46" y="40"/>
                    <a:pt x="42" y="39"/>
                  </a:cubicBezTo>
                  <a:cubicBezTo>
                    <a:pt x="37" y="39"/>
                    <a:pt x="31" y="38"/>
                    <a:pt x="26" y="36"/>
                  </a:cubicBezTo>
                  <a:cubicBezTo>
                    <a:pt x="23" y="35"/>
                    <a:pt x="19" y="34"/>
                    <a:pt x="16" y="32"/>
                  </a:cubicBezTo>
                  <a:cubicBezTo>
                    <a:pt x="12" y="31"/>
                    <a:pt x="9" y="29"/>
                    <a:pt x="5" y="27"/>
                  </a:cubicBezTo>
                  <a:cubicBezTo>
                    <a:pt x="0" y="27"/>
                    <a:pt x="0" y="27"/>
                    <a:pt x="0" y="27"/>
                  </a:cubicBezTo>
                  <a:cubicBezTo>
                    <a:pt x="4" y="29"/>
                    <a:pt x="7" y="31"/>
                    <a:pt x="11" y="33"/>
                  </a:cubicBezTo>
                  <a:cubicBezTo>
                    <a:pt x="14" y="34"/>
                    <a:pt x="16" y="35"/>
                    <a:pt x="19" y="36"/>
                  </a:cubicBezTo>
                  <a:cubicBezTo>
                    <a:pt x="19" y="36"/>
                    <a:pt x="19" y="36"/>
                    <a:pt x="19" y="36"/>
                  </a:cubicBezTo>
                  <a:cubicBezTo>
                    <a:pt x="20" y="36"/>
                    <a:pt x="21" y="37"/>
                    <a:pt x="23" y="37"/>
                  </a:cubicBezTo>
                  <a:cubicBezTo>
                    <a:pt x="29" y="39"/>
                    <a:pt x="34" y="41"/>
                    <a:pt x="40" y="42"/>
                  </a:cubicBezTo>
                  <a:cubicBezTo>
                    <a:pt x="42" y="42"/>
                    <a:pt x="43" y="42"/>
                    <a:pt x="44" y="43"/>
                  </a:cubicBezTo>
                  <a:cubicBezTo>
                    <a:pt x="47" y="43"/>
                    <a:pt x="49" y="43"/>
                    <a:pt x="52" y="43"/>
                  </a:cubicBezTo>
                  <a:cubicBezTo>
                    <a:pt x="53" y="43"/>
                    <a:pt x="55" y="43"/>
                    <a:pt x="56" y="43"/>
                  </a:cubicBezTo>
                  <a:cubicBezTo>
                    <a:pt x="57" y="43"/>
                    <a:pt x="59" y="43"/>
                    <a:pt x="60" y="43"/>
                  </a:cubicBezTo>
                  <a:cubicBezTo>
                    <a:pt x="62" y="43"/>
                    <a:pt x="65" y="43"/>
                    <a:pt x="67" y="43"/>
                  </a:cubicBezTo>
                  <a:cubicBezTo>
                    <a:pt x="69" y="42"/>
                    <a:pt x="70" y="42"/>
                    <a:pt x="72" y="41"/>
                  </a:cubicBezTo>
                  <a:cubicBezTo>
                    <a:pt x="84" y="37"/>
                    <a:pt x="86" y="28"/>
                    <a:pt x="79" y="16"/>
                  </a:cubicBezTo>
                  <a:lnTo>
                    <a:pt x="81"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5" name="Oval 15">
              <a:extLst>
                <a:ext uri="{FF2B5EF4-FFF2-40B4-BE49-F238E27FC236}">
                  <a16:creationId xmlns:a16="http://schemas.microsoft.com/office/drawing/2014/main" id="{51D88A33-41D7-4090-AB92-222FCC97EBC8}"/>
                </a:ext>
              </a:extLst>
            </p:cNvPr>
            <p:cNvSpPr>
              <a:spLocks noChangeArrowheads="1"/>
            </p:cNvSpPr>
            <p:nvPr/>
          </p:nvSpPr>
          <p:spPr bwMode="gray">
            <a:xfrm>
              <a:off x="742950" y="2765426"/>
              <a:ext cx="93663" cy="904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sp>
          <p:nvSpPr>
            <p:cNvPr id="126" name="Freeform 16">
              <a:extLst>
                <a:ext uri="{FF2B5EF4-FFF2-40B4-BE49-F238E27FC236}">
                  <a16:creationId xmlns:a16="http://schemas.microsoft.com/office/drawing/2014/main" id="{1B960A39-4893-4900-AE63-E93D5D0029B3}"/>
                </a:ext>
              </a:extLst>
            </p:cNvPr>
            <p:cNvSpPr>
              <a:spLocks/>
            </p:cNvSpPr>
            <p:nvPr/>
          </p:nvSpPr>
          <p:spPr bwMode="gray">
            <a:xfrm>
              <a:off x="606425" y="2740026"/>
              <a:ext cx="368300" cy="431800"/>
            </a:xfrm>
            <a:custGeom>
              <a:avLst/>
              <a:gdLst>
                <a:gd name="T0" fmla="*/ 94 w 98"/>
                <a:gd name="T1" fmla="*/ 3 h 115"/>
                <a:gd name="T2" fmla="*/ 84 w 98"/>
                <a:gd name="T3" fmla="*/ 4 h 115"/>
                <a:gd name="T4" fmla="*/ 49 w 98"/>
                <a:gd name="T5" fmla="*/ 49 h 115"/>
                <a:gd name="T6" fmla="*/ 13 w 98"/>
                <a:gd name="T7" fmla="*/ 4 h 115"/>
                <a:gd name="T8" fmla="*/ 3 w 98"/>
                <a:gd name="T9" fmla="*/ 3 h 115"/>
                <a:gd name="T10" fmla="*/ 2 w 98"/>
                <a:gd name="T11" fmla="*/ 13 h 115"/>
                <a:gd name="T12" fmla="*/ 33 w 98"/>
                <a:gd name="T13" fmla="*/ 52 h 115"/>
                <a:gd name="T14" fmla="*/ 33 w 98"/>
                <a:gd name="T15" fmla="*/ 107 h 115"/>
                <a:gd name="T16" fmla="*/ 41 w 98"/>
                <a:gd name="T17" fmla="*/ 115 h 115"/>
                <a:gd name="T18" fmla="*/ 41 w 98"/>
                <a:gd name="T19" fmla="*/ 115 h 115"/>
                <a:gd name="T20" fmla="*/ 49 w 98"/>
                <a:gd name="T21" fmla="*/ 109 h 115"/>
                <a:gd name="T22" fmla="*/ 56 w 98"/>
                <a:gd name="T23" fmla="*/ 115 h 115"/>
                <a:gd name="T24" fmla="*/ 57 w 98"/>
                <a:gd name="T25" fmla="*/ 115 h 115"/>
                <a:gd name="T26" fmla="*/ 65 w 98"/>
                <a:gd name="T27" fmla="*/ 107 h 115"/>
                <a:gd name="T28" fmla="*/ 65 w 98"/>
                <a:gd name="T29" fmla="*/ 52 h 115"/>
                <a:gd name="T30" fmla="*/ 96 w 98"/>
                <a:gd name="T31" fmla="*/ 13 h 115"/>
                <a:gd name="T32" fmla="*/ 94 w 98"/>
                <a:gd name="T3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15">
                  <a:moveTo>
                    <a:pt x="94" y="3"/>
                  </a:moveTo>
                  <a:cubicBezTo>
                    <a:pt x="91" y="0"/>
                    <a:pt x="87" y="1"/>
                    <a:pt x="84" y="4"/>
                  </a:cubicBezTo>
                  <a:cubicBezTo>
                    <a:pt x="49" y="49"/>
                    <a:pt x="49" y="49"/>
                    <a:pt x="49" y="49"/>
                  </a:cubicBezTo>
                  <a:cubicBezTo>
                    <a:pt x="13" y="4"/>
                    <a:pt x="13" y="4"/>
                    <a:pt x="13" y="4"/>
                  </a:cubicBezTo>
                  <a:cubicBezTo>
                    <a:pt x="11" y="1"/>
                    <a:pt x="6" y="0"/>
                    <a:pt x="3" y="3"/>
                  </a:cubicBezTo>
                  <a:cubicBezTo>
                    <a:pt x="0" y="5"/>
                    <a:pt x="0" y="10"/>
                    <a:pt x="2" y="13"/>
                  </a:cubicBezTo>
                  <a:cubicBezTo>
                    <a:pt x="33" y="52"/>
                    <a:pt x="33" y="52"/>
                    <a:pt x="33" y="52"/>
                  </a:cubicBezTo>
                  <a:cubicBezTo>
                    <a:pt x="33" y="107"/>
                    <a:pt x="33" y="107"/>
                    <a:pt x="33" y="107"/>
                  </a:cubicBezTo>
                  <a:cubicBezTo>
                    <a:pt x="33" y="112"/>
                    <a:pt x="36" y="115"/>
                    <a:pt x="41" y="115"/>
                  </a:cubicBezTo>
                  <a:cubicBezTo>
                    <a:pt x="41" y="115"/>
                    <a:pt x="41" y="115"/>
                    <a:pt x="41" y="115"/>
                  </a:cubicBezTo>
                  <a:cubicBezTo>
                    <a:pt x="45" y="115"/>
                    <a:pt x="48" y="113"/>
                    <a:pt x="49" y="109"/>
                  </a:cubicBezTo>
                  <a:cubicBezTo>
                    <a:pt x="49" y="113"/>
                    <a:pt x="53" y="115"/>
                    <a:pt x="56" y="115"/>
                  </a:cubicBezTo>
                  <a:cubicBezTo>
                    <a:pt x="57" y="115"/>
                    <a:pt x="57" y="115"/>
                    <a:pt x="57" y="115"/>
                  </a:cubicBezTo>
                  <a:cubicBezTo>
                    <a:pt x="61" y="115"/>
                    <a:pt x="65" y="112"/>
                    <a:pt x="65" y="107"/>
                  </a:cubicBezTo>
                  <a:cubicBezTo>
                    <a:pt x="65" y="52"/>
                    <a:pt x="65" y="52"/>
                    <a:pt x="65" y="52"/>
                  </a:cubicBezTo>
                  <a:cubicBezTo>
                    <a:pt x="96" y="13"/>
                    <a:pt x="96" y="13"/>
                    <a:pt x="96" y="13"/>
                  </a:cubicBezTo>
                  <a:cubicBezTo>
                    <a:pt x="98" y="10"/>
                    <a:pt x="97" y="5"/>
                    <a:pt x="94"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588"/>
            </a:p>
          </p:txBody>
        </p:sp>
      </p:grpSp>
      <p:sp>
        <p:nvSpPr>
          <p:cNvPr id="127" name="Text Placeholder 11">
            <a:extLst>
              <a:ext uri="{FF2B5EF4-FFF2-40B4-BE49-F238E27FC236}">
                <a16:creationId xmlns:a16="http://schemas.microsoft.com/office/drawing/2014/main" id="{98C36ECC-A08F-496B-8478-4AD6E8CFF4C1}"/>
              </a:ext>
            </a:extLst>
          </p:cNvPr>
          <p:cNvSpPr>
            <a:spLocks noGrp="1"/>
          </p:cNvSpPr>
          <p:nvPr>
            <p:ph type="body" sz="quarter" idx="25" hasCustomPrompt="1"/>
          </p:nvPr>
        </p:nvSpPr>
        <p:spPr bwMode="auto">
          <a:xfrm>
            <a:off x="585438" y="3938362"/>
            <a:ext cx="1508669" cy="97765"/>
          </a:xfrm>
          <a:prstGeom prst="rect">
            <a:avLst/>
          </a:prstGeom>
          <a:ln>
            <a:noFill/>
          </a:ln>
        </p:spPr>
        <p:txBody>
          <a:bodyPr wrap="square" lIns="0" tIns="0" rIns="0" bIns="0">
            <a:spAutoFit/>
          </a:bodyPr>
          <a:lstStyle>
            <a:lvl1pPr marL="0" indent="0" algn="l" defTabSz="806463" rtl="0" eaLnBrk="1" latinLnBrk="0" hangingPunct="1">
              <a:lnSpc>
                <a:spcPct val="90000"/>
              </a:lnSpc>
              <a:spcBef>
                <a:spcPts val="0"/>
              </a:spcBef>
              <a:spcAft>
                <a:spcPts val="0"/>
              </a:spcAft>
              <a:buClr>
                <a:srgbClr val="8B241C"/>
              </a:buClr>
              <a:buSzPct val="70000"/>
              <a:buFont typeface="Wingdings 3" panose="05040102010807070707" pitchFamily="18" charset="2"/>
              <a:buNone/>
              <a:defRPr lang="en-US" sz="706" b="0" i="0" kern="1200" dirty="0" smtClean="0">
                <a:solidFill>
                  <a:schemeClr val="accent6">
                    <a:lumMod val="50000"/>
                  </a:schemeClr>
                </a:solidFill>
                <a:latin typeface="+mj-lt"/>
                <a:ea typeface="+mn-ea"/>
                <a:cs typeface="+mn-cs"/>
              </a:defRPr>
            </a:lvl1pPr>
            <a:lvl2pPr marL="0" indent="0">
              <a:lnSpc>
                <a:spcPct val="90000"/>
              </a:lnSpc>
              <a:spcBef>
                <a:spcPts val="0"/>
              </a:spcBef>
              <a:spcAft>
                <a:spcPts val="353"/>
              </a:spcAft>
              <a:buClr>
                <a:srgbClr val="8B241C"/>
              </a:buClr>
              <a:buFont typeface="Wingdings 3" panose="05040102010807070707" pitchFamily="18" charset="2"/>
              <a:buNone/>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email</a:t>
            </a:r>
          </a:p>
        </p:txBody>
      </p:sp>
      <p:sp>
        <p:nvSpPr>
          <p:cNvPr id="134" name="Text Placeholder 11">
            <a:extLst>
              <a:ext uri="{FF2B5EF4-FFF2-40B4-BE49-F238E27FC236}">
                <a16:creationId xmlns:a16="http://schemas.microsoft.com/office/drawing/2014/main" id="{DD51BEC3-34DE-4812-9D98-5B2BCD0520B5}"/>
              </a:ext>
            </a:extLst>
          </p:cNvPr>
          <p:cNvSpPr>
            <a:spLocks noGrp="1"/>
          </p:cNvSpPr>
          <p:nvPr>
            <p:ph type="body" sz="quarter" idx="26" hasCustomPrompt="1"/>
          </p:nvPr>
        </p:nvSpPr>
        <p:spPr bwMode="auto">
          <a:xfrm>
            <a:off x="7360997" y="5032026"/>
            <a:ext cx="4352317" cy="146646"/>
          </a:xfrm>
          <a:prstGeom prst="rect">
            <a:avLst/>
          </a:prstGeom>
          <a:ln>
            <a:noFill/>
          </a:ln>
        </p:spPr>
        <p:txBody>
          <a:bodyPr wrap="square" lIns="0" tIns="0" rIns="0" bIns="0">
            <a:spAutoFit/>
          </a:bodyPr>
          <a:lstStyle>
            <a:lvl1pPr marL="98057" indent="-98057"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1059" b="1" i="0"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sp>
        <p:nvSpPr>
          <p:cNvPr id="135" name="Text Placeholder 11">
            <a:extLst>
              <a:ext uri="{FF2B5EF4-FFF2-40B4-BE49-F238E27FC236}">
                <a16:creationId xmlns:a16="http://schemas.microsoft.com/office/drawing/2014/main" id="{8AA43323-1ED5-4E54-954B-545C8B94E81B}"/>
              </a:ext>
            </a:extLst>
          </p:cNvPr>
          <p:cNvSpPr>
            <a:spLocks noGrp="1"/>
          </p:cNvSpPr>
          <p:nvPr>
            <p:ph type="body" sz="quarter" idx="27" hasCustomPrompt="1"/>
          </p:nvPr>
        </p:nvSpPr>
        <p:spPr bwMode="auto">
          <a:xfrm>
            <a:off x="392124" y="383708"/>
            <a:ext cx="4065629" cy="611027"/>
          </a:xfrm>
          <a:prstGeom prst="rect">
            <a:avLst/>
          </a:prstGeom>
          <a:ln>
            <a:noFill/>
          </a:ln>
        </p:spPr>
        <p:txBody>
          <a:bodyPr wrap="square" lIns="0" tIns="0" rIns="0" bIns="0">
            <a:spAutoFit/>
          </a:bodyPr>
          <a:lstStyle>
            <a:lvl1pPr marL="98057" indent="-98057"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None/>
              <a:defRPr lang="en-US" sz="4412" b="0" i="0" kern="1200" dirty="0" smtClean="0">
                <a:solidFill>
                  <a:srgbClr val="D95A22"/>
                </a:solidFill>
                <a:latin typeface="+mj-lt"/>
                <a:ea typeface="+mn-ea"/>
                <a:cs typeface="+mn-cs"/>
              </a:defRPr>
            </a:lvl1pPr>
            <a:lvl2pPr marL="100858"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2pPr>
            <a:lvl3pPr marL="201717"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3pPr>
            <a:lvl4pPr marL="302575" indent="-100858">
              <a:lnSpc>
                <a:spcPct val="90000"/>
              </a:lnSpc>
              <a:spcBef>
                <a:spcPts val="0"/>
              </a:spcBef>
              <a:spcAft>
                <a:spcPts val="353"/>
              </a:spcAft>
              <a:buClr>
                <a:srgbClr val="8B241C"/>
              </a:buClr>
              <a:buFont typeface="Wingdings 3" panose="05040102010807070707" pitchFamily="18" charset="2"/>
              <a:buChar char=""/>
              <a:tabLst/>
              <a:defRPr sz="1059" b="0" i="1">
                <a:solidFill>
                  <a:schemeClr val="tx1"/>
                </a:solidFill>
                <a:latin typeface="+mj-lt"/>
              </a:defRPr>
            </a:lvl4pPr>
            <a:lvl5pPr marL="403433" indent="-100858">
              <a:lnSpc>
                <a:spcPct val="90000"/>
              </a:lnSpc>
              <a:spcBef>
                <a:spcPts val="0"/>
              </a:spcBef>
              <a:spcAft>
                <a:spcPts val="353"/>
              </a:spcAft>
              <a:buClr>
                <a:srgbClr val="8B241C"/>
              </a:buClr>
              <a:buFont typeface="Wingdings 3" panose="05040102010807070707" pitchFamily="18" charset="2"/>
              <a:buChar char=""/>
              <a:defRPr sz="1059" b="0" i="1">
                <a:solidFill>
                  <a:schemeClr val="tx1"/>
                </a:solidFill>
                <a:latin typeface="+mj-lt"/>
              </a:defRPr>
            </a:lvl5pPr>
          </a:lstStyle>
          <a:p>
            <a:pPr lvl="0"/>
            <a:r>
              <a:rPr lang="en-US"/>
              <a:t>Name</a:t>
            </a:r>
          </a:p>
        </p:txBody>
      </p:sp>
      <p:sp>
        <p:nvSpPr>
          <p:cNvPr id="136" name="Text Placeholder 11">
            <a:extLst>
              <a:ext uri="{FF2B5EF4-FFF2-40B4-BE49-F238E27FC236}">
                <a16:creationId xmlns:a16="http://schemas.microsoft.com/office/drawing/2014/main" id="{7455DA87-B1B8-4E11-8D3C-BA4F4E3A8184}"/>
              </a:ext>
            </a:extLst>
          </p:cNvPr>
          <p:cNvSpPr>
            <a:spLocks noGrp="1"/>
          </p:cNvSpPr>
          <p:nvPr>
            <p:ph type="body" sz="quarter" idx="28" hasCustomPrompt="1"/>
          </p:nvPr>
        </p:nvSpPr>
        <p:spPr bwMode="auto">
          <a:xfrm>
            <a:off x="2317597" y="3346852"/>
            <a:ext cx="4711796" cy="815929"/>
          </a:xfrm>
          <a:prstGeom prst="rect">
            <a:avLst/>
          </a:prstGeom>
          <a:ln>
            <a:noFill/>
          </a:ln>
        </p:spPr>
        <p:txBody>
          <a:bodyPr wrap="square" lIns="0" tIns="0" rIns="0" bIns="0">
            <a:spAutoFit/>
          </a:bodyPr>
          <a:lstStyle>
            <a:lvl1pPr marL="100858" indent="-100858" algn="l" defTabSz="806463" rtl="0" eaLnBrk="1" latinLnBrk="0" hangingPunct="1">
              <a:lnSpc>
                <a:spcPct val="90000"/>
              </a:lnSpc>
              <a:spcBef>
                <a:spcPts val="0"/>
              </a:spcBef>
              <a:spcAft>
                <a:spcPts val="353"/>
              </a:spcAft>
              <a:buClr>
                <a:srgbClr val="8B241C"/>
              </a:buClr>
              <a:buSzPct val="70000"/>
              <a:buFont typeface="Wingdings 3" panose="05040102010807070707" pitchFamily="18" charset="2"/>
              <a:buChar char=""/>
              <a:defRPr lang="en-US" sz="882" b="0" kern="1200" dirty="0" smtClean="0">
                <a:solidFill>
                  <a:schemeClr val="tx1"/>
                </a:solidFill>
                <a:latin typeface="+mj-lt"/>
                <a:ea typeface="+mn-ea"/>
                <a:cs typeface="+mn-cs"/>
              </a:defRPr>
            </a:lvl1pPr>
            <a:lvl2pPr marL="201717" indent="-100858">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2pPr>
            <a:lvl3pPr marL="303976" indent="-102260">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3pPr>
            <a:lvl4pPr marL="403433" indent="-100858">
              <a:lnSpc>
                <a:spcPct val="90000"/>
              </a:lnSpc>
              <a:spcBef>
                <a:spcPts val="0"/>
              </a:spcBef>
              <a:spcAft>
                <a:spcPts val="353"/>
              </a:spcAft>
              <a:buClr>
                <a:srgbClr val="8B241C"/>
              </a:buClr>
              <a:buFont typeface="Wingdings 3" panose="05040102010807070707" pitchFamily="18" charset="2"/>
              <a:buChar char=""/>
              <a:tabLst/>
              <a:defRPr sz="882" b="0">
                <a:solidFill>
                  <a:schemeClr val="tx1"/>
                </a:solidFill>
                <a:latin typeface="+mj-lt"/>
              </a:defRPr>
            </a:lvl4pPr>
            <a:lvl5pPr marL="504292" indent="-100858">
              <a:lnSpc>
                <a:spcPct val="90000"/>
              </a:lnSpc>
              <a:spcBef>
                <a:spcPts val="0"/>
              </a:spcBef>
              <a:spcAft>
                <a:spcPts val="353"/>
              </a:spcAft>
              <a:buClr>
                <a:srgbClr val="8B241C"/>
              </a:buClr>
              <a:buFont typeface="Wingdings 3" panose="05040102010807070707" pitchFamily="18" charset="2"/>
              <a:buChar char=""/>
              <a:defRPr sz="882" b="0">
                <a:solidFill>
                  <a:schemeClr val="tx1"/>
                </a:solidFill>
                <a:latin typeface="+mj-lt"/>
              </a:defRPr>
            </a:lvl5pPr>
          </a:lstStyle>
          <a:p>
            <a:pPr lvl="0"/>
            <a:r>
              <a:rPr lang="en-US"/>
              <a:t>Click to edit Master text styles [1st level- heading]</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259307"/>
      </p:ext>
    </p:extLst>
  </p:cSld>
  <p:clrMapOvr>
    <a:masterClrMapping/>
  </p:clrMapOvr>
  <p:extLst>
    <p:ext uri="{DCECCB84-F9BA-43D5-87BE-67443E8EF086}">
      <p15:sldGuideLst xmlns:p15="http://schemas.microsoft.com/office/powerpoint/2012/main">
        <p15:guide id="1" orient="horz" pos="1920">
          <p15:clr>
            <a:srgbClr val="FBAE40"/>
          </p15:clr>
        </p15:guide>
        <p15:guide id="2" pos="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QualTemplate">
    <p:spTree>
      <p:nvGrpSpPr>
        <p:cNvPr id="1" name=""/>
        <p:cNvGrpSpPr/>
        <p:nvPr/>
      </p:nvGrpSpPr>
      <p:grpSpPr>
        <a:xfrm>
          <a:off x="0" y="0"/>
          <a:ext cx="0" cy="0"/>
          <a:chOff x="0" y="0"/>
          <a:chExt cx="0" cy="0"/>
        </a:xfrm>
      </p:grpSpPr>
      <p:sp>
        <p:nvSpPr>
          <p:cNvPr id="42" name="Rectangle 10">
            <a:extLst>
              <a:ext uri="{FF2B5EF4-FFF2-40B4-BE49-F238E27FC236}">
                <a16:creationId xmlns:a16="http://schemas.microsoft.com/office/drawing/2014/main" id="{C101E05F-D049-4DB7-86F9-DBB7D824A998}"/>
              </a:ext>
            </a:extLst>
          </p:cNvPr>
          <p:cNvSpPr/>
          <p:nvPr userDrawn="1"/>
        </p:nvSpPr>
        <p:spPr>
          <a:xfrm>
            <a:off x="9384626" y="4984335"/>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3" name="Rectangle 10">
            <a:extLst>
              <a:ext uri="{FF2B5EF4-FFF2-40B4-BE49-F238E27FC236}">
                <a16:creationId xmlns:a16="http://schemas.microsoft.com/office/drawing/2014/main" id="{272B99E0-FE40-4196-A9D3-E1E9C4F63E8E}"/>
              </a:ext>
            </a:extLst>
          </p:cNvPr>
          <p:cNvSpPr/>
          <p:nvPr userDrawn="1"/>
        </p:nvSpPr>
        <p:spPr>
          <a:xfrm>
            <a:off x="9384626" y="3490904"/>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4" name="Rectangle 10">
            <a:extLst>
              <a:ext uri="{FF2B5EF4-FFF2-40B4-BE49-F238E27FC236}">
                <a16:creationId xmlns:a16="http://schemas.microsoft.com/office/drawing/2014/main" id="{D60B55AE-5A4C-4676-8223-E5AAC1AE5496}"/>
              </a:ext>
            </a:extLst>
          </p:cNvPr>
          <p:cNvSpPr/>
          <p:nvPr userDrawn="1"/>
        </p:nvSpPr>
        <p:spPr>
          <a:xfrm>
            <a:off x="9384626" y="274418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5" name="Rectangle 10">
            <a:extLst>
              <a:ext uri="{FF2B5EF4-FFF2-40B4-BE49-F238E27FC236}">
                <a16:creationId xmlns:a16="http://schemas.microsoft.com/office/drawing/2014/main" id="{BDFF9627-4E68-4307-ACFB-E5BC16798F97}"/>
              </a:ext>
            </a:extLst>
          </p:cNvPr>
          <p:cNvSpPr/>
          <p:nvPr userDrawn="1"/>
        </p:nvSpPr>
        <p:spPr>
          <a:xfrm>
            <a:off x="9384626" y="1997474"/>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46" name="Rectangle 10">
            <a:extLst>
              <a:ext uri="{FF2B5EF4-FFF2-40B4-BE49-F238E27FC236}">
                <a16:creationId xmlns:a16="http://schemas.microsoft.com/office/drawing/2014/main" id="{459A42C5-2BF0-4779-B8F9-50382D32D150}"/>
              </a:ext>
            </a:extLst>
          </p:cNvPr>
          <p:cNvSpPr/>
          <p:nvPr userDrawn="1"/>
        </p:nvSpPr>
        <p:spPr>
          <a:xfrm>
            <a:off x="9384626" y="125075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8C5A6612-1988-4C89-935C-E088BF1A1247}"/>
              </a:ext>
            </a:extLst>
          </p:cNvPr>
          <p:cNvGrpSpPr/>
          <p:nvPr/>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9FD6A99-70FD-487F-B7BD-9301A64FF591}"/>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550FF5D6-1CF5-4FB7-A4A1-FEAE76A7468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19" name="Text Placeholder 2">
            <a:extLst>
              <a:ext uri="{FF2B5EF4-FFF2-40B4-BE49-F238E27FC236}">
                <a16:creationId xmlns:a16="http://schemas.microsoft.com/office/drawing/2014/main" id="{65F61785-F875-413E-A6AD-AC0107423DCB}"/>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8" name="Title 1">
            <a:extLst>
              <a:ext uri="{FF2B5EF4-FFF2-40B4-BE49-F238E27FC236}">
                <a16:creationId xmlns:a16="http://schemas.microsoft.com/office/drawing/2014/main" id="{FFBD760C-EFF7-4D92-959D-4C88306CB768}"/>
              </a:ext>
            </a:extLst>
          </p:cNvPr>
          <p:cNvSpPr>
            <a:spLocks noGrp="1"/>
          </p:cNvSpPr>
          <p:nvPr>
            <p:ph type="title"/>
          </p:nvPr>
        </p:nvSpPr>
        <p:spPr bwMode="gray">
          <a:xfrm>
            <a:off x="1127918" y="581444"/>
            <a:ext cx="10035858"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20" name="Content Placeholder 2">
            <a:extLst>
              <a:ext uri="{FF2B5EF4-FFF2-40B4-BE49-F238E27FC236}">
                <a16:creationId xmlns:a16="http://schemas.microsoft.com/office/drawing/2014/main" id="{5498A168-AD62-42C9-A6EF-F6D4DFE0F64D}"/>
              </a:ext>
            </a:extLst>
          </p:cNvPr>
          <p:cNvSpPr>
            <a:spLocks noGrp="1"/>
          </p:cNvSpPr>
          <p:nvPr>
            <p:ph sz="quarter" idx="11" hasCustomPrompt="1"/>
          </p:nvPr>
        </p:nvSpPr>
        <p:spPr>
          <a:xfrm>
            <a:off x="1127881" y="828824"/>
            <a:ext cx="10036024"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13" name="Rectangle 4">
            <a:extLst>
              <a:ext uri="{FF2B5EF4-FFF2-40B4-BE49-F238E27FC236}">
                <a16:creationId xmlns:a16="http://schemas.microsoft.com/office/drawing/2014/main" id="{4321B301-966C-4D0A-818D-14EB437102E8}"/>
              </a:ext>
            </a:extLst>
          </p:cNvPr>
          <p:cNvSpPr/>
          <p:nvPr userDrawn="1"/>
        </p:nvSpPr>
        <p:spPr>
          <a:xfrm>
            <a:off x="634396" y="1752677"/>
            <a:ext cx="7722127" cy="4648684"/>
          </a:xfrm>
          <a:prstGeom prst="rect">
            <a:avLst/>
          </a:prstGeom>
          <a:solidFill>
            <a:schemeClr val="accent6">
              <a:lumMod val="20000"/>
              <a:lumOff val="80000"/>
            </a:schemeClr>
          </a:solidFill>
          <a:ln w="9525" cap="flat" cmpd="sng" algn="ctr">
            <a:noFill/>
            <a:prstDash val="solid"/>
          </a:ln>
          <a:effectLst/>
        </p:spPr>
        <p:txBody>
          <a:bodyPr rtlCol="0" anchor="t" anchorCtr="0"/>
          <a:lstStyle/>
          <a:p>
            <a:pPr algn="ctr" defTabSz="887574">
              <a:defRPr/>
            </a:pPr>
            <a:endParaRPr lang="en-GB" sz="1165" kern="0">
              <a:solidFill>
                <a:srgbClr val="000000"/>
              </a:solidFill>
              <a:latin typeface="Arial"/>
            </a:endParaRPr>
          </a:p>
        </p:txBody>
      </p:sp>
      <p:sp>
        <p:nvSpPr>
          <p:cNvPr id="15" name="Rectangle 14">
            <a:extLst>
              <a:ext uri="{FF2B5EF4-FFF2-40B4-BE49-F238E27FC236}">
                <a16:creationId xmlns:a16="http://schemas.microsoft.com/office/drawing/2014/main" id="{7C9ED0A3-56C7-4461-A737-41BE089BF281}"/>
              </a:ext>
            </a:extLst>
          </p:cNvPr>
          <p:cNvSpPr/>
          <p:nvPr userDrawn="1"/>
        </p:nvSpPr>
        <p:spPr>
          <a:xfrm>
            <a:off x="380396" y="1244730"/>
            <a:ext cx="7976126" cy="553919"/>
          </a:xfrm>
          <a:prstGeom prst="rect">
            <a:avLst/>
          </a:prstGeom>
          <a:solidFill>
            <a:schemeClr val="accent6">
              <a:lumMod val="75000"/>
            </a:schemeClr>
          </a:solidFill>
          <a:ln w="9525" cap="flat" cmpd="sng" algn="ctr">
            <a:noFill/>
            <a:prstDash val="solid"/>
          </a:ln>
          <a:effectLst>
            <a:outerShdw blurRad="50800" dist="38100" dir="2700000" algn="tl" rotWithShape="0">
              <a:prstClr val="black">
                <a:alpha val="40000"/>
              </a:prstClr>
            </a:outerShdw>
          </a:effectLst>
        </p:spPr>
        <p:txBody>
          <a:bodyPr rtlCol="0" anchor="t" anchorCtr="0"/>
          <a:lstStyle/>
          <a:p>
            <a:pPr algn="ctr"/>
            <a:endParaRPr lang="en-GB" sz="1165" kern="0">
              <a:solidFill>
                <a:schemeClr val="bg2"/>
              </a:solidFill>
              <a:latin typeface="Arial"/>
            </a:endParaRPr>
          </a:p>
        </p:txBody>
      </p:sp>
      <p:sp>
        <p:nvSpPr>
          <p:cNvPr id="29" name="Right Triangle 28">
            <a:extLst>
              <a:ext uri="{FF2B5EF4-FFF2-40B4-BE49-F238E27FC236}">
                <a16:creationId xmlns:a16="http://schemas.microsoft.com/office/drawing/2014/main" id="{FB2579B2-4E79-447B-9203-D0946F95C7AD}"/>
              </a:ext>
            </a:extLst>
          </p:cNvPr>
          <p:cNvSpPr/>
          <p:nvPr userDrawn="1"/>
        </p:nvSpPr>
        <p:spPr>
          <a:xfrm flipH="1" flipV="1">
            <a:off x="380397" y="1798649"/>
            <a:ext cx="254001" cy="232431"/>
          </a:xfrm>
          <a:prstGeom prst="rtTriangle">
            <a:avLst/>
          </a:prstGeom>
          <a:solidFill>
            <a:schemeClr val="bg2">
              <a:lumMod val="75000"/>
            </a:schemeClr>
          </a:solidFill>
          <a:ln w="9525" cap="flat" cmpd="sng" algn="ctr">
            <a:noFill/>
            <a:prstDash val="solid"/>
          </a:ln>
          <a:effectLst/>
        </p:spPr>
        <p:txBody>
          <a:bodyPr rtlCol="0" anchor="t" anchorCtr="0"/>
          <a:lstStyle/>
          <a:p>
            <a:pPr lvl="0" algn="ctr"/>
            <a:endParaRPr lang="en-GB" sz="1165" kern="0">
              <a:solidFill>
                <a:schemeClr val="bg2"/>
              </a:solidFill>
              <a:latin typeface="Arial"/>
            </a:endParaRPr>
          </a:p>
        </p:txBody>
      </p:sp>
      <p:sp>
        <p:nvSpPr>
          <p:cNvPr id="30" name="Text Placeholder 2133">
            <a:extLst>
              <a:ext uri="{FF2B5EF4-FFF2-40B4-BE49-F238E27FC236}">
                <a16:creationId xmlns:a16="http://schemas.microsoft.com/office/drawing/2014/main" id="{B27EFC60-E6E6-4EF0-A2F7-5926D203238F}"/>
              </a:ext>
            </a:extLst>
          </p:cNvPr>
          <p:cNvSpPr>
            <a:spLocks noGrp="1"/>
          </p:cNvSpPr>
          <p:nvPr>
            <p:ph type="body" sz="quarter" idx="17" hasCustomPrompt="1"/>
          </p:nvPr>
        </p:nvSpPr>
        <p:spPr>
          <a:xfrm>
            <a:off x="646235" y="1244729"/>
            <a:ext cx="7562058" cy="553920"/>
          </a:xfrm>
          <a:prstGeom prst="rect">
            <a:avLst/>
          </a:prstGeom>
        </p:spPr>
        <p:txBody>
          <a:bodyPr lIns="0" tIns="0" rIns="0" bIns="36576" anchor="ctr" anchorCtr="0"/>
          <a:lstStyle>
            <a:lvl1pPr marL="0" indent="0">
              <a:lnSpc>
                <a:spcPct val="100000"/>
              </a:lnSpc>
              <a:spcBef>
                <a:spcPts val="0"/>
              </a:spcBef>
              <a:buNone/>
              <a:defRPr sz="1412" b="1" baseline="0">
                <a:solidFill>
                  <a:schemeClr val="tx2"/>
                </a:solidFill>
                <a:latin typeface="+mj-lt"/>
              </a:defRPr>
            </a:lvl1pPr>
          </a:lstStyle>
          <a:p>
            <a:pPr lvl="0"/>
            <a:r>
              <a:rPr lang="en-US" err="1"/>
              <a:t>Qual</a:t>
            </a:r>
            <a:r>
              <a:rPr lang="en-US"/>
              <a:t> title</a:t>
            </a:r>
            <a:endParaRPr lang="en-GB"/>
          </a:p>
        </p:txBody>
      </p:sp>
      <p:sp>
        <p:nvSpPr>
          <p:cNvPr id="47" name="Rectangle 10">
            <a:extLst>
              <a:ext uri="{FF2B5EF4-FFF2-40B4-BE49-F238E27FC236}">
                <a16:creationId xmlns:a16="http://schemas.microsoft.com/office/drawing/2014/main" id="{C6E3A52A-F128-459A-8001-753DF5A2716D}"/>
              </a:ext>
            </a:extLst>
          </p:cNvPr>
          <p:cNvSpPr/>
          <p:nvPr userDrawn="1"/>
        </p:nvSpPr>
        <p:spPr>
          <a:xfrm>
            <a:off x="9384626" y="4237619"/>
            <a:ext cx="2426374" cy="670310"/>
          </a:xfrm>
          <a:prstGeom prst="rect">
            <a:avLst/>
          </a:prstGeom>
          <a:solidFill>
            <a:srgbClr val="F29C2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9144" rtlCol="0" anchor="t" anchorCtr="0"/>
          <a:lstStyle/>
          <a:p>
            <a:pPr lvl="0" algn="ctr"/>
            <a:endParaRPr lang="en-GB" sz="1165">
              <a:solidFill>
                <a:schemeClr val="tx1"/>
              </a:solidFill>
            </a:endParaRPr>
          </a:p>
        </p:txBody>
      </p:sp>
      <p:sp>
        <p:nvSpPr>
          <p:cNvPr id="2" name="Rectangle 1">
            <a:extLst>
              <a:ext uri="{FF2B5EF4-FFF2-40B4-BE49-F238E27FC236}">
                <a16:creationId xmlns:a16="http://schemas.microsoft.com/office/drawing/2014/main" id="{16368E3F-4B19-4EFA-B17A-3BC0E4FC5032}"/>
              </a:ext>
            </a:extLst>
          </p:cNvPr>
          <p:cNvSpPr/>
          <p:nvPr userDrawn="1"/>
        </p:nvSpPr>
        <p:spPr>
          <a:xfrm>
            <a:off x="8661115" y="1997473"/>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6" name="Rectangle 35">
            <a:extLst>
              <a:ext uri="{FF2B5EF4-FFF2-40B4-BE49-F238E27FC236}">
                <a16:creationId xmlns:a16="http://schemas.microsoft.com/office/drawing/2014/main" id="{A39758E2-A9FB-4013-B0FD-F14DC0836050}"/>
              </a:ext>
            </a:extLst>
          </p:cNvPr>
          <p:cNvSpPr/>
          <p:nvPr userDrawn="1"/>
        </p:nvSpPr>
        <p:spPr>
          <a:xfrm>
            <a:off x="8661115" y="2744189"/>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7" name="Rectangle 36">
            <a:extLst>
              <a:ext uri="{FF2B5EF4-FFF2-40B4-BE49-F238E27FC236}">
                <a16:creationId xmlns:a16="http://schemas.microsoft.com/office/drawing/2014/main" id="{47AFC85F-2D92-4ECB-8E80-44FA5C1D9AD7}"/>
              </a:ext>
            </a:extLst>
          </p:cNvPr>
          <p:cNvSpPr/>
          <p:nvPr userDrawn="1"/>
        </p:nvSpPr>
        <p:spPr>
          <a:xfrm>
            <a:off x="8661115" y="3490904"/>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8" name="Rectangle 37">
            <a:extLst>
              <a:ext uri="{FF2B5EF4-FFF2-40B4-BE49-F238E27FC236}">
                <a16:creationId xmlns:a16="http://schemas.microsoft.com/office/drawing/2014/main" id="{2597F79D-FD7B-4FD5-86D2-314016420A92}"/>
              </a:ext>
            </a:extLst>
          </p:cNvPr>
          <p:cNvSpPr/>
          <p:nvPr userDrawn="1"/>
        </p:nvSpPr>
        <p:spPr>
          <a:xfrm>
            <a:off x="8661115" y="4237620"/>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9" name="Rectangle 38">
            <a:extLst>
              <a:ext uri="{FF2B5EF4-FFF2-40B4-BE49-F238E27FC236}">
                <a16:creationId xmlns:a16="http://schemas.microsoft.com/office/drawing/2014/main" id="{BA2A1BE0-104B-443A-824E-5742A193DDC9}"/>
              </a:ext>
            </a:extLst>
          </p:cNvPr>
          <p:cNvSpPr/>
          <p:nvPr userDrawn="1"/>
        </p:nvSpPr>
        <p:spPr>
          <a:xfrm>
            <a:off x="8661115" y="4984335"/>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41" name="Rectangle 40">
            <a:extLst>
              <a:ext uri="{FF2B5EF4-FFF2-40B4-BE49-F238E27FC236}">
                <a16:creationId xmlns:a16="http://schemas.microsoft.com/office/drawing/2014/main" id="{8EBE4212-E776-4D1A-8F62-3EB11C13977C}"/>
              </a:ext>
            </a:extLst>
          </p:cNvPr>
          <p:cNvSpPr/>
          <p:nvPr userDrawn="1"/>
        </p:nvSpPr>
        <p:spPr>
          <a:xfrm>
            <a:off x="8661115" y="1250758"/>
            <a:ext cx="723510" cy="670311"/>
          </a:xfrm>
          <a:prstGeom prst="rect">
            <a:avLst/>
          </a:prstGeom>
          <a:solidFill>
            <a:srgbClr val="C23A2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sp>
        <p:nvSpPr>
          <p:cNvPr id="31" name="Text Placeholder 2133">
            <a:extLst>
              <a:ext uri="{FF2B5EF4-FFF2-40B4-BE49-F238E27FC236}">
                <a16:creationId xmlns:a16="http://schemas.microsoft.com/office/drawing/2014/main" id="{95183AFD-B1D8-4ABD-8EE5-A2A5793A8159}"/>
              </a:ext>
            </a:extLst>
          </p:cNvPr>
          <p:cNvSpPr>
            <a:spLocks noGrp="1"/>
          </p:cNvSpPr>
          <p:nvPr userDrawn="1">
            <p:ph type="body" sz="quarter" idx="12" hasCustomPrompt="1"/>
          </p:nvPr>
        </p:nvSpPr>
        <p:spPr>
          <a:xfrm>
            <a:off x="9384626" y="124473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48" name="Text Placeholder 2133">
            <a:extLst>
              <a:ext uri="{FF2B5EF4-FFF2-40B4-BE49-F238E27FC236}">
                <a16:creationId xmlns:a16="http://schemas.microsoft.com/office/drawing/2014/main" id="{4BBA0108-EFCA-4A53-B14E-46F66F4F9760}"/>
              </a:ext>
            </a:extLst>
          </p:cNvPr>
          <p:cNvSpPr>
            <a:spLocks noGrp="1"/>
          </p:cNvSpPr>
          <p:nvPr userDrawn="1">
            <p:ph type="body" sz="quarter" idx="30" hasCustomPrompt="1"/>
          </p:nvPr>
        </p:nvSpPr>
        <p:spPr>
          <a:xfrm>
            <a:off x="9384626" y="199245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49" name="Text Placeholder 2133">
            <a:extLst>
              <a:ext uri="{FF2B5EF4-FFF2-40B4-BE49-F238E27FC236}">
                <a16:creationId xmlns:a16="http://schemas.microsoft.com/office/drawing/2014/main" id="{44CC3308-7392-472C-8361-B81CE24A02DC}"/>
              </a:ext>
            </a:extLst>
          </p:cNvPr>
          <p:cNvSpPr>
            <a:spLocks noGrp="1"/>
          </p:cNvSpPr>
          <p:nvPr userDrawn="1">
            <p:ph type="body" sz="quarter" idx="31" hasCustomPrompt="1"/>
          </p:nvPr>
        </p:nvSpPr>
        <p:spPr>
          <a:xfrm>
            <a:off x="9384626" y="274017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0" name="Text Placeholder 2133">
            <a:extLst>
              <a:ext uri="{FF2B5EF4-FFF2-40B4-BE49-F238E27FC236}">
                <a16:creationId xmlns:a16="http://schemas.microsoft.com/office/drawing/2014/main" id="{81CED69A-AC86-4119-978E-F4D77C65A3EA}"/>
              </a:ext>
            </a:extLst>
          </p:cNvPr>
          <p:cNvSpPr>
            <a:spLocks noGrp="1"/>
          </p:cNvSpPr>
          <p:nvPr userDrawn="1">
            <p:ph type="body" sz="quarter" idx="32" hasCustomPrompt="1"/>
          </p:nvPr>
        </p:nvSpPr>
        <p:spPr>
          <a:xfrm>
            <a:off x="9384626" y="348789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1" name="Text Placeholder 2133">
            <a:extLst>
              <a:ext uri="{FF2B5EF4-FFF2-40B4-BE49-F238E27FC236}">
                <a16:creationId xmlns:a16="http://schemas.microsoft.com/office/drawing/2014/main" id="{86CDA404-3761-46C0-890A-54D8D3329065}"/>
              </a:ext>
            </a:extLst>
          </p:cNvPr>
          <p:cNvSpPr>
            <a:spLocks noGrp="1"/>
          </p:cNvSpPr>
          <p:nvPr userDrawn="1">
            <p:ph type="body" sz="quarter" idx="33" hasCustomPrompt="1"/>
          </p:nvPr>
        </p:nvSpPr>
        <p:spPr>
          <a:xfrm>
            <a:off x="9384626" y="423561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2" name="Text Placeholder 2133">
            <a:extLst>
              <a:ext uri="{FF2B5EF4-FFF2-40B4-BE49-F238E27FC236}">
                <a16:creationId xmlns:a16="http://schemas.microsoft.com/office/drawing/2014/main" id="{20BB198C-6245-472B-97A8-676A0A152171}"/>
              </a:ext>
            </a:extLst>
          </p:cNvPr>
          <p:cNvSpPr>
            <a:spLocks noGrp="1"/>
          </p:cNvSpPr>
          <p:nvPr userDrawn="1">
            <p:ph type="body" sz="quarter" idx="34" hasCustomPrompt="1"/>
          </p:nvPr>
        </p:nvSpPr>
        <p:spPr>
          <a:xfrm>
            <a:off x="9384626" y="4983330"/>
            <a:ext cx="2426374" cy="670312"/>
          </a:xfrm>
          <a:prstGeom prst="rect">
            <a:avLst/>
          </a:prstGeom>
        </p:spPr>
        <p:txBody>
          <a:bodyPr lIns="137160" tIns="0" rIns="91440" bIns="0" anchor="ctr" anchorCtr="0"/>
          <a:lstStyle>
            <a:lvl1pPr marL="0" indent="0">
              <a:spcBef>
                <a:spcPts val="0"/>
              </a:spcBef>
              <a:buNone/>
              <a:defRPr sz="1235">
                <a:solidFill>
                  <a:schemeClr val="tx2"/>
                </a:solidFill>
                <a:latin typeface="+mj-lt"/>
              </a:defRPr>
            </a:lvl1pPr>
          </a:lstStyle>
          <a:p>
            <a:pPr lvl="0"/>
            <a:r>
              <a:rPr lang="en-US"/>
              <a:t>Benefit</a:t>
            </a:r>
            <a:endParaRPr lang="en-GB"/>
          </a:p>
        </p:txBody>
      </p:sp>
      <p:sp>
        <p:nvSpPr>
          <p:cNvPr id="54" name="Content Placeholder 2">
            <a:extLst>
              <a:ext uri="{FF2B5EF4-FFF2-40B4-BE49-F238E27FC236}">
                <a16:creationId xmlns:a16="http://schemas.microsoft.com/office/drawing/2014/main" id="{FBA93EE3-9E74-4644-BF5F-52441834D424}"/>
              </a:ext>
            </a:extLst>
          </p:cNvPr>
          <p:cNvSpPr>
            <a:spLocks noGrp="1"/>
          </p:cNvSpPr>
          <p:nvPr>
            <p:ph idx="1"/>
          </p:nvPr>
        </p:nvSpPr>
        <p:spPr bwMode="gray">
          <a:xfrm>
            <a:off x="741155" y="1878258"/>
            <a:ext cx="7467137" cy="4447583"/>
          </a:xfrm>
          <a:prstGeom prst="rect">
            <a:avLst/>
          </a:prstGeom>
        </p:spPr>
        <p:txBody>
          <a:bodyPr lIns="0" tIns="0" rIns="0" bIns="0"/>
          <a:lstStyle>
            <a:lvl1pPr marL="0" indent="0">
              <a:lnSpc>
                <a:spcPct val="85000"/>
              </a:lnSpc>
              <a:spcBef>
                <a:spcPts val="353"/>
              </a:spcBef>
              <a:buClr>
                <a:srgbClr val="8B241C"/>
              </a:buClr>
              <a:buFont typeface="Wingdings 3" panose="05040102010807070707" pitchFamily="18" charset="2"/>
              <a:buNone/>
              <a:defRPr sz="1059" b="1">
                <a:solidFill>
                  <a:schemeClr val="tx1"/>
                </a:solidFill>
                <a:latin typeface="+mn-lt"/>
              </a:defRPr>
            </a:lvl1pPr>
            <a:lvl2pPr marL="1401" indent="0">
              <a:lnSpc>
                <a:spcPct val="85000"/>
              </a:lnSpc>
              <a:spcBef>
                <a:spcPts val="353"/>
              </a:spcBef>
              <a:buClr>
                <a:srgbClr val="8B241C"/>
              </a:buClr>
              <a:buNone/>
              <a:defRPr sz="1059">
                <a:solidFill>
                  <a:schemeClr val="tx1"/>
                </a:solidFill>
                <a:latin typeface="+mn-lt"/>
              </a:defRPr>
            </a:lvl2pPr>
            <a:lvl3pPr marL="205920" indent="-196113">
              <a:lnSpc>
                <a:spcPct val="85000"/>
              </a:lnSpc>
              <a:spcBef>
                <a:spcPts val="353"/>
              </a:spcBef>
              <a:buClr>
                <a:srgbClr val="8B241C"/>
              </a:buClr>
              <a:defRPr sz="1059">
                <a:solidFill>
                  <a:schemeClr val="tx1"/>
                </a:solidFill>
                <a:latin typeface="+mn-lt"/>
              </a:defRPr>
            </a:lvl3pPr>
            <a:lvl4pPr marL="403433" indent="-200316">
              <a:lnSpc>
                <a:spcPct val="85000"/>
              </a:lnSpc>
              <a:spcBef>
                <a:spcPts val="353"/>
              </a:spcBef>
              <a:buClr>
                <a:srgbClr val="8B241C"/>
              </a:buClr>
              <a:defRPr sz="1059">
                <a:solidFill>
                  <a:schemeClr val="tx1"/>
                </a:solidFill>
                <a:latin typeface="+mn-lt"/>
              </a:defRPr>
            </a:lvl4pPr>
            <a:lvl5pPr marL="609353" indent="-198915">
              <a:lnSpc>
                <a:spcPct val="85000"/>
              </a:lnSpc>
              <a:spcBef>
                <a:spcPts val="353"/>
              </a:spcBef>
              <a:buClr>
                <a:srgbClr val="8B241C"/>
              </a:buClr>
              <a:defRPr sz="1059">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8183657"/>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66E5E98-0825-45C5-9F91-38B3E8E4737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09852"/>
            <a:ext cx="12192000" cy="456640"/>
          </a:xfrm>
          <a:prstGeom prst="rect">
            <a:avLst/>
          </a:prstGeom>
        </p:spPr>
      </p:pic>
      <p:sp>
        <p:nvSpPr>
          <p:cNvPr id="4" name="Rectangle 3"/>
          <p:cNvSpPr/>
          <p:nvPr userDrawn="1"/>
        </p:nvSpPr>
        <p:spPr>
          <a:xfrm>
            <a:off x="0" y="225056"/>
            <a:ext cx="4805916" cy="4805916"/>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9">
              <a:solidFill>
                <a:schemeClr val="tx1"/>
              </a:solidFill>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1411082" y="381000"/>
            <a:ext cx="399919" cy="408838"/>
          </a:xfrm>
          <a:prstGeom prst="rect">
            <a:avLst/>
          </a:prstGeom>
        </p:spPr>
      </p:pic>
      <p:sp>
        <p:nvSpPr>
          <p:cNvPr id="12" name="Title 1"/>
          <p:cNvSpPr>
            <a:spLocks noGrp="1"/>
          </p:cNvSpPr>
          <p:nvPr>
            <p:ph type="title"/>
          </p:nvPr>
        </p:nvSpPr>
        <p:spPr bwMode="gray">
          <a:xfrm>
            <a:off x="381001" y="370534"/>
            <a:ext cx="4350798" cy="4529857"/>
          </a:xfrm>
          <a:prstGeom prst="rect">
            <a:avLst/>
          </a:prstGeom>
          <a:effectLst>
            <a:outerShdw blurRad="50800" dist="38100" dir="2700000" algn="tl" rotWithShape="0">
              <a:prstClr val="black">
                <a:alpha val="40000"/>
              </a:prstClr>
            </a:outerShdw>
          </a:effectLst>
        </p:spPr>
        <p:txBody>
          <a:bodyPr lIns="0" tIns="0" rIns="0" bIns="0" anchor="ctr" anchorCtr="0"/>
          <a:lstStyle>
            <a:lvl1pPr>
              <a:defRPr lang="en-GB" sz="3177" dirty="0">
                <a:solidFill>
                  <a:schemeClr val="accent2"/>
                </a:solidFill>
                <a:latin typeface="Arial Black" panose="020B0A04020102020204" pitchFamily="34" charset="0"/>
                <a:ea typeface="+mn-ea"/>
              </a:defRPr>
            </a:lvl1pPr>
          </a:lstStyle>
          <a:p>
            <a:pPr marL="0" lvl="0" indent="0">
              <a:spcBef>
                <a:spcPts val="0"/>
              </a:spcBef>
              <a:buClr>
                <a:schemeClr val="accent2"/>
              </a:buClr>
              <a:buSzPct val="70000"/>
              <a:buFont typeface="Arial" pitchFamily="34" charset="0"/>
            </a:pPr>
            <a:r>
              <a:rPr lang="en-US"/>
              <a:t>Click to edit Master title style</a:t>
            </a:r>
            <a:endParaRPr lang="en-GB"/>
          </a:p>
        </p:txBody>
      </p:sp>
      <p:sp>
        <p:nvSpPr>
          <p:cNvPr id="14" name="TextBox 13">
            <a:extLst>
              <a:ext uri="{FF2B5EF4-FFF2-40B4-BE49-F238E27FC236}">
                <a16:creationId xmlns:a16="http://schemas.microsoft.com/office/drawing/2014/main" id="{89DCA3C2-4578-49B8-A895-7FB9DA5C3ECA}"/>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15" name="TextBox 14">
            <a:extLst>
              <a:ext uri="{FF2B5EF4-FFF2-40B4-BE49-F238E27FC236}">
                <a16:creationId xmlns:a16="http://schemas.microsoft.com/office/drawing/2014/main" id="{24CE1B1B-DAA7-4E21-84C8-7ECD7BFF33AD}"/>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16" name="Line 11">
            <a:extLst>
              <a:ext uri="{FF2B5EF4-FFF2-40B4-BE49-F238E27FC236}">
                <a16:creationId xmlns:a16="http://schemas.microsoft.com/office/drawing/2014/main" id="{005976AC-F513-4D85-BD76-42F95DF4D12B}"/>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7" name="TextBox 16">
            <a:extLst>
              <a:ext uri="{FF2B5EF4-FFF2-40B4-BE49-F238E27FC236}">
                <a16:creationId xmlns:a16="http://schemas.microsoft.com/office/drawing/2014/main" id="{568D4A1B-EBD3-4156-8E55-F4BAD5AA2F0D}"/>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8" name="Straight Connector 17">
            <a:extLst>
              <a:ext uri="{FF2B5EF4-FFF2-40B4-BE49-F238E27FC236}">
                <a16:creationId xmlns:a16="http://schemas.microsoft.com/office/drawing/2014/main" id="{6657097C-B4B6-4A23-B390-C31D158A6169}"/>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141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Content chart_Section No">
    <p:spTree>
      <p:nvGrpSpPr>
        <p:cNvPr id="1" name=""/>
        <p:cNvGrpSpPr/>
        <p:nvPr/>
      </p:nvGrpSpPr>
      <p:grpSpPr>
        <a:xfrm>
          <a:off x="0" y="0"/>
          <a:ext cx="0" cy="0"/>
          <a:chOff x="0" y="0"/>
          <a:chExt cx="0" cy="0"/>
        </a:xfrm>
      </p:grpSpPr>
      <p:sp>
        <p:nvSpPr>
          <p:cNvPr id="12" name="Line 10">
            <a:extLst>
              <a:ext uri="{FF2B5EF4-FFF2-40B4-BE49-F238E27FC236}">
                <a16:creationId xmlns:a16="http://schemas.microsoft.com/office/drawing/2014/main" id="{77CBF98F-0121-4EBD-A0FA-3A4067F46EA6}"/>
              </a:ext>
            </a:extLst>
          </p:cNvPr>
          <p:cNvSpPr>
            <a:spLocks noChangeShapeType="1"/>
          </p:cNvSpPr>
          <p:nvPr userDrawn="1"/>
        </p:nvSpPr>
        <p:spPr bwMode="gray">
          <a:xfrm>
            <a:off x="586436" y="1154099"/>
            <a:ext cx="11224564"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pSp>
        <p:nvGrpSpPr>
          <p:cNvPr id="14" name="Group 13">
            <a:extLst>
              <a:ext uri="{FF2B5EF4-FFF2-40B4-BE49-F238E27FC236}">
                <a16:creationId xmlns:a16="http://schemas.microsoft.com/office/drawing/2014/main" id="{DE07C79A-D3DE-4EDA-A824-6B1E8BC4326A}"/>
              </a:ext>
            </a:extLst>
          </p:cNvPr>
          <p:cNvGrpSpPr/>
          <p:nvPr userDrawn="1"/>
        </p:nvGrpSpPr>
        <p:grpSpPr>
          <a:xfrm>
            <a:off x="381001" y="518673"/>
            <a:ext cx="746917" cy="646448"/>
            <a:chOff x="655947" y="1178594"/>
            <a:chExt cx="839971" cy="1755326"/>
          </a:xfrm>
        </p:grpSpPr>
        <p:sp>
          <p:nvSpPr>
            <p:cNvPr id="16" name="Freeform 443">
              <a:extLst>
                <a:ext uri="{FF2B5EF4-FFF2-40B4-BE49-F238E27FC236}">
                  <a16:creationId xmlns:a16="http://schemas.microsoft.com/office/drawing/2014/main" id="{38FAE592-7453-488F-A416-26819F4F07DA}"/>
                </a:ext>
              </a:extLst>
            </p:cNvPr>
            <p:cNvSpPr>
              <a:spLocks/>
            </p:cNvSpPr>
            <p:nvPr/>
          </p:nvSpPr>
          <p:spPr bwMode="auto">
            <a:xfrm>
              <a:off x="655947" y="1178594"/>
              <a:ext cx="839971" cy="1755326"/>
            </a:xfrm>
            <a:custGeom>
              <a:avLst/>
              <a:gdLst>
                <a:gd name="T0" fmla="*/ 309 w 309"/>
                <a:gd name="T1" fmla="*/ 585 h 585"/>
                <a:gd name="T2" fmla="*/ 53 w 309"/>
                <a:gd name="T3" fmla="*/ 585 h 585"/>
                <a:gd name="T4" fmla="*/ 0 w 309"/>
                <a:gd name="T5" fmla="*/ 532 h 585"/>
                <a:gd name="T6" fmla="*/ 0 w 309"/>
                <a:gd name="T7" fmla="*/ 53 h 585"/>
                <a:gd name="T8" fmla="*/ 53 w 309"/>
                <a:gd name="T9" fmla="*/ 0 h 585"/>
                <a:gd name="T10" fmla="*/ 309 w 309"/>
                <a:gd name="T11" fmla="*/ 0 h 585"/>
                <a:gd name="T12" fmla="*/ 256 w 309"/>
                <a:gd name="T13" fmla="*/ 53 h 585"/>
                <a:gd name="T14" fmla="*/ 256 w 309"/>
                <a:gd name="T15" fmla="*/ 532 h 585"/>
                <a:gd name="T16" fmla="*/ 309 w 309"/>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585">
                  <a:moveTo>
                    <a:pt x="309" y="585"/>
                  </a:moveTo>
                  <a:cubicBezTo>
                    <a:pt x="53" y="585"/>
                    <a:pt x="53" y="585"/>
                    <a:pt x="53" y="585"/>
                  </a:cubicBezTo>
                  <a:cubicBezTo>
                    <a:pt x="24" y="585"/>
                    <a:pt x="0" y="561"/>
                    <a:pt x="0" y="532"/>
                  </a:cubicBezTo>
                  <a:cubicBezTo>
                    <a:pt x="0" y="53"/>
                    <a:pt x="0" y="53"/>
                    <a:pt x="0" y="53"/>
                  </a:cubicBezTo>
                  <a:cubicBezTo>
                    <a:pt x="0" y="24"/>
                    <a:pt x="24" y="0"/>
                    <a:pt x="53" y="0"/>
                  </a:cubicBezTo>
                  <a:cubicBezTo>
                    <a:pt x="309" y="0"/>
                    <a:pt x="309" y="0"/>
                    <a:pt x="309" y="0"/>
                  </a:cubicBezTo>
                  <a:cubicBezTo>
                    <a:pt x="280" y="0"/>
                    <a:pt x="256" y="24"/>
                    <a:pt x="256" y="53"/>
                  </a:cubicBezTo>
                  <a:cubicBezTo>
                    <a:pt x="256" y="532"/>
                    <a:pt x="256" y="532"/>
                    <a:pt x="256" y="532"/>
                  </a:cubicBezTo>
                  <a:cubicBezTo>
                    <a:pt x="256" y="561"/>
                    <a:pt x="280" y="585"/>
                    <a:pt x="309" y="585"/>
                  </a:cubicBezTo>
                  <a:close/>
                </a:path>
              </a:pathLst>
            </a:custGeom>
            <a:solidFill>
              <a:srgbClr val="C23A27"/>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sp>
          <p:nvSpPr>
            <p:cNvPr id="17" name="Freeform 465">
              <a:extLst>
                <a:ext uri="{FF2B5EF4-FFF2-40B4-BE49-F238E27FC236}">
                  <a16:creationId xmlns:a16="http://schemas.microsoft.com/office/drawing/2014/main" id="{885D3A37-A36D-4DF8-8396-025E12B8A735}"/>
                </a:ext>
              </a:extLst>
            </p:cNvPr>
            <p:cNvSpPr>
              <a:spLocks/>
            </p:cNvSpPr>
            <p:nvPr/>
          </p:nvSpPr>
          <p:spPr bwMode="auto">
            <a:xfrm>
              <a:off x="666338" y="1193690"/>
              <a:ext cx="220639" cy="1725133"/>
            </a:xfrm>
            <a:custGeom>
              <a:avLst/>
              <a:gdLst>
                <a:gd name="T0" fmla="*/ 92 w 92"/>
                <a:gd name="T1" fmla="*/ 585 h 585"/>
                <a:gd name="T2" fmla="*/ 60 w 92"/>
                <a:gd name="T3" fmla="*/ 585 h 585"/>
                <a:gd name="T4" fmla="*/ 0 w 92"/>
                <a:gd name="T5" fmla="*/ 532 h 585"/>
                <a:gd name="T6" fmla="*/ 0 w 92"/>
                <a:gd name="T7" fmla="*/ 53 h 585"/>
                <a:gd name="T8" fmla="*/ 60 w 92"/>
                <a:gd name="T9" fmla="*/ 0 h 585"/>
                <a:gd name="T10" fmla="*/ 92 w 92"/>
                <a:gd name="T11" fmla="*/ 0 h 585"/>
                <a:gd name="T12" fmla="*/ 32 w 92"/>
                <a:gd name="T13" fmla="*/ 53 h 585"/>
                <a:gd name="T14" fmla="*/ 32 w 92"/>
                <a:gd name="T15" fmla="*/ 532 h 585"/>
                <a:gd name="T16" fmla="*/ 92 w 92"/>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85">
                  <a:moveTo>
                    <a:pt x="92" y="585"/>
                  </a:moveTo>
                  <a:cubicBezTo>
                    <a:pt x="60" y="585"/>
                    <a:pt x="60" y="585"/>
                    <a:pt x="60" y="585"/>
                  </a:cubicBezTo>
                  <a:cubicBezTo>
                    <a:pt x="27" y="585"/>
                    <a:pt x="0" y="561"/>
                    <a:pt x="0" y="532"/>
                  </a:cubicBezTo>
                  <a:cubicBezTo>
                    <a:pt x="0" y="53"/>
                    <a:pt x="0" y="53"/>
                    <a:pt x="0" y="53"/>
                  </a:cubicBezTo>
                  <a:cubicBezTo>
                    <a:pt x="0" y="24"/>
                    <a:pt x="27" y="0"/>
                    <a:pt x="60" y="0"/>
                  </a:cubicBezTo>
                  <a:cubicBezTo>
                    <a:pt x="92" y="0"/>
                    <a:pt x="92" y="0"/>
                    <a:pt x="92" y="0"/>
                  </a:cubicBezTo>
                  <a:cubicBezTo>
                    <a:pt x="59" y="0"/>
                    <a:pt x="32" y="24"/>
                    <a:pt x="32" y="53"/>
                  </a:cubicBezTo>
                  <a:cubicBezTo>
                    <a:pt x="32" y="532"/>
                    <a:pt x="32" y="532"/>
                    <a:pt x="32" y="532"/>
                  </a:cubicBezTo>
                  <a:cubicBezTo>
                    <a:pt x="32" y="561"/>
                    <a:pt x="59" y="585"/>
                    <a:pt x="92" y="585"/>
                  </a:cubicBezTo>
                  <a:close/>
                </a:path>
              </a:pathLst>
            </a:custGeom>
            <a:solidFill>
              <a:srgbClr val="8B241C"/>
            </a:solidFill>
            <a:ln>
              <a:noFill/>
            </a:ln>
          </p:spPr>
          <p:txBody>
            <a:bodyPr vert="horz" wrap="square" lIns="91440" tIns="45720" rIns="91440" bIns="45720" numCol="1" anchor="t" anchorCtr="0" compatLnSpc="1">
              <a:prstTxWarp prst="textNoShape">
                <a:avLst/>
              </a:prstTxWarp>
            </a:bodyPr>
            <a:lstStyle/>
            <a:p>
              <a:pPr>
                <a:lnSpc>
                  <a:spcPct val="90000"/>
                </a:lnSpc>
              </a:pPr>
              <a:endParaRPr lang="en-US" sz="1765">
                <a:solidFill>
                  <a:srgbClr val="000000"/>
                </a:solidFill>
              </a:endParaRPr>
            </a:p>
          </p:txBody>
        </p:sp>
      </p:grpSp>
      <p:grpSp>
        <p:nvGrpSpPr>
          <p:cNvPr id="6" name="Group 4">
            <a:extLst>
              <a:ext uri="{FF2B5EF4-FFF2-40B4-BE49-F238E27FC236}">
                <a16:creationId xmlns:a16="http://schemas.microsoft.com/office/drawing/2014/main" id="{638654EE-57D6-4F8B-9644-DF75409389EC}"/>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7" name="Freeform 5">
              <a:extLst>
                <a:ext uri="{FF2B5EF4-FFF2-40B4-BE49-F238E27FC236}">
                  <a16:creationId xmlns:a16="http://schemas.microsoft.com/office/drawing/2014/main" id="{4C4CA4FF-800A-441D-A8F0-C4EBE8C777E8}"/>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8" name="Freeform 6">
              <a:extLst>
                <a:ext uri="{FF2B5EF4-FFF2-40B4-BE49-F238E27FC236}">
                  <a16:creationId xmlns:a16="http://schemas.microsoft.com/office/drawing/2014/main" id="{3F6F2FA7-71A9-41E0-95DB-A85EFBDF2219}"/>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1" name="Freeform 7">
              <a:extLst>
                <a:ext uri="{FF2B5EF4-FFF2-40B4-BE49-F238E27FC236}">
                  <a16:creationId xmlns:a16="http://schemas.microsoft.com/office/drawing/2014/main" id="{9B951415-D7C9-462C-9617-E5000344CBC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22" name="Text Placeholder 2">
            <a:extLst>
              <a:ext uri="{FF2B5EF4-FFF2-40B4-BE49-F238E27FC236}">
                <a16:creationId xmlns:a16="http://schemas.microsoft.com/office/drawing/2014/main" id="{4A077091-4054-49A7-8A39-F4232510E11A}"/>
              </a:ext>
            </a:extLst>
          </p:cNvPr>
          <p:cNvSpPr>
            <a:spLocks noGrp="1"/>
          </p:cNvSpPr>
          <p:nvPr>
            <p:ph type="body" sz="quarter" idx="10" hasCustomPrompt="1"/>
          </p:nvPr>
        </p:nvSpPr>
        <p:spPr>
          <a:xfrm>
            <a:off x="457200" y="519012"/>
            <a:ext cx="534319" cy="623989"/>
          </a:xfrm>
          <a:prstGeom prst="rect">
            <a:avLst/>
          </a:prstGeom>
        </p:spPr>
        <p:txBody>
          <a:bodyPr lIns="0" tIns="0" rIns="0" bIns="0" anchor="ctr" anchorCtr="0"/>
          <a:lstStyle>
            <a:lvl1pPr marL="0" indent="0" algn="ctr">
              <a:buNone/>
              <a:defRPr sz="1765">
                <a:solidFill>
                  <a:schemeClr val="tx2"/>
                </a:solidFill>
                <a:latin typeface="+mj-lt"/>
              </a:defRPr>
            </a:lvl1pPr>
          </a:lstStyle>
          <a:p>
            <a:pPr lvl="0"/>
            <a:r>
              <a:rPr lang="en-US"/>
              <a:t>#</a:t>
            </a:r>
          </a:p>
        </p:txBody>
      </p:sp>
      <p:sp>
        <p:nvSpPr>
          <p:cNvPr id="13" name="Title 1">
            <a:extLst>
              <a:ext uri="{FF2B5EF4-FFF2-40B4-BE49-F238E27FC236}">
                <a16:creationId xmlns:a16="http://schemas.microsoft.com/office/drawing/2014/main" id="{B52E608B-90B8-4830-A784-71183E39B206}"/>
              </a:ext>
            </a:extLst>
          </p:cNvPr>
          <p:cNvSpPr>
            <a:spLocks noGrp="1"/>
          </p:cNvSpPr>
          <p:nvPr>
            <p:ph type="title"/>
          </p:nvPr>
        </p:nvSpPr>
        <p:spPr bwMode="gray">
          <a:xfrm>
            <a:off x="1127918" y="598611"/>
            <a:ext cx="9890717" cy="505851"/>
          </a:xfrm>
          <a:prstGeom prst="rect">
            <a:avLst/>
          </a:prstGeom>
        </p:spPr>
        <p:txBody>
          <a:bodyPr lIns="0" tIns="0" rIns="0" bIns="0" anchor="ctr" anchorCtr="0"/>
          <a:lstStyle>
            <a:lvl1pPr>
              <a:defRPr lang="en-GB" sz="2118" b="0">
                <a:solidFill>
                  <a:srgbClr val="41140A"/>
                </a:solidFill>
                <a:latin typeface="Arial Black" panose="020B0A04020102020204" pitchFamily="34" charset="0"/>
              </a:defRPr>
            </a:lvl1pPr>
          </a:lstStyle>
          <a:p>
            <a:pPr marL="0" lvl="0"/>
            <a:r>
              <a:rPr lang="en-US"/>
              <a:t>Click to edit Master title style</a:t>
            </a:r>
            <a:endParaRPr lang="en-GB"/>
          </a:p>
        </p:txBody>
      </p:sp>
    </p:spTree>
    <p:extLst>
      <p:ext uri="{BB962C8B-B14F-4D97-AF65-F5344CB8AC3E}">
        <p14:creationId xmlns:p14="http://schemas.microsoft.com/office/powerpoint/2010/main" val="4147187599"/>
      </p:ext>
    </p:extLst>
  </p:cSld>
  <p:clrMapOvr>
    <a:masterClrMapping/>
  </p:clrMapOvr>
  <p:extLst>
    <p:ext uri="{DCECCB84-F9BA-43D5-87BE-67443E8EF086}">
      <p15:sldGuideLst xmlns:p15="http://schemas.microsoft.com/office/powerpoint/2012/main">
        <p15:guide id="1"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272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_Lett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5F643D-6E82-4F5A-8F88-5D19C36F3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77000"/>
            <a:ext cx="12192000" cy="381000"/>
          </a:xfrm>
          <a:prstGeom prst="rect">
            <a:avLst/>
          </a:prstGeom>
        </p:spPr>
      </p:pic>
      <p:sp>
        <p:nvSpPr>
          <p:cNvPr id="8" name="TextBox 7">
            <a:extLst>
              <a:ext uri="{FF2B5EF4-FFF2-40B4-BE49-F238E27FC236}">
                <a16:creationId xmlns:a16="http://schemas.microsoft.com/office/drawing/2014/main" id="{01EFE7F4-71BC-4395-8912-15F6864E8AEB}"/>
              </a:ext>
            </a:extLst>
          </p:cNvPr>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9" name="TextBox 8">
            <a:extLst>
              <a:ext uri="{FF2B5EF4-FFF2-40B4-BE49-F238E27FC236}">
                <a16:creationId xmlns:a16="http://schemas.microsoft.com/office/drawing/2014/main" id="{0FBC1157-6573-4304-A95B-0F93171CD7D7}"/>
              </a:ext>
            </a:extLst>
          </p:cNvPr>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10" name="Line 11">
            <a:extLst>
              <a:ext uri="{FF2B5EF4-FFF2-40B4-BE49-F238E27FC236}">
                <a16:creationId xmlns:a16="http://schemas.microsoft.com/office/drawing/2014/main" id="{240AEC9D-1795-4FB7-B0DC-4ABA272EB061}"/>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1" name="TextBox 10">
            <a:extLst>
              <a:ext uri="{FF2B5EF4-FFF2-40B4-BE49-F238E27FC236}">
                <a16:creationId xmlns:a16="http://schemas.microsoft.com/office/drawing/2014/main" id="{5C4A3AC5-AE1B-4DAE-A8F4-9140D4413B90}"/>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12" name="Straight Connector 11">
            <a:extLst>
              <a:ext uri="{FF2B5EF4-FFF2-40B4-BE49-F238E27FC236}">
                <a16:creationId xmlns:a16="http://schemas.microsoft.com/office/drawing/2014/main" id="{E79F9BB7-71AE-437E-A54C-86476CA2AF51}"/>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3" name="Line 11">
            <a:extLst>
              <a:ext uri="{FF2B5EF4-FFF2-40B4-BE49-F238E27FC236}">
                <a16:creationId xmlns:a16="http://schemas.microsoft.com/office/drawing/2014/main" id="{2AE35801-46A3-4258-9319-FA3E5EA43212}"/>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graphicFrame>
        <p:nvGraphicFramePr>
          <p:cNvPr id="14" name="Table 13">
            <a:extLst>
              <a:ext uri="{FF2B5EF4-FFF2-40B4-BE49-F238E27FC236}">
                <a16:creationId xmlns:a16="http://schemas.microsoft.com/office/drawing/2014/main" id="{D832A5F6-540D-4074-9F4A-416960FC16AE}"/>
              </a:ext>
            </a:extLst>
          </p:cNvPr>
          <p:cNvGraphicFramePr>
            <a:graphicFrameLocks noGrp="1"/>
          </p:cNvGraphicFramePr>
          <p:nvPr userDrawn="1">
            <p:extLst>
              <p:ext uri="{D42A27DB-BD31-4B8C-83A1-F6EECF244321}">
                <p14:modId xmlns:p14="http://schemas.microsoft.com/office/powerpoint/2010/main" val="2106584573"/>
              </p:ext>
            </p:extLst>
          </p:nvPr>
        </p:nvGraphicFramePr>
        <p:xfrm>
          <a:off x="1689463" y="516367"/>
          <a:ext cx="2973037" cy="337122"/>
        </p:xfrm>
        <a:graphic>
          <a:graphicData uri="http://schemas.openxmlformats.org/drawingml/2006/table">
            <a:tbl>
              <a:tblPr/>
              <a:tblGrid>
                <a:gridCol w="1140823">
                  <a:extLst>
                    <a:ext uri="{9D8B030D-6E8A-4147-A177-3AD203B41FA5}">
                      <a16:colId xmlns:a16="http://schemas.microsoft.com/office/drawing/2014/main" val="20000"/>
                    </a:ext>
                  </a:extLst>
                </a:gridCol>
                <a:gridCol w="174171">
                  <a:extLst>
                    <a:ext uri="{9D8B030D-6E8A-4147-A177-3AD203B41FA5}">
                      <a16:colId xmlns:a16="http://schemas.microsoft.com/office/drawing/2014/main" val="20001"/>
                    </a:ext>
                  </a:extLst>
                </a:gridCol>
                <a:gridCol w="1658043">
                  <a:extLst>
                    <a:ext uri="{9D8B030D-6E8A-4147-A177-3AD203B41FA5}">
                      <a16:colId xmlns:a16="http://schemas.microsoft.com/office/drawing/2014/main" val="20002"/>
                    </a:ext>
                  </a:extLst>
                </a:gridCol>
              </a:tblGrid>
              <a:tr h="30255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r>
                        <a:rPr lang="en-GB" sz="700" kern="600">
                          <a:solidFill>
                            <a:srgbClr val="808080"/>
                          </a:solidFill>
                          <a:latin typeface="+mn-lt"/>
                          <a:ea typeface="Times New Roman"/>
                          <a:cs typeface="Times New Roman"/>
                        </a:rPr>
                        <a:t>Ernst &amp; Young LLP</a:t>
                      </a:r>
                      <a:endParaRPr lang="en-US" sz="700" kern="600">
                        <a:solidFill>
                          <a:srgbClr val="808080"/>
                        </a:solidFill>
                        <a:latin typeface="+mn-lt"/>
                        <a:ea typeface="Times New Roman"/>
                        <a:cs typeface="Times New Roman"/>
                      </a:endParaRPr>
                    </a:p>
                    <a:p>
                      <a:pPr marL="0" marR="0">
                        <a:lnSpc>
                          <a:spcPts val="850"/>
                        </a:lnSpc>
                        <a:spcBef>
                          <a:spcPts val="0"/>
                        </a:spcBef>
                        <a:spcAft>
                          <a:spcPts val="0"/>
                        </a:spcAft>
                      </a:pPr>
                      <a:r>
                        <a:rPr lang="en-GB" sz="700" kern="600">
                          <a:solidFill>
                            <a:srgbClr val="808080"/>
                          </a:solidFill>
                          <a:latin typeface="+mn-lt"/>
                          <a:ea typeface="Times New Roman"/>
                          <a:cs typeface="Times New Roman"/>
                        </a:rPr>
                        <a:t>5 Times Square</a:t>
                      </a:r>
                    </a:p>
                    <a:p>
                      <a:pPr marL="0" marR="0">
                        <a:lnSpc>
                          <a:spcPts val="850"/>
                        </a:lnSpc>
                        <a:spcBef>
                          <a:spcPts val="0"/>
                        </a:spcBef>
                        <a:spcAft>
                          <a:spcPts val="0"/>
                        </a:spcAft>
                      </a:pPr>
                      <a:r>
                        <a:rPr lang="en-GB" sz="700" kern="600">
                          <a:solidFill>
                            <a:srgbClr val="808080"/>
                          </a:solidFill>
                          <a:latin typeface="+mn-lt"/>
                          <a:ea typeface="Times New Roman"/>
                          <a:cs typeface="Times New Roman"/>
                        </a:rPr>
                        <a:t>New York, NY  10036-6530</a:t>
                      </a:r>
                      <a:endParaRPr lang="en-US"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endParaRPr lang="en-GB"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a:lnSpc>
                          <a:spcPts val="850"/>
                        </a:lnSpc>
                        <a:spcBef>
                          <a:spcPts val="0"/>
                        </a:spcBef>
                        <a:spcAft>
                          <a:spcPts val="0"/>
                        </a:spcAft>
                      </a:pPr>
                      <a:r>
                        <a:rPr lang="en-GB" sz="700" kern="600">
                          <a:solidFill>
                            <a:srgbClr val="808080"/>
                          </a:solidFill>
                          <a:latin typeface="+mn-lt"/>
                          <a:ea typeface="Times New Roman"/>
                          <a:cs typeface="Times New Roman"/>
                        </a:rPr>
                        <a:t>Tel: +1 212 773 3000</a:t>
                      </a:r>
                    </a:p>
                    <a:p>
                      <a:pPr marL="0" marR="0">
                        <a:lnSpc>
                          <a:spcPts val="850"/>
                        </a:lnSpc>
                        <a:spcBef>
                          <a:spcPts val="0"/>
                        </a:spcBef>
                        <a:spcAft>
                          <a:spcPts val="0"/>
                        </a:spcAft>
                      </a:pPr>
                      <a:r>
                        <a:rPr lang="en-GB" sz="700" kern="600">
                          <a:solidFill>
                            <a:srgbClr val="808080"/>
                          </a:solidFill>
                          <a:latin typeface="+mn-lt"/>
                          <a:ea typeface="Times New Roman"/>
                          <a:cs typeface="Times New Roman"/>
                        </a:rPr>
                        <a:t>Fax: +1 212 773 6350</a:t>
                      </a:r>
                      <a:endParaRPr lang="en-US" sz="700" kern="600">
                        <a:solidFill>
                          <a:srgbClr val="808080"/>
                        </a:solidFill>
                        <a:latin typeface="+mn-lt"/>
                        <a:ea typeface="Times New Roman"/>
                        <a:cs typeface="Times New Roman"/>
                      </a:endParaRPr>
                    </a:p>
                    <a:p>
                      <a:pPr marL="0" marR="0">
                        <a:lnSpc>
                          <a:spcPts val="850"/>
                        </a:lnSpc>
                        <a:spcBef>
                          <a:spcPts val="0"/>
                        </a:spcBef>
                        <a:spcAft>
                          <a:spcPts val="0"/>
                        </a:spcAft>
                      </a:pPr>
                      <a:r>
                        <a:rPr lang="en-GB" sz="700" kern="600">
                          <a:solidFill>
                            <a:srgbClr val="808080"/>
                          </a:solidFill>
                          <a:latin typeface="+mn-lt"/>
                          <a:ea typeface="Times New Roman"/>
                          <a:cs typeface="Times New Roman"/>
                        </a:rPr>
                        <a:t>ey.com</a:t>
                      </a:r>
                      <a:endParaRPr lang="en-US" sz="700" kern="600">
                        <a:solidFill>
                          <a:srgbClr val="808080"/>
                        </a:solidFill>
                        <a:latin typeface="EYInterstate Light"/>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DC45F5FF-6F3B-4589-B415-308FE8174C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9303" y="233979"/>
            <a:ext cx="731520" cy="793973"/>
          </a:xfrm>
          <a:prstGeom prst="rect">
            <a:avLst/>
          </a:prstGeom>
        </p:spPr>
      </p:pic>
    </p:spTree>
    <p:extLst>
      <p:ext uri="{BB962C8B-B14F-4D97-AF65-F5344CB8AC3E}">
        <p14:creationId xmlns:p14="http://schemas.microsoft.com/office/powerpoint/2010/main" val="15270571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AF022-71D7-4746-8741-9DC11437D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p:cNvSpPr txBox="1"/>
          <p:nvPr userDrawn="1"/>
        </p:nvSpPr>
        <p:spPr bwMode="gray">
          <a:xfrm>
            <a:off x="378412" y="644183"/>
            <a:ext cx="3211427" cy="2826864"/>
          </a:xfrm>
          <a:prstGeom prst="rect">
            <a:avLst/>
          </a:prstGeom>
          <a:noFill/>
        </p:spPr>
        <p:txBody>
          <a:bodyPr wrap="square" lIns="0" tIns="0" rIns="0" bIns="0" rtlCol="0">
            <a:spAutoFit/>
          </a:bodyPr>
          <a:lstStyle/>
          <a:p>
            <a:pPr defTabSz="898561">
              <a:lnSpc>
                <a:spcPct val="110000"/>
              </a:lnSpc>
            </a:pPr>
            <a:r>
              <a:rPr lang="en-US" sz="706" b="1">
                <a:solidFill>
                  <a:schemeClr val="tx2"/>
                </a:solidFill>
                <a:latin typeface="EYInterstate Light" panose="02000506000000020004" pitchFamily="2" charset="0"/>
              </a:rPr>
              <a:t>About EY</a:t>
            </a:r>
          </a:p>
          <a:p>
            <a:pPr defTabSz="898561">
              <a:lnSpc>
                <a:spcPct val="110000"/>
              </a:lnSpc>
            </a:pPr>
            <a:r>
              <a:rPr lang="en-US" sz="706">
                <a:solidFill>
                  <a:schemeClr val="tx2"/>
                </a:solidFill>
                <a:latin typeface="EYInterstate Light" panose="02000506000000020004" pitchFamily="2" charset="0"/>
              </a:rPr>
              <a:t>EY is a global leader in assurance, tax, transaction and advisory</a:t>
            </a:r>
          </a:p>
          <a:p>
            <a:pPr defTabSz="898561">
              <a:lnSpc>
                <a:spcPct val="110000"/>
              </a:lnSpc>
            </a:pPr>
            <a:r>
              <a:rPr lang="en-US" sz="706">
                <a:solidFill>
                  <a:schemeClr val="tx2"/>
                </a:solidFill>
                <a:latin typeface="EYInterstate Light" panose="02000506000000020004" pitchFamily="2" charset="0"/>
              </a:rPr>
              <a:t>services. The insights and quality services we deliver help build trust</a:t>
            </a:r>
          </a:p>
          <a:p>
            <a:pPr defTabSz="898561">
              <a:lnSpc>
                <a:spcPct val="110000"/>
              </a:lnSpc>
            </a:pPr>
            <a:r>
              <a:rPr lang="en-US" sz="706">
                <a:solidFill>
                  <a:schemeClr val="tx2"/>
                </a:solidFill>
                <a:latin typeface="EYInterstate Light" panose="02000506000000020004" pitchFamily="2" charset="0"/>
              </a:rPr>
              <a:t>and confidence in the capital markets and in economies the world</a:t>
            </a:r>
          </a:p>
          <a:p>
            <a:pPr defTabSz="898561">
              <a:lnSpc>
                <a:spcPct val="110000"/>
              </a:lnSpc>
            </a:pPr>
            <a:r>
              <a:rPr lang="en-US" sz="706">
                <a:solidFill>
                  <a:schemeClr val="tx2"/>
                </a:solidFill>
                <a:latin typeface="EYInterstate Light" panose="02000506000000020004" pitchFamily="2" charset="0"/>
              </a:rPr>
              <a:t>over. We develop outstanding leaders who team to deliver on our</a:t>
            </a:r>
          </a:p>
          <a:p>
            <a:pPr defTabSz="898561">
              <a:lnSpc>
                <a:spcPct val="110000"/>
              </a:lnSpc>
            </a:pPr>
            <a:r>
              <a:rPr lang="en-US" sz="706">
                <a:solidFill>
                  <a:schemeClr val="tx2"/>
                </a:solidFill>
                <a:latin typeface="EYInterstate Light" panose="02000506000000020004" pitchFamily="2" charset="0"/>
              </a:rPr>
              <a:t>promises to all of our stakeholders. In so doing, we play a critical role</a:t>
            </a:r>
          </a:p>
          <a:p>
            <a:pPr defTabSz="898561">
              <a:lnSpc>
                <a:spcPct val="110000"/>
              </a:lnSpc>
            </a:pPr>
            <a:r>
              <a:rPr lang="en-US" sz="706">
                <a:solidFill>
                  <a:schemeClr val="tx2"/>
                </a:solidFill>
                <a:latin typeface="EYInterstate Light" panose="02000506000000020004" pitchFamily="2" charset="0"/>
              </a:rPr>
              <a:t>in building a better working world for our people, for our clients and</a:t>
            </a:r>
          </a:p>
          <a:p>
            <a:pPr defTabSz="898561">
              <a:lnSpc>
                <a:spcPct val="110000"/>
              </a:lnSpc>
            </a:pPr>
            <a:r>
              <a:rPr lang="en-US" sz="706">
                <a:solidFill>
                  <a:schemeClr val="tx2"/>
                </a:solidFill>
                <a:latin typeface="EYInterstate Light" panose="02000506000000020004" pitchFamily="2" charset="0"/>
              </a:rPr>
              <a:t>for our communities.</a:t>
            </a:r>
          </a:p>
          <a:p>
            <a:pPr defTabSz="898561">
              <a:lnSpc>
                <a:spcPct val="110000"/>
              </a:lnSpc>
            </a:pPr>
            <a:endParaRPr lang="en-US" sz="706">
              <a:solidFill>
                <a:schemeClr val="tx2"/>
              </a:solidFill>
              <a:latin typeface="EYInterstate Light" panose="02000506000000020004" pitchFamily="2" charset="0"/>
            </a:endParaRPr>
          </a:p>
          <a:p>
            <a:pPr defTabSz="898561">
              <a:lnSpc>
                <a:spcPct val="110000"/>
              </a:lnSpc>
            </a:pPr>
            <a:r>
              <a:rPr lang="en-US" sz="706">
                <a:solidFill>
                  <a:schemeClr val="tx2"/>
                </a:solidFill>
                <a:latin typeface="EYInterstate Light" panose="02000506000000020004" pitchFamily="2" charset="0"/>
              </a:rPr>
              <a:t>EY refers to the global organization and may refer to one or more of</a:t>
            </a:r>
          </a:p>
          <a:p>
            <a:pPr defTabSz="898561">
              <a:lnSpc>
                <a:spcPct val="110000"/>
              </a:lnSpc>
            </a:pPr>
            <a:r>
              <a:rPr lang="en-US" sz="706">
                <a:solidFill>
                  <a:schemeClr val="tx2"/>
                </a:solidFill>
                <a:latin typeface="EYInterstate Light" panose="02000506000000020004" pitchFamily="2" charset="0"/>
              </a:rPr>
              <a:t>the member firms of Ernst &amp; Young Global Limited, each of which is</a:t>
            </a:r>
          </a:p>
          <a:p>
            <a:pPr defTabSz="898561">
              <a:lnSpc>
                <a:spcPct val="110000"/>
              </a:lnSpc>
            </a:pPr>
            <a:r>
              <a:rPr lang="en-US" sz="706">
                <a:solidFill>
                  <a:schemeClr val="tx2"/>
                </a:solidFill>
                <a:latin typeface="EYInterstate Light" panose="02000506000000020004" pitchFamily="2" charset="0"/>
              </a:rPr>
              <a:t>a separate legal entity. Ernst &amp; Young Global Limited, a UK company</a:t>
            </a:r>
          </a:p>
          <a:p>
            <a:pPr defTabSz="898561">
              <a:lnSpc>
                <a:spcPct val="110000"/>
              </a:lnSpc>
            </a:pPr>
            <a:r>
              <a:rPr lang="en-US" sz="706">
                <a:solidFill>
                  <a:schemeClr val="tx2"/>
                </a:solidFill>
                <a:latin typeface="EYInterstate Light" panose="02000506000000020004" pitchFamily="2" charset="0"/>
              </a:rPr>
              <a:t>limited by guarantee, does not provide services to clients. For more</a:t>
            </a:r>
          </a:p>
          <a:p>
            <a:pPr defTabSz="898561">
              <a:lnSpc>
                <a:spcPct val="110000"/>
              </a:lnSpc>
            </a:pPr>
            <a:r>
              <a:rPr lang="en-US" sz="706">
                <a:solidFill>
                  <a:schemeClr val="tx2"/>
                </a:solidFill>
                <a:latin typeface="EYInterstate Light" panose="02000506000000020004" pitchFamily="2" charset="0"/>
              </a:rPr>
              <a:t>information about our organization, please visit ey.com.</a:t>
            </a:r>
          </a:p>
          <a:p>
            <a:pPr defTabSz="898561">
              <a:lnSpc>
                <a:spcPct val="110000"/>
              </a:lnSpc>
            </a:pPr>
            <a:endParaRPr lang="en-US" sz="706">
              <a:solidFill>
                <a:schemeClr val="tx2"/>
              </a:solidFill>
              <a:latin typeface="EYInterstate Regular" panose="02000503020000020004" pitchFamily="2" charset="0"/>
            </a:endParaRPr>
          </a:p>
          <a:p>
            <a:pPr defTabSz="898561">
              <a:lnSpc>
                <a:spcPct val="110000"/>
              </a:lnSpc>
            </a:pPr>
            <a:r>
              <a:rPr lang="en-US" sz="706">
                <a:solidFill>
                  <a:schemeClr val="tx2"/>
                </a:solidFill>
                <a:latin typeface="EYInterstate Regular" panose="02000503020000020004" pitchFamily="2" charset="0"/>
              </a:rPr>
              <a:t>© 2019 EYGM Limited. </a:t>
            </a:r>
          </a:p>
          <a:p>
            <a:pPr defTabSz="898561">
              <a:lnSpc>
                <a:spcPct val="110000"/>
              </a:lnSpc>
            </a:pPr>
            <a:r>
              <a:rPr lang="en-US" sz="706" b="1">
                <a:solidFill>
                  <a:schemeClr val="tx2"/>
                </a:solidFill>
                <a:latin typeface="EYInterstate Regular" panose="02000503020000020004" pitchFamily="2" charset="0"/>
              </a:rPr>
              <a:t>Confidential </a:t>
            </a:r>
            <a:r>
              <a:rPr lang="en-US" sz="706">
                <a:solidFill>
                  <a:schemeClr val="tx2"/>
                </a:solidFill>
                <a:latin typeface="EYInterstate Regular" panose="02000503020000020004" pitchFamily="2" charset="0"/>
              </a:rPr>
              <a:t>– All Rights Reserved.</a:t>
            </a:r>
          </a:p>
          <a:p>
            <a:pPr defTabSz="898561">
              <a:lnSpc>
                <a:spcPct val="110000"/>
              </a:lnSpc>
            </a:pPr>
            <a:endParaRPr lang="en-US" sz="706">
              <a:solidFill>
                <a:schemeClr val="tx2"/>
              </a:solidFill>
              <a:latin typeface="EYInterstate Light" panose="02000506000000020004" pitchFamily="2" charset="0"/>
            </a:endParaRPr>
          </a:p>
          <a:p>
            <a:pPr defTabSz="898561">
              <a:lnSpc>
                <a:spcPct val="110000"/>
              </a:lnSpc>
            </a:pPr>
            <a:r>
              <a:rPr lang="en-US" sz="529">
                <a:solidFill>
                  <a:schemeClr val="tx2"/>
                </a:solidFill>
                <a:latin typeface="EYInterstate Light" panose="02000506000000020004" pitchFamily="2" charset="0"/>
              </a:rPr>
              <a:t>This publication contains information in summary form and is therefore intended for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general guidance only. It is not intended to be a substitute for detailed research or the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exercise of professional judgment. Neither Ernst &amp; Young LLP nor any other member of the </a:t>
            </a:r>
            <a:br>
              <a:rPr lang="en-US" sz="529">
                <a:solidFill>
                  <a:schemeClr val="tx2"/>
                </a:solidFill>
                <a:latin typeface="EYInterstate Light" panose="02000506000000020004" pitchFamily="2" charset="0"/>
              </a:rPr>
            </a:br>
            <a:r>
              <a:rPr lang="en-US" sz="529">
                <a:solidFill>
                  <a:schemeClr val="tx2"/>
                </a:solidFill>
                <a:latin typeface="EYInterstate Light" panose="02000506000000020004" pitchFamily="2" charset="0"/>
              </a:rPr>
              <a:t>global EY organization can accept any responsibility for loss occasioned to any person acting or refraining from action as a result of any material in this publication. On any specific matter, reference should be made to the appropriate advisor.</a:t>
            </a:r>
          </a:p>
          <a:p>
            <a:pPr defTabSz="898561">
              <a:lnSpc>
                <a:spcPct val="110000"/>
              </a:lnSpc>
            </a:pPr>
            <a:r>
              <a:rPr lang="en-US" sz="882" b="1">
                <a:solidFill>
                  <a:schemeClr val="tx2"/>
                </a:solidFill>
                <a:latin typeface="EYInterstate Regular" panose="02000503020000020004" pitchFamily="2" charset="0"/>
              </a:rPr>
              <a:t>ey.com</a:t>
            </a:r>
          </a:p>
        </p:txBody>
      </p:sp>
      <p:sp>
        <p:nvSpPr>
          <p:cNvPr id="8" name="TextBox 7"/>
          <p:cNvSpPr txBox="1"/>
          <p:nvPr userDrawn="1"/>
        </p:nvSpPr>
        <p:spPr bwMode="gray">
          <a:xfrm>
            <a:off x="378412" y="369028"/>
            <a:ext cx="3211427" cy="135743"/>
          </a:xfrm>
          <a:prstGeom prst="rect">
            <a:avLst/>
          </a:prstGeom>
          <a:noFill/>
        </p:spPr>
        <p:txBody>
          <a:bodyPr wrap="square" lIns="0" tIns="0" rIns="0" bIns="0" rtlCol="0">
            <a:spAutoFit/>
          </a:bodyPr>
          <a:lstStyle/>
          <a:p>
            <a:pPr marL="0" marR="0" lvl="0" indent="0" defTabSz="898561" eaLnBrk="1" fontAlgn="auto" latinLnBrk="0" hangingPunct="1">
              <a:lnSpc>
                <a:spcPct val="100000"/>
              </a:lnSpc>
              <a:spcBef>
                <a:spcPts val="0"/>
              </a:spcBef>
              <a:spcAft>
                <a:spcPts val="0"/>
              </a:spcAft>
              <a:buClrTx/>
              <a:buSzTx/>
              <a:buFontTx/>
              <a:buNone/>
              <a:tabLst/>
              <a:defRPr/>
            </a:pPr>
            <a:r>
              <a:rPr kumimoji="0" lang="en-US" sz="882" b="0" i="0" u="none" strike="noStrike" kern="0" cap="none" spc="0" normalizeH="0" baseline="0" noProof="0">
                <a:ln>
                  <a:noFill/>
                </a:ln>
                <a:solidFill>
                  <a:schemeClr val="tx2"/>
                </a:solidFill>
                <a:effectLst/>
                <a:uLnTx/>
                <a:uFillTx/>
              </a:rPr>
              <a:t>EY | Assurance | Tax | Transactions | Advisory</a:t>
            </a:r>
          </a:p>
        </p:txBody>
      </p:sp>
    </p:spTree>
    <p:extLst>
      <p:ext uri="{BB962C8B-B14F-4D97-AF65-F5344CB8AC3E}">
        <p14:creationId xmlns:p14="http://schemas.microsoft.com/office/powerpoint/2010/main" val="1468419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Line 10">
            <a:extLst>
              <a:ext uri="{FF2B5EF4-FFF2-40B4-BE49-F238E27FC236}">
                <a16:creationId xmlns:a16="http://schemas.microsoft.com/office/drawing/2014/main" id="{8832866C-87FB-4C4E-AECB-CDCEC47D6062}"/>
              </a:ext>
            </a:extLst>
          </p:cNvPr>
          <p:cNvSpPr>
            <a:spLocks noChangeShapeType="1"/>
          </p:cNvSpPr>
          <p:nvPr userDrawn="1"/>
        </p:nvSpPr>
        <p:spPr bwMode="gray">
          <a:xfrm>
            <a:off x="381000" y="1154099"/>
            <a:ext cx="11430000" cy="0"/>
          </a:xfrm>
          <a:prstGeom prst="line">
            <a:avLst/>
          </a:prstGeom>
          <a:noFill/>
          <a:ln w="19050">
            <a:solidFill>
              <a:srgbClr val="D95A2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9" name="Title 1">
            <a:extLst>
              <a:ext uri="{FF2B5EF4-FFF2-40B4-BE49-F238E27FC236}">
                <a16:creationId xmlns:a16="http://schemas.microsoft.com/office/drawing/2014/main" id="{E29BE12C-E347-4E17-B4EE-6E773498113B}"/>
              </a:ext>
            </a:extLst>
          </p:cNvPr>
          <p:cNvSpPr>
            <a:spLocks noGrp="1"/>
          </p:cNvSpPr>
          <p:nvPr>
            <p:ph type="title"/>
          </p:nvPr>
        </p:nvSpPr>
        <p:spPr bwMode="gray">
          <a:xfrm>
            <a:off x="381001" y="581444"/>
            <a:ext cx="10637634" cy="241830"/>
          </a:xfrm>
          <a:prstGeom prst="rect">
            <a:avLst/>
          </a:prstGeom>
        </p:spPr>
        <p:txBody>
          <a:bodyPr lIns="0" tIns="0" rIns="0" bIns="0" anchor="ctr" anchorCtr="0"/>
          <a:lstStyle>
            <a:lvl1pPr>
              <a:defRPr lang="en-GB" sz="1588" b="0">
                <a:solidFill>
                  <a:srgbClr val="41140A"/>
                </a:solidFill>
                <a:latin typeface="+mn-lt"/>
              </a:defRPr>
            </a:lvl1pPr>
          </a:lstStyle>
          <a:p>
            <a:pPr marL="0" lvl="0"/>
            <a:r>
              <a:rPr lang="en-US"/>
              <a:t>Click to edit Master title style</a:t>
            </a:r>
            <a:endParaRPr lang="en-GB"/>
          </a:p>
        </p:txBody>
      </p:sp>
      <p:sp>
        <p:nvSpPr>
          <p:cNvPr id="10" name="Content Placeholder 2">
            <a:extLst>
              <a:ext uri="{FF2B5EF4-FFF2-40B4-BE49-F238E27FC236}">
                <a16:creationId xmlns:a16="http://schemas.microsoft.com/office/drawing/2014/main" id="{6EA35571-2ED4-4FEE-A745-24CA2DBA36A0}"/>
              </a:ext>
            </a:extLst>
          </p:cNvPr>
          <p:cNvSpPr>
            <a:spLocks noGrp="1"/>
          </p:cNvSpPr>
          <p:nvPr>
            <p:ph sz="quarter" idx="11" hasCustomPrompt="1"/>
          </p:nvPr>
        </p:nvSpPr>
        <p:spPr>
          <a:xfrm>
            <a:off x="381001" y="828824"/>
            <a:ext cx="10637810" cy="288425"/>
          </a:xfrm>
          <a:prstGeom prst="rect">
            <a:avLst/>
          </a:prstGeom>
        </p:spPr>
        <p:txBody>
          <a:bodyPr lIns="0" tIns="0" rIns="0" bIns="0"/>
          <a:lstStyle>
            <a:lvl1pPr marL="0" indent="0">
              <a:lnSpc>
                <a:spcPct val="85000"/>
              </a:lnSpc>
              <a:spcBef>
                <a:spcPts val="0"/>
              </a:spcBef>
              <a:buNone/>
              <a:defRPr sz="1941">
                <a:solidFill>
                  <a:srgbClr val="41140A"/>
                </a:solidFill>
                <a:latin typeface="Arial Black" panose="020B0A04020102020204" pitchFamily="34" charset="0"/>
              </a:defRPr>
            </a:lvl1pPr>
            <a:lvl2pPr marL="314678" indent="0">
              <a:buNone/>
              <a:defRPr sz="1588"/>
            </a:lvl2pPr>
            <a:lvl3pPr marL="629356" indent="0">
              <a:buNone/>
              <a:defRPr sz="1588"/>
            </a:lvl3pPr>
            <a:lvl4pPr marL="944034" indent="0">
              <a:buNone/>
              <a:defRPr sz="1588"/>
            </a:lvl4pPr>
            <a:lvl5pPr marL="1258712" indent="0">
              <a:buNone/>
              <a:defRPr sz="1588"/>
            </a:lvl5pPr>
          </a:lstStyle>
          <a:p>
            <a:pPr lvl="0"/>
            <a:r>
              <a:rPr lang="en-US"/>
              <a:t>Subheading</a:t>
            </a:r>
          </a:p>
        </p:txBody>
      </p:sp>
      <p:sp>
        <p:nvSpPr>
          <p:cNvPr id="11" name="Content Placeholder 2">
            <a:extLst>
              <a:ext uri="{FF2B5EF4-FFF2-40B4-BE49-F238E27FC236}">
                <a16:creationId xmlns:a16="http://schemas.microsoft.com/office/drawing/2014/main" id="{D9232607-61FE-4E1C-91FB-05C3683DAA06}"/>
              </a:ext>
            </a:extLst>
          </p:cNvPr>
          <p:cNvSpPr>
            <a:spLocks noGrp="1"/>
          </p:cNvSpPr>
          <p:nvPr>
            <p:ph idx="1" hasCustomPrompt="1"/>
          </p:nvPr>
        </p:nvSpPr>
        <p:spPr bwMode="gray">
          <a:xfrm>
            <a:off x="381000" y="1256765"/>
            <a:ext cx="11430000" cy="1129721"/>
          </a:xfrm>
          <a:prstGeom prst="rect">
            <a:avLst/>
          </a:prstGeom>
        </p:spPr>
        <p:txBody>
          <a:bodyPr lIns="0" tIns="0" rIns="0" bIns="0">
            <a:spAutoFit/>
          </a:bodyPr>
          <a:lstStyle>
            <a:lvl1pPr marL="0" indent="0">
              <a:buClr>
                <a:srgbClr val="8B241C"/>
              </a:buClr>
              <a:buFont typeface="Wingdings 3" panose="05040102010807070707" pitchFamily="18" charset="2"/>
              <a:buNone/>
              <a:defRPr sz="1412" b="1">
                <a:solidFill>
                  <a:schemeClr val="tx1"/>
                </a:solidFill>
                <a:latin typeface="+mn-lt"/>
              </a:defRPr>
            </a:lvl1pPr>
            <a:lvl2pPr marL="205920" indent="-204518">
              <a:buClr>
                <a:srgbClr val="8B241C"/>
              </a:buClr>
              <a:defRPr sz="1235">
                <a:solidFill>
                  <a:schemeClr val="tx1"/>
                </a:solidFill>
                <a:latin typeface="+mn-lt"/>
              </a:defRPr>
            </a:lvl2pPr>
            <a:lvl3pPr marL="403433" indent="-196113">
              <a:buClr>
                <a:srgbClr val="8B241C"/>
              </a:buClr>
              <a:defRPr sz="1235">
                <a:solidFill>
                  <a:schemeClr val="tx1"/>
                </a:solidFill>
                <a:latin typeface="+mn-lt"/>
              </a:defRPr>
            </a:lvl3pPr>
            <a:lvl4pPr marL="609353" indent="-200316">
              <a:buClr>
                <a:srgbClr val="8B241C"/>
              </a:buClr>
              <a:defRPr sz="1235">
                <a:solidFill>
                  <a:schemeClr val="tx1"/>
                </a:solidFill>
                <a:latin typeface="+mn-lt"/>
              </a:defRPr>
            </a:lvl4pPr>
            <a:lvl5pPr marL="806867" indent="-198915">
              <a:buClr>
                <a:srgbClr val="8B241C"/>
              </a:buClr>
              <a:defRPr sz="1235">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oup 4">
            <a:extLst>
              <a:ext uri="{FF2B5EF4-FFF2-40B4-BE49-F238E27FC236}">
                <a16:creationId xmlns:a16="http://schemas.microsoft.com/office/drawing/2014/main" id="{F11FAF4F-C029-4B5A-922C-F1311741DE51}"/>
              </a:ext>
            </a:extLst>
          </p:cNvPr>
          <p:cNvGrpSpPr>
            <a:grpSpLocks noChangeAspect="1"/>
          </p:cNvGrpSpPr>
          <p:nvPr userDrawn="1"/>
        </p:nvGrpSpPr>
        <p:grpSpPr bwMode="auto">
          <a:xfrm>
            <a:off x="11357429" y="611710"/>
            <a:ext cx="453571" cy="428625"/>
            <a:chOff x="7512" y="300"/>
            <a:chExt cx="300" cy="306"/>
          </a:xfrm>
          <a:solidFill>
            <a:schemeClr val="tx1"/>
          </a:solidFill>
        </p:grpSpPr>
        <p:sp>
          <p:nvSpPr>
            <p:cNvPr id="16" name="Freeform 5">
              <a:extLst>
                <a:ext uri="{FF2B5EF4-FFF2-40B4-BE49-F238E27FC236}">
                  <a16:creationId xmlns:a16="http://schemas.microsoft.com/office/drawing/2014/main" id="{0250AB11-2F15-4C9A-B345-7CAF80E97849}"/>
                </a:ext>
              </a:extLst>
            </p:cNvPr>
            <p:cNvSpPr>
              <a:spLocks/>
            </p:cNvSpPr>
            <p:nvPr/>
          </p:nvSpPr>
          <p:spPr bwMode="auto">
            <a:xfrm>
              <a:off x="7515" y="455"/>
              <a:ext cx="121" cy="151"/>
            </a:xfrm>
            <a:custGeom>
              <a:avLst/>
              <a:gdLst>
                <a:gd name="T0" fmla="*/ 364 w 971"/>
                <a:gd name="T1" fmla="*/ 733 h 1211"/>
                <a:gd name="T2" fmla="*/ 803 w 971"/>
                <a:gd name="T3" fmla="*/ 733 h 1211"/>
                <a:gd name="T4" fmla="*/ 803 w 971"/>
                <a:gd name="T5" fmla="*/ 478 h 1211"/>
                <a:gd name="T6" fmla="*/ 364 w 971"/>
                <a:gd name="T7" fmla="*/ 478 h 1211"/>
                <a:gd name="T8" fmla="*/ 364 w 971"/>
                <a:gd name="T9" fmla="*/ 279 h 1211"/>
                <a:gd name="T10" fmla="*/ 849 w 971"/>
                <a:gd name="T11" fmla="*/ 279 h 1211"/>
                <a:gd name="T12" fmla="*/ 689 w 971"/>
                <a:gd name="T13" fmla="*/ 0 h 1211"/>
                <a:gd name="T14" fmla="*/ 0 w 971"/>
                <a:gd name="T15" fmla="*/ 0 h 1211"/>
                <a:gd name="T16" fmla="*/ 0 w 971"/>
                <a:gd name="T17" fmla="*/ 1211 h 1211"/>
                <a:gd name="T18" fmla="*/ 971 w 971"/>
                <a:gd name="T19" fmla="*/ 1211 h 1211"/>
                <a:gd name="T20" fmla="*/ 971 w 971"/>
                <a:gd name="T21" fmla="*/ 932 h 1211"/>
                <a:gd name="T22" fmla="*/ 364 w 971"/>
                <a:gd name="T23" fmla="*/ 932 h 1211"/>
                <a:gd name="T24" fmla="*/ 364 w 971"/>
                <a:gd name="T25" fmla="*/ 7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1211">
                  <a:moveTo>
                    <a:pt x="364" y="733"/>
                  </a:moveTo>
                  <a:lnTo>
                    <a:pt x="803" y="733"/>
                  </a:lnTo>
                  <a:lnTo>
                    <a:pt x="803" y="478"/>
                  </a:lnTo>
                  <a:lnTo>
                    <a:pt x="364" y="478"/>
                  </a:lnTo>
                  <a:lnTo>
                    <a:pt x="364" y="279"/>
                  </a:lnTo>
                  <a:lnTo>
                    <a:pt x="849" y="279"/>
                  </a:lnTo>
                  <a:lnTo>
                    <a:pt x="689" y="0"/>
                  </a:lnTo>
                  <a:lnTo>
                    <a:pt x="0" y="0"/>
                  </a:lnTo>
                  <a:lnTo>
                    <a:pt x="0" y="1211"/>
                  </a:lnTo>
                  <a:lnTo>
                    <a:pt x="971" y="1211"/>
                  </a:lnTo>
                  <a:lnTo>
                    <a:pt x="971" y="932"/>
                  </a:lnTo>
                  <a:lnTo>
                    <a:pt x="364" y="932"/>
                  </a:lnTo>
                  <a:lnTo>
                    <a:pt x="36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7" name="Freeform 6">
              <a:extLst>
                <a:ext uri="{FF2B5EF4-FFF2-40B4-BE49-F238E27FC236}">
                  <a16:creationId xmlns:a16="http://schemas.microsoft.com/office/drawing/2014/main" id="{546CE0BE-545F-49AA-A085-324D43326138}"/>
                </a:ext>
              </a:extLst>
            </p:cNvPr>
            <p:cNvSpPr>
              <a:spLocks/>
            </p:cNvSpPr>
            <p:nvPr/>
          </p:nvSpPr>
          <p:spPr bwMode="auto">
            <a:xfrm>
              <a:off x="7615" y="455"/>
              <a:ext cx="152" cy="151"/>
            </a:xfrm>
            <a:custGeom>
              <a:avLst/>
              <a:gdLst>
                <a:gd name="T0" fmla="*/ 815 w 1212"/>
                <a:gd name="T1" fmla="*/ 0 h 1211"/>
                <a:gd name="T2" fmla="*/ 608 w 1212"/>
                <a:gd name="T3" fmla="*/ 395 h 1211"/>
                <a:gd name="T4" fmla="*/ 403 w 1212"/>
                <a:gd name="T5" fmla="*/ 0 h 1211"/>
                <a:gd name="T6" fmla="*/ 0 w 1212"/>
                <a:gd name="T7" fmla="*/ 0 h 1211"/>
                <a:gd name="T8" fmla="*/ 424 w 1212"/>
                <a:gd name="T9" fmla="*/ 733 h 1211"/>
                <a:gd name="T10" fmla="*/ 424 w 1212"/>
                <a:gd name="T11" fmla="*/ 1211 h 1211"/>
                <a:gd name="T12" fmla="*/ 787 w 1212"/>
                <a:gd name="T13" fmla="*/ 1211 h 1211"/>
                <a:gd name="T14" fmla="*/ 787 w 1212"/>
                <a:gd name="T15" fmla="*/ 733 h 1211"/>
                <a:gd name="T16" fmla="*/ 1212 w 1212"/>
                <a:gd name="T17" fmla="*/ 0 h 1211"/>
                <a:gd name="T18" fmla="*/ 815 w 1212"/>
                <a:gd name="T1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1">
                  <a:moveTo>
                    <a:pt x="815" y="0"/>
                  </a:moveTo>
                  <a:lnTo>
                    <a:pt x="608" y="395"/>
                  </a:lnTo>
                  <a:lnTo>
                    <a:pt x="403" y="0"/>
                  </a:lnTo>
                  <a:lnTo>
                    <a:pt x="0" y="0"/>
                  </a:lnTo>
                  <a:lnTo>
                    <a:pt x="424" y="733"/>
                  </a:lnTo>
                  <a:lnTo>
                    <a:pt x="424" y="1211"/>
                  </a:lnTo>
                  <a:lnTo>
                    <a:pt x="787" y="1211"/>
                  </a:lnTo>
                  <a:lnTo>
                    <a:pt x="787" y="733"/>
                  </a:lnTo>
                  <a:lnTo>
                    <a:pt x="1212" y="0"/>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8" name="Freeform 7">
              <a:extLst>
                <a:ext uri="{FF2B5EF4-FFF2-40B4-BE49-F238E27FC236}">
                  <a16:creationId xmlns:a16="http://schemas.microsoft.com/office/drawing/2014/main" id="{F7105D40-8422-40F7-90DF-3D4169EE2CE6}"/>
                </a:ext>
              </a:extLst>
            </p:cNvPr>
            <p:cNvSpPr>
              <a:spLocks/>
            </p:cNvSpPr>
            <p:nvPr/>
          </p:nvSpPr>
          <p:spPr bwMode="auto">
            <a:xfrm>
              <a:off x="7512" y="300"/>
              <a:ext cx="300" cy="109"/>
            </a:xfrm>
            <a:custGeom>
              <a:avLst/>
              <a:gdLst>
                <a:gd name="T0" fmla="*/ 2400 w 2400"/>
                <a:gd name="T1" fmla="*/ 0 h 874"/>
                <a:gd name="T2" fmla="*/ 0 w 2400"/>
                <a:gd name="T3" fmla="*/ 874 h 874"/>
                <a:gd name="T4" fmla="*/ 2400 w 2400"/>
                <a:gd name="T5" fmla="*/ 451 h 874"/>
                <a:gd name="T6" fmla="*/ 2400 w 2400"/>
                <a:gd name="T7" fmla="*/ 0 h 874"/>
              </a:gdLst>
              <a:ahLst/>
              <a:cxnLst>
                <a:cxn ang="0">
                  <a:pos x="T0" y="T1"/>
                </a:cxn>
                <a:cxn ang="0">
                  <a:pos x="T2" y="T3"/>
                </a:cxn>
                <a:cxn ang="0">
                  <a:pos x="T4" y="T5"/>
                </a:cxn>
                <a:cxn ang="0">
                  <a:pos x="T6" y="T7"/>
                </a:cxn>
              </a:cxnLst>
              <a:rect l="0" t="0" r="r" b="b"/>
              <a:pathLst>
                <a:path w="2400" h="874">
                  <a:moveTo>
                    <a:pt x="2400" y="0"/>
                  </a:moveTo>
                  <a:lnTo>
                    <a:pt x="0" y="874"/>
                  </a:lnTo>
                  <a:lnTo>
                    <a:pt x="2400" y="451"/>
                  </a:lnTo>
                  <a:lnTo>
                    <a:pt x="24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1634098902"/>
      </p:ext>
    </p:extLst>
  </p:cSld>
  <p:clrMapOvr>
    <a:masterClrMapping/>
  </p:clrMapOvr>
  <p:extLst>
    <p:ext uri="{DCECCB84-F9BA-43D5-87BE-67443E8EF086}">
      <p15:sldGuideLst xmlns:p15="http://schemas.microsoft.com/office/powerpoint/2012/main">
        <p15:guide id="3" pos="403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ctrTitle"/>
          </p:nvPr>
        </p:nvSpPr>
        <p:spPr>
          <a:xfrm>
            <a:off x="203200" y="4038612"/>
            <a:ext cx="11785600" cy="1422399"/>
          </a:xfrm>
        </p:spPr>
        <p:txBody>
          <a:bodyPr>
            <a:normAutofit/>
          </a:bodyPr>
          <a:lstStyle>
            <a:lvl1pPr algn="ctr">
              <a:defRPr sz="3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203200" y="5461001"/>
            <a:ext cx="11785600" cy="812800"/>
          </a:xfrm>
        </p:spPr>
        <p:txBody>
          <a:bodyPr anchor="ctr">
            <a:normAutofit/>
          </a:bodyPr>
          <a:lstStyle>
            <a:lvl1pPr marL="0" indent="0" algn="ctr">
              <a:buNone/>
              <a:defRPr sz="21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825"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3600" y="1143000"/>
            <a:ext cx="7924800" cy="2743200"/>
          </a:xfrm>
          <a:prstGeom prst="rect">
            <a:avLst/>
          </a:prstGeom>
        </p:spPr>
      </p:pic>
    </p:spTree>
    <p:extLst>
      <p:ext uri="{BB962C8B-B14F-4D97-AF65-F5344CB8AC3E}">
        <p14:creationId xmlns:p14="http://schemas.microsoft.com/office/powerpoint/2010/main" val="607698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508000" y="2209801"/>
            <a:ext cx="5283200" cy="2235200"/>
          </a:xfrm>
        </p:spPr>
        <p:txBody>
          <a:bodyPr>
            <a:noAutofit/>
          </a:bodyPr>
          <a:lstStyle>
            <a:lvl1pPr marL="0" indent="0" algn="l">
              <a:defRPr sz="27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825">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1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7360" y="304800"/>
            <a:ext cx="3698240" cy="1280160"/>
          </a:xfrm>
          <a:prstGeom prst="rect">
            <a:avLst/>
          </a:prstGeom>
        </p:spPr>
      </p:pic>
    </p:spTree>
    <p:extLst>
      <p:ext uri="{BB962C8B-B14F-4D97-AF65-F5344CB8AC3E}">
        <p14:creationId xmlns:p14="http://schemas.microsoft.com/office/powerpoint/2010/main" val="188798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4267200" y="3874770"/>
            <a:ext cx="79248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7" name="Title 1"/>
          <p:cNvSpPr>
            <a:spLocks noGrp="1"/>
          </p:cNvSpPr>
          <p:nvPr>
            <p:ph type="ctrTitle"/>
          </p:nvPr>
        </p:nvSpPr>
        <p:spPr>
          <a:xfrm>
            <a:off x="4368800" y="3962400"/>
            <a:ext cx="7620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0520" y="3322320"/>
            <a:ext cx="4460240" cy="3345180"/>
          </a:xfrm>
          <a:prstGeom prst="rect">
            <a:avLst/>
          </a:prstGeom>
          <a:noFill/>
          <a:ln>
            <a:noFill/>
          </a:ln>
        </p:spPr>
      </p:pic>
    </p:spTree>
    <p:extLst>
      <p:ext uri="{BB962C8B-B14F-4D97-AF65-F5344CB8AC3E}">
        <p14:creationId xmlns:p14="http://schemas.microsoft.com/office/powerpoint/2010/main" val="2162281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4401" y="6019800"/>
            <a:ext cx="1155699" cy="866774"/>
          </a:xfrm>
          <a:prstGeom prst="rect">
            <a:avLst/>
          </a:prstGeom>
        </p:spPr>
      </p:pic>
    </p:spTree>
    <p:extLst>
      <p:ext uri="{BB962C8B-B14F-4D97-AF65-F5344CB8AC3E}">
        <p14:creationId xmlns:p14="http://schemas.microsoft.com/office/powerpoint/2010/main" val="3953478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11684000" cy="4958462"/>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2"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3"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9260894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8"/>
            <a:ext cx="11684000" cy="4958465"/>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1">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5"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6"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533423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3"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304800" y="1193808"/>
            <a:ext cx="11684000" cy="4958465"/>
          </a:xfrm>
        </p:spPr>
        <p:txBody>
          <a:bodyPr>
            <a:normAutofit/>
          </a:bodyPr>
          <a:lstStyle>
            <a:lvl1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5"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6"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66407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EAD6-D613-42F0-BA8F-E1699E3F141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CB1BA61-ACFA-41CD-BEAD-D52025A7448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B0F1F-7582-43A2-829B-B28E157E8C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56DF10-2F8A-458C-9147-15DB6B3AF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D14C-5C24-4163-B7D4-4F38F697C485}"/>
              </a:ext>
            </a:extLst>
          </p:cNvPr>
          <p:cNvSpPr>
            <a:spLocks noGrp="1"/>
          </p:cNvSpPr>
          <p:nvPr>
            <p:ph type="sldNum" sz="quarter" idx="12"/>
          </p:nvPr>
        </p:nvSpPr>
        <p:spPr/>
        <p:txBody>
          <a:bodyPr/>
          <a:lstStyle/>
          <a:p>
            <a:fld id="{1CE1136B-491C-44F1-A9CB-BC2EEE417499}" type="slidenum">
              <a:rPr lang="en-US" smtClean="0"/>
              <a:t>‹#›</a:t>
            </a:fld>
            <a:endParaRPr lang="en-US"/>
          </a:p>
        </p:txBody>
      </p:sp>
    </p:spTree>
    <p:extLst>
      <p:ext uri="{BB962C8B-B14F-4D97-AF65-F5344CB8AC3E}">
        <p14:creationId xmlns:p14="http://schemas.microsoft.com/office/powerpoint/2010/main" val="1520187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5"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6"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3580003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5"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6"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641064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8"/>
            <a:ext cx="11684000" cy="4958465"/>
          </a:xfrm>
        </p:spPr>
        <p:txBody>
          <a:bodyPr>
            <a:normAutofit/>
          </a:bodyPr>
          <a:lstStyle>
            <a:lvl1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5"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6"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2993155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11684000" cy="4958462"/>
          </a:xfrm>
        </p:spPr>
        <p:txBody>
          <a:bodyPr>
            <a:normAutofit/>
          </a:bodyPr>
          <a:lstStyle>
            <a:lvl1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351">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0" name="Rectangle 9"/>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2"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3"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4157255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304800" y="1193804"/>
            <a:ext cx="5588000" cy="4958462"/>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1">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6299200" y="1193804"/>
            <a:ext cx="5588000" cy="4958462"/>
          </a:xfrm>
        </p:spPr>
        <p:txBody>
          <a:bodyPr>
            <a:normAutofit/>
          </a:bodyPr>
          <a:lstStyle>
            <a:lvl1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351">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75"/>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13" name="Footer Placeholder 4"/>
          <p:cNvSpPr>
            <a:spLocks noGrp="1"/>
          </p:cNvSpPr>
          <p:nvPr>
            <p:ph type="ftr" sz="quarter" idx="11"/>
          </p:nvPr>
        </p:nvSpPr>
        <p:spPr>
          <a:xfrm>
            <a:off x="4165600" y="6375409"/>
            <a:ext cx="3860800" cy="365125"/>
          </a:xfr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1B365D"/>
              </a:solidFill>
            </a:endParaRPr>
          </a:p>
        </p:txBody>
      </p:sp>
      <p:sp>
        <p:nvSpPr>
          <p:cNvPr id="14" name="Slide Number Placeholder 5"/>
          <p:cNvSpPr>
            <a:spLocks noGrp="1"/>
          </p:cNvSpPr>
          <p:nvPr>
            <p:ph type="sldNum" sz="quarter" idx="12"/>
          </p:nvPr>
        </p:nvSpPr>
        <p:spPr>
          <a:xfrm>
            <a:off x="9144000" y="6375409"/>
            <a:ext cx="2844800" cy="365125"/>
          </a:xfrm>
          <a:prstGeom prst="rect">
            <a:avLst/>
          </a:prstGeom>
        </p:spPr>
        <p:txBody>
          <a:bodyPr anchor="b"/>
          <a:lstStyle>
            <a:lvl1pPr>
              <a:defRPr sz="75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52266"/>
            <a:ext cx="2113280" cy="731520"/>
          </a:xfrm>
          <a:prstGeom prst="rect">
            <a:avLst/>
          </a:prstGeom>
        </p:spPr>
      </p:pic>
    </p:spTree>
    <p:extLst>
      <p:ext uri="{BB962C8B-B14F-4D97-AF65-F5344CB8AC3E}">
        <p14:creationId xmlns:p14="http://schemas.microsoft.com/office/powerpoint/2010/main" val="4062675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19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94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495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 Yellow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216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9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1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022600"/>
            <a:ext cx="2337816" cy="1078992"/>
          </a:xfrm>
          <a:prstGeom prst="rect">
            <a:avLst/>
          </a:prstGeom>
        </p:spPr>
      </p:pic>
    </p:spTree>
    <p:extLst>
      <p:ext uri="{BB962C8B-B14F-4D97-AF65-F5344CB8AC3E}">
        <p14:creationId xmlns:p14="http://schemas.microsoft.com/office/powerpoint/2010/main" val="379111143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457189" indent="-457189">
              <a:buFont typeface="Arial" panose="020B0604020202020204" pitchFamily="34" charset="0"/>
              <a:buChar char="•"/>
              <a:defRPr>
                <a:solidFill>
                  <a:schemeClr val="accent5"/>
                </a:solidFill>
              </a:defRPr>
            </a:lvl1pPr>
            <a:lvl2pPr marL="990575" indent="-38099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35858807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255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3200" b="1" cap="all" baseline="0">
                <a:solidFill>
                  <a:schemeClr val="tx2"/>
                </a:solidFill>
              </a:defRPr>
            </a:lvl1pPr>
          </a:lstStyle>
          <a:p>
            <a:r>
              <a:rPr lang="en-US"/>
              <a:t>THANK YOU</a:t>
            </a:r>
            <a:endParaRPr lang="en-JM"/>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0" y="3022600"/>
            <a:ext cx="2337816" cy="1078992"/>
          </a:xfrm>
          <a:prstGeom prst="rect">
            <a:avLst/>
          </a:prstGeom>
        </p:spPr>
      </p:pic>
    </p:spTree>
    <p:extLst>
      <p:ext uri="{BB962C8B-B14F-4D97-AF65-F5344CB8AC3E}">
        <p14:creationId xmlns:p14="http://schemas.microsoft.com/office/powerpoint/2010/main" val="2880295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803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EAD6-D613-42F0-BA8F-E1699E3F141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CB1BA61-ACFA-41CD-BEAD-D52025A7448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B0F1F-7582-43A2-829B-B28E157E8C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56DF10-2F8A-458C-9147-15DB6B3AF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D14C-5C24-4163-B7D4-4F38F697C485}"/>
              </a:ext>
            </a:extLst>
          </p:cNvPr>
          <p:cNvSpPr>
            <a:spLocks noGrp="1"/>
          </p:cNvSpPr>
          <p:nvPr>
            <p:ph type="sldNum" sz="quarter" idx="12"/>
          </p:nvPr>
        </p:nvSpPr>
        <p:spPr/>
        <p:txBody>
          <a:bodyPr/>
          <a:lstStyle/>
          <a:p>
            <a:fld id="{1CE1136B-491C-44F1-A9CB-BC2EEE417499}" type="slidenum">
              <a:rPr lang="en-US" smtClean="0"/>
              <a:t>‹#›</a:t>
            </a:fld>
            <a:endParaRPr lang="en-US"/>
          </a:p>
        </p:txBody>
      </p:sp>
    </p:spTree>
    <p:extLst>
      <p:ext uri="{BB962C8B-B14F-4D97-AF65-F5344CB8AC3E}">
        <p14:creationId xmlns:p14="http://schemas.microsoft.com/office/powerpoint/2010/main" val="40200454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022600"/>
            <a:ext cx="2337816" cy="1078992"/>
          </a:xfrm>
          <a:prstGeom prst="rect">
            <a:avLst/>
          </a:prstGeom>
        </p:spPr>
      </p:pic>
      <p:pic>
        <p:nvPicPr>
          <p:cNvPr id="7" name="Picture 6">
            <a:extLst>
              <a:ext uri="{FF2B5EF4-FFF2-40B4-BE49-F238E27FC236}">
                <a16:creationId xmlns:a16="http://schemas.microsoft.com/office/drawing/2014/main" id="{92197109-DEF6-4365-AA94-8A31EB6390B6}"/>
              </a:ext>
            </a:extLst>
          </p:cNvPr>
          <p:cNvPicPr>
            <a:picLocks noChangeAspect="1"/>
          </p:cNvPicPr>
          <p:nvPr userDrawn="1"/>
        </p:nvPicPr>
        <p:blipFill>
          <a:blip r:embed="rId3">
            <a:alphaModFix amt="3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325816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5080000" y="3048002"/>
            <a:ext cx="6908800" cy="533399"/>
          </a:xfrm>
        </p:spPr>
        <p:txBody>
          <a:bodyPr anchor="ctr">
            <a:noAutofit/>
          </a:bodyPr>
          <a:lstStyle>
            <a:lvl1pPr algn="l">
              <a:defRPr sz="2667"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2133">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3022600"/>
            <a:ext cx="2337816" cy="1078992"/>
          </a:xfrm>
          <a:prstGeom prst="rect">
            <a:avLst/>
          </a:prstGeom>
        </p:spPr>
      </p:pic>
    </p:spTree>
    <p:extLst>
      <p:ext uri="{BB962C8B-B14F-4D97-AF65-F5344CB8AC3E}">
        <p14:creationId xmlns:p14="http://schemas.microsoft.com/office/powerpoint/2010/main" val="379819338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457189" indent="-457189">
              <a:buFont typeface="Arial" panose="020B0604020202020204" pitchFamily="34" charset="0"/>
              <a:buChar char="•"/>
              <a:defRPr>
                <a:solidFill>
                  <a:schemeClr val="accent5"/>
                </a:solidFill>
              </a:defRPr>
            </a:lvl1pPr>
            <a:lvl2pPr marL="990575" indent="-38099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217672278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8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_Option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F3D5645-37E5-49A0-B570-C402940145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4910FDE4-4996-4A02-9638-1CDFE028E853}"/>
              </a:ext>
            </a:extLst>
          </p:cNvPr>
          <p:cNvGrpSpPr/>
          <p:nvPr userDrawn="1"/>
        </p:nvGrpSpPr>
        <p:grpSpPr>
          <a:xfrm>
            <a:off x="381000" y="347322"/>
            <a:ext cx="5818321" cy="6087429"/>
            <a:chOff x="594360" y="384047"/>
            <a:chExt cx="5422391" cy="6123439"/>
          </a:xfrm>
        </p:grpSpPr>
        <p:pic>
          <p:nvPicPr>
            <p:cNvPr id="11" name="Picture 10">
              <a:extLst>
                <a:ext uri="{FF2B5EF4-FFF2-40B4-BE49-F238E27FC236}">
                  <a16:creationId xmlns:a16="http://schemas.microsoft.com/office/drawing/2014/main" id="{677BEA6F-3B58-44AD-A596-E769B16A1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3503" y="384047"/>
              <a:ext cx="5413248" cy="4572744"/>
            </a:xfrm>
            <a:prstGeom prst="rect">
              <a:avLst/>
            </a:prstGeom>
          </p:spPr>
        </p:pic>
        <p:pic>
          <p:nvPicPr>
            <p:cNvPr id="14" name="Picture 13">
              <a:extLst>
                <a:ext uri="{FF2B5EF4-FFF2-40B4-BE49-F238E27FC236}">
                  <a16:creationId xmlns:a16="http://schemas.microsoft.com/office/drawing/2014/main" id="{50514131-67BB-4E81-A454-3C84D4DCE7A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360" y="5888736"/>
              <a:ext cx="3780000" cy="618750"/>
            </a:xfrm>
            <a:prstGeom prst="rect">
              <a:avLst/>
            </a:prstGeom>
          </p:spPr>
        </p:pic>
      </p:grpSp>
      <p:grpSp>
        <p:nvGrpSpPr>
          <p:cNvPr id="8" name="Group 4">
            <a:extLst>
              <a:ext uri="{FF2B5EF4-FFF2-40B4-BE49-F238E27FC236}">
                <a16:creationId xmlns:a16="http://schemas.microsoft.com/office/drawing/2014/main" id="{49775FA1-7AB7-49C6-9C16-4C3B47A63195}"/>
              </a:ext>
            </a:extLst>
          </p:cNvPr>
          <p:cNvGrpSpPr>
            <a:grpSpLocks noChangeAspect="1"/>
          </p:cNvGrpSpPr>
          <p:nvPr userDrawn="1"/>
        </p:nvGrpSpPr>
        <p:grpSpPr bwMode="auto">
          <a:xfrm>
            <a:off x="10870596" y="5455865"/>
            <a:ext cx="940405" cy="1021136"/>
            <a:chOff x="7190" y="3895"/>
            <a:chExt cx="622" cy="729"/>
          </a:xfrm>
          <a:solidFill>
            <a:schemeClr val="tx2"/>
          </a:solidFill>
        </p:grpSpPr>
        <p:sp>
          <p:nvSpPr>
            <p:cNvPr id="9" name="Freeform 5">
              <a:extLst>
                <a:ext uri="{FF2B5EF4-FFF2-40B4-BE49-F238E27FC236}">
                  <a16:creationId xmlns:a16="http://schemas.microsoft.com/office/drawing/2014/main" id="{F4D7D06B-707A-4855-A243-45ED416925D7}"/>
                </a:ext>
              </a:extLst>
            </p:cNvPr>
            <p:cNvSpPr>
              <a:spLocks/>
            </p:cNvSpPr>
            <p:nvPr/>
          </p:nvSpPr>
          <p:spPr bwMode="auto">
            <a:xfrm>
              <a:off x="7190" y="3895"/>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sp>
          <p:nvSpPr>
            <p:cNvPr id="10" name="Freeform 6">
              <a:extLst>
                <a:ext uri="{FF2B5EF4-FFF2-40B4-BE49-F238E27FC236}">
                  <a16:creationId xmlns:a16="http://schemas.microsoft.com/office/drawing/2014/main" id="{FABA0AFE-BF5D-4289-91F3-01FA3B18AA8F}"/>
                </a:ext>
              </a:extLst>
            </p:cNvPr>
            <p:cNvSpPr>
              <a:spLocks noEditPoints="1"/>
            </p:cNvSpPr>
            <p:nvPr/>
          </p:nvSpPr>
          <p:spPr bwMode="auto">
            <a:xfrm>
              <a:off x="7190" y="4153"/>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41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62"/>
                  </a:moveTo>
                  <a:lnTo>
                    <a:pt x="597" y="1874"/>
                  </a:lnTo>
                  <a:lnTo>
                    <a:pt x="541" y="1874"/>
                  </a:lnTo>
                  <a:lnTo>
                    <a:pt x="541" y="1651"/>
                  </a:lnTo>
                  <a:lnTo>
                    <a:pt x="597" y="1651"/>
                  </a:lnTo>
                  <a:lnTo>
                    <a:pt x="597" y="1762"/>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8"/>
                  </a:moveTo>
                  <a:lnTo>
                    <a:pt x="597" y="1619"/>
                  </a:lnTo>
                  <a:lnTo>
                    <a:pt x="541" y="1619"/>
                  </a:lnTo>
                  <a:lnTo>
                    <a:pt x="541" y="1563"/>
                  </a:lnTo>
                  <a:lnTo>
                    <a:pt x="597" y="1563"/>
                  </a:lnTo>
                  <a:lnTo>
                    <a:pt x="597" y="1598"/>
                  </a:lnTo>
                  <a:close/>
                  <a:moveTo>
                    <a:pt x="981" y="1651"/>
                  </a:moveTo>
                  <a:lnTo>
                    <a:pt x="1037" y="1651"/>
                  </a:lnTo>
                  <a:lnTo>
                    <a:pt x="1037" y="1765"/>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41"/>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51"/>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88"/>
            </a:p>
          </p:txBody>
        </p:sp>
      </p:grpSp>
      <p:sp>
        <p:nvSpPr>
          <p:cNvPr id="84" name="Title 1"/>
          <p:cNvSpPr>
            <a:spLocks noGrp="1"/>
          </p:cNvSpPr>
          <p:nvPr>
            <p:ph type="ctrTitle"/>
          </p:nvPr>
        </p:nvSpPr>
        <p:spPr>
          <a:xfrm>
            <a:off x="848625" y="1633114"/>
            <a:ext cx="4805350" cy="1936055"/>
          </a:xfrm>
          <a:prstGeom prst="rect">
            <a:avLst/>
          </a:prstGeom>
        </p:spPr>
        <p:txBody>
          <a:bodyPr lIns="0" tIns="0" rIns="0" bIns="0"/>
          <a:lstStyle>
            <a:lvl1pPr>
              <a:defRPr sz="3883">
                <a:solidFill>
                  <a:schemeClr val="tx2"/>
                </a:solidFill>
                <a:latin typeface="+mj-lt"/>
                <a:cs typeface="Arial" pitchFamily="34" charset="0"/>
              </a:defRPr>
            </a:lvl1pPr>
          </a:lstStyle>
          <a:p>
            <a:r>
              <a:rPr lang="en-US"/>
              <a:t>Click to edit Master title style</a:t>
            </a:r>
            <a:endParaRPr lang="en-GB"/>
          </a:p>
        </p:txBody>
      </p:sp>
      <p:sp>
        <p:nvSpPr>
          <p:cNvPr id="85" name="Subtitle 2"/>
          <p:cNvSpPr>
            <a:spLocks noGrp="1"/>
          </p:cNvSpPr>
          <p:nvPr>
            <p:ph type="subTitle" idx="1"/>
          </p:nvPr>
        </p:nvSpPr>
        <p:spPr>
          <a:xfrm>
            <a:off x="848625" y="3650194"/>
            <a:ext cx="4805350" cy="792767"/>
          </a:xfrm>
          <a:prstGeom prst="rect">
            <a:avLst/>
          </a:prstGeom>
        </p:spPr>
        <p:txBody>
          <a:bodyPr lIns="0" tIns="0" rIns="0" bIns="0" anchor="b" anchorCtr="0"/>
          <a:lstStyle>
            <a:lvl1pPr marL="0" indent="0" algn="l">
              <a:buNone/>
              <a:defRPr sz="1765" b="1">
                <a:solidFill>
                  <a:schemeClr val="tx2"/>
                </a:solidFill>
                <a:latin typeface="+mj-lt"/>
                <a:cs typeface="Arial" pitchFamily="34" charset="0"/>
              </a:defRPr>
            </a:lvl1pPr>
            <a:lvl2pPr marL="0" indent="0" algn="l">
              <a:buNone/>
              <a:defRPr sz="1412">
                <a:solidFill>
                  <a:srgbClr val="404040"/>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24272831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3200" b="1" cap="all" baseline="0">
                <a:solidFill>
                  <a:schemeClr val="tx2"/>
                </a:solidFill>
              </a:defRPr>
            </a:lvl1pPr>
          </a:lstStyle>
          <a:p>
            <a:r>
              <a:rPr lang="en-US"/>
              <a:t>THANK YOU</a:t>
            </a:r>
            <a:endParaRPr lang="en-JM"/>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800" y="3022600"/>
            <a:ext cx="2337816" cy="1078992"/>
          </a:xfrm>
          <a:prstGeom prst="rect">
            <a:avLst/>
          </a:prstGeom>
        </p:spPr>
      </p:pic>
    </p:spTree>
    <p:extLst>
      <p:ext uri="{BB962C8B-B14F-4D97-AF65-F5344CB8AC3E}">
        <p14:creationId xmlns:p14="http://schemas.microsoft.com/office/powerpoint/2010/main" val="3414272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622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EAD6-D613-42F0-BA8F-E1699E3F141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CB1BA61-ACFA-41CD-BEAD-D52025A7448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B0F1F-7582-43A2-829B-B28E157E8C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56DF10-2F8A-458C-9147-15DB6B3AF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0D14C-5C24-4163-B7D4-4F38F697C485}"/>
              </a:ext>
            </a:extLst>
          </p:cNvPr>
          <p:cNvSpPr>
            <a:spLocks noGrp="1"/>
          </p:cNvSpPr>
          <p:nvPr>
            <p:ph type="sldNum" sz="quarter" idx="12"/>
          </p:nvPr>
        </p:nvSpPr>
        <p:spPr/>
        <p:txBody>
          <a:bodyPr/>
          <a:lstStyle/>
          <a:p>
            <a:fld id="{1CE1136B-491C-44F1-A9CB-BC2EEE417499}" type="slidenum">
              <a:rPr lang="en-US" smtClean="0"/>
              <a:t>‹#›</a:t>
            </a:fld>
            <a:endParaRPr lang="en-US"/>
          </a:p>
        </p:txBody>
      </p:sp>
    </p:spTree>
    <p:extLst>
      <p:ext uri="{BB962C8B-B14F-4D97-AF65-F5344CB8AC3E}">
        <p14:creationId xmlns:p14="http://schemas.microsoft.com/office/powerpoint/2010/main" val="127309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82.xml"/><Relationship Id="rId7"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1.emf"/><Relationship Id="rId5" Type="http://schemas.openxmlformats.org/officeDocument/2006/relationships/slideLayout" Target="../slideLayouts/slideLayout84.xml"/><Relationship Id="rId10" Type="http://schemas.openxmlformats.org/officeDocument/2006/relationships/image" Target="../media/image15.emf"/><Relationship Id="rId4" Type="http://schemas.openxmlformats.org/officeDocument/2006/relationships/slideLayout" Target="../slideLayouts/slideLayout83.xml"/><Relationship Id="rId9"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1.emf"/><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15.emf"/><Relationship Id="rId5" Type="http://schemas.openxmlformats.org/officeDocument/2006/relationships/slideLayout" Target="../slideLayouts/slideLayout90.xml"/><Relationship Id="rId10" Type="http://schemas.openxmlformats.org/officeDocument/2006/relationships/oleObject" Target="../embeddings/oleObject2.bin"/><Relationship Id="rId4" Type="http://schemas.openxmlformats.org/officeDocument/2006/relationships/slideLayout" Target="../slideLayouts/slideLayout89.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600" smtClean="0">
                <a:solidFill>
                  <a:schemeClr val="accent5"/>
                </a:solidFill>
              </a:rPr>
              <a:t>‹#›</a:t>
            </a:fld>
            <a:endParaRPr lang="en-US" sz="1600">
              <a:solidFill>
                <a:schemeClr val="accent5"/>
              </a:solidFill>
              <a:latin typeface="Open Sans"/>
              <a:cs typeface="Open Sans"/>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00" y="5830993"/>
            <a:ext cx="1005840" cy="1005840"/>
          </a:xfrm>
          <a:prstGeom prst="rect">
            <a:avLst/>
          </a:prstGeom>
        </p:spPr>
      </p:pic>
    </p:spTree>
    <p:extLst>
      <p:ext uri="{BB962C8B-B14F-4D97-AF65-F5344CB8AC3E}">
        <p14:creationId xmlns:p14="http://schemas.microsoft.com/office/powerpoint/2010/main" val="1992419449"/>
      </p:ext>
    </p:extLst>
  </p:cSld>
  <p:clrMap bg1="lt1" tx1="dk1" bg2="lt2" tx2="dk2" accent1="accent1" accent2="accent2" accent3="accent3" accent4="accent4" accent5="accent5" accent6="accent6" hlink="hlink" folHlink="folHlink"/>
  <p:sldLayoutIdLst>
    <p:sldLayoutId id="2147483688" r:id="rId1"/>
    <p:sldLayoutId id="2147483650" r:id="rId2"/>
    <p:sldLayoutId id="2147483651" r:id="rId3"/>
    <p:sldLayoutId id="2147483652" r:id="rId4"/>
    <p:sldLayoutId id="2147483653" r:id="rId5"/>
    <p:sldLayoutId id="2147483654" r:id="rId6"/>
    <p:sldLayoutId id="2147483694" r:id="rId7"/>
    <p:sldLayoutId id="2147483738" r:id="rId8"/>
  </p:sldLayoutIdLst>
  <p:hf sldNum="0" hdr="0" dt="0"/>
  <p:txStyles>
    <p:titleStyle>
      <a:lvl1pPr algn="l" defTabSz="1219170" rtl="0" eaLnBrk="1" latinLnBrk="0" hangingPunct="1">
        <a:spcBef>
          <a:spcPct val="0"/>
        </a:spcBef>
        <a:buNone/>
        <a:defRPr sz="4267" b="1" i="0" kern="1200">
          <a:solidFill>
            <a:schemeClr val="tx2"/>
          </a:solidFill>
          <a:latin typeface="PermianSlabSerifTypeface"/>
          <a:ea typeface="Open Sans Light" panose="020B0306030504020204" pitchFamily="34" charset="0"/>
          <a:cs typeface="PermianSlabSerifTypeface"/>
        </a:defRPr>
      </a:lvl1pPr>
    </p:titleStyle>
    <p:bodyStyle>
      <a:lvl1pPr marL="457189" indent="-457189" algn="l" defTabSz="1219170" rtl="0" eaLnBrk="1" latinLnBrk="0" hangingPunct="1">
        <a:spcBef>
          <a:spcPct val="20000"/>
        </a:spcBef>
        <a:buClr>
          <a:srgbClr val="E71B1B"/>
        </a:buClr>
        <a:buFont typeface="Arial" panose="020B0604020202020204" pitchFamily="34" charset="0"/>
        <a:buChar char="•"/>
        <a:defRPr sz="24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Clr>
          <a:srgbClr val="E71B1B"/>
        </a:buClr>
        <a:buFont typeface="Calibri" panose="020F0502020204030204" pitchFamily="34" charset="0"/>
        <a:buChar char="▫"/>
        <a:defRPr sz="2133"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Clr>
          <a:srgbClr val="E71B1B"/>
        </a:buClr>
        <a:buFont typeface="Calibri" panose="020F0502020204030204" pitchFamily="34" charset="0"/>
        <a:buChar char="–"/>
        <a:defRPr sz="1867"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Clr>
          <a:srgbClr val="E71B1B"/>
        </a:buClr>
        <a:buFont typeface="Wingdings" panose="05000000000000000000" pitchFamily="2" charset="2"/>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Clr>
          <a:srgbClr val="E71B1B"/>
        </a:buClr>
        <a:buFont typeface="Arial" pitchFamily="34" charset="0"/>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FCDD438-6588-4CC8-83F6-66EE754B9ECE}"/>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6" name="TextBox 5"/>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39" name="Line 11"/>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6" name="TextBox 15">
            <a:extLst>
              <a:ext uri="{FF2B5EF4-FFF2-40B4-BE49-F238E27FC236}">
                <a16:creationId xmlns:a16="http://schemas.microsoft.com/office/drawing/2014/main" id="{68D643CA-938D-40F9-8CE8-BCEA9A313CD3}"/>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4" name="Straight Connector 3">
            <a:extLst>
              <a:ext uri="{FF2B5EF4-FFF2-40B4-BE49-F238E27FC236}">
                <a16:creationId xmlns:a16="http://schemas.microsoft.com/office/drawing/2014/main" id="{2575B921-ABF3-44F1-8339-55628722E827}"/>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2" name="Line 11">
            <a:extLst>
              <a:ext uri="{FF2B5EF4-FFF2-40B4-BE49-F238E27FC236}">
                <a16:creationId xmlns:a16="http://schemas.microsoft.com/office/drawing/2014/main" id="{484F7FC8-AC67-4799-A259-828FF1461DC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Tree>
    <p:extLst>
      <p:ext uri="{BB962C8B-B14F-4D97-AF65-F5344CB8AC3E}">
        <p14:creationId xmlns:p14="http://schemas.microsoft.com/office/powerpoint/2010/main" val="77748690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Lst>
  <p:hf sldNum="0" hdr="0"/>
  <p:txStyles>
    <p:titleStyle>
      <a:lvl1pPr algn="l" defTabSz="806867" rtl="0" eaLnBrk="1" latinLnBrk="0" hangingPunct="1">
        <a:lnSpc>
          <a:spcPct val="85000"/>
        </a:lnSpc>
        <a:spcBef>
          <a:spcPct val="0"/>
        </a:spcBef>
        <a:buNone/>
        <a:defRPr sz="2647" b="1" kern="1200">
          <a:solidFill>
            <a:schemeClr val="bg1"/>
          </a:solidFill>
          <a:latin typeface="+mn-lt"/>
          <a:ea typeface="+mj-ea"/>
          <a:cs typeface="Arial" pitchFamily="34" charset="0"/>
        </a:defRPr>
      </a:lvl1pPr>
    </p:titleStyle>
    <p:bodyStyle>
      <a:lvl1pPr marL="314678" indent="-314678" algn="l" defTabSz="806867" rtl="0" eaLnBrk="1" latinLnBrk="0" hangingPunct="1">
        <a:spcBef>
          <a:spcPct val="20000"/>
        </a:spcBef>
        <a:buClr>
          <a:schemeClr val="accent2"/>
        </a:buClr>
        <a:buSzPct val="70000"/>
        <a:buFont typeface="Arial" pitchFamily="34" charset="0"/>
        <a:buChar char="►"/>
        <a:defRPr sz="2118" kern="1200">
          <a:solidFill>
            <a:schemeClr val="bg1"/>
          </a:solidFill>
          <a:latin typeface="+mn-lt"/>
          <a:ea typeface="+mn-ea"/>
          <a:cs typeface="Arial" pitchFamily="34" charset="0"/>
        </a:defRPr>
      </a:lvl1pPr>
      <a:lvl2pPr marL="629356" indent="-314678" algn="l" defTabSz="806867" rtl="0" eaLnBrk="1" latinLnBrk="0" hangingPunct="1">
        <a:spcBef>
          <a:spcPct val="20000"/>
        </a:spcBef>
        <a:buClr>
          <a:schemeClr val="accent2"/>
        </a:buClr>
        <a:buSzPct val="70000"/>
        <a:buFont typeface="Arial" pitchFamily="34" charset="0"/>
        <a:buChar char="►"/>
        <a:defRPr sz="1765" kern="1200">
          <a:solidFill>
            <a:schemeClr val="bg1"/>
          </a:solidFill>
          <a:latin typeface="+mn-lt"/>
          <a:ea typeface="+mn-ea"/>
          <a:cs typeface="Arial" pitchFamily="34" charset="0"/>
        </a:defRPr>
      </a:lvl2pPr>
      <a:lvl3pPr marL="944034" indent="-314678" algn="l" defTabSz="806867" rtl="0" eaLnBrk="1" latinLnBrk="0" hangingPunct="1">
        <a:spcBef>
          <a:spcPct val="20000"/>
        </a:spcBef>
        <a:buClr>
          <a:schemeClr val="accent2"/>
        </a:buClr>
        <a:buSzPct val="70000"/>
        <a:buFont typeface="Arial" pitchFamily="34" charset="0"/>
        <a:buChar char="►"/>
        <a:defRPr sz="1588" kern="1200">
          <a:solidFill>
            <a:schemeClr val="bg1"/>
          </a:solidFill>
          <a:latin typeface="+mn-lt"/>
          <a:ea typeface="+mn-ea"/>
          <a:cs typeface="Arial" pitchFamily="34" charset="0"/>
        </a:defRPr>
      </a:lvl3pPr>
      <a:lvl4pPr marL="1258712" indent="-314678" algn="l" defTabSz="806867" rtl="0" eaLnBrk="1" latinLnBrk="0" hangingPunct="1">
        <a:spcBef>
          <a:spcPct val="20000"/>
        </a:spcBef>
        <a:buClr>
          <a:schemeClr val="accent2"/>
        </a:buClr>
        <a:buSzPct val="70000"/>
        <a:buFont typeface="Arial" pitchFamily="34" charset="0"/>
        <a:buChar char="►"/>
        <a:defRPr sz="1412" kern="1200">
          <a:solidFill>
            <a:schemeClr val="bg1"/>
          </a:solidFill>
          <a:latin typeface="+mn-lt"/>
          <a:ea typeface="+mn-ea"/>
          <a:cs typeface="Arial" pitchFamily="34" charset="0"/>
        </a:defRPr>
      </a:lvl4pPr>
      <a:lvl5pPr marL="1573390" indent="-314678" algn="l" defTabSz="806867" rtl="0" eaLnBrk="1" latinLnBrk="0" hangingPunct="1">
        <a:spcBef>
          <a:spcPct val="20000"/>
        </a:spcBef>
        <a:buClr>
          <a:schemeClr val="accent2"/>
        </a:buClr>
        <a:buSzPct val="70000"/>
        <a:buFont typeface="Arial" pitchFamily="34" charset="0"/>
        <a:buChar char="►"/>
        <a:defRPr sz="1412" kern="1200">
          <a:solidFill>
            <a:schemeClr val="bg1"/>
          </a:solidFill>
          <a:latin typeface="+mn-lt"/>
          <a:ea typeface="+mn-ea"/>
          <a:cs typeface="Arial" pitchFamily="34" charset="0"/>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2">
          <p15:clr>
            <a:srgbClr val="F26B43"/>
          </p15:clr>
        </p15:guide>
        <p15:guide id="2" orient="horz" pos="272">
          <p15:clr>
            <a:srgbClr val="F26B43"/>
          </p15:clr>
        </p15:guide>
        <p15:guide id="3" pos="7812">
          <p15:clr>
            <a:srgbClr val="F26B43"/>
          </p15:clr>
        </p15:guide>
        <p15:guide id="4" orient="horz" pos="4624">
          <p15:clr>
            <a:srgbClr val="F26B43"/>
          </p15:clr>
        </p15:guide>
        <p15:guide id="5" orient="horz" pos="552">
          <p15:clr>
            <a:srgbClr val="F26B43"/>
          </p15:clr>
        </p15:guide>
        <p15:guide id="6" orient="horz" pos="888">
          <p15:clr>
            <a:srgbClr val="F26B43"/>
          </p15:clr>
        </p15:guide>
        <p15:guide id="7" orient="horz" pos="4570">
          <p15:clr>
            <a:srgbClr val="F26B43"/>
          </p15:clr>
        </p15:guide>
        <p15:guide id="8" orient="horz" pos="6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FCDD438-6588-4CC8-83F6-66EE754B9ECE}"/>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0" y="1345"/>
            <a:ext cx="12192000" cy="6856655"/>
          </a:xfrm>
          <a:prstGeom prst="rect">
            <a:avLst/>
          </a:prstGeom>
        </p:spPr>
      </p:pic>
      <p:sp>
        <p:nvSpPr>
          <p:cNvPr id="6" name="TextBox 5"/>
          <p:cNvSpPr txBox="1"/>
          <p:nvPr userDrawn="1"/>
        </p:nvSpPr>
        <p:spPr bwMode="gray">
          <a:xfrm>
            <a:off x="381000" y="6613390"/>
            <a:ext cx="1750479" cy="81433"/>
          </a:xfrm>
          <a:prstGeom prst="rect">
            <a:avLst/>
          </a:prstGeom>
          <a:noFill/>
        </p:spPr>
        <p:txBody>
          <a:bodyPr wrap="none" lIns="0" tIns="0" rIns="0" bIns="0" rtlCol="0" anchor="t" anchorCtr="0">
            <a:spAutoFit/>
          </a:bodyPr>
          <a:lstStyle/>
          <a:p>
            <a:r>
              <a:rPr lang="en-US" sz="529" b="1" i="0" u="none" strike="noStrike" kern="1200" baseline="0">
                <a:solidFill>
                  <a:schemeClr val="bg2">
                    <a:lumMod val="75000"/>
                  </a:schemeClr>
                </a:solidFill>
                <a:latin typeface="+mj-lt"/>
                <a:ea typeface="+mn-ea"/>
                <a:cs typeface="+mn-cs"/>
              </a:rPr>
              <a:t>Confidential </a:t>
            </a:r>
            <a:r>
              <a:rPr lang="en-US" sz="529" b="0" i="0" u="none" strike="noStrike" kern="1200" baseline="0">
                <a:solidFill>
                  <a:schemeClr val="bg2">
                    <a:lumMod val="75000"/>
                  </a:schemeClr>
                </a:solidFill>
                <a:latin typeface="+mj-lt"/>
                <a:ea typeface="+mn-ea"/>
                <a:cs typeface="+mn-cs"/>
              </a:rPr>
              <a:t>– All Rights Reserved – Ernst &amp; Young LLP </a:t>
            </a:r>
            <a:endParaRPr lang="en-GB" sz="529">
              <a:solidFill>
                <a:schemeClr val="bg2">
                  <a:lumMod val="75000"/>
                </a:schemeClr>
              </a:solidFill>
              <a:latin typeface="+mj-lt"/>
            </a:endParaRPr>
          </a:p>
        </p:txBody>
      </p:sp>
      <p:sp>
        <p:nvSpPr>
          <p:cNvPr id="25" name="TextBox 24"/>
          <p:cNvSpPr txBox="1"/>
          <p:nvPr userDrawn="1"/>
        </p:nvSpPr>
        <p:spPr bwMode="gray">
          <a:xfrm>
            <a:off x="11628257" y="6564462"/>
            <a:ext cx="182743" cy="135743"/>
          </a:xfrm>
          <a:prstGeom prst="rect">
            <a:avLst/>
          </a:prstGeom>
          <a:noFill/>
        </p:spPr>
        <p:txBody>
          <a:bodyPr wrap="non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882">
                <a:solidFill>
                  <a:schemeClr val="bg2">
                    <a:lumMod val="75000"/>
                  </a:schemeClr>
                </a:solidFill>
                <a:latin typeface="EYInterstate Light" panose="02000506000000020004" pitchFamily="2" charset="0"/>
              </a:rPr>
              <a:t> </a:t>
            </a:r>
            <a:fld id="{1BAE3760-7734-41F5-892D-D64205FECA68}" type="slidenum">
              <a:rPr lang="en-US" sz="882" smtClean="0">
                <a:solidFill>
                  <a:schemeClr val="bg2">
                    <a:lumMod val="75000"/>
                  </a:schemeClr>
                </a:solidFill>
                <a:latin typeface="EYInterstate Light" panose="02000506000000020004" pitchFamily="2" charset="0"/>
              </a:rPr>
              <a:pPr marL="0" marR="0" indent="0" algn="r" defTabSz="711541" rtl="0" eaLnBrk="1" fontAlgn="auto" latinLnBrk="0" hangingPunct="1">
                <a:lnSpc>
                  <a:spcPct val="100000"/>
                </a:lnSpc>
                <a:spcBef>
                  <a:spcPts val="0"/>
                </a:spcBef>
                <a:spcAft>
                  <a:spcPts val="0"/>
                </a:spcAft>
                <a:buClrTx/>
                <a:buSzTx/>
                <a:buFontTx/>
                <a:buNone/>
                <a:tabLst/>
                <a:defRPr/>
              </a:pPr>
              <a:t>‹#›</a:t>
            </a:fld>
            <a:endParaRPr lang="en-GB" sz="882">
              <a:solidFill>
                <a:schemeClr val="bg2">
                  <a:lumMod val="75000"/>
                </a:schemeClr>
              </a:solidFill>
              <a:latin typeface="EYInterstate Light" panose="02000506000000020004" pitchFamily="2" charset="0"/>
            </a:endParaRPr>
          </a:p>
        </p:txBody>
      </p:sp>
      <p:sp>
        <p:nvSpPr>
          <p:cNvPr id="39" name="Line 11"/>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
        <p:nvSpPr>
          <p:cNvPr id="16" name="TextBox 15">
            <a:extLst>
              <a:ext uri="{FF2B5EF4-FFF2-40B4-BE49-F238E27FC236}">
                <a16:creationId xmlns:a16="http://schemas.microsoft.com/office/drawing/2014/main" id="{68D643CA-938D-40F9-8CE8-BCEA9A313CD3}"/>
              </a:ext>
            </a:extLst>
          </p:cNvPr>
          <p:cNvSpPr txBox="1"/>
          <p:nvPr userDrawn="1"/>
        </p:nvSpPr>
        <p:spPr bwMode="gray">
          <a:xfrm>
            <a:off x="9875013" y="6531920"/>
            <a:ext cx="1589424" cy="162865"/>
          </a:xfrm>
          <a:prstGeom prst="rect">
            <a:avLst/>
          </a:prstGeom>
          <a:noFill/>
        </p:spPr>
        <p:txBody>
          <a:bodyPr wrap="square" lIns="0" tIns="0" rIns="0" bIns="0" rtlCol="0" anchor="t" anchorCtr="0">
            <a:spAutoFit/>
          </a:bodyPr>
          <a:lstStyle/>
          <a:p>
            <a:pPr marL="0" marR="0" indent="0" algn="r" defTabSz="711541" rtl="0" eaLnBrk="1" fontAlgn="auto" latinLnBrk="0" hangingPunct="1">
              <a:lnSpc>
                <a:spcPct val="100000"/>
              </a:lnSpc>
              <a:spcBef>
                <a:spcPts val="0"/>
              </a:spcBef>
              <a:spcAft>
                <a:spcPts val="0"/>
              </a:spcAft>
              <a:buClrTx/>
              <a:buSzTx/>
              <a:buFontTx/>
              <a:buNone/>
              <a:tabLst/>
              <a:defRPr/>
            </a:pPr>
            <a:r>
              <a:rPr lang="en-US" sz="529" b="1">
                <a:solidFill>
                  <a:schemeClr val="bg2">
                    <a:lumMod val="75000"/>
                  </a:schemeClr>
                </a:solidFill>
                <a:latin typeface="+mj-lt"/>
              </a:rPr>
              <a:t>Proposal to serve Anheuser-Busch InBev</a:t>
            </a:r>
            <a:r>
              <a:rPr lang="en-US" sz="529">
                <a:solidFill>
                  <a:schemeClr val="bg2">
                    <a:lumMod val="75000"/>
                  </a:schemeClr>
                </a:solidFill>
                <a:latin typeface="+mj-lt"/>
              </a:rPr>
              <a:t> SAP S/4HANA Transformation Program</a:t>
            </a:r>
            <a:endParaRPr lang="en-GB" sz="529" b="1">
              <a:solidFill>
                <a:schemeClr val="bg2">
                  <a:lumMod val="75000"/>
                </a:schemeClr>
              </a:solidFill>
              <a:latin typeface="+mj-lt"/>
            </a:endParaRPr>
          </a:p>
        </p:txBody>
      </p:sp>
      <p:cxnSp>
        <p:nvCxnSpPr>
          <p:cNvPr id="4" name="Straight Connector 3">
            <a:extLst>
              <a:ext uri="{FF2B5EF4-FFF2-40B4-BE49-F238E27FC236}">
                <a16:creationId xmlns:a16="http://schemas.microsoft.com/office/drawing/2014/main" id="{2575B921-ABF3-44F1-8339-55628722E827}"/>
              </a:ext>
            </a:extLst>
          </p:cNvPr>
          <p:cNvCxnSpPr/>
          <p:nvPr userDrawn="1"/>
        </p:nvCxnSpPr>
        <p:spPr>
          <a:xfrm>
            <a:off x="11543017" y="6513687"/>
            <a:ext cx="0" cy="186312"/>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2" name="Line 11">
            <a:extLst>
              <a:ext uri="{FF2B5EF4-FFF2-40B4-BE49-F238E27FC236}">
                <a16:creationId xmlns:a16="http://schemas.microsoft.com/office/drawing/2014/main" id="{484F7FC8-AC67-4799-A259-828FF1461DC5}"/>
              </a:ext>
            </a:extLst>
          </p:cNvPr>
          <p:cNvSpPr>
            <a:spLocks noChangeShapeType="1"/>
          </p:cNvSpPr>
          <p:nvPr userDrawn="1"/>
        </p:nvSpPr>
        <p:spPr bwMode="gray">
          <a:xfrm>
            <a:off x="381000" y="6477000"/>
            <a:ext cx="114300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88" noProof="0">
              <a:solidFill>
                <a:schemeClr val="bg1"/>
              </a:solidFill>
              <a:latin typeface="+mn-lt"/>
              <a:cs typeface="Arial" pitchFamily="34" charset="0"/>
            </a:endParaRPr>
          </a:p>
        </p:txBody>
      </p:sp>
    </p:spTree>
    <p:extLst>
      <p:ext uri="{BB962C8B-B14F-4D97-AF65-F5344CB8AC3E}">
        <p14:creationId xmlns:p14="http://schemas.microsoft.com/office/powerpoint/2010/main" val="7774869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11" r:id="rId5"/>
    <p:sldLayoutId id="2147483689" r:id="rId6"/>
    <p:sldLayoutId id="2147483690" r:id="rId7"/>
    <p:sldLayoutId id="2147483691" r:id="rId8"/>
    <p:sldLayoutId id="2147483692" r:id="rId9"/>
    <p:sldLayoutId id="2147483693" r:id="rId10"/>
    <p:sldLayoutId id="2147483712"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Lst>
  <p:hf sldNum="0" hdr="0"/>
  <p:txStyles>
    <p:titleStyle>
      <a:lvl1pPr algn="l" defTabSz="806867" rtl="0" eaLnBrk="1" latinLnBrk="0" hangingPunct="1">
        <a:lnSpc>
          <a:spcPct val="85000"/>
        </a:lnSpc>
        <a:spcBef>
          <a:spcPct val="0"/>
        </a:spcBef>
        <a:buNone/>
        <a:defRPr sz="2647" b="1" kern="1200">
          <a:solidFill>
            <a:schemeClr val="bg1"/>
          </a:solidFill>
          <a:latin typeface="+mn-lt"/>
          <a:ea typeface="+mj-ea"/>
          <a:cs typeface="Arial" pitchFamily="34" charset="0"/>
        </a:defRPr>
      </a:lvl1pPr>
    </p:titleStyle>
    <p:bodyStyle>
      <a:lvl1pPr marL="314678" indent="-314678" algn="l" defTabSz="806867" rtl="0" eaLnBrk="1" latinLnBrk="0" hangingPunct="1">
        <a:spcBef>
          <a:spcPct val="20000"/>
        </a:spcBef>
        <a:buClr>
          <a:schemeClr val="accent2"/>
        </a:buClr>
        <a:buSzPct val="70000"/>
        <a:buFont typeface="Arial" pitchFamily="34" charset="0"/>
        <a:buChar char="►"/>
        <a:defRPr sz="2118" kern="1200">
          <a:solidFill>
            <a:schemeClr val="bg1"/>
          </a:solidFill>
          <a:latin typeface="+mn-lt"/>
          <a:ea typeface="+mn-ea"/>
          <a:cs typeface="Arial" pitchFamily="34" charset="0"/>
        </a:defRPr>
      </a:lvl1pPr>
      <a:lvl2pPr marL="629356" indent="-314678" algn="l" defTabSz="806867" rtl="0" eaLnBrk="1" latinLnBrk="0" hangingPunct="1">
        <a:spcBef>
          <a:spcPct val="20000"/>
        </a:spcBef>
        <a:buClr>
          <a:schemeClr val="accent2"/>
        </a:buClr>
        <a:buSzPct val="70000"/>
        <a:buFont typeface="Arial" pitchFamily="34" charset="0"/>
        <a:buChar char="►"/>
        <a:defRPr sz="1765" kern="1200">
          <a:solidFill>
            <a:schemeClr val="bg1"/>
          </a:solidFill>
          <a:latin typeface="+mn-lt"/>
          <a:ea typeface="+mn-ea"/>
          <a:cs typeface="Arial" pitchFamily="34" charset="0"/>
        </a:defRPr>
      </a:lvl2pPr>
      <a:lvl3pPr marL="944034" indent="-314678" algn="l" defTabSz="806867" rtl="0" eaLnBrk="1" latinLnBrk="0" hangingPunct="1">
        <a:spcBef>
          <a:spcPct val="20000"/>
        </a:spcBef>
        <a:buClr>
          <a:schemeClr val="accent2"/>
        </a:buClr>
        <a:buSzPct val="70000"/>
        <a:buFont typeface="Arial" pitchFamily="34" charset="0"/>
        <a:buChar char="►"/>
        <a:defRPr sz="1588" kern="1200">
          <a:solidFill>
            <a:schemeClr val="bg1"/>
          </a:solidFill>
          <a:latin typeface="+mn-lt"/>
          <a:ea typeface="+mn-ea"/>
          <a:cs typeface="Arial" pitchFamily="34" charset="0"/>
        </a:defRPr>
      </a:lvl3pPr>
      <a:lvl4pPr marL="1258712" indent="-314678" algn="l" defTabSz="806867" rtl="0" eaLnBrk="1" latinLnBrk="0" hangingPunct="1">
        <a:spcBef>
          <a:spcPct val="20000"/>
        </a:spcBef>
        <a:buClr>
          <a:schemeClr val="accent2"/>
        </a:buClr>
        <a:buSzPct val="70000"/>
        <a:buFont typeface="Arial" pitchFamily="34" charset="0"/>
        <a:buChar char="►"/>
        <a:defRPr sz="1412" kern="1200">
          <a:solidFill>
            <a:schemeClr val="bg1"/>
          </a:solidFill>
          <a:latin typeface="+mn-lt"/>
          <a:ea typeface="+mn-ea"/>
          <a:cs typeface="Arial" pitchFamily="34" charset="0"/>
        </a:defRPr>
      </a:lvl4pPr>
      <a:lvl5pPr marL="1573390" indent="-314678" algn="l" defTabSz="806867" rtl="0" eaLnBrk="1" latinLnBrk="0" hangingPunct="1">
        <a:spcBef>
          <a:spcPct val="20000"/>
        </a:spcBef>
        <a:buClr>
          <a:schemeClr val="accent2"/>
        </a:buClr>
        <a:buSzPct val="70000"/>
        <a:buFont typeface="Arial" pitchFamily="34" charset="0"/>
        <a:buChar char="►"/>
        <a:defRPr sz="1412" kern="1200">
          <a:solidFill>
            <a:schemeClr val="bg1"/>
          </a:solidFill>
          <a:latin typeface="+mn-lt"/>
          <a:ea typeface="+mn-ea"/>
          <a:cs typeface="Arial" pitchFamily="34" charset="0"/>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2">
          <p15:clr>
            <a:srgbClr val="F26B43"/>
          </p15:clr>
        </p15:guide>
        <p15:guide id="2" orient="horz" pos="272">
          <p15:clr>
            <a:srgbClr val="F26B43"/>
          </p15:clr>
        </p15:guide>
        <p15:guide id="3" pos="7812">
          <p15:clr>
            <a:srgbClr val="F26B43"/>
          </p15:clr>
        </p15:guide>
        <p15:guide id="4" orient="horz" pos="4624">
          <p15:clr>
            <a:srgbClr val="F26B43"/>
          </p15:clr>
        </p15:guide>
        <p15:guide id="5" orient="horz" pos="552">
          <p15:clr>
            <a:srgbClr val="F26B43"/>
          </p15:clr>
        </p15:guide>
        <p15:guide id="6" orient="horz" pos="888">
          <p15:clr>
            <a:srgbClr val="F26B43"/>
          </p15:clr>
        </p15:guide>
        <p15:guide id="7" orient="horz" pos="4570">
          <p15:clr>
            <a:srgbClr val="F26B43"/>
          </p15:clr>
        </p15:guide>
        <p15:guide id="8" orient="horz" pos="6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416684"/>
            <a:ext cx="3860800" cy="365125"/>
          </a:xfrm>
          <a:prstGeom prst="rect">
            <a:avLst/>
          </a:prstGeom>
        </p:spPr>
        <p:txBody>
          <a:bodyPr vert="horz" lIns="91440" tIns="45720" rIns="91440" bIns="45720" rtlCol="0" anchor="b"/>
          <a:lstStyle>
            <a:lvl1pPr algn="ctr">
              <a:defRPr sz="751"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7" name="Slide Number Placeholder 5"/>
          <p:cNvSpPr>
            <a:spLocks noGrp="1"/>
          </p:cNvSpPr>
          <p:nvPr>
            <p:ph type="sldNum" sz="quarter" idx="4"/>
          </p:nvPr>
        </p:nvSpPr>
        <p:spPr>
          <a:xfrm>
            <a:off x="9144000" y="6410335"/>
            <a:ext cx="2844800" cy="365125"/>
          </a:xfrm>
          <a:prstGeom prst="rect">
            <a:avLst/>
          </a:prstGeom>
        </p:spPr>
        <p:txBody>
          <a:bodyPr anchor="b"/>
          <a:lstStyle>
            <a:lvl1pPr algn="r">
              <a:defRPr sz="751"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326343552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A8E9883-C2CB-D59E-07D9-2EB79907DA76}"/>
              </a:ext>
            </a:extLst>
          </p:cNvPr>
          <p:cNvGraphicFramePr>
            <a:graphicFrameLocks noChangeAspect="1"/>
          </p:cNvGraphicFramePr>
          <p:nvPr userDrawn="1">
            <p:custDataLst>
              <p:tags r:id="rId8"/>
            </p:custDataLst>
            <p:extLst>
              <p:ext uri="{D42A27DB-BD31-4B8C-83A1-F6EECF244321}">
                <p14:modId xmlns:p14="http://schemas.microsoft.com/office/powerpoint/2010/main" val="224339431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6" name="think-cell data - do not delete" hidden="1">
                        <a:extLst>
                          <a:ext uri="{FF2B5EF4-FFF2-40B4-BE49-F238E27FC236}">
                            <a16:creationId xmlns:a16="http://schemas.microsoft.com/office/drawing/2014/main" id="{7A8E9883-C2CB-D59E-07D9-2EB79907DA76}"/>
                          </a:ext>
                        </a:extLst>
                      </p:cNvPr>
                      <p:cNvPicPr/>
                      <p:nvPr/>
                    </p:nvPicPr>
                    <p:blipFill>
                      <a:blip r:embed="rId10"/>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600" smtClean="0">
                <a:solidFill>
                  <a:schemeClr val="accent5"/>
                </a:solidFill>
              </a:rPr>
              <a:t>‹#›</a:t>
            </a:fld>
            <a:endParaRPr lang="en-US" sz="1600">
              <a:solidFill>
                <a:schemeClr val="accent5"/>
              </a:solidFill>
              <a:latin typeface="Open Sans"/>
              <a:cs typeface="Open Sans"/>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400" y="5830993"/>
            <a:ext cx="1005840" cy="1005840"/>
          </a:xfrm>
          <a:prstGeom prst="rect">
            <a:avLst/>
          </a:prstGeom>
        </p:spPr>
      </p:pic>
    </p:spTree>
    <p:extLst>
      <p:ext uri="{BB962C8B-B14F-4D97-AF65-F5344CB8AC3E}">
        <p14:creationId xmlns:p14="http://schemas.microsoft.com/office/powerpoint/2010/main" val="19436394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sldNum="0" hdr="0" dt="0"/>
  <p:txStyles>
    <p:titleStyle>
      <a:lvl1pPr algn="l" defTabSz="1219170" rtl="0" eaLnBrk="1" latinLnBrk="0" hangingPunct="1">
        <a:spcBef>
          <a:spcPct val="0"/>
        </a:spcBef>
        <a:buNone/>
        <a:defRPr sz="4267" b="1" i="0" kern="1200">
          <a:solidFill>
            <a:schemeClr val="tx2"/>
          </a:solidFill>
          <a:latin typeface="PermianSlabSerifTypeface"/>
          <a:ea typeface="Open Sans Light" panose="020B0306030504020204" pitchFamily="34" charset="0"/>
          <a:cs typeface="PermianSlabSerifTypeface"/>
        </a:defRPr>
      </a:lvl1pPr>
    </p:titleStyle>
    <p:bodyStyle>
      <a:lvl1pPr marL="457189" indent="-457189" algn="l" defTabSz="1219170" rtl="0" eaLnBrk="1" latinLnBrk="0" hangingPunct="1">
        <a:spcBef>
          <a:spcPct val="20000"/>
        </a:spcBef>
        <a:buClr>
          <a:srgbClr val="E71B1B"/>
        </a:buClr>
        <a:buFont typeface="Arial" panose="020B0604020202020204" pitchFamily="34" charset="0"/>
        <a:buChar char="•"/>
        <a:defRPr sz="24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Clr>
          <a:srgbClr val="E71B1B"/>
        </a:buClr>
        <a:buFont typeface="Calibri" panose="020F0502020204030204" pitchFamily="34" charset="0"/>
        <a:buChar char="▫"/>
        <a:defRPr sz="2133"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Clr>
          <a:srgbClr val="E71B1B"/>
        </a:buClr>
        <a:buFont typeface="Calibri" panose="020F0502020204030204" pitchFamily="34" charset="0"/>
        <a:buChar char="–"/>
        <a:defRPr sz="1867"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Clr>
          <a:srgbClr val="E71B1B"/>
        </a:buClr>
        <a:buFont typeface="Wingdings" panose="05000000000000000000" pitchFamily="2" charset="2"/>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Clr>
          <a:srgbClr val="E71B1B"/>
        </a:buClr>
        <a:buFont typeface="Arial" pitchFamily="34" charset="0"/>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903834-FB69-5A3A-A061-EA75F29DCF10}"/>
              </a:ext>
            </a:extLst>
          </p:cNvPr>
          <p:cNvGraphicFramePr>
            <a:graphicFrameLocks noChangeAspect="1"/>
          </p:cNvGraphicFramePr>
          <p:nvPr userDrawn="1">
            <p:custDataLst>
              <p:tags r:id="rId9"/>
            </p:custDataLst>
            <p:extLst>
              <p:ext uri="{D42A27DB-BD31-4B8C-83A1-F6EECF244321}">
                <p14:modId xmlns:p14="http://schemas.microsoft.com/office/powerpoint/2010/main" val="1855355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6" name="think-cell data - do not delete" hidden="1">
                        <a:extLst>
                          <a:ext uri="{FF2B5EF4-FFF2-40B4-BE49-F238E27FC236}">
                            <a16:creationId xmlns:a16="http://schemas.microsoft.com/office/drawing/2014/main" id="{13903834-FB69-5A3A-A061-EA75F29DCF1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600" smtClean="0">
                <a:solidFill>
                  <a:schemeClr val="accent5"/>
                </a:solidFill>
              </a:rPr>
              <a:t>‹#›</a:t>
            </a:fld>
            <a:endParaRPr lang="en-US" sz="1600">
              <a:solidFill>
                <a:schemeClr val="accent5"/>
              </a:solidFill>
              <a:latin typeface="Open Sans"/>
              <a:cs typeface="Open Sans"/>
            </a:endParaRPr>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6400" y="5830993"/>
            <a:ext cx="1005840" cy="1005840"/>
          </a:xfrm>
          <a:prstGeom prst="rect">
            <a:avLst/>
          </a:prstGeom>
        </p:spPr>
      </p:pic>
    </p:spTree>
    <p:extLst>
      <p:ext uri="{BB962C8B-B14F-4D97-AF65-F5344CB8AC3E}">
        <p14:creationId xmlns:p14="http://schemas.microsoft.com/office/powerpoint/2010/main" val="33117879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hf sldNum="0" hdr="0" dt="0"/>
  <p:txStyles>
    <p:titleStyle>
      <a:lvl1pPr algn="l" defTabSz="1219170" rtl="0" eaLnBrk="1" latinLnBrk="0" hangingPunct="1">
        <a:spcBef>
          <a:spcPct val="0"/>
        </a:spcBef>
        <a:buNone/>
        <a:defRPr sz="4267" b="1" i="0" kern="1200">
          <a:solidFill>
            <a:schemeClr val="tx2"/>
          </a:solidFill>
          <a:latin typeface="PermianSlabSerifTypeface"/>
          <a:ea typeface="Open Sans Light" panose="020B0306030504020204" pitchFamily="34" charset="0"/>
          <a:cs typeface="PermianSlabSerifTypeface"/>
        </a:defRPr>
      </a:lvl1pPr>
    </p:titleStyle>
    <p:bodyStyle>
      <a:lvl1pPr marL="457189" indent="-457189" algn="l" defTabSz="1219170" rtl="0" eaLnBrk="1" latinLnBrk="0" hangingPunct="1">
        <a:spcBef>
          <a:spcPct val="20000"/>
        </a:spcBef>
        <a:buClr>
          <a:srgbClr val="E71B1B"/>
        </a:buClr>
        <a:buFont typeface="Arial" panose="020B0604020202020204" pitchFamily="34" charset="0"/>
        <a:buChar char="•"/>
        <a:defRPr sz="24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Clr>
          <a:srgbClr val="E71B1B"/>
        </a:buClr>
        <a:buFont typeface="Calibri" panose="020F0502020204030204" pitchFamily="34" charset="0"/>
        <a:buChar char="▫"/>
        <a:defRPr sz="2133"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Clr>
          <a:srgbClr val="E71B1B"/>
        </a:buClr>
        <a:buFont typeface="Calibri" panose="020F0502020204030204" pitchFamily="34" charset="0"/>
        <a:buChar char="–"/>
        <a:defRPr sz="1867"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Clr>
          <a:srgbClr val="E71B1B"/>
        </a:buClr>
        <a:buFont typeface="Wingdings" panose="05000000000000000000" pitchFamily="2" charset="2"/>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Clr>
          <a:srgbClr val="E71B1B"/>
        </a:buClr>
        <a:buFont typeface="Arial" pitchFamily="34" charset="0"/>
        <a:buChar char="»"/>
        <a:defRPr sz="1600" kern="1200">
          <a:solidFill>
            <a:srgbClr val="7E7E82"/>
          </a:solidFill>
          <a:latin typeface="Open Sans" panose="020B0606030504020204" pitchFamily="34" charset="0"/>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TDEC.ARP@tn.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ef9IQvHGfQA?feature=oembed" TargetMode="Externa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environment/arp/dashboard.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TDEC.ARP@tn.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tn.gov/content/dam/tn/environment/arp/documents/arp_implementation-guide.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www.youtube.com/watch?v=25CBsNfBoqo" TargetMode="External"/><Relationship Id="rId4" Type="http://schemas.openxmlformats.org/officeDocument/2006/relationships/hyperlink" Target="https://www.tn.gov/content/dam/tn/environment/arp/documents/arp_gms-user-guid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content/dam/tn/environment/arp/documents/arp_contract-conditions-quick-guide.pdf" TargetMode="External"/><Relationship Id="rId7" Type="http://schemas.openxmlformats.org/officeDocument/2006/relationships/hyperlink" Target="https://www.tn.gov/content/dam/tn/environment/arp/documents/arp_implementation-guide_site_inspection_quick_reference_guide.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www.tn.gov/content/dam/tn/environment/arp/documents/arp_implementation-guide_reimbursement-quick-reference-guide.pdf" TargetMode="External"/><Relationship Id="rId5" Type="http://schemas.openxmlformats.org/officeDocument/2006/relationships/hyperlink" Target="https://www.tn.gov/content/dam/tn/environment/arp/documents/arp_implementation-guide_per-quick-reference-guide.pdf" TargetMode="External"/><Relationship Id="rId4" Type="http://schemas.openxmlformats.org/officeDocument/2006/relationships/hyperlink" Target="https://www.tn.gov/content/dam/tn/environment/arp/documents/arp_implementation-guide_deliverables-quick-reference-guide.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tn.gov/content/dam/tn/environment/arp/documents/arp_implementation-guide_AMP_Minimum_Requirements_Checklist.pdf" TargetMode="External"/><Relationship Id="rId3" Type="http://schemas.openxmlformats.org/officeDocument/2006/relationships/hyperlink" Target="https://www.tn.gov/content/dam/tn/environment/arp/documents/arp_non-competitive-grant-manual.pdf" TargetMode="External"/><Relationship Id="rId7" Type="http://schemas.openxmlformats.org/officeDocument/2006/relationships/hyperlink" Target="https://www.tn.gov/content/dam/tn/environment/arp/documents/arp_tn-amp-guide.pd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tn.gov/content/dam/tn/environment/arp/documents/arp_competitive-grant-workshop_resource-protection.pdf" TargetMode="External"/><Relationship Id="rId5" Type="http://schemas.openxmlformats.org/officeDocument/2006/relationships/hyperlink" Target="https://www.tn.gov/content/dam/tn/environment/arp/documents/arp_competitive-grant-workshop_water-reuse.pdf" TargetMode="External"/><Relationship Id="rId4" Type="http://schemas.openxmlformats.org/officeDocument/2006/relationships/hyperlink" Target="https://www.tn.gov/content/dam/tn/environment/arp/documents/arp_competitive-grant-manual_regionalization.pdf" TargetMode="External"/><Relationship Id="rId9" Type="http://schemas.openxmlformats.org/officeDocument/2006/relationships/hyperlink" Target="https://www.tn.gov/content/dam/tn/environment/arp/documents/arp_implementation-guide_AMP_FAQs.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jk_7NfLA0c"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tn.gov/content/dam/tn/environment/arp/documents/arp_tdec-presentation-grantee-workshop-dec-2022-slides.pdf" TargetMode="External"/><Relationship Id="rId5" Type="http://schemas.openxmlformats.org/officeDocument/2006/relationships/hyperlink" Target="https://www.youtube.com/watch?v=FBHMdxdaxnM" TargetMode="External"/><Relationship Id="rId4" Type="http://schemas.openxmlformats.org/officeDocument/2006/relationships/hyperlink" Target="https://www.tn.gov/content/dam/tn/environment/arp/documents/arp_tdec-presentation_non-competitive-awardee-workshop.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n.gov/environment/arp.htm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tn.gov/environment/program-areas/wr-water-resources/srfp/srf-home/swig.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1.xml"/><Relationship Id="rId1" Type="http://schemas.openxmlformats.org/officeDocument/2006/relationships/tags" Target="../tags/tag4.x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7F2ACA-EDE4-4DA4-9B86-682BFF1B4AE2}"/>
              </a:ext>
            </a:extLst>
          </p:cNvPr>
          <p:cNvSpPr/>
          <p:nvPr/>
        </p:nvSpPr>
        <p:spPr>
          <a:xfrm>
            <a:off x="2032000" y="2921000"/>
            <a:ext cx="2633784" cy="1231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6" name="Text Placeholder 5">
            <a:extLst>
              <a:ext uri="{FF2B5EF4-FFF2-40B4-BE49-F238E27FC236}">
                <a16:creationId xmlns:a16="http://schemas.microsoft.com/office/drawing/2014/main" id="{82EF51DE-BB7F-4ADB-99F4-2D8FA7D24AAE}"/>
              </a:ext>
            </a:extLst>
          </p:cNvPr>
          <p:cNvSpPr>
            <a:spLocks noGrp="1"/>
          </p:cNvSpPr>
          <p:nvPr>
            <p:ph type="body" idx="10"/>
          </p:nvPr>
        </p:nvSpPr>
        <p:spPr/>
        <p:txBody>
          <a:bodyPr/>
          <a:lstStyle/>
          <a:p>
            <a:r>
              <a:rPr lang="en-US" sz="2100" dirty="0">
                <a:latin typeface="Open Sans"/>
                <a:ea typeface="Open Sans"/>
                <a:cs typeface="Open Sans"/>
              </a:rPr>
              <a:t>November 1, 2024</a:t>
            </a:r>
          </a:p>
        </p:txBody>
      </p:sp>
      <p:sp>
        <p:nvSpPr>
          <p:cNvPr id="4" name="Title 3">
            <a:extLst>
              <a:ext uri="{FF2B5EF4-FFF2-40B4-BE49-F238E27FC236}">
                <a16:creationId xmlns:a16="http://schemas.microsoft.com/office/drawing/2014/main" id="{5BCAE3C2-767C-4705-AE61-FE7419A5D03F}"/>
              </a:ext>
            </a:extLst>
          </p:cNvPr>
          <p:cNvSpPr>
            <a:spLocks noGrp="1"/>
          </p:cNvSpPr>
          <p:nvPr>
            <p:ph type="title"/>
          </p:nvPr>
        </p:nvSpPr>
        <p:spPr>
          <a:xfrm>
            <a:off x="4978251" y="2409409"/>
            <a:ext cx="5181748" cy="2024331"/>
          </a:xfrm>
        </p:spPr>
        <p:txBody>
          <a:bodyPr/>
          <a:lstStyle/>
          <a:p>
            <a:pPr algn="ctr"/>
            <a:r>
              <a:rPr lang="en-US" sz="3200" b="0" cap="none" dirty="0">
                <a:ea typeface="Open Sans Light"/>
              </a:rPr>
              <a:t>ARP Updates, Milestones and Additional Funding Opportunities</a:t>
            </a:r>
            <a:endParaRPr lang="en-US" sz="3200" b="0" cap="none" dirty="0">
              <a:highlight>
                <a:srgbClr val="FFFF00"/>
              </a:highlight>
              <a:ea typeface="Open Sans Light"/>
            </a:endParaRPr>
          </a:p>
        </p:txBody>
      </p:sp>
      <p:pic>
        <p:nvPicPr>
          <p:cNvPr id="8" name="Picture 7" descr="Graphical user interface&#10;&#10;Description automatically generated">
            <a:extLst>
              <a:ext uri="{FF2B5EF4-FFF2-40B4-BE49-F238E27FC236}">
                <a16:creationId xmlns:a16="http://schemas.microsoft.com/office/drawing/2014/main" id="{75DA4573-90C1-4CC2-84BB-92A728711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1" y="2773506"/>
            <a:ext cx="2808303" cy="1296140"/>
          </a:xfrm>
          <a:prstGeom prst="rect">
            <a:avLst/>
          </a:prstGeom>
        </p:spPr>
      </p:pic>
    </p:spTree>
    <p:extLst>
      <p:ext uri="{BB962C8B-B14F-4D97-AF65-F5344CB8AC3E}">
        <p14:creationId xmlns:p14="http://schemas.microsoft.com/office/powerpoint/2010/main" val="382509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latin typeface="PermianSlabSerifTypeface"/>
                <a:ea typeface="Open Sans Light"/>
              </a:rPr>
              <a:t>Milestones Update (Non-Competitive)</a:t>
            </a:r>
            <a:br>
              <a:rPr lang="en-US">
                <a:latin typeface="PermianSlabSerifTypeface"/>
                <a:ea typeface="Open Sans Light"/>
              </a:rPr>
            </a:br>
            <a:r>
              <a:rPr lang="en-US" sz="2400">
                <a:latin typeface="PermianSlabSerifTypeface"/>
                <a:ea typeface="Open Sans Light"/>
              </a:rPr>
              <a:t>as of October 25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3000"/>
            <a:ext cx="11785600" cy="921531"/>
          </a:xfrm>
        </p:spPr>
        <p:txBody>
          <a:bodyPr vert="horz" lIns="91440" tIns="45720" rIns="91440" bIns="45720" rtlCol="0" anchor="t">
            <a:normAutofit/>
          </a:bodyPr>
          <a:lstStyle/>
          <a:p>
            <a:pPr marL="456565" indent="-456565"/>
            <a:r>
              <a:rPr lang="en-US" sz="2600">
                <a:solidFill>
                  <a:schemeClr val="tx1"/>
                </a:solidFill>
                <a:latin typeface="Open Sans"/>
                <a:ea typeface="Open Sans"/>
                <a:cs typeface="Open Sans"/>
              </a:rPr>
              <a:t>All non-competitive grantees were required to meet Milestones 1-3 by </a:t>
            </a:r>
            <a:r>
              <a:rPr lang="en-US" sz="2600" b="1">
                <a:solidFill>
                  <a:schemeClr val="tx1"/>
                </a:solidFill>
                <a:latin typeface="Open Sans"/>
                <a:ea typeface="Open Sans"/>
                <a:cs typeface="Open Sans"/>
              </a:rPr>
              <a:t>September 30, 2024</a:t>
            </a:r>
            <a:r>
              <a:rPr lang="en-US" sz="2600">
                <a:solidFill>
                  <a:schemeClr val="tx1"/>
                </a:solidFill>
                <a:latin typeface="Open Sans"/>
                <a:ea typeface="Open Sans"/>
                <a:cs typeface="Open Sans"/>
              </a:rPr>
              <a:t>.</a:t>
            </a:r>
            <a:endParaRPr lang="en-US">
              <a:solidFill>
                <a:schemeClr val="tx1"/>
              </a:solidFill>
            </a:endParaRPr>
          </a:p>
        </p:txBody>
      </p:sp>
      <p:sp>
        <p:nvSpPr>
          <p:cNvPr id="6" name="Rectangle 5">
            <a:extLst>
              <a:ext uri="{FF2B5EF4-FFF2-40B4-BE49-F238E27FC236}">
                <a16:creationId xmlns:a16="http://schemas.microsoft.com/office/drawing/2014/main" id="{3F505897-DE7E-6F8D-39FF-E06F735B108F}"/>
              </a:ext>
            </a:extLst>
          </p:cNvPr>
          <p:cNvSpPr/>
          <p:nvPr/>
        </p:nvSpPr>
        <p:spPr bwMode="auto">
          <a:xfrm rot="16200000">
            <a:off x="4963070" y="2149240"/>
            <a:ext cx="2265859" cy="2728299"/>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3600" b="1" i="0" u="sng" strike="noStrike" kern="1200" cap="none" spc="0" normalizeH="0" baseline="0" noProof="0">
                <a:ln>
                  <a:noFill/>
                </a:ln>
                <a:solidFill>
                  <a:prstClr val="white"/>
                </a:solidFill>
                <a:effectLst/>
                <a:uLnTx/>
                <a:uFillTx/>
                <a:latin typeface="Open Sans"/>
                <a:ea typeface="Open Sans"/>
                <a:cs typeface="Open Sans"/>
              </a:rPr>
              <a:t>31</a:t>
            </a:r>
            <a:r>
              <a:rPr lang="en-US" sz="3600" b="1" u="sng">
                <a:solidFill>
                  <a:prstClr val="white"/>
                </a:solidFill>
                <a:latin typeface="Open Sans"/>
                <a:ea typeface="Open Sans"/>
                <a:cs typeface="Open Sans"/>
              </a:rPr>
              <a:t>6</a:t>
            </a:r>
            <a:r>
              <a:rPr lang="en-US" sz="3600" b="1" i="0" u="sng" strike="noStrike" kern="1200" cap="none" spc="0" normalizeH="0" baseline="0" noProof="0">
                <a:ln>
                  <a:noFill/>
                </a:ln>
                <a:solidFill>
                  <a:prstClr val="white"/>
                </a:solidFill>
                <a:effectLst/>
                <a:uLnTx/>
                <a:uFillTx/>
                <a:latin typeface="Open Sans"/>
                <a:ea typeface="Open Sans"/>
                <a:cs typeface="Open Sans"/>
              </a:rPr>
              <a:t> (94%)</a:t>
            </a:r>
          </a:p>
          <a:p>
            <a:pPr algn="ctr" defTabSz="1375467">
              <a:defRPr/>
            </a:pPr>
            <a:r>
              <a:rPr lang="en-US" sz="2400" b="1">
                <a:solidFill>
                  <a:prstClr val="white"/>
                </a:solidFill>
                <a:latin typeface="Open Sans"/>
                <a:ea typeface="Open Sans"/>
                <a:cs typeface="Open Sans"/>
              </a:rPr>
              <a:t>Grantees Met Milestone 2</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D939D008-7B1F-8E09-2434-2F459A644DAC}"/>
              </a:ext>
            </a:extLst>
          </p:cNvPr>
          <p:cNvGrpSpPr/>
          <p:nvPr/>
        </p:nvGrpSpPr>
        <p:grpSpPr>
          <a:xfrm>
            <a:off x="6118691" y="2380461"/>
            <a:ext cx="4717992" cy="2265859"/>
            <a:chOff x="5682678" y="1161716"/>
            <a:chExt cx="3937321" cy="2161078"/>
          </a:xfrm>
        </p:grpSpPr>
        <p:sp>
          <p:nvSpPr>
            <p:cNvPr id="11" name="Rectangle 10">
              <a:extLst>
                <a:ext uri="{FF2B5EF4-FFF2-40B4-BE49-F238E27FC236}">
                  <a16:creationId xmlns:a16="http://schemas.microsoft.com/office/drawing/2014/main" id="{0C8E8CEF-DD2E-A2D6-FFBE-3077EDF831BB}"/>
                </a:ext>
              </a:extLst>
            </p:cNvPr>
            <p:cNvSpPr/>
            <p:nvPr/>
          </p:nvSpPr>
          <p:spPr bwMode="auto">
            <a:xfrm rot="16200000">
              <a:off x="7401032" y="1103827"/>
              <a:ext cx="2161078" cy="2276856"/>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3600" b="1" i="0" u="sng" strike="noStrike" kern="1200" cap="none" spc="0" normalizeH="0" baseline="0" noProof="0">
                  <a:ln>
                    <a:noFill/>
                  </a:ln>
                  <a:solidFill>
                    <a:prstClr val="white"/>
                  </a:solidFill>
                  <a:effectLst/>
                  <a:uLnTx/>
                  <a:uFillTx/>
                  <a:latin typeface="Open Sans"/>
                  <a:ea typeface="Open Sans"/>
                  <a:cs typeface="Open Sans"/>
                </a:rPr>
                <a:t>312 (93%)</a:t>
              </a:r>
            </a:p>
            <a:p>
              <a:pPr algn="ctr" defTabSz="1375467">
                <a:defRPr/>
              </a:pPr>
              <a:r>
                <a:rPr lang="en-US" sz="2400" b="1">
                  <a:solidFill>
                    <a:prstClr val="white"/>
                  </a:solidFill>
                  <a:latin typeface="Open Sans"/>
                  <a:ea typeface="Open Sans"/>
                  <a:cs typeface="Open Sans"/>
                </a:rPr>
                <a:t>Grantees Met Milestone 3</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97">
              <a:extLst>
                <a:ext uri="{FF2B5EF4-FFF2-40B4-BE49-F238E27FC236}">
                  <a16:creationId xmlns:a16="http://schemas.microsoft.com/office/drawing/2014/main" id="{3C7D4DE8-3295-0C51-9F91-6C0FFBAC1BD6}"/>
                </a:ext>
              </a:extLst>
            </p:cNvPr>
            <p:cNvSpPr txBox="1"/>
            <p:nvPr/>
          </p:nvSpPr>
          <p:spPr>
            <a:xfrm>
              <a:off x="5682678" y="1250738"/>
              <a:ext cx="2077271" cy="302857"/>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5467">
                <a:defRPr/>
              </a:pPr>
              <a:endParaRPr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Rectangle 13">
            <a:extLst>
              <a:ext uri="{FF2B5EF4-FFF2-40B4-BE49-F238E27FC236}">
                <a16:creationId xmlns:a16="http://schemas.microsoft.com/office/drawing/2014/main" id="{17C86CC3-5716-F5C9-0A97-73F35D6CCBD2}"/>
              </a:ext>
            </a:extLst>
          </p:cNvPr>
          <p:cNvSpPr/>
          <p:nvPr/>
        </p:nvSpPr>
        <p:spPr bwMode="auto">
          <a:xfrm rot="16200000">
            <a:off x="1586537" y="2149239"/>
            <a:ext cx="2265859" cy="2728299"/>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3600" b="1" i="0" u="sng" strike="noStrike" kern="1200" cap="none" spc="0" normalizeH="0" baseline="0" noProof="0">
                <a:ln>
                  <a:noFill/>
                </a:ln>
                <a:solidFill>
                  <a:prstClr val="white"/>
                </a:solidFill>
                <a:effectLst/>
                <a:uLnTx/>
                <a:uFillTx/>
                <a:latin typeface="Open Sans"/>
                <a:ea typeface="Open Sans"/>
                <a:cs typeface="Open Sans"/>
              </a:rPr>
              <a:t>337 (100%)</a:t>
            </a:r>
          </a:p>
          <a:p>
            <a:pPr algn="ctr" defTabSz="1375467">
              <a:defRPr/>
            </a:pPr>
            <a:r>
              <a:rPr lang="en-US" sz="2400" b="1">
                <a:solidFill>
                  <a:prstClr val="white"/>
                </a:solidFill>
                <a:latin typeface="Open Sans"/>
                <a:ea typeface="Open Sans"/>
                <a:cs typeface="Open Sans"/>
              </a:rPr>
              <a:t>Grantees Met Milestone 1</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57DE79EF-1DEB-6875-3E78-991D9A7CAC28}"/>
              </a:ext>
            </a:extLst>
          </p:cNvPr>
          <p:cNvSpPr/>
          <p:nvPr/>
        </p:nvSpPr>
        <p:spPr>
          <a:xfrm>
            <a:off x="1414938" y="5055588"/>
            <a:ext cx="9421745" cy="1183287"/>
          </a:xfrm>
          <a:prstGeom prst="rect">
            <a:avLst/>
          </a:prstGeom>
          <a:solidFill>
            <a:schemeClr val="accent5"/>
          </a:solidFill>
          <a:ln w="38100">
            <a:solidFill>
              <a:schemeClr val="tx2"/>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91440" tIns="45720" rIns="91440" bIns="45720" anchor="t"/>
          <a:lstStyle/>
          <a:p>
            <a:pPr algn="ctr" defTabSz="755650">
              <a:spcBef>
                <a:spcPct val="0"/>
              </a:spcBef>
              <a:spcAft>
                <a:spcPct val="35000"/>
              </a:spcAft>
              <a:defRPr/>
            </a:pPr>
            <a:r>
              <a:rPr lang="en-US" sz="2200" b="1">
                <a:solidFill>
                  <a:schemeClr val="bg1"/>
                </a:solidFill>
                <a:latin typeface="Open Sans"/>
                <a:ea typeface="Open Sans"/>
                <a:cs typeface="Open Sans"/>
              </a:rPr>
              <a:t>Grantees missing milestones have received communications indicating which milestones are still missed. Reminder notifications will be ongoing until grantees meet the milestone.</a:t>
            </a:r>
          </a:p>
        </p:txBody>
      </p:sp>
    </p:spTree>
    <p:extLst>
      <p:ext uri="{BB962C8B-B14F-4D97-AF65-F5344CB8AC3E}">
        <p14:creationId xmlns:p14="http://schemas.microsoft.com/office/powerpoint/2010/main" val="172687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3: Sept. 30, 2024</a:t>
            </a:r>
            <a:br>
              <a:rPr lang="en-US"/>
            </a:br>
            <a:r>
              <a:rPr lang="en-US" sz="2800"/>
              <a:t>Awarded Contract Requirement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3000"/>
            <a:ext cx="11785600" cy="4354286"/>
          </a:xfrm>
        </p:spPr>
        <p:txBody>
          <a:bodyPr vert="horz" lIns="91440" tIns="45720" rIns="91440" bIns="45720" rtlCol="0" anchor="t">
            <a:normAutofit fontScale="92500"/>
          </a:bodyPr>
          <a:lstStyle/>
          <a:p>
            <a:pPr marL="456565" indent="-456565"/>
            <a:r>
              <a:rPr lang="en-US" sz="2600">
                <a:solidFill>
                  <a:schemeClr val="tx1"/>
                </a:solidFill>
                <a:latin typeface="Open Sans"/>
                <a:ea typeface="Open Sans"/>
                <a:cs typeface="Open Sans"/>
              </a:rPr>
              <a:t>TDEC allowed non-competitive grantees to meet the May 30, 2024 milestone by submitting a pre-bid or pre-award procurement for each project. </a:t>
            </a:r>
          </a:p>
          <a:p>
            <a:pPr marL="0" indent="0">
              <a:buNone/>
            </a:pPr>
            <a:endParaRPr lang="en-US" sz="2600">
              <a:solidFill>
                <a:schemeClr val="tx1"/>
              </a:solidFill>
              <a:latin typeface="Open Sans"/>
              <a:ea typeface="Open Sans"/>
              <a:cs typeface="Open Sans"/>
            </a:endParaRPr>
          </a:p>
          <a:p>
            <a:pPr marL="456565" indent="-456565"/>
            <a:r>
              <a:rPr lang="en-US" sz="2600">
                <a:solidFill>
                  <a:schemeClr val="tx1"/>
                </a:solidFill>
                <a:latin typeface="Open Sans"/>
                <a:ea typeface="Open Sans"/>
                <a:cs typeface="Open Sans"/>
              </a:rPr>
              <a:t>All projects that submitted pre-bid or pre-award documentation to meet the May 30, 2024, milestone </a:t>
            </a:r>
            <a:r>
              <a:rPr lang="en-US" sz="2600" b="1" u="sng">
                <a:solidFill>
                  <a:schemeClr val="tx1"/>
                </a:solidFill>
                <a:latin typeface="Open Sans"/>
                <a:ea typeface="Open Sans"/>
                <a:cs typeface="Open Sans"/>
              </a:rPr>
              <a:t>must have submitted an awarded contract </a:t>
            </a:r>
            <a:r>
              <a:rPr lang="en-US" sz="2600">
                <a:solidFill>
                  <a:schemeClr val="tx1"/>
                </a:solidFill>
                <a:latin typeface="Open Sans"/>
                <a:ea typeface="Open Sans"/>
                <a:cs typeface="Open Sans"/>
              </a:rPr>
              <a:t>for those projects by September 30, 2024.</a:t>
            </a:r>
          </a:p>
          <a:p>
            <a:pPr marL="0" indent="0">
              <a:buNone/>
            </a:pPr>
            <a:endParaRPr lang="en-US" sz="2600">
              <a:solidFill>
                <a:schemeClr val="tx1"/>
              </a:solidFill>
              <a:latin typeface="Open Sans"/>
              <a:ea typeface="Open Sans"/>
              <a:cs typeface="Open Sans"/>
            </a:endParaRPr>
          </a:p>
          <a:p>
            <a:pPr marL="456565" indent="-456565"/>
            <a:r>
              <a:rPr lang="en-US" i="1">
                <a:solidFill>
                  <a:schemeClr val="tx1"/>
                </a:solidFill>
                <a:latin typeface="Open Sans"/>
                <a:ea typeface="Open Sans"/>
                <a:cs typeface="Open Sans"/>
              </a:rPr>
              <a:t>Projects that missed Milestone 2 (May 30, 2024) are still expected to move projects to the awarded contract stage in a timely manner. Projects that met Milestone 2 late, must catch up </a:t>
            </a:r>
            <a:r>
              <a:rPr lang="en-US" i="1">
                <a:solidFill>
                  <a:schemeClr val="bg2"/>
                </a:solidFill>
                <a:latin typeface="Open Sans"/>
                <a:ea typeface="Open Sans"/>
                <a:cs typeface="Open Sans"/>
              </a:rPr>
              <a:t>by December 31,2024 </a:t>
            </a:r>
            <a:r>
              <a:rPr lang="en-US" i="1">
                <a:solidFill>
                  <a:schemeClr val="tx1"/>
                </a:solidFill>
                <a:latin typeface="Open Sans"/>
                <a:ea typeface="Open Sans"/>
                <a:cs typeface="Open Sans"/>
              </a:rPr>
              <a:t>or those projects will be placed on the list for termination.</a:t>
            </a:r>
            <a:endParaRPr lang="en-US" i="1">
              <a:solidFill>
                <a:schemeClr val="tx1"/>
              </a:solidFill>
            </a:endParaRPr>
          </a:p>
        </p:txBody>
      </p:sp>
      <p:sp>
        <p:nvSpPr>
          <p:cNvPr id="4" name="Rectangle 3">
            <a:extLst>
              <a:ext uri="{FF2B5EF4-FFF2-40B4-BE49-F238E27FC236}">
                <a16:creationId xmlns:a16="http://schemas.microsoft.com/office/drawing/2014/main" id="{7974554B-02AD-2045-D33D-7EE60B62BF57}"/>
              </a:ext>
            </a:extLst>
          </p:cNvPr>
          <p:cNvSpPr/>
          <p:nvPr/>
        </p:nvSpPr>
        <p:spPr>
          <a:xfrm>
            <a:off x="8257032" y="226063"/>
            <a:ext cx="3731768"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NON-COMPETITIVE GRANTEES</a:t>
            </a:r>
          </a:p>
        </p:txBody>
      </p:sp>
    </p:spTree>
    <p:extLst>
      <p:ext uri="{BB962C8B-B14F-4D97-AF65-F5344CB8AC3E}">
        <p14:creationId xmlns:p14="http://schemas.microsoft.com/office/powerpoint/2010/main" val="100682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520428-3D3F-AC23-5C45-4CACA75E57E7}"/>
              </a:ext>
            </a:extLst>
          </p:cNvPr>
          <p:cNvSpPr/>
          <p:nvPr/>
        </p:nvSpPr>
        <p:spPr>
          <a:xfrm>
            <a:off x="529389" y="5707781"/>
            <a:ext cx="1241659" cy="968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3C298-A737-F739-1B25-807FAE59E032}"/>
              </a:ext>
            </a:extLst>
          </p:cNvPr>
          <p:cNvSpPr>
            <a:spLocks noGrp="1"/>
          </p:cNvSpPr>
          <p:nvPr>
            <p:ph type="title"/>
          </p:nvPr>
        </p:nvSpPr>
        <p:spPr/>
        <p:txBody>
          <a:bodyPr/>
          <a:lstStyle/>
          <a:p>
            <a:r>
              <a:rPr lang="en-US">
                <a:latin typeface="PermianSlabSerifTypeface"/>
                <a:ea typeface="Open Sans Light"/>
              </a:rPr>
              <a:t>Exceptions and Missed Milestone Risk Process</a:t>
            </a:r>
            <a:endParaRPr lang="en-US"/>
          </a:p>
        </p:txBody>
      </p:sp>
      <p:sp>
        <p:nvSpPr>
          <p:cNvPr id="3" name="Content Placeholder 2">
            <a:extLst>
              <a:ext uri="{FF2B5EF4-FFF2-40B4-BE49-F238E27FC236}">
                <a16:creationId xmlns:a16="http://schemas.microsoft.com/office/drawing/2014/main" id="{0479A755-857E-AD05-6D27-971EA26E9907}"/>
              </a:ext>
            </a:extLst>
          </p:cNvPr>
          <p:cNvSpPr>
            <a:spLocks noGrp="1"/>
          </p:cNvSpPr>
          <p:nvPr>
            <p:ph idx="1"/>
          </p:nvPr>
        </p:nvSpPr>
        <p:spPr/>
        <p:txBody>
          <a:bodyPr vert="horz" lIns="91440" tIns="45720" rIns="91440" bIns="45720" rtlCol="0" anchor="t">
            <a:normAutofit/>
          </a:bodyPr>
          <a:lstStyle/>
          <a:p>
            <a:pPr marL="342900" indent="-342900"/>
            <a:r>
              <a:rPr lang="en-US" sz="2200" b="1">
                <a:solidFill>
                  <a:schemeClr val="tx1"/>
                </a:solidFill>
                <a:latin typeface="Open Sans"/>
                <a:ea typeface="Open Sans"/>
                <a:cs typeface="Open Sans"/>
              </a:rPr>
              <a:t>Exceptions</a:t>
            </a:r>
          </a:p>
          <a:p>
            <a:pPr marL="875665" lvl="1" indent="-342900"/>
            <a:r>
              <a:rPr lang="en-US">
                <a:solidFill>
                  <a:schemeClr val="tx1"/>
                </a:solidFill>
                <a:latin typeface="Open Sans"/>
                <a:ea typeface="Open Sans"/>
                <a:cs typeface="Open Sans"/>
              </a:rPr>
              <a:t>TDEC recognizes that project types and extenuating circumstances can create barriers to meeting milestones. As a result, some projects received an exception for Milestone 2 and will receive an exception to Milestone 3. Exceptions include:</a:t>
            </a:r>
          </a:p>
          <a:p>
            <a:pPr marL="1409065" lvl="2" indent="-342900"/>
            <a:r>
              <a:rPr lang="en-US" sz="2000">
                <a:solidFill>
                  <a:schemeClr val="tx1"/>
                </a:solidFill>
                <a:latin typeface="Open Sans"/>
                <a:ea typeface="Open Sans"/>
                <a:cs typeface="Open Sans"/>
              </a:rPr>
              <a:t>Asset Management Plan Only Projects​</a:t>
            </a:r>
          </a:p>
          <a:p>
            <a:pPr marL="1409065" lvl="2" indent="-342900"/>
            <a:r>
              <a:rPr lang="en-US" sz="2000">
                <a:solidFill>
                  <a:schemeClr val="tx1"/>
                </a:solidFill>
                <a:latin typeface="Open Sans"/>
                <a:ea typeface="Open Sans"/>
                <a:cs typeface="Open Sans"/>
              </a:rPr>
              <a:t>Associated Procurement Projects​</a:t>
            </a:r>
          </a:p>
          <a:p>
            <a:pPr marL="1409065" lvl="2" indent="-342900"/>
            <a:r>
              <a:rPr lang="en-US" sz="2000">
                <a:solidFill>
                  <a:schemeClr val="tx1"/>
                </a:solidFill>
                <a:latin typeface="Open Sans"/>
                <a:ea typeface="Open Sans"/>
                <a:cs typeface="Open Sans"/>
              </a:rPr>
              <a:t>Active Modifications and Amendments (in progress for the past 30 days)</a:t>
            </a:r>
          </a:p>
          <a:p>
            <a:pPr marL="875665" lvl="1" indent="-342900"/>
            <a:endParaRPr lang="en-US" sz="2200">
              <a:solidFill>
                <a:schemeClr val="tx1"/>
              </a:solidFill>
              <a:latin typeface="Open Sans"/>
              <a:ea typeface="Open Sans"/>
              <a:cs typeface="Open Sans"/>
            </a:endParaRPr>
          </a:p>
          <a:p>
            <a:pPr marL="342900" indent="-342900"/>
            <a:r>
              <a:rPr lang="en-US" sz="2200" b="1">
                <a:solidFill>
                  <a:schemeClr val="tx1"/>
                </a:solidFill>
                <a:latin typeface="Open Sans"/>
                <a:ea typeface="Open Sans"/>
                <a:cs typeface="Open Sans"/>
              </a:rPr>
              <a:t>Missed Milestone Risk Process</a:t>
            </a:r>
          </a:p>
          <a:p>
            <a:pPr marL="989965" lvl="1" indent="-457200">
              <a:buFont typeface="+mj-lt"/>
              <a:buAutoNum type="arabicPeriod"/>
            </a:pPr>
            <a:r>
              <a:rPr lang="en-US">
                <a:solidFill>
                  <a:schemeClr val="tx1"/>
                </a:solidFill>
                <a:latin typeface="Open Sans"/>
                <a:ea typeface="Open Sans"/>
                <a:cs typeface="Open Sans"/>
              </a:rPr>
              <a:t>TDEC sent critical warning letters noting the project is at risk for termination of funding for missing milestones to grant administrators, mayors, and legislators.</a:t>
            </a:r>
          </a:p>
          <a:p>
            <a:pPr marL="989965" lvl="1" indent="-457200">
              <a:buFont typeface="+mj-lt"/>
              <a:buAutoNum type="arabicPeriod"/>
            </a:pPr>
            <a:r>
              <a:rPr lang="en-US">
                <a:solidFill>
                  <a:schemeClr val="tx1"/>
                </a:solidFill>
                <a:latin typeface="Open Sans"/>
                <a:ea typeface="Open Sans"/>
                <a:cs typeface="Open Sans"/>
              </a:rPr>
              <a:t>Grantees were required to meet with TDEC leadership to discuss the project(s) at risk.</a:t>
            </a:r>
          </a:p>
          <a:p>
            <a:pPr marL="989965" lvl="1" indent="-457200">
              <a:buFont typeface="+mj-lt"/>
              <a:buAutoNum type="arabicPeriod"/>
            </a:pPr>
            <a:r>
              <a:rPr lang="en-US">
                <a:solidFill>
                  <a:schemeClr val="tx1"/>
                </a:solidFill>
                <a:latin typeface="Open Sans"/>
                <a:ea typeface="Open Sans"/>
                <a:cs typeface="Open Sans"/>
              </a:rPr>
              <a:t>Weekly warning letters are being shared until project issues are resolved.</a:t>
            </a:r>
          </a:p>
          <a:p>
            <a:pPr marL="989965" lvl="1" indent="-457200">
              <a:buFont typeface="+mj-lt"/>
              <a:buAutoNum type="arabicPeriod"/>
            </a:pPr>
            <a:r>
              <a:rPr lang="en-US">
                <a:solidFill>
                  <a:schemeClr val="tx1"/>
                </a:solidFill>
                <a:latin typeface="Open Sans"/>
                <a:ea typeface="Open Sans"/>
                <a:cs typeface="Open Sans"/>
              </a:rPr>
              <a:t>Grantees are required to adhere to a strict timeline for getting back on track and provide justification for not being on track or risk funding.</a:t>
            </a:r>
          </a:p>
        </p:txBody>
      </p:sp>
    </p:spTree>
    <p:extLst>
      <p:ext uri="{BB962C8B-B14F-4D97-AF65-F5344CB8AC3E}">
        <p14:creationId xmlns:p14="http://schemas.microsoft.com/office/powerpoint/2010/main" val="215237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C298-A737-F739-1B25-807FAE59E032}"/>
              </a:ext>
            </a:extLst>
          </p:cNvPr>
          <p:cNvSpPr>
            <a:spLocks noGrp="1"/>
          </p:cNvSpPr>
          <p:nvPr>
            <p:ph type="title"/>
          </p:nvPr>
        </p:nvSpPr>
        <p:spPr/>
        <p:txBody>
          <a:bodyPr/>
          <a:lstStyle/>
          <a:p>
            <a:r>
              <a:rPr lang="en-US">
                <a:latin typeface="PermianSlabSerifTypeface"/>
                <a:ea typeface="Open Sans Light"/>
              </a:rPr>
              <a:t>Milestone Risk Consequence</a:t>
            </a:r>
            <a:endParaRPr lang="en-US"/>
          </a:p>
        </p:txBody>
      </p:sp>
      <p:sp>
        <p:nvSpPr>
          <p:cNvPr id="3" name="Content Placeholder 2">
            <a:extLst>
              <a:ext uri="{FF2B5EF4-FFF2-40B4-BE49-F238E27FC236}">
                <a16:creationId xmlns:a16="http://schemas.microsoft.com/office/drawing/2014/main" id="{0479A755-857E-AD05-6D27-971EA26E9907}"/>
              </a:ext>
            </a:extLst>
          </p:cNvPr>
          <p:cNvSpPr>
            <a:spLocks noGrp="1"/>
          </p:cNvSpPr>
          <p:nvPr>
            <p:ph idx="1"/>
          </p:nvPr>
        </p:nvSpPr>
        <p:spPr/>
        <p:txBody>
          <a:bodyPr vert="horz" lIns="91440" tIns="45720" rIns="91440" bIns="45720" rtlCol="0" anchor="t">
            <a:normAutofit/>
          </a:bodyPr>
          <a:lstStyle/>
          <a:p>
            <a:pPr marL="532765" lvl="1" indent="0">
              <a:buNone/>
            </a:pPr>
            <a:endParaRPr lang="en-US" baseline="300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TDEC continues to evaluate all grants and all projects that are unable to meet each milestone against known risk factors. </a:t>
            </a:r>
          </a:p>
          <a:p>
            <a:pPr marL="0" indent="0" algn="ctr">
              <a:buNone/>
            </a:pPr>
            <a:endParaRPr lang="en-US" sz="28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We urge Grantees to take immediate and decisive action to ensure Milestones 2 </a:t>
            </a:r>
            <a:r>
              <a:rPr lang="en-US" sz="2800" b="1" u="sng">
                <a:solidFill>
                  <a:schemeClr val="tx1"/>
                </a:solidFill>
                <a:latin typeface="Open Sans"/>
                <a:ea typeface="Open Sans"/>
                <a:cs typeface="Open Sans"/>
              </a:rPr>
              <a:t>AND</a:t>
            </a:r>
            <a:r>
              <a:rPr lang="en-US" sz="2800">
                <a:solidFill>
                  <a:schemeClr val="tx1"/>
                </a:solidFill>
                <a:latin typeface="Open Sans"/>
                <a:ea typeface="Open Sans"/>
                <a:cs typeface="Open Sans"/>
              </a:rPr>
              <a:t> 3 (submitted awarded contracts for all projects) are </a:t>
            </a:r>
            <a:r>
              <a:rPr lang="en-US" sz="2800" b="1" u="sng">
                <a:solidFill>
                  <a:schemeClr val="bg2"/>
                </a:solidFill>
                <a:latin typeface="Open Sans"/>
                <a:ea typeface="Open Sans"/>
                <a:cs typeface="Open Sans"/>
              </a:rPr>
              <a:t>met by December 31, 2024</a:t>
            </a:r>
            <a:r>
              <a:rPr lang="en-US" sz="2800">
                <a:solidFill>
                  <a:schemeClr val="tx1"/>
                </a:solidFill>
                <a:latin typeface="Open Sans"/>
                <a:ea typeface="Open Sans"/>
                <a:cs typeface="Open Sans"/>
              </a:rPr>
              <a:t>. </a:t>
            </a:r>
          </a:p>
          <a:p>
            <a:pPr marL="0" indent="0" algn="ctr">
              <a:buNone/>
            </a:pPr>
            <a:endParaRPr lang="en-US" sz="28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Failure to do so will result in consequences that could include the termination of the project and the loss of funding.</a:t>
            </a:r>
          </a:p>
        </p:txBody>
      </p:sp>
    </p:spTree>
    <p:extLst>
      <p:ext uri="{BB962C8B-B14F-4D97-AF65-F5344CB8AC3E}">
        <p14:creationId xmlns:p14="http://schemas.microsoft.com/office/powerpoint/2010/main" val="409424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latin typeface="PermianSlabSerifTypeface"/>
                <a:ea typeface="Open Sans Light"/>
              </a:rPr>
              <a:t>Ongoing – Voluntary Opt-Out </a:t>
            </a:r>
            <a:br>
              <a:rPr lang="en-US">
                <a:latin typeface="PermianSlabSerifTypeface"/>
                <a:ea typeface="Open Sans Light"/>
              </a:rPr>
            </a:br>
            <a:r>
              <a:rPr lang="en-US" sz="2400" i="1">
                <a:latin typeface="PermianSlabSerifTypeface"/>
                <a:ea typeface="Open Sans Light"/>
              </a:rPr>
              <a:t>(No Reimbursement Paid to Date)</a:t>
            </a:r>
            <a:endParaRPr lang="en-US" sz="2400" i="1"/>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4823691"/>
          </a:xfrm>
        </p:spPr>
        <p:txBody>
          <a:bodyPr vert="horz" lIns="91440" tIns="45720" rIns="91440" bIns="45720" rtlCol="0" anchor="t">
            <a:normAutofit/>
          </a:bodyPr>
          <a:lstStyle/>
          <a:p>
            <a:pPr marL="456565" indent="-456565"/>
            <a:r>
              <a:rPr lang="en-US" sz="2600">
                <a:solidFill>
                  <a:schemeClr val="tx1"/>
                </a:solidFill>
                <a:latin typeface="Open Sans"/>
                <a:ea typeface="Open Sans"/>
                <a:cs typeface="Open Sans"/>
              </a:rPr>
              <a:t>Grantees may choose to terminate their grant contract </a:t>
            </a:r>
            <a:r>
              <a:rPr lang="en-US" sz="2600" b="1">
                <a:solidFill>
                  <a:schemeClr val="tx1"/>
                </a:solidFill>
                <a:latin typeface="Open Sans"/>
                <a:ea typeface="Open Sans"/>
                <a:cs typeface="Open Sans"/>
              </a:rPr>
              <a:t>voluntarily</a:t>
            </a:r>
            <a:r>
              <a:rPr lang="en-US" sz="2600">
                <a:solidFill>
                  <a:schemeClr val="tx1"/>
                </a:solidFill>
                <a:latin typeface="Open Sans"/>
                <a:ea typeface="Open Sans"/>
                <a:cs typeface="Open Sans"/>
              </a:rPr>
              <a:t> by submitting a written request for contract termination to </a:t>
            </a:r>
            <a:r>
              <a:rPr lang="en-US" sz="2600" b="1">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TDEC.ARP@tn.gov</a:t>
            </a:r>
            <a:r>
              <a:rPr lang="en-US" sz="2600">
                <a:solidFill>
                  <a:schemeClr val="tx1"/>
                </a:solidFill>
                <a:latin typeface="Open Sans"/>
                <a:ea typeface="Open Sans"/>
                <a:cs typeface="Open Sans"/>
              </a:rPr>
              <a:t>.</a:t>
            </a:r>
          </a:p>
          <a:p>
            <a:pPr marL="0" indent="0">
              <a:buNone/>
            </a:pPr>
            <a:endParaRPr lang="en-US">
              <a:solidFill>
                <a:schemeClr val="tx1"/>
              </a:solidFill>
              <a:latin typeface="Open Sans"/>
              <a:ea typeface="Open Sans"/>
              <a:cs typeface="Open Sans"/>
            </a:endParaRPr>
          </a:p>
          <a:p>
            <a:pPr marL="456565" indent="-456565"/>
            <a:r>
              <a:rPr lang="en-US" sz="2600">
                <a:solidFill>
                  <a:schemeClr val="tx1"/>
                </a:solidFill>
                <a:latin typeface="Open Sans"/>
                <a:ea typeface="Open Sans"/>
                <a:cs typeface="Open Sans"/>
              </a:rPr>
              <a:t>Requests must be submitted on letterhead and signed by an authorized representative for the grant contract. TDEC will engage those who start this process with additional guidance.</a:t>
            </a:r>
          </a:p>
          <a:p>
            <a:pPr marL="0" indent="0">
              <a:buNone/>
            </a:pPr>
            <a:endParaRPr lang="en-US" sz="2600">
              <a:solidFill>
                <a:schemeClr val="tx1"/>
              </a:solidFill>
            </a:endParaRPr>
          </a:p>
          <a:p>
            <a:pPr marL="456565" indent="-456565"/>
            <a:r>
              <a:rPr lang="en-US" sz="2600">
                <a:solidFill>
                  <a:schemeClr val="tx1"/>
                </a:solidFill>
                <a:latin typeface="Open Sans"/>
                <a:ea typeface="Open Sans"/>
                <a:cs typeface="Open Sans"/>
              </a:rPr>
              <a:t>Grantees may request voluntary termination if no reimbursement requests have been paid on the grant contract. </a:t>
            </a:r>
            <a:endParaRPr lang="en-US" sz="2600">
              <a:solidFill>
                <a:schemeClr val="tx1"/>
              </a:solidFill>
            </a:endParaRPr>
          </a:p>
        </p:txBody>
      </p:sp>
    </p:spTree>
    <p:extLst>
      <p:ext uri="{BB962C8B-B14F-4D97-AF65-F5344CB8AC3E}">
        <p14:creationId xmlns:p14="http://schemas.microsoft.com/office/powerpoint/2010/main" val="145660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41E091-F9EA-8E89-D980-35BCAB058356}"/>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hink-cell data - do not delete" hidden="1">
            <a:extLst>
              <a:ext uri="{FF2B5EF4-FFF2-40B4-BE49-F238E27FC236}">
                <a16:creationId xmlns:a16="http://schemas.microsoft.com/office/drawing/2014/main" id="{7E0773C7-6C28-D00D-47D1-0884742317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7E0773C7-6C28-D00D-47D1-0884742317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a:xfrm>
            <a:off x="203200" y="177803"/>
            <a:ext cx="11988800" cy="825500"/>
          </a:xfrm>
        </p:spPr>
        <p:txBody>
          <a:bodyPr vert="horz"/>
          <a:lstStyle/>
          <a:p>
            <a:r>
              <a:rPr lang="en-US"/>
              <a:t>Next Milestone 4: January 30, 2025</a:t>
            </a:r>
            <a:br>
              <a:rPr lang="en-US"/>
            </a:br>
            <a:r>
              <a:rPr lang="en-US" sz="2800"/>
              <a:t>Plans and Specifications Requirement (60%)</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998946"/>
          </a:xfrm>
        </p:spPr>
        <p:txBody>
          <a:bodyPr vert="horz" lIns="91440" tIns="45720" rIns="91440" bIns="45720" rtlCol="0" anchor="t">
            <a:normAutofit fontScale="77500" lnSpcReduction="20000"/>
          </a:bodyPr>
          <a:lstStyle/>
          <a:p>
            <a:pPr marL="456565" indent="-456565"/>
            <a:r>
              <a:rPr lang="en-US" sz="2600">
                <a:solidFill>
                  <a:schemeClr val="tx1"/>
                </a:solidFill>
                <a:latin typeface="Open Sans"/>
                <a:ea typeface="Open Sans"/>
                <a:cs typeface="Open Sans"/>
              </a:rPr>
              <a:t>Grantees and engineers working on planning, design, and construction (PDC) projects </a:t>
            </a:r>
            <a:r>
              <a:rPr lang="en-US" sz="2600" b="1" u="sng">
                <a:solidFill>
                  <a:schemeClr val="tx1"/>
                </a:solidFill>
                <a:latin typeface="Open Sans"/>
                <a:ea typeface="Open Sans"/>
                <a:cs typeface="Open Sans"/>
              </a:rPr>
              <a:t>must attest to</a:t>
            </a:r>
            <a:r>
              <a:rPr lang="en-US" sz="2600">
                <a:solidFill>
                  <a:schemeClr val="tx1"/>
                </a:solidFill>
                <a:latin typeface="Open Sans"/>
                <a:ea typeface="Open Sans"/>
                <a:cs typeface="Open Sans"/>
              </a:rPr>
              <a:t> being </a:t>
            </a:r>
            <a:r>
              <a:rPr lang="en-US" sz="2600" b="1" u="sng">
                <a:solidFill>
                  <a:schemeClr val="tx1"/>
                </a:solidFill>
                <a:latin typeface="Open Sans"/>
                <a:ea typeface="Open Sans"/>
                <a:cs typeface="Open Sans"/>
              </a:rPr>
              <a:t>at least 60% complete</a:t>
            </a:r>
            <a:r>
              <a:rPr lang="en-US" sz="2600" b="1">
                <a:solidFill>
                  <a:schemeClr val="tx1"/>
                </a:solidFill>
                <a:latin typeface="Open Sans"/>
                <a:ea typeface="Open Sans"/>
                <a:cs typeface="Open Sans"/>
              </a:rPr>
              <a:t> </a:t>
            </a:r>
            <a:r>
              <a:rPr lang="en-US" sz="2600">
                <a:solidFill>
                  <a:schemeClr val="tx1"/>
                </a:solidFill>
                <a:latin typeface="Open Sans"/>
                <a:ea typeface="Open Sans"/>
                <a:cs typeface="Open Sans"/>
              </a:rPr>
              <a:t>with their design and specification deliverables. </a:t>
            </a:r>
          </a:p>
          <a:p>
            <a:pPr marL="0" indent="0">
              <a:buNone/>
            </a:pPr>
            <a:endParaRPr lang="en-US">
              <a:solidFill>
                <a:schemeClr val="tx1"/>
              </a:solidFill>
            </a:endParaRPr>
          </a:p>
          <a:p>
            <a:pPr marL="456565" indent="-456565"/>
            <a:r>
              <a:rPr lang="en-US" sz="2600" b="1" u="sng">
                <a:solidFill>
                  <a:schemeClr val="tx1"/>
                </a:solidFill>
                <a:latin typeface="Open Sans"/>
                <a:ea typeface="Open Sans"/>
                <a:cs typeface="Open Sans"/>
              </a:rPr>
              <a:t>Meeting Milestone 4</a:t>
            </a:r>
          </a:p>
          <a:p>
            <a:pPr marL="989965" lvl="1" indent="-380365"/>
            <a:r>
              <a:rPr lang="en-US" sz="2600">
                <a:solidFill>
                  <a:schemeClr val="tx1"/>
                </a:solidFill>
                <a:latin typeface="Open Sans"/>
                <a:ea typeface="Open Sans"/>
                <a:cs typeface="Open Sans"/>
              </a:rPr>
              <a:t>In order for Grantees to meet this milestone:</a:t>
            </a:r>
          </a:p>
          <a:p>
            <a:pPr marL="1523365" lvl="2" indent="-304165"/>
            <a:r>
              <a:rPr lang="en-US" sz="2100">
                <a:solidFill>
                  <a:schemeClr val="tx1"/>
                </a:solidFill>
                <a:latin typeface="Open Sans"/>
                <a:ea typeface="Open Sans"/>
                <a:cs typeface="Open Sans"/>
              </a:rPr>
              <a:t>Engineers must attest to plans and specifications being 60% complete in the project annual reporting activity in GMS</a:t>
            </a:r>
            <a:endParaRPr lang="en-US" sz="2100">
              <a:solidFill>
                <a:schemeClr val="tx1"/>
              </a:solidFill>
            </a:endParaRPr>
          </a:p>
          <a:p>
            <a:pPr marL="1523365" lvl="2" indent="-304165"/>
            <a:r>
              <a:rPr lang="en-US" sz="2100">
                <a:solidFill>
                  <a:schemeClr val="tx1"/>
                </a:solidFill>
                <a:latin typeface="Open Sans"/>
                <a:ea typeface="Open Sans"/>
                <a:cs typeface="Open Sans"/>
              </a:rPr>
              <a:t>Projects must have, at a minimum:</a:t>
            </a:r>
            <a:endParaRPr lang="en-US" sz="2100">
              <a:solidFill>
                <a:schemeClr val="tx1"/>
              </a:solidFill>
            </a:endParaRPr>
          </a:p>
          <a:p>
            <a:pPr marL="2132965" lvl="3" indent="-304165"/>
            <a:r>
              <a:rPr lang="en-US" sz="2100">
                <a:solidFill>
                  <a:schemeClr val="tx1"/>
                </a:solidFill>
                <a:latin typeface="Open Sans"/>
                <a:ea typeface="Open Sans"/>
                <a:cs typeface="Open Sans"/>
              </a:rPr>
              <a:t>Draft specifications and calculations</a:t>
            </a:r>
            <a:endParaRPr lang="en-US" sz="2100">
              <a:solidFill>
                <a:schemeClr val="tx1"/>
              </a:solidFill>
            </a:endParaRPr>
          </a:p>
          <a:p>
            <a:pPr marL="2132965" lvl="3" indent="-304165"/>
            <a:r>
              <a:rPr lang="en-US" sz="2100">
                <a:solidFill>
                  <a:schemeClr val="tx1"/>
                </a:solidFill>
                <a:latin typeface="Open Sans"/>
                <a:ea typeface="Open Sans"/>
                <a:cs typeface="Open Sans"/>
              </a:rPr>
              <a:t>Preliminary construction scheduled</a:t>
            </a:r>
            <a:endParaRPr lang="en-US" sz="2100">
              <a:solidFill>
                <a:schemeClr val="tx1"/>
              </a:solidFill>
            </a:endParaRPr>
          </a:p>
          <a:p>
            <a:pPr marL="2132965" lvl="3" indent="-304165"/>
            <a:r>
              <a:rPr lang="en-US" sz="2100">
                <a:solidFill>
                  <a:schemeClr val="tx1"/>
                </a:solidFill>
                <a:latin typeface="Open Sans"/>
                <a:ea typeface="Open Sans"/>
                <a:cs typeface="Open Sans"/>
              </a:rPr>
              <a:t>Phasing plan</a:t>
            </a:r>
            <a:endParaRPr lang="en-US" sz="2100">
              <a:solidFill>
                <a:schemeClr val="tx1"/>
              </a:solidFill>
            </a:endParaRPr>
          </a:p>
          <a:p>
            <a:pPr marL="2132965" lvl="3" indent="-304165"/>
            <a:r>
              <a:rPr lang="en-US" sz="2100">
                <a:solidFill>
                  <a:schemeClr val="tx1"/>
                </a:solidFill>
                <a:latin typeface="Open Sans"/>
                <a:ea typeface="Open Sans"/>
                <a:cs typeface="Open Sans"/>
              </a:rPr>
              <a:t>Logistics, supplies, and mobilization plan</a:t>
            </a:r>
          </a:p>
          <a:p>
            <a:pPr marL="2132965" lvl="3" indent="-304165"/>
            <a:r>
              <a:rPr lang="en-US" sz="2100">
                <a:solidFill>
                  <a:schemeClr val="tx1"/>
                </a:solidFill>
                <a:latin typeface="Open Sans"/>
                <a:ea typeface="Open Sans"/>
                <a:cs typeface="Open Sans"/>
              </a:rPr>
              <a:t>Applying for necessary permits</a:t>
            </a:r>
          </a:p>
          <a:p>
            <a:pPr marL="1523365" lvl="2" indent="-304165"/>
            <a:r>
              <a:rPr lang="en-US" sz="2100">
                <a:solidFill>
                  <a:schemeClr val="tx1"/>
                </a:solidFill>
                <a:latin typeface="Open Sans"/>
                <a:ea typeface="Open Sans"/>
                <a:cs typeface="Open Sans"/>
              </a:rPr>
              <a:t>OR have submitted complete plans and specifications to ESU</a:t>
            </a:r>
            <a:endParaRPr lang="en-US" sz="2100">
              <a:solidFill>
                <a:schemeClr val="tx1"/>
              </a:solidFill>
            </a:endParaRPr>
          </a:p>
          <a:p>
            <a:pPr marL="1523365" lvl="2" indent="-304165"/>
            <a:r>
              <a:rPr lang="en-US" sz="2100">
                <a:solidFill>
                  <a:schemeClr val="tx1"/>
                </a:solidFill>
                <a:latin typeface="Open Sans"/>
                <a:ea typeface="Open Sans"/>
                <a:cs typeface="Open Sans"/>
              </a:rPr>
              <a:t>OR have SWIG-reviewed plans and specifications in GMS</a:t>
            </a:r>
          </a:p>
          <a:p>
            <a:pPr marL="456565" indent="-456565"/>
            <a:r>
              <a:rPr lang="en-US" sz="2600" b="1" u="sng">
                <a:solidFill>
                  <a:schemeClr val="tx1"/>
                </a:solidFill>
                <a:latin typeface="Open Sans"/>
                <a:ea typeface="Open Sans"/>
                <a:cs typeface="Open Sans"/>
              </a:rPr>
              <a:t>Tracking</a:t>
            </a:r>
            <a:endParaRPr lang="en-US" sz="2600">
              <a:solidFill>
                <a:schemeClr val="tx1"/>
              </a:solidFill>
            </a:endParaRPr>
          </a:p>
          <a:p>
            <a:pPr marL="989965" lvl="1" indent="-380365"/>
            <a:r>
              <a:rPr lang="en-US" sz="2300">
                <a:solidFill>
                  <a:schemeClr val="tx1"/>
                </a:solidFill>
                <a:latin typeface="Open Sans"/>
                <a:ea typeface="Open Sans"/>
                <a:cs typeface="Open Sans"/>
              </a:rPr>
              <a:t>TDEC will monitor annual reporting activity responses, ESU's review queue, and the status of deliverable activities for applicable projects in GMS to track progress at the project level. Grantees who are not on track for Milestone 4 will receive monthly communications.</a:t>
            </a: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300">
                <a:solidFill>
                  <a:schemeClr val="tx1"/>
                </a:solidFill>
                <a:latin typeface="Open Sans"/>
                <a:ea typeface="Open Sans"/>
                <a:cs typeface="Open Sans"/>
              </a:rPr>
              <a:t>Non-construction planning, design, and construction (PDC) projects (asset management plans (AMPs), studies, etc.)</a:t>
            </a:r>
          </a:p>
        </p:txBody>
      </p:sp>
      <p:sp>
        <p:nvSpPr>
          <p:cNvPr id="7" name="Rectangle 6">
            <a:extLst>
              <a:ext uri="{FF2B5EF4-FFF2-40B4-BE49-F238E27FC236}">
                <a16:creationId xmlns:a16="http://schemas.microsoft.com/office/drawing/2014/main" id="{C8DE5909-0865-C8BE-5766-ED341482D96A}"/>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30898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1A25-C1FA-0EC6-184E-D2C2CE20D0DE}"/>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5: May 30, 2025</a:t>
            </a:r>
            <a:br>
              <a:rPr lang="en-US"/>
            </a:br>
            <a:r>
              <a:rPr lang="en-US" sz="2800"/>
              <a:t>Plans and Specifications Requirement (Full)</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537197"/>
          </a:xfrm>
        </p:spPr>
        <p:txBody>
          <a:bodyPr vert="horz" lIns="91440" tIns="45720" rIns="91440" bIns="45720" rtlCol="0" anchor="t">
            <a:normAutofit fontScale="92500" lnSpcReduction="10000"/>
          </a:bodyPr>
          <a:lstStyle/>
          <a:p>
            <a:pPr marL="456565" indent="-456565"/>
            <a:r>
              <a:rPr lang="en-US" sz="2600">
                <a:solidFill>
                  <a:schemeClr val="tx1"/>
                </a:solidFill>
                <a:latin typeface="Open Sans"/>
                <a:ea typeface="Open Sans"/>
                <a:cs typeface="Open Sans"/>
              </a:rPr>
              <a:t>All grantees with planning, design, and construction (PDC) projects </a:t>
            </a:r>
            <a:r>
              <a:rPr lang="en-US" sz="2600" b="1" u="sng">
                <a:solidFill>
                  <a:schemeClr val="tx1"/>
                </a:solidFill>
                <a:latin typeface="Open Sans"/>
                <a:ea typeface="Open Sans"/>
                <a:cs typeface="Open Sans"/>
              </a:rPr>
              <a:t>must submit final design and specification deliverables to TDEC</a:t>
            </a:r>
            <a:r>
              <a:rPr lang="en-US" sz="2600" b="1">
                <a:solidFill>
                  <a:schemeClr val="tx1"/>
                </a:solidFill>
                <a:latin typeface="Open Sans"/>
                <a:ea typeface="Open Sans"/>
                <a:cs typeface="Open Sans"/>
              </a:rPr>
              <a:t>. </a:t>
            </a:r>
            <a:r>
              <a:rPr lang="en-US" sz="2600">
                <a:solidFill>
                  <a:schemeClr val="tx1"/>
                </a:solidFill>
                <a:latin typeface="Open Sans"/>
                <a:ea typeface="Open Sans"/>
                <a:cs typeface="Open Sans"/>
              </a:rPr>
              <a:t>Projects requiring ESU review must submit their plans and specifications to </a:t>
            </a:r>
            <a:r>
              <a:rPr lang="en-US" sz="2600" err="1">
                <a:solidFill>
                  <a:schemeClr val="tx1"/>
                </a:solidFill>
                <a:latin typeface="Open Sans"/>
                <a:ea typeface="Open Sans"/>
                <a:cs typeface="Open Sans"/>
              </a:rPr>
              <a:t>MyTDEC</a:t>
            </a:r>
            <a:r>
              <a:rPr lang="en-US" sz="2600">
                <a:solidFill>
                  <a:schemeClr val="tx1"/>
                </a:solidFill>
                <a:latin typeface="Open Sans"/>
                <a:ea typeface="Open Sans"/>
                <a:cs typeface="Open Sans"/>
              </a:rPr>
              <a:t> Forms for ESU approval. Projects not subject to ESU review must submit their plans and specifications to GMS for SWIG review. </a:t>
            </a:r>
            <a:endParaRPr lang="en-US" sz="2600">
              <a:solidFill>
                <a:schemeClr val="tx1"/>
              </a:solidFill>
            </a:endParaRPr>
          </a:p>
          <a:p>
            <a:pPr marL="0" indent="0">
              <a:buNone/>
            </a:pPr>
            <a:endParaRPr lang="en-US" sz="2600">
              <a:solidFill>
                <a:schemeClr val="tx1"/>
              </a:solidFill>
              <a:highlight>
                <a:srgbClr val="FFFF00"/>
              </a:highlight>
              <a:latin typeface="Open Sans"/>
              <a:ea typeface="Open Sans"/>
              <a:cs typeface="Open Sans"/>
            </a:endParaRPr>
          </a:p>
          <a:p>
            <a:pPr marL="456565" indent="-456565"/>
            <a:r>
              <a:rPr lang="en-US" sz="2600" b="1" u="sng">
                <a:solidFill>
                  <a:schemeClr val="tx1"/>
                </a:solidFill>
                <a:latin typeface="Open Sans"/>
                <a:ea typeface="Open Sans"/>
                <a:cs typeface="Open Sans"/>
              </a:rPr>
              <a:t>Meeting Milestone 5</a:t>
            </a:r>
          </a:p>
          <a:p>
            <a:pPr marL="989965" lvl="1" indent="-380365"/>
            <a:r>
              <a:rPr lang="en-US" sz="2400">
                <a:solidFill>
                  <a:schemeClr val="tx1"/>
                </a:solidFill>
                <a:latin typeface="Open Sans"/>
                <a:ea typeface="Open Sans"/>
                <a:cs typeface="Open Sans"/>
              </a:rPr>
              <a:t>In order for Grantees to meet this milestone:</a:t>
            </a:r>
          </a:p>
          <a:p>
            <a:pPr marL="1523365" lvl="2" indent="-304165"/>
            <a:r>
              <a:rPr lang="en-US" sz="2200">
                <a:solidFill>
                  <a:schemeClr val="tx1"/>
                </a:solidFill>
                <a:latin typeface="Open Sans"/>
                <a:ea typeface="Open Sans"/>
                <a:cs typeface="Open Sans"/>
              </a:rPr>
              <a:t>Projects must have, at a minimum, submitted plans and specifications to ESU or GMS</a:t>
            </a:r>
            <a:endParaRPr lang="en-US" sz="2200">
              <a:solidFill>
                <a:schemeClr val="tx1"/>
              </a:solidFill>
            </a:endParaRPr>
          </a:p>
          <a:p>
            <a:pPr marL="456565" indent="-456565"/>
            <a:r>
              <a:rPr lang="en-US" sz="2600" b="1" u="sng">
                <a:solidFill>
                  <a:schemeClr val="tx1"/>
                </a:solidFill>
                <a:latin typeface="Open Sans"/>
                <a:ea typeface="Open Sans"/>
                <a:cs typeface="Open Sans"/>
              </a:rPr>
              <a:t>Tracking</a:t>
            </a:r>
          </a:p>
          <a:p>
            <a:pPr marL="989965" lvl="1" indent="-380365"/>
            <a:r>
              <a:rPr lang="en-US" sz="2400">
                <a:solidFill>
                  <a:schemeClr val="tx1"/>
                </a:solidFill>
                <a:latin typeface="Open Sans"/>
                <a:ea typeface="Open Sans"/>
                <a:cs typeface="Open Sans"/>
              </a:rPr>
              <a:t>TDEC will monitor the status of deliverable activities for applicable projects in GMS and ESU’s review queue to track progress at the project level. Grantees who are not on track for Milestone 5 will receive monthly communications.</a:t>
            </a: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400">
                <a:solidFill>
                  <a:schemeClr val="tx1"/>
                </a:solidFill>
                <a:latin typeface="Open Sans"/>
                <a:ea typeface="Open Sans"/>
                <a:cs typeface="Open Sans"/>
              </a:rPr>
              <a:t>Non-construction projects classified as PDC (AMPs, studies, etc.)</a:t>
            </a:r>
            <a:endParaRPr lang="en-US" sz="2400">
              <a:solidFill>
                <a:schemeClr val="tx1"/>
              </a:solidFill>
            </a:endParaRPr>
          </a:p>
        </p:txBody>
      </p:sp>
      <p:sp>
        <p:nvSpPr>
          <p:cNvPr id="4" name="Rectangle 3">
            <a:extLst>
              <a:ext uri="{FF2B5EF4-FFF2-40B4-BE49-F238E27FC236}">
                <a16:creationId xmlns:a16="http://schemas.microsoft.com/office/drawing/2014/main" id="{CEC6E490-B944-D22E-C79B-712F1AC7AE7B}"/>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295613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AA9F95-3C85-8C83-A1F0-88C6DF5B1572}"/>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6: August 30, 2025</a:t>
            </a:r>
            <a:br>
              <a:rPr lang="en-US"/>
            </a:br>
            <a:r>
              <a:rPr lang="en-US" sz="2800"/>
              <a:t>Construction Start Requirement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3000"/>
            <a:ext cx="11785600" cy="5563536"/>
          </a:xfrm>
        </p:spPr>
        <p:txBody>
          <a:bodyPr vert="horz" lIns="91440" tIns="45720" rIns="91440" bIns="45720" rtlCol="0" anchor="t">
            <a:normAutofit fontScale="85000" lnSpcReduction="20000"/>
          </a:bodyPr>
          <a:lstStyle/>
          <a:p>
            <a:pPr marL="456565" indent="-456565"/>
            <a:r>
              <a:rPr lang="en-US" sz="2600" b="1" u="sng">
                <a:solidFill>
                  <a:schemeClr val="tx1"/>
                </a:solidFill>
                <a:latin typeface="Open Sans"/>
                <a:ea typeface="Open Sans"/>
                <a:cs typeface="Open Sans"/>
              </a:rPr>
              <a:t>Construction activity must start for</a:t>
            </a:r>
            <a:r>
              <a:rPr lang="en-US" sz="2600">
                <a:solidFill>
                  <a:schemeClr val="tx1"/>
                </a:solidFill>
                <a:latin typeface="Open Sans"/>
                <a:ea typeface="Open Sans"/>
                <a:cs typeface="Open Sans"/>
              </a:rPr>
              <a:t> all projects that include construction.</a:t>
            </a:r>
          </a:p>
          <a:p>
            <a:pPr marL="0" indent="0">
              <a:buNone/>
            </a:pPr>
            <a:endParaRPr lang="en-US" sz="2600">
              <a:solidFill>
                <a:schemeClr val="tx1"/>
              </a:solidFill>
              <a:latin typeface="Open Sans"/>
              <a:ea typeface="Open Sans"/>
              <a:cs typeface="Open Sans"/>
            </a:endParaRPr>
          </a:p>
          <a:p>
            <a:pPr marL="456565" indent="-456565">
              <a:lnSpc>
                <a:spcPct val="90000"/>
              </a:lnSpc>
            </a:pPr>
            <a:r>
              <a:rPr lang="en-US" sz="2600" b="1" u="sng">
                <a:solidFill>
                  <a:schemeClr val="tx1"/>
                </a:solidFill>
                <a:latin typeface="Open Sans"/>
                <a:ea typeface="Open Sans"/>
                <a:cs typeface="Open Sans"/>
              </a:rPr>
              <a:t>Meeting Milestone 6</a:t>
            </a:r>
          </a:p>
          <a:p>
            <a:pPr marL="989965" lvl="1" indent="-380365">
              <a:buFont typeface="Calibri" panose="020B0604020202020204" pitchFamily="34" charset="0"/>
              <a:buChar char="▫"/>
            </a:pPr>
            <a:r>
              <a:rPr lang="en-US" sz="2400">
                <a:solidFill>
                  <a:schemeClr val="tx1"/>
                </a:solidFill>
                <a:latin typeface="Open Sans"/>
                <a:ea typeface="Open Sans"/>
                <a:cs typeface="Open Sans"/>
              </a:rPr>
              <a:t>All projects with construction must submit a Pre-Award procurement bid package by August 30, 2025.</a:t>
            </a:r>
          </a:p>
          <a:p>
            <a:pPr marL="989965" lvl="1" indent="-380365">
              <a:buFont typeface="Calibri" panose="020B0604020202020204" pitchFamily="34" charset="0"/>
              <a:buChar char="▫"/>
            </a:pPr>
            <a:r>
              <a:rPr lang="en-US" sz="2400">
                <a:solidFill>
                  <a:schemeClr val="tx1"/>
                </a:solidFill>
                <a:latin typeface="Open Sans"/>
                <a:ea typeface="Open Sans"/>
                <a:cs typeface="Open Sans"/>
              </a:rPr>
              <a:t>Projects must have received an Authority to Award letter for a contractor procurement and schedule an initial site inspection by November 30, 2025.</a:t>
            </a:r>
            <a:endParaRPr lang="en-US" sz="2400">
              <a:solidFill>
                <a:schemeClr val="tx1"/>
              </a:solidFill>
            </a:endParaRPr>
          </a:p>
          <a:p>
            <a:pPr marL="456565" indent="-456565">
              <a:buFont typeface="Arial" panose="020B0604020202020204" pitchFamily="34" charset="0"/>
              <a:buNone/>
            </a:pPr>
            <a:endParaRPr lang="en-US" i="1">
              <a:solidFill>
                <a:schemeClr val="tx1"/>
              </a:solidFill>
            </a:endParaRPr>
          </a:p>
          <a:p>
            <a:pPr marL="456565" indent="635">
              <a:buNone/>
            </a:pPr>
            <a:r>
              <a:rPr lang="en-US" i="1">
                <a:solidFill>
                  <a:schemeClr val="tx1"/>
                </a:solidFill>
                <a:latin typeface="Open Sans"/>
                <a:ea typeface="Open Sans"/>
                <a:cs typeface="Open Sans"/>
              </a:rPr>
              <a:t>To verify construction starts, each construction project must have an initial site inspection </a:t>
            </a:r>
            <a:r>
              <a:rPr lang="en-US" i="1" u="sng">
                <a:solidFill>
                  <a:schemeClr val="tx1"/>
                </a:solidFill>
                <a:latin typeface="Open Sans"/>
                <a:ea typeface="Open Sans"/>
                <a:cs typeface="Open Sans"/>
              </a:rPr>
              <a:t>scheduled</a:t>
            </a:r>
            <a:r>
              <a:rPr lang="en-US" i="1">
                <a:solidFill>
                  <a:schemeClr val="tx1"/>
                </a:solidFill>
                <a:latin typeface="Open Sans"/>
                <a:ea typeface="Open Sans"/>
                <a:cs typeface="Open Sans"/>
              </a:rPr>
              <a:t> by November 30, 2025. </a:t>
            </a:r>
            <a:endParaRPr lang="en-US">
              <a:solidFill>
                <a:schemeClr val="tx1"/>
              </a:solidFill>
            </a:endParaRPr>
          </a:p>
          <a:p>
            <a:pPr marL="456565" indent="-456565"/>
            <a:endParaRPr lang="en-US" sz="2600" b="1" u="sng">
              <a:solidFill>
                <a:schemeClr val="tx1"/>
              </a:solidFill>
              <a:latin typeface="Open Sans"/>
              <a:ea typeface="Open Sans"/>
              <a:cs typeface="Open Sans"/>
            </a:endParaRPr>
          </a:p>
          <a:p>
            <a:pPr marL="456565" indent="-456565"/>
            <a:r>
              <a:rPr lang="en-US" sz="2600" b="1" u="sng">
                <a:solidFill>
                  <a:schemeClr val="tx1"/>
                </a:solidFill>
                <a:latin typeface="Open Sans"/>
                <a:ea typeface="Open Sans"/>
                <a:cs typeface="Open Sans"/>
              </a:rPr>
              <a:t>Tracking</a:t>
            </a:r>
          </a:p>
          <a:p>
            <a:pPr marL="989965" lvl="1" indent="-380365"/>
            <a:r>
              <a:rPr lang="en-US" sz="2400">
                <a:solidFill>
                  <a:schemeClr val="tx1"/>
                </a:solidFill>
                <a:latin typeface="Open Sans"/>
                <a:ea typeface="Open Sans"/>
                <a:cs typeface="Open Sans"/>
              </a:rPr>
              <a:t>TDEC will monitor site inspection requests, reimbursements for capital purchase expenditures, and the status of procurement activities for capital purchase vendor contracts in GMS to track progress at the project level. Grantees who are not on track for Milestone 6 will receive monthly communications.</a:t>
            </a:r>
            <a:endParaRPr lang="en-US" sz="2400">
              <a:solidFill>
                <a:schemeClr val="tx1"/>
              </a:solidFill>
              <a:highlight>
                <a:srgbClr val="FFFF00"/>
              </a:highlight>
              <a:latin typeface="Open Sans"/>
              <a:ea typeface="Open Sans"/>
              <a:cs typeface="Open Sans"/>
            </a:endParaRP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400">
                <a:solidFill>
                  <a:schemeClr val="tx1"/>
                </a:solidFill>
                <a:latin typeface="Open Sans"/>
                <a:ea typeface="Open Sans"/>
                <a:cs typeface="Open Sans"/>
              </a:rPr>
              <a:t>Considered on case-by-case basis (small-scale replacements, minor rehab, etc.).</a:t>
            </a:r>
          </a:p>
        </p:txBody>
      </p:sp>
      <p:sp>
        <p:nvSpPr>
          <p:cNvPr id="5" name="Rectangle 4">
            <a:extLst>
              <a:ext uri="{FF2B5EF4-FFF2-40B4-BE49-F238E27FC236}">
                <a16:creationId xmlns:a16="http://schemas.microsoft.com/office/drawing/2014/main" id="{374C93B3-CCCB-5F3B-A3A2-5681619A4B96}"/>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226419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5EDFD0-B3A0-06FF-8DF1-D58D8EC8B797}"/>
              </a:ext>
            </a:extLst>
          </p:cNvPr>
          <p:cNvSpPr/>
          <p:nvPr/>
        </p:nvSpPr>
        <p:spPr>
          <a:xfrm>
            <a:off x="356135" y="5669280"/>
            <a:ext cx="1328286" cy="11069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7: December 15, 2025</a:t>
            </a:r>
            <a:br>
              <a:rPr lang="en-US"/>
            </a:br>
            <a:r>
              <a:rPr lang="en-US" sz="2800"/>
              <a:t>Remaining Procurement Requirement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488937"/>
          </a:xfrm>
        </p:spPr>
        <p:txBody>
          <a:bodyPr vert="horz" lIns="91440" tIns="45720" rIns="91440" bIns="45720" rtlCol="0" anchor="t">
            <a:normAutofit lnSpcReduction="10000"/>
          </a:bodyPr>
          <a:lstStyle/>
          <a:p>
            <a:pPr marL="456565" indent="-456565"/>
            <a:r>
              <a:rPr lang="en-US">
                <a:solidFill>
                  <a:schemeClr val="tx1"/>
                </a:solidFill>
                <a:latin typeface="Open Sans"/>
                <a:ea typeface="Open Sans"/>
                <a:cs typeface="Open Sans"/>
              </a:rPr>
              <a:t>ALL projects should have started, and all Grantees </a:t>
            </a:r>
            <a:r>
              <a:rPr lang="en-US" b="1" u="sng">
                <a:solidFill>
                  <a:schemeClr val="tx1"/>
                </a:solidFill>
                <a:latin typeface="Open Sans"/>
                <a:ea typeface="Open Sans"/>
                <a:cs typeface="Open Sans"/>
              </a:rPr>
              <a:t>must submit any remaining awarded contracts</a:t>
            </a:r>
            <a:r>
              <a:rPr lang="en-US">
                <a:solidFill>
                  <a:schemeClr val="tx1"/>
                </a:solidFill>
                <a:latin typeface="Open Sans"/>
                <a:ea typeface="Open Sans"/>
                <a:cs typeface="Open Sans"/>
              </a:rPr>
              <a:t> for third-party work to TDEC. This milestone applies to all project types, including Asset Management Plans.</a:t>
            </a:r>
          </a:p>
          <a:p>
            <a:pPr marL="0" indent="0">
              <a:buNone/>
            </a:pPr>
            <a:endParaRPr lang="en-US">
              <a:solidFill>
                <a:schemeClr val="tx1"/>
              </a:solidFill>
              <a:latin typeface="Open Sans"/>
              <a:ea typeface="Open Sans"/>
              <a:cs typeface="Open Sans"/>
            </a:endParaRPr>
          </a:p>
          <a:p>
            <a:pPr marL="456565" indent="-456565"/>
            <a:r>
              <a:rPr lang="en-US" b="1" u="sng">
                <a:solidFill>
                  <a:schemeClr val="tx1"/>
                </a:solidFill>
                <a:latin typeface="Open Sans"/>
                <a:ea typeface="Open Sans"/>
                <a:cs typeface="Open Sans"/>
              </a:rPr>
              <a:t>Meeting Milestone 7</a:t>
            </a:r>
          </a:p>
          <a:p>
            <a:pPr marL="989330" lvl="1" indent="-456565"/>
            <a:r>
              <a:rPr lang="en-US" sz="2200">
                <a:solidFill>
                  <a:schemeClr val="tx1"/>
                </a:solidFill>
                <a:latin typeface="Open Sans"/>
                <a:ea typeface="Open Sans"/>
                <a:cs typeface="Open Sans"/>
              </a:rPr>
              <a:t>All procurements for services or construction will need to be submitted in earnest no later than December 15, 2025. </a:t>
            </a:r>
          </a:p>
          <a:p>
            <a:pPr marL="456565" lvl="2" indent="-456565">
              <a:lnSpc>
                <a:spcPct val="90000"/>
              </a:lnSpc>
              <a:buNone/>
            </a:pPr>
            <a:r>
              <a:rPr lang="en-US" sz="2200" i="1">
                <a:solidFill>
                  <a:schemeClr val="tx1"/>
                </a:solidFill>
                <a:latin typeface="Open Sans"/>
                <a:ea typeface="Open Sans"/>
                <a:cs typeface="Open Sans"/>
              </a:rPr>
              <a:t>	</a:t>
            </a:r>
          </a:p>
          <a:p>
            <a:pPr marL="456565" indent="-456565"/>
            <a:r>
              <a:rPr lang="en-US" b="1" u="sng">
                <a:solidFill>
                  <a:schemeClr val="tx1"/>
                </a:solidFill>
                <a:latin typeface="Open Sans"/>
                <a:ea typeface="Open Sans"/>
                <a:cs typeface="Open Sans"/>
              </a:rPr>
              <a:t>Tracking</a:t>
            </a:r>
            <a:endParaRPr lang="en-US">
              <a:solidFill>
                <a:schemeClr val="tx1"/>
              </a:solidFill>
            </a:endParaRPr>
          </a:p>
          <a:p>
            <a:pPr marL="989965" lvl="1" indent="-380365"/>
            <a:r>
              <a:rPr lang="en-US" sz="2200">
                <a:solidFill>
                  <a:schemeClr val="tx1"/>
                </a:solidFill>
                <a:latin typeface="Open Sans"/>
                <a:ea typeface="Open Sans"/>
                <a:cs typeface="Open Sans"/>
              </a:rPr>
              <a:t>TDEC will monitor the status of projects in GMS and monitor procurement documentation, as well as project starts, as indicated in Milestone 6 with initial site inspections.</a:t>
            </a:r>
            <a:endParaRPr lang="en-US" sz="2200">
              <a:solidFill>
                <a:schemeClr val="tx1"/>
              </a:solidFill>
              <a:highlight>
                <a:srgbClr val="FFFF00"/>
              </a:highlight>
              <a:latin typeface="Open Sans"/>
              <a:ea typeface="Open Sans"/>
              <a:cs typeface="Open Sans"/>
            </a:endParaRPr>
          </a:p>
          <a:p>
            <a:pPr marL="456565" indent="-456565"/>
            <a:r>
              <a:rPr lang="en-US" b="1" u="sng">
                <a:solidFill>
                  <a:schemeClr val="tx1"/>
                </a:solidFill>
                <a:latin typeface="Open Sans"/>
                <a:ea typeface="Open Sans"/>
                <a:cs typeface="Open Sans"/>
              </a:rPr>
              <a:t>Exceptions</a:t>
            </a:r>
          </a:p>
          <a:p>
            <a:pPr marL="989965" lvl="1" indent="-380365"/>
            <a:r>
              <a:rPr lang="en-US" sz="2200">
                <a:solidFill>
                  <a:schemeClr val="tx1"/>
                </a:solidFill>
                <a:latin typeface="Open Sans"/>
                <a:ea typeface="Open Sans"/>
                <a:cs typeface="Open Sans"/>
              </a:rPr>
              <a:t>No exceptions unless in extreme cases.</a:t>
            </a:r>
            <a:endParaRPr lang="en-US" sz="2600">
              <a:solidFill>
                <a:schemeClr val="tx1"/>
              </a:solidFill>
              <a:latin typeface="Open Sans"/>
              <a:ea typeface="Open Sans"/>
              <a:cs typeface="Open Sans"/>
            </a:endParaRPr>
          </a:p>
        </p:txBody>
      </p:sp>
      <p:sp>
        <p:nvSpPr>
          <p:cNvPr id="4" name="Rectangle 3">
            <a:extLst>
              <a:ext uri="{FF2B5EF4-FFF2-40B4-BE49-F238E27FC236}">
                <a16:creationId xmlns:a16="http://schemas.microsoft.com/office/drawing/2014/main" id="{B3EDC0AF-21A0-5528-823E-EC3421D524AF}"/>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240087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C298-A737-F739-1B25-807FAE59E032}"/>
              </a:ext>
            </a:extLst>
          </p:cNvPr>
          <p:cNvSpPr>
            <a:spLocks noGrp="1"/>
          </p:cNvSpPr>
          <p:nvPr>
            <p:ph type="title"/>
          </p:nvPr>
        </p:nvSpPr>
        <p:spPr/>
        <p:txBody>
          <a:bodyPr/>
          <a:lstStyle/>
          <a:p>
            <a:r>
              <a:rPr lang="en-US">
                <a:latin typeface="PermianSlabSerifTypeface"/>
                <a:ea typeface="Open Sans Light"/>
              </a:rPr>
              <a:t>Milestone Risk Consequence</a:t>
            </a:r>
            <a:endParaRPr lang="en-US"/>
          </a:p>
        </p:txBody>
      </p:sp>
      <p:sp>
        <p:nvSpPr>
          <p:cNvPr id="3" name="Content Placeholder 2">
            <a:extLst>
              <a:ext uri="{FF2B5EF4-FFF2-40B4-BE49-F238E27FC236}">
                <a16:creationId xmlns:a16="http://schemas.microsoft.com/office/drawing/2014/main" id="{0479A755-857E-AD05-6D27-971EA26E9907}"/>
              </a:ext>
            </a:extLst>
          </p:cNvPr>
          <p:cNvSpPr>
            <a:spLocks noGrp="1"/>
          </p:cNvSpPr>
          <p:nvPr>
            <p:ph idx="1"/>
          </p:nvPr>
        </p:nvSpPr>
        <p:spPr/>
        <p:txBody>
          <a:bodyPr vert="horz" lIns="91440" tIns="45720" rIns="91440" bIns="45720" rtlCol="0" anchor="t">
            <a:normAutofit/>
          </a:bodyPr>
          <a:lstStyle/>
          <a:p>
            <a:pPr marL="532765" lvl="1" indent="0">
              <a:buNone/>
            </a:pPr>
            <a:endParaRPr lang="en-US" baseline="300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TDEC continues to evaluate all grants and all projects that are unable to meet each milestone against known risk factors. </a:t>
            </a:r>
          </a:p>
          <a:p>
            <a:pPr marL="0" indent="0" algn="ctr">
              <a:buNone/>
            </a:pPr>
            <a:endParaRPr lang="en-US" sz="28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We urge Grantees to take immediate and decisive action to ensure Milestones 2 </a:t>
            </a:r>
            <a:r>
              <a:rPr lang="en-US" sz="2800" b="1" u="sng">
                <a:solidFill>
                  <a:schemeClr val="tx1"/>
                </a:solidFill>
                <a:latin typeface="Open Sans"/>
                <a:ea typeface="Open Sans"/>
                <a:cs typeface="Open Sans"/>
              </a:rPr>
              <a:t>AND</a:t>
            </a:r>
            <a:r>
              <a:rPr lang="en-US" sz="2800">
                <a:solidFill>
                  <a:schemeClr val="tx1"/>
                </a:solidFill>
                <a:latin typeface="Open Sans"/>
                <a:ea typeface="Open Sans"/>
                <a:cs typeface="Open Sans"/>
              </a:rPr>
              <a:t> 3 (submitted awarded contracts for all projects) are </a:t>
            </a:r>
            <a:r>
              <a:rPr lang="en-US" sz="2800" b="1" u="sng">
                <a:solidFill>
                  <a:schemeClr val="bg2"/>
                </a:solidFill>
                <a:latin typeface="Open Sans"/>
                <a:ea typeface="Open Sans"/>
                <a:cs typeface="Open Sans"/>
              </a:rPr>
              <a:t>met by December 31, 2024</a:t>
            </a:r>
            <a:r>
              <a:rPr lang="en-US" sz="2800">
                <a:solidFill>
                  <a:schemeClr val="tx1"/>
                </a:solidFill>
                <a:latin typeface="Open Sans"/>
                <a:ea typeface="Open Sans"/>
                <a:cs typeface="Open Sans"/>
              </a:rPr>
              <a:t>. </a:t>
            </a:r>
          </a:p>
          <a:p>
            <a:pPr marL="0" indent="0" algn="ctr">
              <a:buNone/>
            </a:pPr>
            <a:endParaRPr lang="en-US" sz="2800">
              <a:solidFill>
                <a:schemeClr val="tx1"/>
              </a:solidFill>
              <a:latin typeface="Open Sans"/>
              <a:ea typeface="Open Sans"/>
              <a:cs typeface="Open Sans"/>
            </a:endParaRPr>
          </a:p>
          <a:p>
            <a:pPr marL="0" indent="0" algn="ctr">
              <a:buNone/>
            </a:pPr>
            <a:r>
              <a:rPr lang="en-US" sz="2800">
                <a:solidFill>
                  <a:schemeClr val="tx1"/>
                </a:solidFill>
                <a:latin typeface="Open Sans"/>
                <a:ea typeface="Open Sans"/>
                <a:cs typeface="Open Sans"/>
              </a:rPr>
              <a:t>Failure to do so will result in consequences that could include the termination of the project and the loss of funding.</a:t>
            </a:r>
          </a:p>
        </p:txBody>
      </p:sp>
    </p:spTree>
    <p:extLst>
      <p:ext uri="{BB962C8B-B14F-4D97-AF65-F5344CB8AC3E}">
        <p14:creationId xmlns:p14="http://schemas.microsoft.com/office/powerpoint/2010/main" val="183547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9F98-E60B-5210-30E2-AB884A88E734}"/>
              </a:ext>
            </a:extLst>
          </p:cNvPr>
          <p:cNvSpPr>
            <a:spLocks noGrp="1"/>
          </p:cNvSpPr>
          <p:nvPr>
            <p:ph type="title"/>
          </p:nvPr>
        </p:nvSpPr>
        <p:spPr/>
        <p:txBody>
          <a:bodyPr/>
          <a:lstStyle/>
          <a:p>
            <a:r>
              <a:rPr lang="en-US"/>
              <a:t>ARP Grant Strategy &amp; Implementation</a:t>
            </a:r>
          </a:p>
        </p:txBody>
      </p:sp>
      <p:pic>
        <p:nvPicPr>
          <p:cNvPr id="4" name="Online Media 3" title="TDEC ARP Grant Strategy &amp; Implementation">
            <a:hlinkClick r:id="" action="ppaction://media"/>
            <a:extLst>
              <a:ext uri="{FF2B5EF4-FFF2-40B4-BE49-F238E27FC236}">
                <a16:creationId xmlns:a16="http://schemas.microsoft.com/office/drawing/2014/main" id="{D5990C14-A345-F06C-A06E-5245367525A0}"/>
              </a:ext>
            </a:extLst>
          </p:cNvPr>
          <p:cNvPicPr>
            <a:picLocks noGrp="1" noRot="1" noChangeAspect="1"/>
          </p:cNvPicPr>
          <p:nvPr>
            <p:ph idx="1"/>
            <a:videoFile r:link="rId1"/>
          </p:nvPr>
        </p:nvPicPr>
        <p:blipFill>
          <a:blip r:embed="rId4"/>
          <a:stretch>
            <a:fillRect/>
          </a:stretch>
        </p:blipFill>
        <p:spPr>
          <a:xfrm>
            <a:off x="1173163" y="1143000"/>
            <a:ext cx="9845675" cy="5562600"/>
          </a:xfrm>
          <a:prstGeom prst="rect">
            <a:avLst/>
          </a:prstGeom>
        </p:spPr>
      </p:pic>
    </p:spTree>
    <p:extLst>
      <p:ext uri="{BB962C8B-B14F-4D97-AF65-F5344CB8AC3E}">
        <p14:creationId xmlns:p14="http://schemas.microsoft.com/office/powerpoint/2010/main" val="10328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41A1-16CC-D0E1-9BE7-29A3263D15CD}"/>
              </a:ext>
            </a:extLst>
          </p:cNvPr>
          <p:cNvSpPr>
            <a:spLocks noGrp="1"/>
          </p:cNvSpPr>
          <p:nvPr>
            <p:ph type="title"/>
          </p:nvPr>
        </p:nvSpPr>
        <p:spPr/>
        <p:txBody>
          <a:bodyPr/>
          <a:lstStyle/>
          <a:p>
            <a:r>
              <a:rPr lang="en-US" dirty="0"/>
              <a:t>How Should Commissioners and Mayors Support?</a:t>
            </a:r>
          </a:p>
        </p:txBody>
      </p:sp>
      <p:graphicFrame>
        <p:nvGraphicFramePr>
          <p:cNvPr id="4" name="Diagram 3">
            <a:extLst>
              <a:ext uri="{FF2B5EF4-FFF2-40B4-BE49-F238E27FC236}">
                <a16:creationId xmlns:a16="http://schemas.microsoft.com/office/drawing/2014/main" id="{6C8F26AE-307E-4848-E84F-1D10E486E7DF}"/>
              </a:ext>
            </a:extLst>
          </p:cNvPr>
          <p:cNvGraphicFramePr/>
          <p:nvPr/>
        </p:nvGraphicFramePr>
        <p:xfrm>
          <a:off x="1296737" y="1251284"/>
          <a:ext cx="9598526" cy="4737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92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55A8-1DE8-8D3F-136F-B2581838F9A6}"/>
              </a:ext>
            </a:extLst>
          </p:cNvPr>
          <p:cNvSpPr>
            <a:spLocks noGrp="1"/>
          </p:cNvSpPr>
          <p:nvPr>
            <p:ph type="title"/>
          </p:nvPr>
        </p:nvSpPr>
        <p:spPr/>
        <p:txBody>
          <a:bodyPr/>
          <a:lstStyle/>
          <a:p>
            <a:r>
              <a:rPr lang="en-US" i="1"/>
              <a:t>Now Live! </a:t>
            </a:r>
            <a:r>
              <a:rPr lang="en-US"/>
              <a:t>Online Dashboard</a:t>
            </a:r>
          </a:p>
        </p:txBody>
      </p:sp>
      <p:sp>
        <p:nvSpPr>
          <p:cNvPr id="3" name="TextBox 2">
            <a:extLst>
              <a:ext uri="{FF2B5EF4-FFF2-40B4-BE49-F238E27FC236}">
                <a16:creationId xmlns:a16="http://schemas.microsoft.com/office/drawing/2014/main" id="{D9409D78-39B7-7924-4ADE-3F28713BE798}"/>
              </a:ext>
            </a:extLst>
          </p:cNvPr>
          <p:cNvSpPr txBox="1"/>
          <p:nvPr/>
        </p:nvSpPr>
        <p:spPr>
          <a:xfrm>
            <a:off x="9166578" y="398805"/>
            <a:ext cx="2817976" cy="400110"/>
          </a:xfrm>
          <a:prstGeom prst="rect">
            <a:avLst/>
          </a:prstGeom>
          <a:solidFill>
            <a:schemeClr val="bg1"/>
          </a:solidFill>
          <a:ln w="28575">
            <a:solidFill>
              <a:schemeClr val="bg2"/>
            </a:solidFill>
          </a:ln>
        </p:spPr>
        <p:txBody>
          <a:bodyPr wrap="square" rtlCol="0">
            <a:spAutoFit/>
          </a:bodyPr>
          <a:lstStyle/>
          <a:p>
            <a:pPr algn="ctr"/>
            <a:r>
              <a:rPr lang="en-US" sz="2000" b="1">
                <a:solidFill>
                  <a:schemeClr val="tx2"/>
                </a:solidFill>
                <a:latin typeface="PermianSlabSerifTypeface"/>
                <a:hlinkClick r:id="rId3">
                  <a:extLst>
                    <a:ext uri="{A12FA001-AC4F-418D-AE19-62706E023703}">
                      <ahyp:hlinkClr xmlns:ahyp="http://schemas.microsoft.com/office/drawing/2018/hyperlinkcolor" val="tx"/>
                    </a:ext>
                  </a:extLst>
                </a:hlinkClick>
              </a:rPr>
              <a:t>Dashboard (tn.gov)</a:t>
            </a:r>
            <a:endParaRPr lang="en-US" sz="2000" b="1">
              <a:solidFill>
                <a:schemeClr val="tx2"/>
              </a:solidFill>
              <a:latin typeface="PermianSlabSerifTypeface"/>
            </a:endParaRPr>
          </a:p>
        </p:txBody>
      </p:sp>
      <p:pic>
        <p:nvPicPr>
          <p:cNvPr id="5" name="Picture 4" descr="A screenshot of a computer&#10;&#10;Description automatically generated">
            <a:extLst>
              <a:ext uri="{FF2B5EF4-FFF2-40B4-BE49-F238E27FC236}">
                <a16:creationId xmlns:a16="http://schemas.microsoft.com/office/drawing/2014/main" id="{AC7E8E36-7478-D7D0-681C-BC13C008C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427" y="1059951"/>
            <a:ext cx="8039145" cy="5552584"/>
          </a:xfrm>
          <a:prstGeom prst="rect">
            <a:avLst/>
          </a:prstGeom>
        </p:spPr>
      </p:pic>
    </p:spTree>
    <p:extLst>
      <p:ext uri="{BB962C8B-B14F-4D97-AF65-F5344CB8AC3E}">
        <p14:creationId xmlns:p14="http://schemas.microsoft.com/office/powerpoint/2010/main" val="28670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693099" y="2857498"/>
            <a:ext cx="4389120" cy="1143000"/>
          </a:xfrm>
        </p:spPr>
        <p:txBody>
          <a:bodyPr>
            <a:normAutofit fontScale="90000"/>
          </a:bodyPr>
          <a:lstStyle/>
          <a:p>
            <a:r>
              <a:rPr lang="en-US" sz="4250">
                <a:solidFill>
                  <a:schemeClr val="bg1"/>
                </a:solidFill>
                <a:ea typeface="Open Sans Light"/>
              </a:rPr>
              <a:t>Emergency Management Resources</a:t>
            </a:r>
            <a:endParaRPr lang="en-US"/>
          </a:p>
        </p:txBody>
      </p:sp>
      <p:grpSp>
        <p:nvGrpSpPr>
          <p:cNvPr id="3" name="Group 2">
            <a:extLst>
              <a:ext uri="{FF2B5EF4-FFF2-40B4-BE49-F238E27FC236}">
                <a16:creationId xmlns:a16="http://schemas.microsoft.com/office/drawing/2014/main" id="{86B03C30-5CF4-CCDC-1AE0-F394AD12A7E1}"/>
              </a:ext>
            </a:extLst>
          </p:cNvPr>
          <p:cNvGrpSpPr/>
          <p:nvPr/>
        </p:nvGrpSpPr>
        <p:grpSpPr>
          <a:xfrm>
            <a:off x="4219358" y="2788847"/>
            <a:ext cx="2976040" cy="1199603"/>
            <a:chOff x="3901819" y="841080"/>
            <a:chExt cx="2976040" cy="1199603"/>
          </a:xfrm>
        </p:grpSpPr>
        <p:grpSp>
          <p:nvGrpSpPr>
            <p:cNvPr id="4" name="Group 3">
              <a:extLst>
                <a:ext uri="{FF2B5EF4-FFF2-40B4-BE49-F238E27FC236}">
                  <a16:creationId xmlns:a16="http://schemas.microsoft.com/office/drawing/2014/main" id="{36DA39F3-2332-8C13-AAC4-707CCCFD57E1}"/>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2DF89ED2-FEB2-FED3-2F03-007BEC2A7E63}"/>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0FE5CAA-B08C-8BCD-9C16-390177A74769}"/>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1" name="Picture 20" descr="Graphical user interface&#10;&#10;Description automatically generated">
              <a:extLst>
                <a:ext uri="{FF2B5EF4-FFF2-40B4-BE49-F238E27FC236}">
                  <a16:creationId xmlns:a16="http://schemas.microsoft.com/office/drawing/2014/main" id="{C83C3EAD-AFB8-9BDC-E7D2-DED4A538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382145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FC9-C6E0-0B3E-9560-192123EA8EB9}"/>
              </a:ext>
            </a:extLst>
          </p:cNvPr>
          <p:cNvSpPr>
            <a:spLocks noGrp="1"/>
          </p:cNvSpPr>
          <p:nvPr>
            <p:ph type="title"/>
          </p:nvPr>
        </p:nvSpPr>
        <p:spPr/>
        <p:txBody>
          <a:bodyPr/>
          <a:lstStyle/>
          <a:p>
            <a:r>
              <a:rPr lang="en-US">
                <a:latin typeface="PermianSlabSerifTypeface"/>
                <a:ea typeface="Open Sans Light"/>
              </a:rPr>
              <a:t>FEMA - Overview</a:t>
            </a:r>
            <a:endParaRPr lang="en-US"/>
          </a:p>
        </p:txBody>
      </p:sp>
      <p:sp>
        <p:nvSpPr>
          <p:cNvPr id="3" name="Content Placeholder 2">
            <a:extLst>
              <a:ext uri="{FF2B5EF4-FFF2-40B4-BE49-F238E27FC236}">
                <a16:creationId xmlns:a16="http://schemas.microsoft.com/office/drawing/2014/main" id="{1F7E102D-1902-76E6-D6D7-E6F730D3389E}"/>
              </a:ext>
            </a:extLst>
          </p:cNvPr>
          <p:cNvSpPr>
            <a:spLocks noGrp="1"/>
          </p:cNvSpPr>
          <p:nvPr>
            <p:ph idx="1"/>
          </p:nvPr>
        </p:nvSpPr>
        <p:spPr>
          <a:xfrm>
            <a:off x="364186" y="1088722"/>
            <a:ext cx="11785600" cy="5562600"/>
          </a:xfrm>
        </p:spPr>
        <p:txBody>
          <a:bodyPr vert="horz" lIns="91440" tIns="45720" rIns="91440" bIns="45720" rtlCol="0" anchor="t">
            <a:normAutofit/>
          </a:bodyPr>
          <a:lstStyle/>
          <a:p>
            <a:pPr algn="l"/>
            <a:r>
              <a:rPr lang="en-US" sz="2200" b="0" i="0">
                <a:solidFill>
                  <a:srgbClr val="1B1B1B"/>
                </a:solidFill>
                <a:effectLst/>
              </a:rPr>
              <a:t>The Federal Emergency Management Agency (FEMA) Public Assistance (PA) is a program that offers financial and direct assistance to states, tribes, and territories </a:t>
            </a:r>
            <a:r>
              <a:rPr lang="en-US" sz="2200" b="1" i="0">
                <a:solidFill>
                  <a:srgbClr val="1B1B1B"/>
                </a:solidFill>
                <a:effectLst/>
              </a:rPr>
              <a:t>when authorized as part of a presidential declaration</a:t>
            </a:r>
            <a:r>
              <a:rPr lang="en-US" sz="2200" b="0" i="0">
                <a:solidFill>
                  <a:srgbClr val="1B1B1B"/>
                </a:solidFill>
                <a:effectLst/>
              </a:rPr>
              <a:t> under the Robert T. Stafford Disaster Relief and Emergency Assistance Act.</a:t>
            </a:r>
          </a:p>
          <a:p>
            <a:r>
              <a:rPr lang="en-US" sz="2200">
                <a:solidFill>
                  <a:srgbClr val="FF0000"/>
                </a:solidFill>
              </a:rPr>
              <a:t>A </a:t>
            </a:r>
            <a:r>
              <a:rPr lang="en-US" sz="2200" b="1">
                <a:solidFill>
                  <a:srgbClr val="FF0000"/>
                </a:solidFill>
              </a:rPr>
              <a:t>state, tribe, or territory </a:t>
            </a:r>
            <a:r>
              <a:rPr lang="en-US" sz="2200">
                <a:solidFill>
                  <a:srgbClr val="FF0000"/>
                </a:solidFill>
              </a:rPr>
              <a:t>with an applicable Stafford Act declaration serves as the PA primary grant </a:t>
            </a:r>
            <a:r>
              <a:rPr lang="en-US" sz="2200" b="1">
                <a:solidFill>
                  <a:srgbClr val="FF0000"/>
                </a:solidFill>
              </a:rPr>
              <a:t>Recipient</a:t>
            </a:r>
            <a:r>
              <a:rPr lang="en-US" sz="2200">
                <a:solidFill>
                  <a:srgbClr val="FF0000"/>
                </a:solidFill>
              </a:rPr>
              <a:t>. State, tribal, territorial, and local governments (</a:t>
            </a:r>
            <a:r>
              <a:rPr lang="en-US" sz="2200" b="1">
                <a:solidFill>
                  <a:srgbClr val="FF0000"/>
                </a:solidFill>
              </a:rPr>
              <a:t>SLTTs</a:t>
            </a:r>
            <a:r>
              <a:rPr lang="en-US" sz="2200">
                <a:solidFill>
                  <a:srgbClr val="FF0000"/>
                </a:solidFill>
              </a:rPr>
              <a:t>), as well as eligible nonprofit entities, </a:t>
            </a:r>
            <a:r>
              <a:rPr lang="en-US" sz="2200" b="1">
                <a:solidFill>
                  <a:srgbClr val="FF0000"/>
                </a:solidFill>
              </a:rPr>
              <a:t>may then apply for funding as “Applicants</a:t>
            </a:r>
            <a:r>
              <a:rPr lang="en-US" sz="2200">
                <a:solidFill>
                  <a:srgbClr val="FF0000"/>
                </a:solidFill>
              </a:rPr>
              <a:t>.”</a:t>
            </a:r>
            <a:endParaRPr lang="en-US" sz="2200" b="0" i="0">
              <a:solidFill>
                <a:srgbClr val="FF0000"/>
              </a:solidFill>
              <a:effectLst/>
            </a:endParaRPr>
          </a:p>
          <a:p>
            <a:pPr algn="l"/>
            <a:r>
              <a:rPr lang="en-US" sz="2200">
                <a:solidFill>
                  <a:srgbClr val="1B1B1B"/>
                </a:solidFill>
              </a:rPr>
              <a:t>PA reimburses </a:t>
            </a:r>
            <a:r>
              <a:rPr lang="en-US" sz="2200" b="0" i="0">
                <a:solidFill>
                  <a:srgbClr val="1B1B1B"/>
                </a:solidFill>
                <a:effectLst/>
              </a:rPr>
              <a:t>for the </a:t>
            </a:r>
            <a:r>
              <a:rPr lang="en-US" sz="2200" b="1" i="0">
                <a:solidFill>
                  <a:srgbClr val="1B1B1B"/>
                </a:solidFill>
                <a:effectLst/>
              </a:rPr>
              <a:t>cost of disaster-related debris removal, emergency protective measures to protect life and property, and permanent repair work </a:t>
            </a:r>
            <a:r>
              <a:rPr lang="en-US" sz="2200" b="0" i="0">
                <a:solidFill>
                  <a:srgbClr val="1B1B1B"/>
                </a:solidFill>
                <a:effectLst/>
              </a:rPr>
              <a:t>to damaged or destroyed infrastructure.</a:t>
            </a:r>
          </a:p>
          <a:p>
            <a:r>
              <a:rPr lang="en-US" sz="2200" b="0" i="0">
                <a:solidFill>
                  <a:srgbClr val="1B1B1B"/>
                </a:solidFill>
                <a:effectLst/>
              </a:rPr>
              <a:t>PA </a:t>
            </a:r>
            <a:r>
              <a:rPr lang="en-US" sz="2200" b="1" i="0">
                <a:solidFill>
                  <a:srgbClr val="1B1B1B"/>
                </a:solidFill>
                <a:effectLst/>
              </a:rPr>
              <a:t>reimburses</a:t>
            </a:r>
            <a:r>
              <a:rPr lang="en-US" sz="2200" b="0" i="0">
                <a:solidFill>
                  <a:srgbClr val="1B1B1B"/>
                </a:solidFill>
                <a:effectLst/>
              </a:rPr>
              <a:t> no less than 75% of eligible costs of specific types of disaster response and recovery work completed by eligible applicants. FEMA may recommend that the President increase the federal cost share, where warranted.</a:t>
            </a:r>
            <a:br>
              <a:rPr lang="en-US" sz="2200"/>
            </a:br>
            <a:endParaRPr lang="en-US" sz="2200"/>
          </a:p>
        </p:txBody>
      </p:sp>
    </p:spTree>
    <p:extLst>
      <p:ext uri="{BB962C8B-B14F-4D97-AF65-F5344CB8AC3E}">
        <p14:creationId xmlns:p14="http://schemas.microsoft.com/office/powerpoint/2010/main" val="258518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000A-EFC5-E3B5-38E2-892D55469855}"/>
              </a:ext>
            </a:extLst>
          </p:cNvPr>
          <p:cNvSpPr>
            <a:spLocks noGrp="1"/>
          </p:cNvSpPr>
          <p:nvPr>
            <p:ph type="title"/>
          </p:nvPr>
        </p:nvSpPr>
        <p:spPr/>
        <p:txBody>
          <a:bodyPr/>
          <a:lstStyle/>
          <a:p>
            <a:r>
              <a:rPr lang="en-US"/>
              <a:t>FEMA – Overview</a:t>
            </a:r>
          </a:p>
        </p:txBody>
      </p:sp>
      <p:sp>
        <p:nvSpPr>
          <p:cNvPr id="3" name="Content Placeholder 2">
            <a:extLst>
              <a:ext uri="{FF2B5EF4-FFF2-40B4-BE49-F238E27FC236}">
                <a16:creationId xmlns:a16="http://schemas.microsoft.com/office/drawing/2014/main" id="{871FDD57-AE53-0A5F-9B77-D39BB3CCCB3F}"/>
              </a:ext>
            </a:extLst>
          </p:cNvPr>
          <p:cNvSpPr>
            <a:spLocks noGrp="1"/>
          </p:cNvSpPr>
          <p:nvPr>
            <p:ph idx="1"/>
          </p:nvPr>
        </p:nvSpPr>
        <p:spPr/>
        <p:txBody>
          <a:bodyPr/>
          <a:lstStyle/>
          <a:p>
            <a:pPr>
              <a:lnSpc>
                <a:spcPct val="107000"/>
              </a:lnSpc>
              <a:spcBef>
                <a:spcPts val="0"/>
              </a:spcBef>
              <a:spcAft>
                <a:spcPts val="1067"/>
              </a:spcAft>
              <a:buSzPts val="1000"/>
              <a:buFont typeface="Symbol" panose="05050102010706020507" pitchFamily="18" charset="2"/>
              <a:buChar char=""/>
              <a:tabLst>
                <a:tab pos="609585" algn="l"/>
              </a:tabLst>
            </a:pPr>
            <a:r>
              <a:rPr lang="en-US" b="1" kern="100">
                <a:solidFill>
                  <a:schemeClr val="tx1"/>
                </a:solidFill>
              </a:rPr>
              <a:t>TEMA as Recipient:</a:t>
            </a:r>
            <a:r>
              <a:rPr lang="en-US" kern="100">
                <a:solidFill>
                  <a:schemeClr val="tx1"/>
                </a:solidFill>
              </a:rPr>
              <a:t> The Tennessee Emergency Management Agency (TEMA) acts as the grantee or recipient for FEMA funds. TEMA is responsible for disbursing the funds to local governments, state agencies, and certain non-profits that are the sub-recipients.</a:t>
            </a:r>
          </a:p>
          <a:p>
            <a:pPr>
              <a:lnSpc>
                <a:spcPct val="107000"/>
              </a:lnSpc>
              <a:spcBef>
                <a:spcPts val="0"/>
              </a:spcBef>
              <a:spcAft>
                <a:spcPts val="1067"/>
              </a:spcAft>
              <a:buSzPts val="1000"/>
              <a:buFont typeface="Symbol" panose="05050102010706020507" pitchFamily="18" charset="2"/>
              <a:buChar char=""/>
              <a:tabLst>
                <a:tab pos="609585" algn="l"/>
              </a:tabLst>
            </a:pPr>
            <a:r>
              <a:rPr lang="en-US" b="1" kern="100">
                <a:solidFill>
                  <a:schemeClr val="tx1"/>
                </a:solidFill>
              </a:rPr>
              <a:t>FEMA's Role in Project Approvals:</a:t>
            </a:r>
            <a:r>
              <a:rPr lang="en-US" kern="100">
                <a:solidFill>
                  <a:schemeClr val="tx1"/>
                </a:solidFill>
              </a:rPr>
              <a:t> FEMA is more involved in the approval of project scopes and costs (obligations) than the U.S. Treasury. FEMA reviews and approves the detailed project worksheets that outline the scope of work and associated costs for each project.</a:t>
            </a:r>
          </a:p>
          <a:p>
            <a:pPr>
              <a:lnSpc>
                <a:spcPct val="107000"/>
              </a:lnSpc>
              <a:spcBef>
                <a:spcPts val="0"/>
              </a:spcBef>
              <a:spcAft>
                <a:spcPts val="1067"/>
              </a:spcAft>
              <a:buSzPts val="1000"/>
              <a:buFont typeface="Symbol" panose="05050102010706020507" pitchFamily="18" charset="2"/>
              <a:buChar char=""/>
              <a:tabLst>
                <a:tab pos="609585" algn="l"/>
              </a:tabLst>
            </a:pPr>
            <a:r>
              <a:rPr lang="en-US" b="1" kern="100">
                <a:solidFill>
                  <a:schemeClr val="tx1"/>
                </a:solidFill>
              </a:rPr>
              <a:t>Compliance Oversight:</a:t>
            </a:r>
            <a:r>
              <a:rPr lang="en-US" kern="100">
                <a:solidFill>
                  <a:schemeClr val="tx1"/>
                </a:solidFill>
              </a:rPr>
              <a:t> FEMA also provides oversight to ensure compliance with federal regulations, including environmental and historic preservation laws, procurement standards, and other applicable federal requirements.</a:t>
            </a:r>
          </a:p>
          <a:p>
            <a:endParaRPr lang="en-US">
              <a:solidFill>
                <a:schemeClr val="tx1"/>
              </a:solidFill>
            </a:endParaRPr>
          </a:p>
        </p:txBody>
      </p:sp>
    </p:spTree>
    <p:extLst>
      <p:ext uri="{BB962C8B-B14F-4D97-AF65-F5344CB8AC3E}">
        <p14:creationId xmlns:p14="http://schemas.microsoft.com/office/powerpoint/2010/main" val="243380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FC9-C6E0-0B3E-9560-192123EA8EB9}"/>
              </a:ext>
            </a:extLst>
          </p:cNvPr>
          <p:cNvSpPr>
            <a:spLocks noGrp="1"/>
          </p:cNvSpPr>
          <p:nvPr>
            <p:ph type="title"/>
          </p:nvPr>
        </p:nvSpPr>
        <p:spPr/>
        <p:txBody>
          <a:bodyPr/>
          <a:lstStyle/>
          <a:p>
            <a:r>
              <a:rPr lang="en-US">
                <a:latin typeface="PermianSlabSerifTypeface"/>
                <a:ea typeface="Open Sans Light"/>
              </a:rPr>
              <a:t>FEMA - Overview</a:t>
            </a:r>
            <a:endParaRPr lang="en-US"/>
          </a:p>
        </p:txBody>
      </p:sp>
      <p:sp>
        <p:nvSpPr>
          <p:cNvPr id="3" name="Content Placeholder 2">
            <a:extLst>
              <a:ext uri="{FF2B5EF4-FFF2-40B4-BE49-F238E27FC236}">
                <a16:creationId xmlns:a16="http://schemas.microsoft.com/office/drawing/2014/main" id="{1F7E102D-1902-76E6-D6D7-E6F730D3389E}"/>
              </a:ext>
            </a:extLst>
          </p:cNvPr>
          <p:cNvSpPr>
            <a:spLocks noGrp="1"/>
          </p:cNvSpPr>
          <p:nvPr>
            <p:ph idx="1"/>
          </p:nvPr>
        </p:nvSpPr>
        <p:spPr>
          <a:xfrm>
            <a:off x="364186" y="1088722"/>
            <a:ext cx="11785600" cy="5562600"/>
          </a:xfrm>
        </p:spPr>
        <p:txBody>
          <a:bodyPr vert="horz" lIns="91440" tIns="45720" rIns="91440" bIns="45720" rtlCol="0" anchor="t">
            <a:normAutofit/>
          </a:bodyPr>
          <a:lstStyle/>
          <a:p>
            <a:r>
              <a:rPr lang="en-US" sz="2200" b="0" i="0">
                <a:solidFill>
                  <a:srgbClr val="1B1B1B"/>
                </a:solidFill>
                <a:effectLst/>
              </a:rPr>
              <a:t>FEMA PA includes assistance for both short-term </a:t>
            </a:r>
            <a:r>
              <a:rPr lang="en-US" sz="2200" b="1" i="0">
                <a:solidFill>
                  <a:srgbClr val="1B1B1B"/>
                </a:solidFill>
                <a:effectLst/>
              </a:rPr>
              <a:t>“Emergency Work”</a:t>
            </a:r>
            <a:r>
              <a:rPr lang="en-US" sz="2200" b="0" i="0">
                <a:solidFill>
                  <a:srgbClr val="1B1B1B"/>
                </a:solidFill>
                <a:effectLst/>
              </a:rPr>
              <a:t> and long-term </a:t>
            </a:r>
            <a:r>
              <a:rPr lang="en-US" sz="2200" b="1" i="0">
                <a:solidFill>
                  <a:srgbClr val="1B1B1B"/>
                </a:solidFill>
                <a:effectLst/>
              </a:rPr>
              <a:t>“Permanent Work”</a:t>
            </a:r>
            <a:r>
              <a:rPr lang="en-US" sz="2200" b="0" i="0">
                <a:solidFill>
                  <a:srgbClr val="1B1B1B"/>
                </a:solidFill>
                <a:effectLst/>
              </a:rPr>
              <a:t> to recover from a major disaster. Applicants are expected to complete </a:t>
            </a:r>
            <a:r>
              <a:rPr lang="en-US" sz="2200" b="1" i="0">
                <a:solidFill>
                  <a:srgbClr val="1B1B1B"/>
                </a:solidFill>
                <a:effectLst/>
              </a:rPr>
              <a:t>Emergency Work within 6 months</a:t>
            </a:r>
            <a:r>
              <a:rPr lang="en-US" sz="2200" b="0" i="0">
                <a:solidFill>
                  <a:srgbClr val="1B1B1B"/>
                </a:solidFill>
                <a:effectLst/>
              </a:rPr>
              <a:t> and </a:t>
            </a:r>
            <a:r>
              <a:rPr lang="en-US" sz="2200" b="1" i="0">
                <a:solidFill>
                  <a:srgbClr val="1B1B1B"/>
                </a:solidFill>
                <a:effectLst/>
              </a:rPr>
              <a:t>Permanent Work within 18 months </a:t>
            </a:r>
            <a:r>
              <a:rPr lang="en-US" sz="2200" b="0" i="0">
                <a:solidFill>
                  <a:srgbClr val="1B1B1B"/>
                </a:solidFill>
                <a:effectLst/>
              </a:rPr>
              <a:t>of a declaration, though extensions may be granted.</a:t>
            </a:r>
          </a:p>
          <a:p>
            <a:pPr algn="l"/>
            <a:r>
              <a:rPr lang="en-US" sz="2200" b="1">
                <a:solidFill>
                  <a:srgbClr val="1B1B1B"/>
                </a:solidFill>
              </a:rPr>
              <a:t>Emergency Work</a:t>
            </a:r>
          </a:p>
          <a:p>
            <a:pPr lvl="1"/>
            <a:r>
              <a:rPr lang="en-US" sz="1800" b="0" i="0">
                <a:solidFill>
                  <a:srgbClr val="1B1B1B"/>
                </a:solidFill>
                <a:effectLst/>
              </a:rPr>
              <a:t>Category A: Debris removal</a:t>
            </a:r>
          </a:p>
          <a:p>
            <a:pPr lvl="1"/>
            <a:r>
              <a:rPr lang="en-US" sz="1800" b="0" i="0">
                <a:solidFill>
                  <a:srgbClr val="1B1B1B"/>
                </a:solidFill>
                <a:effectLst/>
              </a:rPr>
              <a:t>Category B: Emergency protective measures</a:t>
            </a:r>
          </a:p>
          <a:p>
            <a:pPr algn="l"/>
            <a:r>
              <a:rPr lang="en-US" sz="2200" b="1" i="0">
                <a:solidFill>
                  <a:srgbClr val="1B1B1B"/>
                </a:solidFill>
                <a:effectLst/>
              </a:rPr>
              <a:t>Permanent Work</a:t>
            </a:r>
          </a:p>
          <a:p>
            <a:pPr lvl="1"/>
            <a:r>
              <a:rPr lang="en-US" sz="1800">
                <a:solidFill>
                  <a:srgbClr val="1B1B1B"/>
                </a:solidFill>
              </a:rPr>
              <a:t>Category C: Roads and bridges</a:t>
            </a:r>
          </a:p>
          <a:p>
            <a:pPr lvl="1"/>
            <a:r>
              <a:rPr lang="en-US" sz="1800">
                <a:solidFill>
                  <a:srgbClr val="1B1B1B"/>
                </a:solidFill>
              </a:rPr>
              <a:t>Category D: Water control facilities</a:t>
            </a:r>
          </a:p>
          <a:p>
            <a:pPr lvl="1"/>
            <a:r>
              <a:rPr lang="en-US" sz="1800">
                <a:solidFill>
                  <a:srgbClr val="1B1B1B"/>
                </a:solidFill>
              </a:rPr>
              <a:t>Category E: Public buildings and contents</a:t>
            </a:r>
          </a:p>
          <a:p>
            <a:pPr lvl="1"/>
            <a:r>
              <a:rPr lang="en-US" sz="1800">
                <a:solidFill>
                  <a:srgbClr val="1B1B1B"/>
                </a:solidFill>
              </a:rPr>
              <a:t>Category F: Public utilities</a:t>
            </a:r>
          </a:p>
          <a:p>
            <a:pPr lvl="1"/>
            <a:r>
              <a:rPr lang="en-US" sz="1800">
                <a:solidFill>
                  <a:srgbClr val="1B1B1B"/>
                </a:solidFill>
              </a:rPr>
              <a:t>Category G: Parks, recreation, and other facilities</a:t>
            </a:r>
          </a:p>
          <a:p>
            <a:r>
              <a:rPr lang="en-US" sz="2200" b="1" i="0">
                <a:solidFill>
                  <a:srgbClr val="1B1B1B"/>
                </a:solidFill>
                <a:effectLst/>
              </a:rPr>
              <a:t>Administrative Costs – Category Z</a:t>
            </a:r>
          </a:p>
          <a:p>
            <a:pPr marL="0" indent="0" algn="l">
              <a:buNone/>
            </a:pPr>
            <a:endParaRPr lang="en-US" sz="2200" b="0" i="0">
              <a:solidFill>
                <a:srgbClr val="1B1B1B"/>
              </a:solidFill>
              <a:effectLst/>
            </a:endParaRPr>
          </a:p>
        </p:txBody>
      </p:sp>
    </p:spTree>
    <p:extLst>
      <p:ext uri="{BB962C8B-B14F-4D97-AF65-F5344CB8AC3E}">
        <p14:creationId xmlns:p14="http://schemas.microsoft.com/office/powerpoint/2010/main" val="45596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FC9-C6E0-0B3E-9560-192123EA8EB9}"/>
              </a:ext>
            </a:extLst>
          </p:cNvPr>
          <p:cNvSpPr>
            <a:spLocks noGrp="1"/>
          </p:cNvSpPr>
          <p:nvPr>
            <p:ph type="title"/>
          </p:nvPr>
        </p:nvSpPr>
        <p:spPr/>
        <p:txBody>
          <a:bodyPr/>
          <a:lstStyle/>
          <a:p>
            <a:r>
              <a:rPr lang="en-US">
                <a:latin typeface="PermianSlabSerifTypeface"/>
                <a:ea typeface="Open Sans Light"/>
              </a:rPr>
              <a:t>FEMA - Overview</a:t>
            </a:r>
            <a:endParaRPr lang="en-US"/>
          </a:p>
        </p:txBody>
      </p:sp>
      <p:sp>
        <p:nvSpPr>
          <p:cNvPr id="3" name="Content Placeholder 2">
            <a:extLst>
              <a:ext uri="{FF2B5EF4-FFF2-40B4-BE49-F238E27FC236}">
                <a16:creationId xmlns:a16="http://schemas.microsoft.com/office/drawing/2014/main" id="{1F7E102D-1902-76E6-D6D7-E6F730D3389E}"/>
              </a:ext>
            </a:extLst>
          </p:cNvPr>
          <p:cNvSpPr>
            <a:spLocks noGrp="1"/>
          </p:cNvSpPr>
          <p:nvPr>
            <p:ph idx="1"/>
          </p:nvPr>
        </p:nvSpPr>
        <p:spPr>
          <a:xfrm>
            <a:off x="364186" y="1088722"/>
            <a:ext cx="11785600" cy="5562600"/>
          </a:xfrm>
        </p:spPr>
        <p:txBody>
          <a:bodyPr vert="horz" lIns="91440" tIns="45720" rIns="91440" bIns="45720" rtlCol="0" anchor="t">
            <a:normAutofit/>
          </a:bodyPr>
          <a:lstStyle/>
          <a:p>
            <a:r>
              <a:rPr lang="en-US" sz="2200" b="0" i="0">
                <a:solidFill>
                  <a:srgbClr val="1B1B1B"/>
                </a:solidFill>
                <a:effectLst/>
              </a:rPr>
              <a:t>FEMA works with the applicants to develop a </a:t>
            </a:r>
            <a:r>
              <a:rPr lang="en-US" sz="2200" b="1" i="0">
                <a:solidFill>
                  <a:srgbClr val="1B1B1B"/>
                </a:solidFill>
                <a:effectLst/>
              </a:rPr>
              <a:t>damage inventory, scopes of work and cost estimates with supporting documentation.</a:t>
            </a:r>
          </a:p>
          <a:p>
            <a:pPr lvl="1"/>
            <a:r>
              <a:rPr lang="en-US" sz="1800" b="0" i="0">
                <a:solidFill>
                  <a:srgbClr val="1B1B1B"/>
                </a:solidFill>
                <a:effectLst/>
              </a:rPr>
              <a:t>FEMA also encourages protection of these damaged facilities by providing additional funding assistance for </a:t>
            </a:r>
            <a:r>
              <a:rPr lang="en-US" sz="1800" b="1" i="0">
                <a:solidFill>
                  <a:srgbClr val="1B1B1B"/>
                </a:solidFill>
                <a:effectLst/>
              </a:rPr>
              <a:t>hazard mitigation measures to protect them from future damage.</a:t>
            </a:r>
          </a:p>
          <a:p>
            <a:r>
              <a:rPr lang="en-US" sz="2200" b="1">
                <a:solidFill>
                  <a:srgbClr val="1B1B1B"/>
                </a:solidFill>
              </a:rPr>
              <a:t>FEMA reviews and validates</a:t>
            </a:r>
            <a:r>
              <a:rPr lang="en-US" sz="2200">
                <a:solidFill>
                  <a:srgbClr val="1B1B1B"/>
                </a:solidFill>
              </a:rPr>
              <a:t> information and documentation submitted by an applicant to ensure compliance with federal regulations for: insurance, contracts, procurement policies, permits, and environmental and historical preservation.</a:t>
            </a:r>
          </a:p>
          <a:p>
            <a:pPr lvl="1"/>
            <a:r>
              <a:rPr lang="en-US" sz="1800">
                <a:solidFill>
                  <a:srgbClr val="1B1B1B"/>
                </a:solidFill>
              </a:rPr>
              <a:t>Once all reviews are complete, applicants then agree to the funding terms and sign off and obligate the projects.</a:t>
            </a:r>
          </a:p>
          <a:p>
            <a:r>
              <a:rPr lang="en-US" sz="2400">
                <a:solidFill>
                  <a:srgbClr val="1B1B1B"/>
                </a:solidFill>
              </a:rPr>
              <a:t>The state is the official recipient of FEMA federal assistance. The state is then responsible for disbursing the money to applicants. It is a generally </a:t>
            </a:r>
            <a:r>
              <a:rPr lang="en-US" sz="2400" b="1">
                <a:solidFill>
                  <a:srgbClr val="1B1B1B"/>
                </a:solidFill>
              </a:rPr>
              <a:t>reimbursement </a:t>
            </a:r>
            <a:r>
              <a:rPr lang="en-US" sz="2400">
                <a:solidFill>
                  <a:srgbClr val="1B1B1B"/>
                </a:solidFill>
              </a:rPr>
              <a:t>program and documentation of completed work will need to be supplied. </a:t>
            </a:r>
          </a:p>
          <a:p>
            <a:endParaRPr lang="en-US" sz="2200">
              <a:solidFill>
                <a:srgbClr val="1B1B1B"/>
              </a:solidFill>
            </a:endParaRPr>
          </a:p>
          <a:p>
            <a:endParaRPr lang="en-US" sz="2200" b="1" i="0">
              <a:solidFill>
                <a:srgbClr val="1B1B1B"/>
              </a:solidFill>
              <a:effectLst/>
            </a:endParaRPr>
          </a:p>
          <a:p>
            <a:pPr marL="0" indent="0" algn="l">
              <a:buNone/>
            </a:pPr>
            <a:endParaRPr lang="en-US" sz="2200" b="0" i="0">
              <a:solidFill>
                <a:srgbClr val="1B1B1B"/>
              </a:solidFill>
              <a:effectLst/>
            </a:endParaRPr>
          </a:p>
        </p:txBody>
      </p:sp>
    </p:spTree>
    <p:extLst>
      <p:ext uri="{BB962C8B-B14F-4D97-AF65-F5344CB8AC3E}">
        <p14:creationId xmlns:p14="http://schemas.microsoft.com/office/powerpoint/2010/main" val="213724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693099" y="2857498"/>
            <a:ext cx="4389120" cy="1143000"/>
          </a:xfrm>
        </p:spPr>
        <p:txBody>
          <a:bodyPr>
            <a:noAutofit/>
          </a:bodyPr>
          <a:lstStyle/>
          <a:p>
            <a:r>
              <a:rPr lang="en-US" sz="4200" dirty="0">
                <a:solidFill>
                  <a:schemeClr val="bg1"/>
                </a:solidFill>
              </a:rPr>
              <a:t>Resources and Requests</a:t>
            </a:r>
          </a:p>
        </p:txBody>
      </p:sp>
      <p:grpSp>
        <p:nvGrpSpPr>
          <p:cNvPr id="36" name="Group 35">
            <a:extLst>
              <a:ext uri="{FF2B5EF4-FFF2-40B4-BE49-F238E27FC236}">
                <a16:creationId xmlns:a16="http://schemas.microsoft.com/office/drawing/2014/main" id="{FB5EF8A8-DF5B-4684-9874-5F4495DA8264}"/>
              </a:ext>
            </a:extLst>
          </p:cNvPr>
          <p:cNvGrpSpPr/>
          <p:nvPr/>
        </p:nvGrpSpPr>
        <p:grpSpPr>
          <a:xfrm>
            <a:off x="4219358" y="2788847"/>
            <a:ext cx="2976040" cy="1199603"/>
            <a:chOff x="3901819" y="841080"/>
            <a:chExt cx="2976040" cy="1199603"/>
          </a:xfrm>
        </p:grpSpPr>
        <p:grpSp>
          <p:nvGrpSpPr>
            <p:cNvPr id="21" name="Group 20">
              <a:extLst>
                <a:ext uri="{FF2B5EF4-FFF2-40B4-BE49-F238E27FC236}">
                  <a16:creationId xmlns:a16="http://schemas.microsoft.com/office/drawing/2014/main" id="{32A17910-C89D-42F7-AB5C-4CDEBB571D46}"/>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6C31A323-3465-466C-B0DB-74D86705A31A}"/>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05B9DB0C-67F4-442D-AE5B-0DA70A3D5EC6}"/>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0" name="Picture 19" descr="Graphical user interface&#10;&#10;Description automatically generated">
              <a:extLst>
                <a:ext uri="{FF2B5EF4-FFF2-40B4-BE49-F238E27FC236}">
                  <a16:creationId xmlns:a16="http://schemas.microsoft.com/office/drawing/2014/main" id="{412A353C-188D-4952-8EC0-C8BEAC181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53611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C298-A737-F739-1B25-807FAE59E032}"/>
              </a:ext>
            </a:extLst>
          </p:cNvPr>
          <p:cNvSpPr>
            <a:spLocks noGrp="1"/>
          </p:cNvSpPr>
          <p:nvPr>
            <p:ph type="title"/>
          </p:nvPr>
        </p:nvSpPr>
        <p:spPr/>
        <p:txBody>
          <a:bodyPr/>
          <a:lstStyle/>
          <a:p>
            <a:r>
              <a:rPr lang="en-US">
                <a:latin typeface="PermianSlabSerifTypeface"/>
                <a:ea typeface="Open Sans Light"/>
              </a:rPr>
              <a:t>Grant Point of Contact Request</a:t>
            </a:r>
            <a:endParaRPr lang="en-US"/>
          </a:p>
        </p:txBody>
      </p:sp>
      <p:sp>
        <p:nvSpPr>
          <p:cNvPr id="4" name="Content Placeholder 3">
            <a:extLst>
              <a:ext uri="{FF2B5EF4-FFF2-40B4-BE49-F238E27FC236}">
                <a16:creationId xmlns:a16="http://schemas.microsoft.com/office/drawing/2014/main" id="{90D457D9-08FE-7BDF-4C53-672F6BF3F169}"/>
              </a:ext>
            </a:extLst>
          </p:cNvPr>
          <p:cNvSpPr>
            <a:spLocks noGrp="1"/>
          </p:cNvSpPr>
          <p:nvPr>
            <p:ph idx="1"/>
          </p:nvPr>
        </p:nvSpPr>
        <p:spPr/>
        <p:txBody>
          <a:bodyPr/>
          <a:lstStyle/>
          <a:p>
            <a:r>
              <a:rPr lang="en-US" sz="2200">
                <a:solidFill>
                  <a:schemeClr val="tx1"/>
                </a:solidFill>
              </a:rPr>
              <a:t>As grant administrators and individual leaders undergo transitions and changes, it is essential to keep grant contact information current in the grant management system (GMS). This ensures that communications are directed to the appropriate contacts. </a:t>
            </a:r>
          </a:p>
          <a:p>
            <a:endParaRPr lang="en-US" sz="2200">
              <a:solidFill>
                <a:schemeClr val="tx1"/>
              </a:solidFill>
            </a:endParaRPr>
          </a:p>
          <a:p>
            <a:r>
              <a:rPr lang="en-US" sz="2200">
                <a:solidFill>
                  <a:schemeClr val="tx1"/>
                </a:solidFill>
              </a:rPr>
              <a:t>If there have been any changes in grant administrators, leaders, or other stakeholders associated with grants or projects, please send the updated contact details to </a:t>
            </a:r>
            <a:r>
              <a:rPr lang="en-US" sz="2200" b="1" u="sng">
                <a:solidFill>
                  <a:schemeClr val="tx2"/>
                </a:solidFill>
                <a:highlight>
                  <a:srgbClr val="FFFFFF"/>
                </a:highlight>
                <a:hlinkClick r:id="rId3">
                  <a:extLst>
                    <a:ext uri="{A12FA001-AC4F-418D-AE19-62706E023703}">
                      <ahyp:hlinkClr xmlns:ahyp="http://schemas.microsoft.com/office/drawing/2018/hyperlinkcolor" val="tx"/>
                    </a:ext>
                  </a:extLst>
                </a:hlinkClick>
              </a:rPr>
              <a:t>TDEC.ARP@tn.gov</a:t>
            </a:r>
            <a:r>
              <a:rPr lang="en-US" sz="2200" b="1">
                <a:solidFill>
                  <a:schemeClr val="tx2"/>
                </a:solidFill>
                <a:highlight>
                  <a:srgbClr val="FFFFFF"/>
                </a:highlight>
              </a:rPr>
              <a:t>. </a:t>
            </a:r>
            <a:r>
              <a:rPr lang="en-US" sz="2200">
                <a:solidFill>
                  <a:schemeClr val="tx1"/>
                </a:solidFill>
              </a:rPr>
              <a:t>Please include:</a:t>
            </a:r>
          </a:p>
          <a:p>
            <a:pPr lvl="1"/>
            <a:r>
              <a:rPr lang="en-US">
                <a:solidFill>
                  <a:schemeClr val="tx1"/>
                </a:solidFill>
              </a:rPr>
              <a:t>Name</a:t>
            </a:r>
          </a:p>
          <a:p>
            <a:pPr lvl="1"/>
            <a:r>
              <a:rPr lang="en-US">
                <a:solidFill>
                  <a:schemeClr val="tx1"/>
                </a:solidFill>
              </a:rPr>
              <a:t>Email</a:t>
            </a:r>
          </a:p>
          <a:p>
            <a:pPr lvl="1"/>
            <a:r>
              <a:rPr lang="en-US">
                <a:solidFill>
                  <a:schemeClr val="tx1"/>
                </a:solidFill>
              </a:rPr>
              <a:t>Phone Number</a:t>
            </a:r>
          </a:p>
          <a:p>
            <a:pPr lvl="1"/>
            <a:r>
              <a:rPr lang="en-US">
                <a:solidFill>
                  <a:schemeClr val="tx1"/>
                </a:solidFill>
              </a:rPr>
              <a:t>Title</a:t>
            </a:r>
          </a:p>
          <a:p>
            <a:pPr lvl="1"/>
            <a:r>
              <a:rPr lang="en-US">
                <a:solidFill>
                  <a:schemeClr val="tx1"/>
                </a:solidFill>
              </a:rPr>
              <a:t>Organization</a:t>
            </a:r>
          </a:p>
        </p:txBody>
      </p:sp>
    </p:spTree>
    <p:extLst>
      <p:ext uri="{BB962C8B-B14F-4D97-AF65-F5344CB8AC3E}">
        <p14:creationId xmlns:p14="http://schemas.microsoft.com/office/powerpoint/2010/main" val="86112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3791-FA15-46A0-80CC-63611C2201B4}"/>
              </a:ext>
            </a:extLst>
          </p:cNvPr>
          <p:cNvSpPr>
            <a:spLocks noGrp="1"/>
          </p:cNvSpPr>
          <p:nvPr>
            <p:ph type="title"/>
          </p:nvPr>
        </p:nvSpPr>
        <p:spPr/>
        <p:txBody>
          <a:bodyPr/>
          <a:lstStyle/>
          <a:p>
            <a:r>
              <a:rPr lang="en-US">
                <a:latin typeface="PermianSlabSerifTypeface"/>
                <a:ea typeface="Open Sans Light"/>
              </a:rPr>
              <a:t>ARP Resources - Implementation Resources</a:t>
            </a:r>
          </a:p>
        </p:txBody>
      </p:sp>
      <p:sp>
        <p:nvSpPr>
          <p:cNvPr id="3" name="Content Placeholder 2">
            <a:extLst>
              <a:ext uri="{FF2B5EF4-FFF2-40B4-BE49-F238E27FC236}">
                <a16:creationId xmlns:a16="http://schemas.microsoft.com/office/drawing/2014/main" id="{396814BC-5C0B-4859-926A-DC5BB5653C35}"/>
              </a:ext>
            </a:extLst>
          </p:cNvPr>
          <p:cNvSpPr>
            <a:spLocks noGrp="1"/>
          </p:cNvSpPr>
          <p:nvPr>
            <p:ph idx="1"/>
          </p:nvPr>
        </p:nvSpPr>
        <p:spPr/>
        <p:txBody>
          <a:bodyPr vert="horz" lIns="91440" tIns="45720" rIns="91440" bIns="45720" rtlCol="0" anchor="t">
            <a:normAutofit/>
          </a:bodyPr>
          <a:lstStyle/>
          <a:p>
            <a:pPr marL="456565" indent="-456565">
              <a:spcBef>
                <a:spcPts val="0"/>
              </a:spcBef>
              <a:spcAft>
                <a:spcPts val="600"/>
              </a:spcAft>
            </a:pPr>
            <a:r>
              <a:rPr lang="en-US" sz="1800" b="1" i="0" u="sng" strike="noStrike">
                <a:solidFill>
                  <a:schemeClr val="tx2"/>
                </a:solidFill>
                <a:effectLst/>
                <a:highlight>
                  <a:srgbClr val="FFFFFF"/>
                </a:highlight>
                <a:hlinkClick r:id="rId3">
                  <a:extLst>
                    <a:ext uri="{A12FA001-AC4F-418D-AE19-62706E023703}">
                      <ahyp:hlinkClr xmlns:ahyp="http://schemas.microsoft.com/office/drawing/2018/hyperlinkcolor" val="tx"/>
                    </a:ext>
                  </a:extLst>
                </a:hlinkClick>
              </a:rPr>
              <a:t>Implementation Guide</a:t>
            </a:r>
            <a:r>
              <a:rPr lang="en-US" sz="1800" b="1" i="0" u="none" strike="noStrike">
                <a:solidFill>
                  <a:schemeClr val="tx2"/>
                </a:solidFill>
                <a:effectLst/>
                <a:highlight>
                  <a:srgbClr val="FFFFFF"/>
                </a:highlight>
              </a:rPr>
              <a:t>:</a:t>
            </a:r>
            <a:r>
              <a:rPr lang="en-US" sz="1800" b="0" i="0">
                <a:solidFill>
                  <a:schemeClr val="tx2"/>
                </a:solidFill>
                <a:effectLst/>
                <a:highlight>
                  <a:srgbClr val="FFFFFF"/>
                </a:highlight>
              </a:rPr>
              <a:t> </a:t>
            </a:r>
            <a:r>
              <a:rPr lang="en-US" sz="1800" b="0" i="0">
                <a:solidFill>
                  <a:srgbClr val="000000"/>
                </a:solidFill>
                <a:effectLst/>
                <a:highlight>
                  <a:srgbClr val="FFFFFF"/>
                </a:highlight>
              </a:rPr>
              <a:t>This guide outlines contract, state, and federal requirements for grantees to ensure compliance when executing projects using ARP grant funding.  </a:t>
            </a:r>
          </a:p>
          <a:p>
            <a:pPr marL="0" indent="0">
              <a:spcBef>
                <a:spcPts val="0"/>
              </a:spcBef>
              <a:spcAft>
                <a:spcPts val="600"/>
              </a:spcAft>
              <a:buNone/>
            </a:pPr>
            <a:endParaRPr lang="en-US" sz="1800" b="0" i="0">
              <a:solidFill>
                <a:srgbClr val="000000"/>
              </a:solidFill>
              <a:effectLst/>
              <a:highlight>
                <a:srgbClr val="FFFFFF"/>
              </a:highlight>
            </a:endParaRPr>
          </a:p>
          <a:p>
            <a:pPr algn="l" rtl="0" fontAlgn="base">
              <a:buFont typeface="Arial" panose="020B0604020202020204" pitchFamily="34" charset="0"/>
              <a:buChar char="•"/>
            </a:pPr>
            <a:r>
              <a:rPr lang="fr-FR" sz="1800" b="1" i="0" u="sng" strike="noStrike">
                <a:solidFill>
                  <a:schemeClr val="tx2"/>
                </a:solidFill>
                <a:effectLst/>
                <a:highlight>
                  <a:srgbClr val="FFFFFF"/>
                </a:highlight>
                <a:hlinkClick r:id="rId4">
                  <a:extLst>
                    <a:ext uri="{A12FA001-AC4F-418D-AE19-62706E023703}">
                      <ahyp:hlinkClr xmlns:ahyp="http://schemas.microsoft.com/office/drawing/2018/hyperlinkcolor" val="tx"/>
                    </a:ext>
                  </a:extLst>
                </a:hlinkClick>
              </a:rPr>
              <a:t>Grant Management System (GMS) User Guide</a:t>
            </a:r>
            <a:r>
              <a:rPr lang="en-US" sz="1800" b="1" i="0" u="none" strike="noStrike">
                <a:solidFill>
                  <a:schemeClr val="tx2"/>
                </a:solidFill>
                <a:effectLst/>
                <a:highlight>
                  <a:srgbClr val="FFFFFF"/>
                </a:highlight>
              </a:rPr>
              <a:t>: </a:t>
            </a:r>
            <a:r>
              <a:rPr lang="en-US" sz="1800" b="0" i="0" u="none" strike="noStrike">
                <a:solidFill>
                  <a:srgbClr val="000000"/>
                </a:solidFill>
                <a:effectLst/>
                <a:highlight>
                  <a:srgbClr val="FFFFFF"/>
                </a:highlight>
              </a:rPr>
              <a:t>This guide provides </a:t>
            </a:r>
            <a:r>
              <a:rPr lang="en-US" sz="1800" b="0" i="0">
                <a:solidFill>
                  <a:srgbClr val="000000"/>
                </a:solidFill>
                <a:effectLst/>
                <a:highlight>
                  <a:srgbClr val="FFFFFF"/>
                </a:highlight>
              </a:rPr>
              <a:t>submittal guidance and step-by-step instructions on procurement, reimbursement, deliverables, and site inspections as well as links to additional implementation resources.   </a:t>
            </a:r>
          </a:p>
          <a:p>
            <a:pPr marL="0" indent="0" algn="l" rtl="0" fontAlgn="base">
              <a:buNone/>
            </a:pPr>
            <a:endParaRPr lang="en-US" sz="1800" b="0" i="0">
              <a:solidFill>
                <a:srgbClr val="000000"/>
              </a:solidFill>
              <a:effectLst/>
              <a:highlight>
                <a:srgbClr val="FFFFFF"/>
              </a:highlight>
            </a:endParaRPr>
          </a:p>
          <a:p>
            <a:pPr algn="l" rtl="0" fontAlgn="base">
              <a:buFont typeface="Arial" panose="020B0604020202020204" pitchFamily="34" charset="0"/>
              <a:buChar char="•"/>
            </a:pPr>
            <a:r>
              <a:rPr lang="en-US" sz="1800" b="1" u="sng">
                <a:solidFill>
                  <a:schemeClr val="tx2"/>
                </a:solidFill>
                <a:highlight>
                  <a:srgbClr val="FFFFFF"/>
                </a:highlight>
                <a:hlinkClick r:id="rId5">
                  <a:extLst>
                    <a:ext uri="{A12FA001-AC4F-418D-AE19-62706E023703}">
                      <ahyp:hlinkClr xmlns:ahyp="http://schemas.microsoft.com/office/drawing/2018/hyperlinkcolor" val="tx"/>
                    </a:ext>
                  </a:extLst>
                </a:hlinkClick>
              </a:rPr>
              <a:t>Recording: TDEC ARP Grant Management System (GMS) Demo - August 2023</a:t>
            </a:r>
            <a:r>
              <a:rPr lang="en-US" sz="1800" b="1">
                <a:solidFill>
                  <a:schemeClr val="tx2"/>
                </a:solidFill>
                <a:highlight>
                  <a:srgbClr val="FFFFFF"/>
                </a:highlight>
              </a:rPr>
              <a:t>: </a:t>
            </a:r>
            <a:r>
              <a:rPr lang="en-US" sz="1800" b="0" i="0">
                <a:solidFill>
                  <a:srgbClr val="000000"/>
                </a:solidFill>
                <a:effectLst/>
                <a:highlight>
                  <a:srgbClr val="FFFFFF"/>
                </a:highlight>
              </a:rPr>
              <a:t>This workshop guided grantees through the procurement, reimbursement, deliverables, and site inspections processes in GMS.</a:t>
            </a:r>
            <a:r>
              <a:rPr lang="en-US" sz="1800" b="0" i="1">
                <a:solidFill>
                  <a:srgbClr val="000000"/>
                </a:solidFill>
                <a:effectLst/>
                <a:highlight>
                  <a:srgbClr val="FFFFFF"/>
                </a:highlight>
              </a:rPr>
              <a:t> Please note, certain aspects of the GMS process may have changed. Please refer to the GMS User Guide for the most up to date steps.</a:t>
            </a:r>
            <a:r>
              <a:rPr lang="en-US" sz="1800" b="0" i="0">
                <a:solidFill>
                  <a:srgbClr val="000000"/>
                </a:solidFill>
                <a:effectLst/>
                <a:highlight>
                  <a:srgbClr val="FFFFFF"/>
                </a:highlight>
              </a:rPr>
              <a:t> </a:t>
            </a:r>
          </a:p>
          <a:p>
            <a:pPr marL="989965" lvl="1" indent="-380365"/>
            <a:endParaRPr lang="en-US" sz="1600">
              <a:solidFill>
                <a:schemeClr val="tx1"/>
              </a:solidFill>
            </a:endParaRPr>
          </a:p>
        </p:txBody>
      </p:sp>
    </p:spTree>
    <p:extLst>
      <p:ext uri="{BB962C8B-B14F-4D97-AF65-F5344CB8AC3E}">
        <p14:creationId xmlns:p14="http://schemas.microsoft.com/office/powerpoint/2010/main" val="113341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D7EA-B58C-FB0E-DC7A-4E6023D33994}"/>
              </a:ext>
            </a:extLst>
          </p:cNvPr>
          <p:cNvSpPr>
            <a:spLocks noGrp="1"/>
          </p:cNvSpPr>
          <p:nvPr>
            <p:ph type="title"/>
          </p:nvPr>
        </p:nvSpPr>
        <p:spPr/>
        <p:txBody>
          <a:bodyPr/>
          <a:lstStyle/>
          <a:p>
            <a:r>
              <a:rPr lang="en-US">
                <a:latin typeface="PermianSlabSerifTypeface"/>
                <a:ea typeface="Open Sans Light"/>
              </a:rPr>
              <a:t>ARP Grant Program Overview</a:t>
            </a:r>
            <a:br>
              <a:rPr lang="en-US">
                <a:latin typeface="PermianSlabSerifTypeface"/>
                <a:ea typeface="Open Sans Light"/>
              </a:rPr>
            </a:br>
            <a:r>
              <a:rPr lang="en-US" sz="1200">
                <a:latin typeface="PermianSlabSerifTypeface"/>
                <a:ea typeface="Open Sans Light"/>
              </a:rPr>
              <a:t>as of October 25, 2024</a:t>
            </a:r>
          </a:p>
        </p:txBody>
      </p:sp>
      <p:graphicFrame>
        <p:nvGraphicFramePr>
          <p:cNvPr id="5" name="Table 4">
            <a:extLst>
              <a:ext uri="{FF2B5EF4-FFF2-40B4-BE49-F238E27FC236}">
                <a16:creationId xmlns:a16="http://schemas.microsoft.com/office/drawing/2014/main" id="{1535058E-EC08-6CBE-95D0-069C57D1A226}"/>
              </a:ext>
            </a:extLst>
          </p:cNvPr>
          <p:cNvGraphicFramePr>
            <a:graphicFrameLocks noGrp="1"/>
          </p:cNvGraphicFramePr>
          <p:nvPr/>
        </p:nvGraphicFramePr>
        <p:xfrm>
          <a:off x="335017" y="1110154"/>
          <a:ext cx="11531069" cy="4629992"/>
        </p:xfrm>
        <a:graphic>
          <a:graphicData uri="http://schemas.openxmlformats.org/drawingml/2006/table">
            <a:tbl>
              <a:tblPr firstRow="1" firstCol="1" bandRow="1">
                <a:tableStyleId>{5C22544A-7EE6-4342-B048-85BDC9FD1C3A}</a:tableStyleId>
              </a:tblPr>
              <a:tblGrid>
                <a:gridCol w="1731817">
                  <a:extLst>
                    <a:ext uri="{9D8B030D-6E8A-4147-A177-3AD203B41FA5}">
                      <a16:colId xmlns:a16="http://schemas.microsoft.com/office/drawing/2014/main" val="174399653"/>
                    </a:ext>
                  </a:extLst>
                </a:gridCol>
                <a:gridCol w="1474519">
                  <a:extLst>
                    <a:ext uri="{9D8B030D-6E8A-4147-A177-3AD203B41FA5}">
                      <a16:colId xmlns:a16="http://schemas.microsoft.com/office/drawing/2014/main" val="4277152867"/>
                    </a:ext>
                  </a:extLst>
                </a:gridCol>
                <a:gridCol w="1432600">
                  <a:extLst>
                    <a:ext uri="{9D8B030D-6E8A-4147-A177-3AD203B41FA5}">
                      <a16:colId xmlns:a16="http://schemas.microsoft.com/office/drawing/2014/main" val="4225427449"/>
                    </a:ext>
                  </a:extLst>
                </a:gridCol>
                <a:gridCol w="1027193">
                  <a:extLst>
                    <a:ext uri="{9D8B030D-6E8A-4147-A177-3AD203B41FA5}">
                      <a16:colId xmlns:a16="http://schemas.microsoft.com/office/drawing/2014/main" val="1992079868"/>
                    </a:ext>
                  </a:extLst>
                </a:gridCol>
                <a:gridCol w="1474519">
                  <a:extLst>
                    <a:ext uri="{9D8B030D-6E8A-4147-A177-3AD203B41FA5}">
                      <a16:colId xmlns:a16="http://schemas.microsoft.com/office/drawing/2014/main" val="329781056"/>
                    </a:ext>
                  </a:extLst>
                </a:gridCol>
                <a:gridCol w="1474519">
                  <a:extLst>
                    <a:ext uri="{9D8B030D-6E8A-4147-A177-3AD203B41FA5}">
                      <a16:colId xmlns:a16="http://schemas.microsoft.com/office/drawing/2014/main" val="90887927"/>
                    </a:ext>
                  </a:extLst>
                </a:gridCol>
                <a:gridCol w="778678">
                  <a:extLst>
                    <a:ext uri="{9D8B030D-6E8A-4147-A177-3AD203B41FA5}">
                      <a16:colId xmlns:a16="http://schemas.microsoft.com/office/drawing/2014/main" val="697599380"/>
                    </a:ext>
                  </a:extLst>
                </a:gridCol>
                <a:gridCol w="1457951">
                  <a:extLst>
                    <a:ext uri="{9D8B030D-6E8A-4147-A177-3AD203B41FA5}">
                      <a16:colId xmlns:a16="http://schemas.microsoft.com/office/drawing/2014/main" val="1598132314"/>
                    </a:ext>
                  </a:extLst>
                </a:gridCol>
                <a:gridCol w="679273">
                  <a:extLst>
                    <a:ext uri="{9D8B030D-6E8A-4147-A177-3AD203B41FA5}">
                      <a16:colId xmlns:a16="http://schemas.microsoft.com/office/drawing/2014/main" val="2419407491"/>
                    </a:ext>
                  </a:extLst>
                </a:gridCol>
              </a:tblGrid>
              <a:tr h="1136142">
                <a:tc>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Grant Programs</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Amount Allocated</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gridSpan="2">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Amount Obligated</a:t>
                      </a:r>
                      <a:r>
                        <a:rPr lang="en-US" sz="1400" b="1" baseline="30000">
                          <a:solidFill>
                            <a:srgbClr val="FFFFFF"/>
                          </a:solidFill>
                          <a:effectLst/>
                          <a:highlight>
                            <a:srgbClr val="1B365D"/>
                          </a:highlight>
                          <a:latin typeface="OPEN SANS"/>
                          <a:ea typeface="Aptos" panose="020B0004020202020204" pitchFamily="34" charset="0"/>
                          <a:cs typeface="Aptos" panose="020B0004020202020204" pitchFamily="34" charset="0"/>
                        </a:rPr>
                        <a:t>1</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hMerge="1">
                  <a:txBody>
                    <a:bodyPr/>
                    <a:lstStyle/>
                    <a:p>
                      <a:endParaRPr lang="en-US"/>
                    </a:p>
                  </a:txBody>
                  <a:tcPr/>
                </a:tc>
                <a:tc>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 of Projects Started</a:t>
                      </a:r>
                      <a:r>
                        <a:rPr lang="en-US" sz="1400" b="1" baseline="30000">
                          <a:solidFill>
                            <a:srgbClr val="FFFFFF"/>
                          </a:solidFill>
                          <a:effectLst/>
                          <a:highlight>
                            <a:srgbClr val="1B365D"/>
                          </a:highlight>
                          <a:latin typeface="OPEN SANS"/>
                          <a:ea typeface="Aptos" panose="020B0004020202020204" pitchFamily="34" charset="0"/>
                          <a:cs typeface="Aptos" panose="020B0004020202020204" pitchFamily="34" charset="0"/>
                        </a:rPr>
                        <a:t>2</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gridSpan="2">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Funds Available for Disbursement (approved procurements)</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hMerge="1">
                  <a:txBody>
                    <a:bodyPr/>
                    <a:lstStyle/>
                    <a:p>
                      <a:endParaRPr lang="en-US"/>
                    </a:p>
                  </a:txBody>
                  <a:tcPr/>
                </a:tc>
                <a:tc gridSpan="2">
                  <a:txBody>
                    <a:bodyPr/>
                    <a:lstStyle/>
                    <a:p>
                      <a:pPr marL="0" marR="0">
                        <a:spcBef>
                          <a:spcPts val="0"/>
                        </a:spcBef>
                        <a:spcAft>
                          <a:spcPts val="0"/>
                        </a:spcAft>
                      </a:pPr>
                      <a:r>
                        <a:rPr lang="en-US" sz="1400" b="1">
                          <a:solidFill>
                            <a:srgbClr val="FFFFFF"/>
                          </a:solidFill>
                          <a:effectLst/>
                          <a:highlight>
                            <a:srgbClr val="1B365D"/>
                          </a:highlight>
                          <a:latin typeface="OPEN SANS"/>
                          <a:ea typeface="Aptos" panose="020B0004020202020204" pitchFamily="34" charset="0"/>
                          <a:cs typeface="Aptos" panose="020B0004020202020204" pitchFamily="34" charset="0"/>
                        </a:rPr>
                        <a:t>Funds Disbursed</a:t>
                      </a:r>
                      <a:endParaRPr lang="en-US" sz="1400">
                        <a:effectLst/>
                        <a:highlight>
                          <a:srgbClr val="1B365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B365D"/>
                    </a:solidFill>
                  </a:tcPr>
                </a:tc>
                <a:tc hMerge="1">
                  <a:txBody>
                    <a:bodyPr/>
                    <a:lstStyle/>
                    <a:p>
                      <a:endParaRPr lang="en-US"/>
                    </a:p>
                  </a:txBody>
                  <a:tcPr/>
                </a:tc>
                <a:extLst>
                  <a:ext uri="{0D108BD9-81ED-4DB2-BD59-A6C34878D82A}">
                    <a16:rowId xmlns:a16="http://schemas.microsoft.com/office/drawing/2014/main" val="3929794006"/>
                  </a:ext>
                </a:extLst>
              </a:tr>
              <a:tr h="574454">
                <a:tc>
                  <a:txBody>
                    <a:bodyPr/>
                    <a:lstStyle/>
                    <a:p>
                      <a:pPr marL="0" marR="0">
                        <a:spcBef>
                          <a:spcPts val="0"/>
                        </a:spcBef>
                        <a:spcAft>
                          <a:spcPts val="0"/>
                        </a:spcAft>
                      </a:pPr>
                      <a:r>
                        <a:rPr lang="en-US" sz="1400" b="1">
                          <a:solidFill>
                            <a:srgbClr val="000000"/>
                          </a:solidFill>
                          <a:effectLst/>
                          <a:highlight>
                            <a:srgbClr val="FFFFFF"/>
                          </a:highlight>
                          <a:latin typeface="OPEN SANS"/>
                          <a:ea typeface="Aptos" panose="020B0004020202020204" pitchFamily="34" charset="0"/>
                          <a:cs typeface="Aptos" panose="020B0004020202020204" pitchFamily="34" charset="0"/>
                        </a:rPr>
                        <a:t>Non-Competitive Grants</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a:solidFill>
                            <a:srgbClr val="000000"/>
                          </a:solidFill>
                          <a:effectLst/>
                          <a:highlight>
                            <a:srgbClr val="FFFFFF"/>
                          </a:highlight>
                          <a:latin typeface="OPEN SANS"/>
                          <a:ea typeface="Aptos" panose="020B0004020202020204" pitchFamily="34" charset="0"/>
                          <a:cs typeface="Aptos" panose="020B0004020202020204" pitchFamily="34" charset="0"/>
                        </a:rPr>
                        <a:t>$997,409,600</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$997,409,600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1" i="0" u="none" strike="noStrike">
                          <a:solidFill>
                            <a:srgbClr val="000000"/>
                          </a:solidFill>
                          <a:effectLst/>
                          <a:latin typeface="Open Sans" panose="020B0606030504020204" pitchFamily="34" charset="0"/>
                        </a:rPr>
                        <a:t>98.6%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$471,579,328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47.3%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$134,933,526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84968282"/>
                  </a:ext>
                </a:extLst>
              </a:tr>
              <a:tr h="574454">
                <a:tc>
                  <a:txBody>
                    <a:bodyPr/>
                    <a:lstStyle/>
                    <a:p>
                      <a:pPr marL="0" marR="0">
                        <a:spcBef>
                          <a:spcPts val="0"/>
                        </a:spcBef>
                        <a:spcAft>
                          <a:spcPts val="0"/>
                        </a:spcAft>
                      </a:pPr>
                      <a:r>
                        <a:rPr lang="en-US" sz="1400" b="1">
                          <a:solidFill>
                            <a:srgbClr val="000000"/>
                          </a:solidFill>
                          <a:effectLst/>
                          <a:highlight>
                            <a:srgbClr val="F2F2F2"/>
                          </a:highlight>
                          <a:latin typeface="OPEN SANS"/>
                          <a:ea typeface="Aptos" panose="020B0004020202020204" pitchFamily="34" charset="0"/>
                          <a:cs typeface="Aptos" panose="020B0004020202020204" pitchFamily="34" charset="0"/>
                        </a:rPr>
                        <a:t>Competitive Grants</a:t>
                      </a:r>
                      <a:endParaRPr lang="en-US" sz="1400">
                        <a:effectLst/>
                        <a:highlight>
                          <a:srgbClr val="F2F2F2"/>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a:solidFill>
                            <a:srgbClr val="000000"/>
                          </a:solidFill>
                          <a:effectLst/>
                          <a:highlight>
                            <a:srgbClr val="F2F2F2"/>
                          </a:highlight>
                          <a:latin typeface="OPEN SANS"/>
                          <a:ea typeface="Aptos" panose="020B0004020202020204" pitchFamily="34" charset="0"/>
                          <a:cs typeface="Aptos" panose="020B0004020202020204" pitchFamily="34" charset="0"/>
                        </a:rPr>
                        <a:t>$214,862,453</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$214,626,911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99.9%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Open Sans" panose="020B0606030504020204" pitchFamily="34" charset="0"/>
                        </a:rPr>
                        <a:t>55.1%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$8,394,405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$852,570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86044844"/>
                  </a:ext>
                </a:extLst>
              </a:tr>
              <a:tr h="880831">
                <a:tc>
                  <a:txBody>
                    <a:bodyPr/>
                    <a:lstStyle/>
                    <a:p>
                      <a:pPr marL="0" marR="0">
                        <a:spcBef>
                          <a:spcPts val="0"/>
                        </a:spcBef>
                        <a:spcAft>
                          <a:spcPts val="0"/>
                        </a:spcAft>
                      </a:pPr>
                      <a:r>
                        <a:rPr lang="en-US" sz="1400" b="1">
                          <a:solidFill>
                            <a:srgbClr val="000000"/>
                          </a:solidFill>
                          <a:effectLst/>
                          <a:highlight>
                            <a:srgbClr val="FFFFFF"/>
                          </a:highlight>
                          <a:latin typeface="OPEN SANS"/>
                          <a:ea typeface="Aptos" panose="020B0004020202020204" pitchFamily="34" charset="0"/>
                          <a:cs typeface="Aptos" panose="020B0004020202020204" pitchFamily="34" charset="0"/>
                        </a:rPr>
                        <a:t>State Strategic Projects – </a:t>
                      </a:r>
                      <a:endParaRPr lang="en-US" sz="1400">
                        <a:effectLst/>
                        <a:highlight>
                          <a:srgbClr val="FFFFFF"/>
                        </a:highlight>
                        <a:latin typeface="OPEN SANS"/>
                        <a:ea typeface="Aptos" panose="020B0004020202020204" pitchFamily="34" charset="0"/>
                        <a:cs typeface="Aptos" panose="020B0004020202020204" pitchFamily="34" charset="0"/>
                      </a:endParaRPr>
                    </a:p>
                    <a:p>
                      <a:pPr marL="0" marR="0">
                        <a:spcBef>
                          <a:spcPts val="0"/>
                        </a:spcBef>
                        <a:spcAft>
                          <a:spcPts val="0"/>
                        </a:spcAft>
                      </a:pPr>
                      <a:r>
                        <a:rPr lang="en-US" sz="1400" b="1">
                          <a:solidFill>
                            <a:srgbClr val="000000"/>
                          </a:solidFill>
                          <a:effectLst/>
                          <a:highlight>
                            <a:srgbClr val="FFFFFF"/>
                          </a:highlight>
                          <a:latin typeface="OPEN SANS"/>
                          <a:ea typeface="Aptos" panose="020B0004020202020204" pitchFamily="34" charset="0"/>
                          <a:cs typeface="Aptos" panose="020B0004020202020204" pitchFamily="34" charset="0"/>
                        </a:rPr>
                        <a:t>State Grants</a:t>
                      </a:r>
                      <a:r>
                        <a:rPr lang="en-US" sz="1400" b="1" baseline="30000">
                          <a:solidFill>
                            <a:srgbClr val="000000"/>
                          </a:solidFill>
                          <a:effectLst/>
                          <a:highlight>
                            <a:srgbClr val="FFFFFF"/>
                          </a:highlight>
                          <a:latin typeface="OPEN SANS"/>
                          <a:ea typeface="Aptos" panose="020B0004020202020204" pitchFamily="34" charset="0"/>
                          <a:cs typeface="Aptos" panose="020B0004020202020204" pitchFamily="34" charset="0"/>
                        </a:rPr>
                        <a:t>3</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a:solidFill>
                            <a:srgbClr val="000000"/>
                          </a:solidFill>
                          <a:effectLst/>
                          <a:highlight>
                            <a:srgbClr val="FFFFFF"/>
                          </a:highlight>
                          <a:latin typeface="OPEN SANS"/>
                          <a:ea typeface="Aptos" panose="020B0004020202020204" pitchFamily="34" charset="0"/>
                          <a:cs typeface="Aptos" panose="020B0004020202020204" pitchFamily="34" charset="0"/>
                        </a:rPr>
                        <a:t>$57,600,000</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$58,458,600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1" i="0" u="none" strike="noStrike">
                          <a:solidFill>
                            <a:srgbClr val="000000"/>
                          </a:solidFill>
                          <a:effectLst/>
                          <a:latin typeface="Open Sans" panose="020B0606030504020204" pitchFamily="34" charset="0"/>
                        </a:rPr>
                        <a:t>90.0%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$8,025,815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34489710"/>
                  </a:ext>
                </a:extLst>
              </a:tr>
              <a:tr h="762000">
                <a:tc>
                  <a:txBody>
                    <a:bodyPr/>
                    <a:lstStyle/>
                    <a:p>
                      <a:pPr marL="0" marR="0">
                        <a:spcBef>
                          <a:spcPts val="0"/>
                        </a:spcBef>
                        <a:spcAft>
                          <a:spcPts val="0"/>
                        </a:spcAft>
                      </a:pPr>
                      <a:r>
                        <a:rPr lang="en-US" sz="1400" b="1">
                          <a:solidFill>
                            <a:srgbClr val="000000"/>
                          </a:solidFill>
                          <a:effectLst/>
                          <a:highlight>
                            <a:srgbClr val="F2F2F2"/>
                          </a:highlight>
                          <a:latin typeface="OPEN SANS"/>
                          <a:ea typeface="Aptos" panose="020B0004020202020204" pitchFamily="34" charset="0"/>
                          <a:cs typeface="Aptos" panose="020B0004020202020204" pitchFamily="34" charset="0"/>
                        </a:rPr>
                        <a:t>State Strategic Projects – </a:t>
                      </a:r>
                      <a:endParaRPr lang="en-US" sz="1400">
                        <a:effectLst/>
                        <a:highlight>
                          <a:srgbClr val="F2F2F2"/>
                        </a:highlight>
                        <a:latin typeface="OPEN SANS"/>
                        <a:ea typeface="Aptos" panose="020B0004020202020204" pitchFamily="34" charset="0"/>
                        <a:cs typeface="Aptos" panose="020B0004020202020204" pitchFamily="34" charset="0"/>
                      </a:endParaRPr>
                    </a:p>
                    <a:p>
                      <a:pPr marL="0" marR="0">
                        <a:spcBef>
                          <a:spcPts val="0"/>
                        </a:spcBef>
                        <a:spcAft>
                          <a:spcPts val="0"/>
                        </a:spcAft>
                      </a:pPr>
                      <a:r>
                        <a:rPr lang="en-US" sz="1400" b="1">
                          <a:solidFill>
                            <a:srgbClr val="000000"/>
                          </a:solidFill>
                          <a:effectLst/>
                          <a:highlight>
                            <a:srgbClr val="F2F2F2"/>
                          </a:highlight>
                          <a:latin typeface="OPEN SANS"/>
                          <a:ea typeface="Aptos" panose="020B0004020202020204" pitchFamily="34" charset="0"/>
                          <a:cs typeface="Aptos" panose="020B0004020202020204" pitchFamily="34" charset="0"/>
                        </a:rPr>
                        <a:t>Local Grants</a:t>
                      </a:r>
                      <a:r>
                        <a:rPr lang="en-US" sz="1400" b="1" baseline="30000">
                          <a:solidFill>
                            <a:srgbClr val="000000"/>
                          </a:solidFill>
                          <a:effectLst/>
                          <a:highlight>
                            <a:srgbClr val="F2F2F2"/>
                          </a:highlight>
                          <a:latin typeface="OPEN SANS"/>
                          <a:ea typeface="Aptos" panose="020B0004020202020204" pitchFamily="34" charset="0"/>
                          <a:cs typeface="Aptos" panose="020B0004020202020204" pitchFamily="34" charset="0"/>
                        </a:rPr>
                        <a:t>4</a:t>
                      </a:r>
                      <a:endParaRPr lang="en-US" sz="1400">
                        <a:effectLst/>
                        <a:highlight>
                          <a:srgbClr val="F2F2F2"/>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a:solidFill>
                            <a:srgbClr val="000000"/>
                          </a:solidFill>
                          <a:effectLst/>
                          <a:highlight>
                            <a:srgbClr val="F2F2F2"/>
                          </a:highlight>
                          <a:latin typeface="OPEN SANS"/>
                          <a:ea typeface="Aptos" panose="020B0004020202020204" pitchFamily="34" charset="0"/>
                          <a:cs typeface="Aptos" panose="020B0004020202020204" pitchFamily="34" charset="0"/>
                        </a:rPr>
                        <a:t>$36,550,092</a:t>
                      </a:r>
                      <a:endParaRPr lang="en-US" sz="1400">
                        <a:effectLst/>
                        <a:highlight>
                          <a:srgbClr val="F2F2F2"/>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$26,750,092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73.2%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Open Sans" panose="020B0606030504020204" pitchFamily="34" charset="0"/>
                        </a:rPr>
                        <a:t>20.0%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$350,000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0" i="0" u="none" strike="noStrike">
                          <a:solidFill>
                            <a:srgbClr val="000000"/>
                          </a:solidFill>
                          <a:effectLst/>
                          <a:latin typeface="Open Sans" panose="020B0606030504020204" pitchFamily="34" charset="0"/>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400" b="0" i="0" u="none" strike="noStrike">
                          <a:solidFill>
                            <a:srgbClr val="000000"/>
                          </a:solidFill>
                          <a:effectLst/>
                          <a:latin typeface="Open Sans" panose="020B0606030504020204" pitchFamily="34" charset="0"/>
                        </a:rPr>
                        <a:t>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67931310"/>
                  </a:ext>
                </a:extLst>
              </a:tr>
              <a:tr h="331907">
                <a:tc>
                  <a:txBody>
                    <a:bodyPr/>
                    <a:lstStyle/>
                    <a:p>
                      <a:pPr marL="0" marR="0">
                        <a:spcBef>
                          <a:spcPts val="0"/>
                        </a:spcBef>
                        <a:spcAft>
                          <a:spcPts val="0"/>
                        </a:spcAft>
                      </a:pPr>
                      <a:r>
                        <a:rPr lang="en-US" sz="1400" b="1">
                          <a:solidFill>
                            <a:srgbClr val="000000"/>
                          </a:solidFill>
                          <a:effectLst/>
                          <a:highlight>
                            <a:srgbClr val="FFFFFF"/>
                          </a:highlight>
                          <a:latin typeface="OPEN SANS"/>
                          <a:ea typeface="Aptos" panose="020B0004020202020204" pitchFamily="34" charset="0"/>
                          <a:cs typeface="Aptos" panose="020B0004020202020204" pitchFamily="34" charset="0"/>
                        </a:rPr>
                        <a:t>Administration</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a:solidFill>
                            <a:srgbClr val="000000"/>
                          </a:solidFill>
                          <a:effectLst/>
                          <a:highlight>
                            <a:srgbClr val="FFFFFF"/>
                          </a:highlight>
                          <a:latin typeface="OPEN SANS"/>
                          <a:ea typeface="Aptos" panose="020B0004020202020204" pitchFamily="34" charset="0"/>
                          <a:cs typeface="Aptos" panose="020B0004020202020204" pitchFamily="34" charset="0"/>
                        </a:rPr>
                        <a:t>$46,000,000</a:t>
                      </a:r>
                      <a:endParaRPr lang="en-US" sz="1400">
                        <a:effectLst/>
                        <a:highlight>
                          <a:srgbClr val="FFFFFF"/>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$46,000,000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$46,000,000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100.0%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rtl="0" fontAlgn="ctr"/>
                      <a:r>
                        <a:rPr lang="en-US" sz="1400" b="0" i="0" u="none" strike="noStrike">
                          <a:solidFill>
                            <a:srgbClr val="000000"/>
                          </a:solidFill>
                          <a:effectLst/>
                          <a:latin typeface="Open Sans" panose="020B0606030504020204" pitchFamily="34" charset="0"/>
                        </a:rPr>
                        <a:t>$22,675,737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1400" b="0" i="0" u="none" strike="noStrike">
                          <a:solidFill>
                            <a:srgbClr val="000000"/>
                          </a:solidFill>
                          <a:effectLst/>
                          <a:latin typeface="Open Sans" panose="020B0606030504020204" pitchFamily="34" charset="0"/>
                        </a:rPr>
                        <a:t>49.3%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74086369"/>
                  </a:ext>
                </a:extLst>
              </a:tr>
              <a:tr h="370204">
                <a:tc>
                  <a:txBody>
                    <a:bodyPr/>
                    <a:lstStyle/>
                    <a:p>
                      <a:pPr marL="0" marR="0">
                        <a:spcBef>
                          <a:spcPts val="0"/>
                        </a:spcBef>
                        <a:spcAft>
                          <a:spcPts val="0"/>
                        </a:spcAft>
                      </a:pPr>
                      <a:r>
                        <a:rPr lang="en-US" sz="1400" b="1">
                          <a:solidFill>
                            <a:srgbClr val="000000"/>
                          </a:solidFill>
                          <a:effectLst/>
                          <a:highlight>
                            <a:srgbClr val="C3D4ED"/>
                          </a:highlight>
                          <a:latin typeface="OPEN SANS"/>
                          <a:ea typeface="Aptos" panose="020B0004020202020204" pitchFamily="34" charset="0"/>
                          <a:cs typeface="Aptos" panose="020B0004020202020204" pitchFamily="34" charset="0"/>
                        </a:rPr>
                        <a:t>TOTAL</a:t>
                      </a:r>
                      <a:endParaRPr lang="en-US" sz="1400">
                        <a:effectLst/>
                        <a:highlight>
                          <a:srgbClr val="C3D4E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marL="0" marR="0">
                        <a:spcBef>
                          <a:spcPts val="0"/>
                        </a:spcBef>
                        <a:spcAft>
                          <a:spcPts val="0"/>
                        </a:spcAft>
                      </a:pPr>
                      <a:r>
                        <a:rPr lang="en-US" sz="1400" b="1">
                          <a:solidFill>
                            <a:srgbClr val="000000"/>
                          </a:solidFill>
                          <a:effectLst/>
                          <a:highlight>
                            <a:srgbClr val="C3D4ED"/>
                          </a:highlight>
                          <a:latin typeface="OPEN SANS"/>
                          <a:ea typeface="Aptos" panose="020B0004020202020204" pitchFamily="34" charset="0"/>
                          <a:cs typeface="Aptos" panose="020B0004020202020204" pitchFamily="34" charset="0"/>
                        </a:rPr>
                        <a:t>$1,352,422,145</a:t>
                      </a:r>
                      <a:endParaRPr lang="en-US" sz="1400">
                        <a:effectLst/>
                        <a:highlight>
                          <a:srgbClr val="C3D4ED"/>
                        </a:highlight>
                        <a:latin typeface="OPEN SANS"/>
                        <a:ea typeface="Aptos" panose="020B0004020202020204" pitchFamily="34" charset="0"/>
                        <a:cs typeface="Aptos" panose="020B00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l" rtl="0" fontAlgn="ctr"/>
                      <a:r>
                        <a:rPr lang="en-US" sz="1400" b="1" i="0" u="none" strike="noStrike">
                          <a:solidFill>
                            <a:srgbClr val="000000"/>
                          </a:solidFill>
                          <a:effectLst/>
                          <a:latin typeface="Open Sans" panose="020B0606030504020204" pitchFamily="34" charset="0"/>
                        </a:rPr>
                        <a:t>$1,343,245,203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ctr" rtl="0" fontAlgn="ctr"/>
                      <a:r>
                        <a:rPr lang="en-US" sz="1400" b="1" i="0" u="none" strike="noStrike">
                          <a:solidFill>
                            <a:srgbClr val="000000"/>
                          </a:solidFill>
                          <a:effectLst/>
                          <a:latin typeface="Open Sans" panose="020B0606030504020204" pitchFamily="34" charset="0"/>
                        </a:rPr>
                        <a:t>99.3%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ctr" rtl="0" fontAlgn="ctr"/>
                      <a:r>
                        <a:rPr lang="en-US" sz="1400" b="1" i="0" u="none" strike="noStrike">
                          <a:solidFill>
                            <a:srgbClr val="000000"/>
                          </a:solidFill>
                          <a:effectLst/>
                          <a:latin typeface="Open Sans" panose="020B0606030504020204" pitchFamily="34" charset="0"/>
                        </a:rPr>
                        <a:t>96.8%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l" rtl="0" fontAlgn="ctr"/>
                      <a:r>
                        <a:rPr lang="en-US" sz="1400" b="1" i="0" u="none" strike="noStrike">
                          <a:solidFill>
                            <a:srgbClr val="000000"/>
                          </a:solidFill>
                          <a:effectLst/>
                          <a:latin typeface="Open Sans" panose="020B0606030504020204" pitchFamily="34" charset="0"/>
                        </a:rPr>
                        <a:t>$534,349,548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ctr" rtl="0" fontAlgn="ctr"/>
                      <a:r>
                        <a:rPr lang="en-US" sz="1400" b="1" i="0" u="none" strike="noStrike">
                          <a:solidFill>
                            <a:srgbClr val="000000"/>
                          </a:solidFill>
                          <a:effectLst/>
                          <a:latin typeface="Open Sans" panose="020B0606030504020204" pitchFamily="34" charset="0"/>
                        </a:rPr>
                        <a:t>39.5%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l" rtl="0" fontAlgn="ctr"/>
                      <a:r>
                        <a:rPr lang="en-US" sz="1400" b="1" i="0" u="none" strike="noStrike">
                          <a:solidFill>
                            <a:srgbClr val="000000"/>
                          </a:solidFill>
                          <a:effectLst/>
                          <a:latin typeface="Open Sans" panose="020B0606030504020204" pitchFamily="34" charset="0"/>
                        </a:rPr>
                        <a:t>$158,461,833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tc>
                  <a:txBody>
                    <a:bodyPr/>
                    <a:lstStyle/>
                    <a:p>
                      <a:pPr algn="ctr" rtl="0" fontAlgn="ctr"/>
                      <a:r>
                        <a:rPr lang="en-US" sz="1400" b="1" i="0" u="none" strike="noStrike">
                          <a:solidFill>
                            <a:srgbClr val="000000"/>
                          </a:solidFill>
                          <a:effectLst/>
                          <a:latin typeface="Open Sans" panose="020B0606030504020204" pitchFamily="34" charset="0"/>
                        </a:rPr>
                        <a:t>11.7%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3D4ED"/>
                    </a:solidFill>
                  </a:tcPr>
                </a:tc>
                <a:extLst>
                  <a:ext uri="{0D108BD9-81ED-4DB2-BD59-A6C34878D82A}">
                    <a16:rowId xmlns:a16="http://schemas.microsoft.com/office/drawing/2014/main" val="2860148398"/>
                  </a:ext>
                </a:extLst>
              </a:tr>
            </a:tbl>
          </a:graphicData>
        </a:graphic>
      </p:graphicFrame>
      <p:sp>
        <p:nvSpPr>
          <p:cNvPr id="7" name="TextBox 6">
            <a:extLst>
              <a:ext uri="{FF2B5EF4-FFF2-40B4-BE49-F238E27FC236}">
                <a16:creationId xmlns:a16="http://schemas.microsoft.com/office/drawing/2014/main" id="{775E5397-BEFE-ADB9-7ECC-CB6DD4C4097A}"/>
              </a:ext>
            </a:extLst>
          </p:cNvPr>
          <p:cNvSpPr txBox="1"/>
          <p:nvPr/>
        </p:nvSpPr>
        <p:spPr>
          <a:xfrm>
            <a:off x="1186354" y="5842337"/>
            <a:ext cx="9949732" cy="1015663"/>
          </a:xfrm>
          <a:prstGeom prst="rect">
            <a:avLst/>
          </a:prstGeom>
          <a:noFill/>
        </p:spPr>
        <p:txBody>
          <a:bodyPr wrap="square" lIns="91440" tIns="45720" rIns="91440" bIns="45720" rtlCol="0" anchor="t">
            <a:spAutoFit/>
          </a:bodyPr>
          <a:lstStyle/>
          <a:p>
            <a:pPr marL="285750" indent="-285750">
              <a:buAutoNum type="arabicPeriod"/>
            </a:pPr>
            <a:r>
              <a:rPr lang="en-US" sz="1000">
                <a:cs typeface="Calibri"/>
              </a:rPr>
              <a:t>Amount obligated includes all executed contracts</a:t>
            </a:r>
          </a:p>
          <a:p>
            <a:pPr marL="285750" indent="-285750">
              <a:buAutoNum type="arabicPeriod"/>
            </a:pPr>
            <a:r>
              <a:rPr lang="en-US" sz="1000"/>
              <a:t>Percentage of all projects started includes all projects with a procurement submission </a:t>
            </a:r>
            <a:endParaRPr lang="en-US" sz="1000">
              <a:cs typeface="Calibri"/>
            </a:endParaRPr>
          </a:p>
          <a:p>
            <a:pPr marL="285750" indent="-285750">
              <a:buAutoNum type="arabicPeriod"/>
            </a:pPr>
            <a:r>
              <a:rPr lang="en-US" sz="1000"/>
              <a:t>State Strategic Projects - State Grants include grants for TDOT and TSP </a:t>
            </a:r>
            <a:endParaRPr lang="en-US"/>
          </a:p>
          <a:p>
            <a:pPr marL="285750" indent="-285750">
              <a:buFont typeface="+mj-lt"/>
              <a:buAutoNum type="arabicPeriod"/>
            </a:pPr>
            <a:r>
              <a:rPr lang="en-US" sz="1000"/>
              <a:t>State Strategic Projects - Local Grants include grants for Erwin Utilities, Duck River Utility Commission, Tipton County, and Grundy County (2)</a:t>
            </a:r>
          </a:p>
          <a:p>
            <a:pPr marL="285750" indent="-285750">
              <a:buFont typeface="+mj-lt"/>
              <a:buAutoNum type="arabicPeriod"/>
            </a:pPr>
            <a:r>
              <a:rPr lang="en-US" sz="1000">
                <a:cs typeface="Calibri"/>
              </a:rPr>
              <a:t>This metric includes projects with procurements submitted. Noncompetitive has 1407 projects; 70 remain “not started”. When comparing this to the at-risk population of 3% (97% not at risk), the difference is due to 30 projects noted as AMP or with a valid exception. </a:t>
            </a:r>
          </a:p>
        </p:txBody>
      </p:sp>
    </p:spTree>
    <p:extLst>
      <p:ext uri="{BB962C8B-B14F-4D97-AF65-F5344CB8AC3E}">
        <p14:creationId xmlns:p14="http://schemas.microsoft.com/office/powerpoint/2010/main" val="31167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3791-FA15-46A0-80CC-63611C2201B4}"/>
              </a:ext>
            </a:extLst>
          </p:cNvPr>
          <p:cNvSpPr>
            <a:spLocks noGrp="1"/>
          </p:cNvSpPr>
          <p:nvPr>
            <p:ph type="title"/>
          </p:nvPr>
        </p:nvSpPr>
        <p:spPr/>
        <p:txBody>
          <a:bodyPr/>
          <a:lstStyle/>
          <a:p>
            <a:r>
              <a:rPr lang="en-US">
                <a:latin typeface="PermianSlabSerifTypeface"/>
                <a:ea typeface="Open Sans Light"/>
              </a:rPr>
              <a:t>ARP Resources – Quick Reference Guides </a:t>
            </a:r>
          </a:p>
        </p:txBody>
      </p:sp>
      <p:sp>
        <p:nvSpPr>
          <p:cNvPr id="3" name="Content Placeholder 2">
            <a:extLst>
              <a:ext uri="{FF2B5EF4-FFF2-40B4-BE49-F238E27FC236}">
                <a16:creationId xmlns:a16="http://schemas.microsoft.com/office/drawing/2014/main" id="{396814BC-5C0B-4859-926A-DC5BB5653C35}"/>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sz="1800" b="1" i="0" u="sng" strike="noStrike">
                <a:solidFill>
                  <a:schemeClr val="tx2"/>
                </a:solidFill>
                <a:effectLst/>
                <a:highlight>
                  <a:srgbClr val="FFFFFF"/>
                </a:highlight>
                <a:hlinkClick r:id="rId3">
                  <a:extLst>
                    <a:ext uri="{A12FA001-AC4F-418D-AE19-62706E023703}">
                      <ahyp:hlinkClr xmlns:ahyp="http://schemas.microsoft.com/office/drawing/2018/hyperlinkcolor" val="tx"/>
                    </a:ext>
                  </a:extLst>
                </a:hlinkClick>
              </a:rPr>
              <a:t>Contract Conditions</a:t>
            </a:r>
            <a:r>
              <a:rPr lang="en-US" sz="1800" b="1" i="0">
                <a:solidFill>
                  <a:schemeClr val="tx2"/>
                </a:solidFill>
                <a:effectLst/>
                <a:highlight>
                  <a:srgbClr val="FFFFFF"/>
                </a:highlight>
              </a:rPr>
              <a:t>:</a:t>
            </a:r>
            <a:r>
              <a:rPr lang="en-US" sz="1800" b="0" i="0">
                <a:solidFill>
                  <a:schemeClr val="tx2"/>
                </a:solidFill>
                <a:effectLst/>
                <a:highlight>
                  <a:srgbClr val="FFFFFF"/>
                </a:highlight>
              </a:rPr>
              <a:t> </a:t>
            </a:r>
            <a:r>
              <a:rPr lang="en-US" sz="1800" b="0" i="0">
                <a:solidFill>
                  <a:srgbClr val="000000"/>
                </a:solidFill>
                <a:effectLst/>
                <a:highlight>
                  <a:srgbClr val="FFFFFF"/>
                </a:highlight>
              </a:rPr>
              <a:t>This guide highlights the provisions required for Non-Federal entity contracts. These provisions are fully detailed in Appendix II of 2 CFR 200.327 (§200.327 Contract provisions). Contracts must also comply with all applicable Federal Law, Regulations, and Executive Orders. </a:t>
            </a:r>
          </a:p>
          <a:p>
            <a:pPr marL="0" indent="0" algn="l" rtl="0" fontAlgn="base">
              <a:buNone/>
            </a:pPr>
            <a:endParaRPr lang="en-US" sz="1800" b="0" i="0">
              <a:solidFill>
                <a:srgbClr val="000000"/>
              </a:solidFill>
              <a:effectLst/>
              <a:highlight>
                <a:srgbClr val="FFFFFF"/>
              </a:highlight>
            </a:endParaRPr>
          </a:p>
          <a:p>
            <a:pPr algn="l" rtl="0" fontAlgn="base">
              <a:buFont typeface="Arial" panose="020B0604020202020204" pitchFamily="34" charset="0"/>
              <a:buChar char="•"/>
            </a:pPr>
            <a:r>
              <a:rPr lang="en-US" sz="1800" b="1" u="sng">
                <a:solidFill>
                  <a:schemeClr val="tx2"/>
                </a:solidFill>
                <a:highlight>
                  <a:srgbClr val="FFFFFF"/>
                </a:highlight>
                <a:hlinkClick r:id="rId4">
                  <a:extLst>
                    <a:ext uri="{A12FA001-AC4F-418D-AE19-62706E023703}">
                      <ahyp:hlinkClr xmlns:ahyp="http://schemas.microsoft.com/office/drawing/2018/hyperlinkcolor" val="tx"/>
                    </a:ext>
                  </a:extLst>
                </a:hlinkClick>
              </a:rPr>
              <a:t>Deliverables</a:t>
            </a:r>
            <a:r>
              <a:rPr lang="en-US" sz="1800" b="1">
                <a:solidFill>
                  <a:schemeClr val="tx2"/>
                </a:solidFill>
                <a:highlight>
                  <a:srgbClr val="FFFFFF"/>
                </a:highlight>
              </a:rPr>
              <a:t>: </a:t>
            </a:r>
            <a:r>
              <a:rPr lang="en-US" sz="1800" b="0" i="0">
                <a:solidFill>
                  <a:srgbClr val="000000"/>
                </a:solidFill>
                <a:effectLst/>
                <a:highlight>
                  <a:srgbClr val="FFFFFF"/>
                </a:highlight>
              </a:rPr>
              <a:t>This guide provides information on the deliverables and requirements needed for each project type. </a:t>
            </a:r>
            <a:r>
              <a:rPr lang="en-US" sz="1800" b="0" i="1">
                <a:solidFill>
                  <a:schemeClr val="bg2"/>
                </a:solidFill>
                <a:effectLst/>
                <a:highlight>
                  <a:srgbClr val="FFFFFF"/>
                </a:highlight>
              </a:rPr>
              <a:t>(updated October 2024)</a:t>
            </a:r>
          </a:p>
          <a:p>
            <a:pPr marL="0" indent="0" algn="l" rtl="0" fontAlgn="base">
              <a:buNone/>
            </a:pPr>
            <a:endParaRPr lang="en-US" sz="1800" b="0" i="0">
              <a:solidFill>
                <a:srgbClr val="000000"/>
              </a:solidFill>
              <a:effectLst/>
              <a:highlight>
                <a:srgbClr val="FFFFFF"/>
              </a:highlight>
            </a:endParaRPr>
          </a:p>
          <a:p>
            <a:pPr fontAlgn="base"/>
            <a:r>
              <a:rPr lang="en-US" sz="1800" b="1" u="sng">
                <a:solidFill>
                  <a:schemeClr val="tx2"/>
                </a:solidFill>
                <a:highlight>
                  <a:srgbClr val="FFFFFF"/>
                </a:highlight>
                <a:hlinkClick r:id="rId5">
                  <a:extLst>
                    <a:ext uri="{A12FA001-AC4F-418D-AE19-62706E023703}">
                      <ahyp:hlinkClr xmlns:ahyp="http://schemas.microsoft.com/office/drawing/2018/hyperlinkcolor" val="tx"/>
                    </a:ext>
                  </a:extLst>
                </a:hlinkClick>
              </a:rPr>
              <a:t>PER</a:t>
            </a:r>
            <a:r>
              <a:rPr lang="en-US" sz="1800" b="1">
                <a:solidFill>
                  <a:schemeClr val="tx2"/>
                </a:solidFill>
                <a:highlight>
                  <a:srgbClr val="FFFFFF"/>
                </a:highlight>
              </a:rPr>
              <a:t>: </a:t>
            </a:r>
            <a:r>
              <a:rPr lang="en-US" sz="1800" b="0" i="0">
                <a:solidFill>
                  <a:srgbClr val="000000"/>
                </a:solidFill>
                <a:effectLst/>
                <a:highlight>
                  <a:srgbClr val="FFFFFF"/>
                </a:highlight>
              </a:rPr>
              <a:t>This guide provides information on the preliminary engineering report (PER) submission and expected approval processes. </a:t>
            </a:r>
            <a:r>
              <a:rPr lang="en-US" sz="1800" b="0" i="1">
                <a:solidFill>
                  <a:schemeClr val="bg2"/>
                </a:solidFill>
                <a:effectLst/>
                <a:highlight>
                  <a:srgbClr val="FFFFFF"/>
                </a:highlight>
              </a:rPr>
              <a:t>(updated October 2024)</a:t>
            </a:r>
            <a:endParaRPr lang="en-US" sz="1800" b="0" i="0">
              <a:solidFill>
                <a:srgbClr val="000000"/>
              </a:solidFill>
              <a:effectLst/>
              <a:highlight>
                <a:srgbClr val="FFFFFF"/>
              </a:highlight>
            </a:endParaRPr>
          </a:p>
          <a:p>
            <a:pPr marL="0" indent="0" algn="l" rtl="0" fontAlgn="base">
              <a:buNone/>
            </a:pPr>
            <a:endParaRPr lang="en-US" sz="1800" b="0" i="0">
              <a:solidFill>
                <a:srgbClr val="000000"/>
              </a:solidFill>
              <a:effectLst/>
              <a:highlight>
                <a:srgbClr val="FFFFFF"/>
              </a:highlight>
            </a:endParaRPr>
          </a:p>
          <a:p>
            <a:pPr algn="l" rtl="0" fontAlgn="base">
              <a:buFont typeface="Arial" panose="020B0604020202020204" pitchFamily="34" charset="0"/>
              <a:buChar char="•"/>
            </a:pPr>
            <a:r>
              <a:rPr lang="en-US" sz="1800" b="1" u="sng">
                <a:solidFill>
                  <a:schemeClr val="tx2"/>
                </a:solidFill>
                <a:highlight>
                  <a:srgbClr val="FFFFFF"/>
                </a:highlight>
                <a:hlinkClick r:id="rId6">
                  <a:extLst>
                    <a:ext uri="{A12FA001-AC4F-418D-AE19-62706E023703}">
                      <ahyp:hlinkClr xmlns:ahyp="http://schemas.microsoft.com/office/drawing/2018/hyperlinkcolor" val="tx"/>
                    </a:ext>
                  </a:extLst>
                </a:hlinkClick>
              </a:rPr>
              <a:t>Reimbursement</a:t>
            </a:r>
            <a:r>
              <a:rPr lang="en-US" sz="1800" b="1">
                <a:solidFill>
                  <a:schemeClr val="tx2"/>
                </a:solidFill>
                <a:highlight>
                  <a:srgbClr val="FFFFFF"/>
                </a:highlight>
              </a:rPr>
              <a:t>: </a:t>
            </a:r>
            <a:r>
              <a:rPr lang="en-US" sz="1800" b="0" i="0">
                <a:solidFill>
                  <a:srgbClr val="000000"/>
                </a:solidFill>
                <a:effectLst/>
                <a:highlight>
                  <a:srgbClr val="FFFFFF"/>
                </a:highlight>
              </a:rPr>
              <a:t>This guide provides information on reimbursement prerequisites and requirements needed for each grant. </a:t>
            </a:r>
            <a:r>
              <a:rPr lang="en-US" sz="1800" i="1">
                <a:solidFill>
                  <a:schemeClr val="bg2"/>
                </a:solidFill>
                <a:highlight>
                  <a:srgbClr val="FFFFFF"/>
                </a:highlight>
              </a:rPr>
              <a:t>(updates coming November 2024)</a:t>
            </a:r>
            <a:endParaRPr lang="en-US" sz="1800" b="0" i="1">
              <a:solidFill>
                <a:schemeClr val="bg2"/>
              </a:solidFill>
              <a:effectLst/>
              <a:highlight>
                <a:srgbClr val="FFFFFF"/>
              </a:highlight>
            </a:endParaRPr>
          </a:p>
          <a:p>
            <a:pPr marL="0" indent="0" algn="l" rtl="0" fontAlgn="base">
              <a:buNone/>
            </a:pPr>
            <a:endParaRPr lang="en-US" sz="1800" b="0" i="0">
              <a:solidFill>
                <a:srgbClr val="000000"/>
              </a:solidFill>
              <a:effectLst/>
              <a:highlight>
                <a:srgbClr val="FFFFFF"/>
              </a:highlight>
            </a:endParaRPr>
          </a:p>
          <a:p>
            <a:pPr fontAlgn="base"/>
            <a:r>
              <a:rPr lang="en-US" sz="1800" b="1" u="sng">
                <a:solidFill>
                  <a:schemeClr val="tx2"/>
                </a:solidFill>
                <a:highlight>
                  <a:srgbClr val="FFFFFF"/>
                </a:highlight>
                <a:hlinkClick r:id="rId7">
                  <a:extLst>
                    <a:ext uri="{A12FA001-AC4F-418D-AE19-62706E023703}">
                      <ahyp:hlinkClr xmlns:ahyp="http://schemas.microsoft.com/office/drawing/2018/hyperlinkcolor" val="tx"/>
                    </a:ext>
                  </a:extLst>
                </a:hlinkClick>
              </a:rPr>
              <a:t>Site Inspections</a:t>
            </a:r>
            <a:r>
              <a:rPr lang="en-US" sz="1800" b="1">
                <a:solidFill>
                  <a:schemeClr val="tx2"/>
                </a:solidFill>
                <a:highlight>
                  <a:srgbClr val="FFFFFF"/>
                </a:highlight>
              </a:rPr>
              <a:t>: </a:t>
            </a:r>
            <a:r>
              <a:rPr lang="en-US" sz="1800" b="0" i="0">
                <a:solidFill>
                  <a:srgbClr val="000000"/>
                </a:solidFill>
                <a:effectLst/>
                <a:highlight>
                  <a:srgbClr val="FFFFFF"/>
                </a:highlight>
              </a:rPr>
              <a:t>This guide provides information on the site inspection process including requirements, timing, process, and evaluation. </a:t>
            </a:r>
            <a:r>
              <a:rPr lang="en-US" sz="1800" b="0" i="1">
                <a:solidFill>
                  <a:schemeClr val="bg2"/>
                </a:solidFill>
                <a:effectLst/>
                <a:highlight>
                  <a:srgbClr val="FFFFFF"/>
                </a:highlight>
              </a:rPr>
              <a:t>(updated October 2024)</a:t>
            </a:r>
          </a:p>
          <a:p>
            <a:pPr marL="0" indent="0" algn="l" rtl="0" fontAlgn="base">
              <a:buNone/>
            </a:pPr>
            <a:endParaRPr lang="en-US" sz="1800" b="0" i="0">
              <a:solidFill>
                <a:srgbClr val="000000"/>
              </a:solidFill>
              <a:effectLst/>
              <a:highlight>
                <a:srgbClr val="FFFFFF"/>
              </a:highlight>
            </a:endParaRPr>
          </a:p>
          <a:p>
            <a:pPr marL="456565" indent="-456565">
              <a:spcBef>
                <a:spcPts val="0"/>
              </a:spcBef>
              <a:spcAft>
                <a:spcPts val="600"/>
              </a:spcAft>
            </a:pPr>
            <a:endParaRPr lang="en-US" sz="2000">
              <a:solidFill>
                <a:schemeClr val="tx1"/>
              </a:solidFill>
              <a:latin typeface="Open Sans"/>
              <a:ea typeface="Open Sans"/>
              <a:cs typeface="Open Sans"/>
            </a:endParaRPr>
          </a:p>
        </p:txBody>
      </p:sp>
    </p:spTree>
    <p:extLst>
      <p:ext uri="{BB962C8B-B14F-4D97-AF65-F5344CB8AC3E}">
        <p14:creationId xmlns:p14="http://schemas.microsoft.com/office/powerpoint/2010/main" val="144152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3791-FA15-46A0-80CC-63611C2201B4}"/>
              </a:ext>
            </a:extLst>
          </p:cNvPr>
          <p:cNvSpPr>
            <a:spLocks noGrp="1"/>
          </p:cNvSpPr>
          <p:nvPr>
            <p:ph type="title"/>
          </p:nvPr>
        </p:nvSpPr>
        <p:spPr/>
        <p:txBody>
          <a:bodyPr/>
          <a:lstStyle/>
          <a:p>
            <a:r>
              <a:rPr lang="en-US">
                <a:latin typeface="PermianSlabSerifTypeface"/>
                <a:ea typeface="Open Sans Light"/>
              </a:rPr>
              <a:t>ARP Resources – Manuals &amp; Asset Management Plan (AMP) Resources</a:t>
            </a:r>
          </a:p>
        </p:txBody>
      </p:sp>
      <p:sp>
        <p:nvSpPr>
          <p:cNvPr id="3" name="Content Placeholder 2">
            <a:extLst>
              <a:ext uri="{FF2B5EF4-FFF2-40B4-BE49-F238E27FC236}">
                <a16:creationId xmlns:a16="http://schemas.microsoft.com/office/drawing/2014/main" id="{396814BC-5C0B-4859-926A-DC5BB5653C35}"/>
              </a:ext>
            </a:extLst>
          </p:cNvPr>
          <p:cNvSpPr>
            <a:spLocks noGrp="1"/>
          </p:cNvSpPr>
          <p:nvPr>
            <p:ph idx="1"/>
          </p:nvPr>
        </p:nvSpPr>
        <p:spPr>
          <a:xfrm>
            <a:off x="203200" y="1206494"/>
            <a:ext cx="11785600" cy="5562600"/>
          </a:xfrm>
        </p:spPr>
        <p:txBody>
          <a:bodyPr vert="horz" lIns="91440" tIns="45720" rIns="91440" bIns="45720" rtlCol="0" anchor="t">
            <a:normAutofit/>
          </a:bodyPr>
          <a:lstStyle/>
          <a:p>
            <a:pPr marL="456565" indent="-456565">
              <a:spcBef>
                <a:spcPts val="0"/>
              </a:spcBef>
              <a:spcAft>
                <a:spcPts val="600"/>
              </a:spcAft>
            </a:pPr>
            <a:r>
              <a:rPr lang="en-US" sz="1800" b="1">
                <a:solidFill>
                  <a:schemeClr val="tx2"/>
                </a:solidFill>
                <a:hlinkClick r:id="rId3">
                  <a:extLst>
                    <a:ext uri="{A12FA001-AC4F-418D-AE19-62706E023703}">
                      <ahyp:hlinkClr xmlns:ahyp="http://schemas.microsoft.com/office/drawing/2018/hyperlinkcolor" val="tx"/>
                    </a:ext>
                  </a:extLst>
                </a:hlinkClick>
              </a:rPr>
              <a:t>Non-Competitive Grant Manual</a:t>
            </a:r>
            <a:r>
              <a:rPr lang="en-US" sz="1800" b="1">
                <a:solidFill>
                  <a:schemeClr val="tx2"/>
                </a:solidFill>
              </a:rPr>
              <a:t>: </a:t>
            </a:r>
            <a:r>
              <a:rPr lang="en-US" sz="1800">
                <a:solidFill>
                  <a:schemeClr val="tx1"/>
                </a:solidFill>
              </a:rPr>
              <a:t>This grant manual describes components of the non-competitive grant program including non-collaborative and collaborative grants.</a:t>
            </a:r>
          </a:p>
          <a:p>
            <a:pPr marL="0" indent="0">
              <a:spcBef>
                <a:spcPts val="0"/>
              </a:spcBef>
              <a:spcAft>
                <a:spcPts val="600"/>
              </a:spcAft>
              <a:buNone/>
            </a:pPr>
            <a:endParaRPr lang="en-US" sz="1800" b="1">
              <a:solidFill>
                <a:schemeClr val="tx1"/>
              </a:solidFill>
            </a:endParaRPr>
          </a:p>
          <a:p>
            <a:pPr marL="456565" indent="-456565">
              <a:spcBef>
                <a:spcPts val="0"/>
              </a:spcBef>
              <a:spcAft>
                <a:spcPts val="600"/>
              </a:spcAft>
            </a:pPr>
            <a:r>
              <a:rPr lang="en-US" sz="1800" b="1">
                <a:solidFill>
                  <a:schemeClr val="tx1"/>
                </a:solidFill>
              </a:rPr>
              <a:t>Competitive Grant Manuals</a:t>
            </a:r>
          </a:p>
          <a:p>
            <a:pPr marL="989951" lvl="1" indent="-456565">
              <a:spcBef>
                <a:spcPts val="0"/>
              </a:spcBef>
              <a:spcAft>
                <a:spcPts val="600"/>
              </a:spcAft>
            </a:pPr>
            <a:r>
              <a:rPr lang="en-US" sz="1600" b="1" u="sng">
                <a:solidFill>
                  <a:schemeClr val="tx2"/>
                </a:solidFill>
                <a:highlight>
                  <a:srgbClr val="FFFFFF"/>
                </a:highlight>
                <a:hlinkClick r:id="rId4">
                  <a:extLst>
                    <a:ext uri="{A12FA001-AC4F-418D-AE19-62706E023703}">
                      <ahyp:hlinkClr xmlns:ahyp="http://schemas.microsoft.com/office/drawing/2018/hyperlinkcolor" val="tx"/>
                    </a:ext>
                  </a:extLst>
                </a:hlinkClick>
              </a:rPr>
              <a:t>Regionalization</a:t>
            </a:r>
            <a:r>
              <a:rPr lang="en-US" sz="1600" b="1">
                <a:solidFill>
                  <a:schemeClr val="tx2"/>
                </a:solidFill>
                <a:highlight>
                  <a:srgbClr val="FFFFFF"/>
                </a:highlight>
                <a:hlinkClick r:id="rId4">
                  <a:extLst>
                    <a:ext uri="{A12FA001-AC4F-418D-AE19-62706E023703}">
                      <ahyp:hlinkClr xmlns:ahyp="http://schemas.microsoft.com/office/drawing/2018/hyperlinkcolor" val="tx"/>
                    </a:ext>
                  </a:extLst>
                </a:hlinkClick>
              </a:rPr>
              <a:t>:</a:t>
            </a:r>
            <a:r>
              <a:rPr lang="en-US" sz="1600" b="1">
                <a:solidFill>
                  <a:schemeClr val="tx2"/>
                </a:solidFill>
                <a:highlight>
                  <a:srgbClr val="FFFFFF"/>
                </a:highlight>
              </a:rPr>
              <a:t> </a:t>
            </a:r>
            <a:r>
              <a:rPr lang="en-US" sz="1600" b="0" i="0">
                <a:solidFill>
                  <a:srgbClr val="000000"/>
                </a:solidFill>
                <a:effectLst/>
                <a:highlight>
                  <a:srgbClr val="FFFFFF"/>
                </a:highlight>
              </a:rPr>
              <a:t>This grant manual describes the regionalization grant program. </a:t>
            </a:r>
          </a:p>
          <a:p>
            <a:pPr marL="989951" lvl="1" indent="-456565">
              <a:spcBef>
                <a:spcPts val="0"/>
              </a:spcBef>
              <a:spcAft>
                <a:spcPts val="600"/>
              </a:spcAft>
            </a:pPr>
            <a:r>
              <a:rPr lang="en-US" sz="1600" b="1" u="sng">
                <a:solidFill>
                  <a:schemeClr val="tx2"/>
                </a:solidFill>
                <a:highlight>
                  <a:srgbClr val="FFFFFF"/>
                </a:highlight>
                <a:hlinkClick r:id="rId5">
                  <a:extLst>
                    <a:ext uri="{A12FA001-AC4F-418D-AE19-62706E023703}">
                      <ahyp:hlinkClr xmlns:ahyp="http://schemas.microsoft.com/office/drawing/2018/hyperlinkcolor" val="tx"/>
                    </a:ext>
                  </a:extLst>
                </a:hlinkClick>
              </a:rPr>
              <a:t>Water Reuse</a:t>
            </a:r>
            <a:r>
              <a:rPr lang="en-US" sz="1600" b="1">
                <a:solidFill>
                  <a:schemeClr val="tx2"/>
                </a:solidFill>
                <a:highlight>
                  <a:srgbClr val="FFFFFF"/>
                </a:highlight>
                <a:hlinkClick r:id="rId5">
                  <a:extLst>
                    <a:ext uri="{A12FA001-AC4F-418D-AE19-62706E023703}">
                      <ahyp:hlinkClr xmlns:ahyp="http://schemas.microsoft.com/office/drawing/2018/hyperlinkcolor" val="tx"/>
                    </a:ext>
                  </a:extLst>
                </a:hlinkClick>
              </a:rPr>
              <a:t>:</a:t>
            </a:r>
            <a:r>
              <a:rPr lang="en-US" sz="1600" b="1">
                <a:solidFill>
                  <a:schemeClr val="tx2"/>
                </a:solidFill>
                <a:highlight>
                  <a:srgbClr val="FFFFFF"/>
                </a:highlight>
              </a:rPr>
              <a:t> </a:t>
            </a:r>
            <a:r>
              <a:rPr lang="en-US" sz="1600" b="0" i="0">
                <a:solidFill>
                  <a:srgbClr val="000000"/>
                </a:solidFill>
                <a:effectLst/>
                <a:highlight>
                  <a:srgbClr val="FFFFFF"/>
                </a:highlight>
              </a:rPr>
              <a:t>This grant manual describes the water reuse grant program. </a:t>
            </a:r>
          </a:p>
          <a:p>
            <a:pPr marL="989951" lvl="1" indent="-456565">
              <a:spcBef>
                <a:spcPts val="0"/>
              </a:spcBef>
              <a:spcAft>
                <a:spcPts val="600"/>
              </a:spcAft>
            </a:pPr>
            <a:r>
              <a:rPr lang="en-US" sz="1600" b="1" i="0" u="sng" strike="noStrike">
                <a:solidFill>
                  <a:schemeClr val="tx2"/>
                </a:solidFill>
                <a:effectLst/>
                <a:highlight>
                  <a:srgbClr val="FFFFFF"/>
                </a:highlight>
                <a:hlinkClick r:id="rId6">
                  <a:extLst>
                    <a:ext uri="{A12FA001-AC4F-418D-AE19-62706E023703}">
                      <ahyp:hlinkClr xmlns:ahyp="http://schemas.microsoft.com/office/drawing/2018/hyperlinkcolor" val="tx"/>
                    </a:ext>
                  </a:extLst>
                </a:hlinkClick>
              </a:rPr>
              <a:t>Resource Protection</a:t>
            </a:r>
            <a:r>
              <a:rPr lang="en-US" sz="1600" b="1" i="0" strike="noStrike">
                <a:solidFill>
                  <a:schemeClr val="tx2"/>
                </a:solidFill>
                <a:effectLst/>
                <a:highlight>
                  <a:srgbClr val="FFFFFF"/>
                </a:highlight>
                <a:hlinkClick r:id="rId6">
                  <a:extLst>
                    <a:ext uri="{A12FA001-AC4F-418D-AE19-62706E023703}">
                      <ahyp:hlinkClr xmlns:ahyp="http://schemas.microsoft.com/office/drawing/2018/hyperlinkcolor" val="tx"/>
                    </a:ext>
                  </a:extLst>
                </a:hlinkClick>
              </a:rPr>
              <a:t>:</a:t>
            </a:r>
            <a:r>
              <a:rPr lang="en-US" sz="1600" b="0" i="0" strike="noStrike">
                <a:solidFill>
                  <a:schemeClr val="tx2"/>
                </a:solidFill>
                <a:effectLst/>
                <a:highlight>
                  <a:srgbClr val="FFFFFF"/>
                </a:highlight>
              </a:rPr>
              <a:t> </a:t>
            </a:r>
            <a:r>
              <a:rPr lang="en-US" sz="1600" b="0" i="0">
                <a:solidFill>
                  <a:srgbClr val="000000"/>
                </a:solidFill>
                <a:effectLst/>
                <a:highlight>
                  <a:srgbClr val="FFFFFF"/>
                </a:highlight>
              </a:rPr>
              <a:t>This grant manual describes the resource protection grant program.</a:t>
            </a:r>
          </a:p>
          <a:p>
            <a:pPr marL="533386" lvl="1" indent="0">
              <a:spcBef>
                <a:spcPts val="0"/>
              </a:spcBef>
              <a:spcAft>
                <a:spcPts val="600"/>
              </a:spcAft>
              <a:buNone/>
            </a:pPr>
            <a:endParaRPr lang="en-US" sz="1800">
              <a:solidFill>
                <a:schemeClr val="tx1"/>
              </a:solidFill>
              <a:latin typeface="Open Sans"/>
              <a:ea typeface="Open Sans"/>
              <a:cs typeface="Open Sans"/>
            </a:endParaRPr>
          </a:p>
          <a:p>
            <a:pPr marL="456565" indent="-456565">
              <a:spcBef>
                <a:spcPts val="0"/>
              </a:spcBef>
              <a:spcAft>
                <a:spcPts val="600"/>
              </a:spcAft>
            </a:pPr>
            <a:r>
              <a:rPr lang="en-US" sz="1800" b="1">
                <a:solidFill>
                  <a:schemeClr val="tx1"/>
                </a:solidFill>
              </a:rPr>
              <a:t>AMP Resources</a:t>
            </a:r>
            <a:endParaRPr lang="en-US" sz="1800" b="1">
              <a:solidFill>
                <a:schemeClr val="tx1"/>
              </a:solidFill>
              <a:hlinkClick r:id="rId7">
                <a:extLst>
                  <a:ext uri="{A12FA001-AC4F-418D-AE19-62706E023703}">
                    <ahyp:hlinkClr xmlns:ahyp="http://schemas.microsoft.com/office/drawing/2018/hyperlinkcolor" val="tx"/>
                  </a:ext>
                </a:extLst>
              </a:hlinkClick>
            </a:endParaRPr>
          </a:p>
          <a:p>
            <a:pPr marL="989951" lvl="1" indent="-456565">
              <a:spcBef>
                <a:spcPts val="0"/>
              </a:spcBef>
              <a:spcAft>
                <a:spcPts val="600"/>
              </a:spcAft>
            </a:pPr>
            <a:r>
              <a:rPr lang="en-US" sz="1600" b="1">
                <a:solidFill>
                  <a:schemeClr val="tx2"/>
                </a:solidFill>
                <a:latin typeface="Open Sans"/>
                <a:ea typeface="Open Sans"/>
                <a:cs typeface="Open Sans"/>
                <a:hlinkClick r:id="rId7">
                  <a:extLst>
                    <a:ext uri="{A12FA001-AC4F-418D-AE19-62706E023703}">
                      <ahyp:hlinkClr xmlns:ahyp="http://schemas.microsoft.com/office/drawing/2018/hyperlinkcolor" val="tx"/>
                    </a:ext>
                  </a:extLst>
                </a:hlinkClick>
              </a:rPr>
              <a:t>AMP Guide</a:t>
            </a:r>
            <a:r>
              <a:rPr lang="en-US" sz="1600">
                <a:solidFill>
                  <a:schemeClr val="tx2"/>
                </a:solidFill>
                <a:latin typeface="Open Sans"/>
                <a:ea typeface="Open Sans"/>
                <a:cs typeface="Open Sans"/>
                <a:hlinkClick r:id="rId7">
                  <a:extLst>
                    <a:ext uri="{A12FA001-AC4F-418D-AE19-62706E023703}">
                      <ahyp:hlinkClr xmlns:ahyp="http://schemas.microsoft.com/office/drawing/2018/hyperlinkcolor" val="tx"/>
                    </a:ext>
                  </a:extLst>
                </a:hlinkClick>
              </a:rPr>
              <a:t>:</a:t>
            </a:r>
            <a:r>
              <a:rPr lang="en-US" sz="1600">
                <a:solidFill>
                  <a:schemeClr val="tx2"/>
                </a:solidFill>
                <a:latin typeface="Open Sans"/>
                <a:ea typeface="Open Sans"/>
                <a:cs typeface="Open Sans"/>
              </a:rPr>
              <a:t> </a:t>
            </a:r>
            <a:r>
              <a:rPr lang="en-US" sz="1600">
                <a:solidFill>
                  <a:schemeClr val="tx1"/>
                </a:solidFill>
              </a:rPr>
              <a:t>This guide outlines basic asset management plan components and is designed to meet the minimum criteria for Water Infrastructure Investment Plan (WIIP) American Rescue Plan (ARP) grants.</a:t>
            </a:r>
            <a:endParaRPr lang="en-US" sz="1600">
              <a:solidFill>
                <a:schemeClr val="tx1"/>
              </a:solidFill>
              <a:latin typeface="Open Sans"/>
              <a:ea typeface="Open Sans"/>
              <a:cs typeface="Open Sans"/>
            </a:endParaRPr>
          </a:p>
          <a:p>
            <a:pPr marL="989951" lvl="1" indent="-456565">
              <a:spcBef>
                <a:spcPts val="0"/>
              </a:spcBef>
              <a:spcAft>
                <a:spcPts val="600"/>
              </a:spcAft>
            </a:pPr>
            <a:r>
              <a:rPr lang="en-US" sz="1600" b="1">
                <a:solidFill>
                  <a:schemeClr val="tx2"/>
                </a:solidFill>
                <a:latin typeface="Open Sans"/>
                <a:ea typeface="Open Sans"/>
                <a:cs typeface="Open Sans"/>
                <a:hlinkClick r:id="rId8">
                  <a:extLst>
                    <a:ext uri="{A12FA001-AC4F-418D-AE19-62706E023703}">
                      <ahyp:hlinkClr xmlns:ahyp="http://schemas.microsoft.com/office/drawing/2018/hyperlinkcolor" val="tx"/>
                    </a:ext>
                  </a:extLst>
                </a:hlinkClick>
              </a:rPr>
              <a:t>AMP Minimum Requirements Checklist</a:t>
            </a:r>
            <a:r>
              <a:rPr lang="en-US" sz="1600" b="1" u="sng">
                <a:solidFill>
                  <a:schemeClr val="tx2"/>
                </a:solidFill>
                <a:latin typeface="Open Sans"/>
                <a:ea typeface="Open Sans"/>
                <a:cs typeface="Open Sans"/>
                <a:hlinkClick r:id="rId8">
                  <a:extLst>
                    <a:ext uri="{A12FA001-AC4F-418D-AE19-62706E023703}">
                      <ahyp:hlinkClr xmlns:ahyp="http://schemas.microsoft.com/office/drawing/2018/hyperlinkcolor" val="tx"/>
                    </a:ext>
                  </a:extLst>
                </a:hlinkClick>
              </a:rPr>
              <a:t>:</a:t>
            </a:r>
            <a:r>
              <a:rPr lang="en-US" sz="1600" b="1">
                <a:solidFill>
                  <a:schemeClr val="tx2"/>
                </a:solidFill>
                <a:latin typeface="Open Sans"/>
                <a:ea typeface="Open Sans"/>
                <a:cs typeface="Open Sans"/>
              </a:rPr>
              <a:t> </a:t>
            </a:r>
            <a:r>
              <a:rPr lang="en-US" sz="1600">
                <a:solidFill>
                  <a:schemeClr val="tx1"/>
                </a:solidFill>
              </a:rPr>
              <a:t>This checklist may assist Grantees in evaluating their AMP to meet the minimum requirements outlined in the TDEC AMP Guide.</a:t>
            </a:r>
            <a:endParaRPr lang="en-US" sz="1600">
              <a:solidFill>
                <a:schemeClr val="tx1"/>
              </a:solidFill>
              <a:latin typeface="Open Sans"/>
              <a:ea typeface="Open Sans"/>
              <a:cs typeface="Open Sans"/>
            </a:endParaRPr>
          </a:p>
          <a:p>
            <a:pPr marL="989951" lvl="1" indent="-456565">
              <a:spcBef>
                <a:spcPts val="0"/>
              </a:spcBef>
              <a:spcAft>
                <a:spcPts val="600"/>
              </a:spcAft>
            </a:pPr>
            <a:r>
              <a:rPr lang="en-US" sz="1600" b="1">
                <a:solidFill>
                  <a:schemeClr val="tx2"/>
                </a:solidFill>
                <a:latin typeface="Open Sans"/>
                <a:ea typeface="Open Sans"/>
                <a:cs typeface="Open Sans"/>
                <a:hlinkClick r:id="rId9">
                  <a:extLst>
                    <a:ext uri="{A12FA001-AC4F-418D-AE19-62706E023703}">
                      <ahyp:hlinkClr xmlns:ahyp="http://schemas.microsoft.com/office/drawing/2018/hyperlinkcolor" val="tx"/>
                    </a:ext>
                  </a:extLst>
                </a:hlinkClick>
              </a:rPr>
              <a:t>AMP Frequently Asked Questions (FAQs):</a:t>
            </a:r>
            <a:r>
              <a:rPr lang="en-US" sz="1600" b="1">
                <a:solidFill>
                  <a:schemeClr val="tx2"/>
                </a:solidFill>
                <a:latin typeface="Open Sans"/>
                <a:ea typeface="Open Sans"/>
                <a:cs typeface="Open Sans"/>
              </a:rPr>
              <a:t> </a:t>
            </a:r>
            <a:r>
              <a:rPr lang="en-US" sz="1600">
                <a:solidFill>
                  <a:schemeClr val="tx1"/>
                </a:solidFill>
              </a:rPr>
              <a:t>These FAQs cover different AMP questions including submission, certification, and requirements.</a:t>
            </a:r>
          </a:p>
        </p:txBody>
      </p:sp>
    </p:spTree>
    <p:extLst>
      <p:ext uri="{BB962C8B-B14F-4D97-AF65-F5344CB8AC3E}">
        <p14:creationId xmlns:p14="http://schemas.microsoft.com/office/powerpoint/2010/main" val="2494712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3791-FA15-46A0-80CC-63611C2201B4}"/>
              </a:ext>
            </a:extLst>
          </p:cNvPr>
          <p:cNvSpPr>
            <a:spLocks noGrp="1"/>
          </p:cNvSpPr>
          <p:nvPr>
            <p:ph type="title"/>
          </p:nvPr>
        </p:nvSpPr>
        <p:spPr/>
        <p:txBody>
          <a:bodyPr/>
          <a:lstStyle/>
          <a:p>
            <a:r>
              <a:rPr lang="en-US">
                <a:latin typeface="PermianSlabSerifTypeface"/>
                <a:ea typeface="Open Sans Light"/>
              </a:rPr>
              <a:t>ARP Resources – Workshops and Webinars</a:t>
            </a:r>
          </a:p>
        </p:txBody>
      </p:sp>
      <p:sp>
        <p:nvSpPr>
          <p:cNvPr id="3" name="Content Placeholder 2">
            <a:extLst>
              <a:ext uri="{FF2B5EF4-FFF2-40B4-BE49-F238E27FC236}">
                <a16:creationId xmlns:a16="http://schemas.microsoft.com/office/drawing/2014/main" id="{396814BC-5C0B-4859-926A-DC5BB5653C35}"/>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sz="1800" b="1" u="sng">
                <a:solidFill>
                  <a:schemeClr val="tx2"/>
                </a:solidFill>
                <a:highlight>
                  <a:srgbClr val="FFFFFF"/>
                </a:highlight>
                <a:hlinkClick r:id="rId3">
                  <a:extLst>
                    <a:ext uri="{A12FA001-AC4F-418D-AE19-62706E023703}">
                      <ahyp:hlinkClr xmlns:ahyp="http://schemas.microsoft.com/office/drawing/2018/hyperlinkcolor" val="tx"/>
                    </a:ext>
                  </a:extLst>
                </a:hlinkClick>
              </a:rPr>
              <a:t>Recording: ARP Non-Competitive Grant Implementation Workshop – March 2023:</a:t>
            </a:r>
            <a:r>
              <a:rPr lang="en-US" sz="1800" b="1" u="sng">
                <a:solidFill>
                  <a:schemeClr val="tx2"/>
                </a:solidFill>
                <a:highlight>
                  <a:srgbClr val="FFFFFF"/>
                </a:highlight>
              </a:rPr>
              <a:t> </a:t>
            </a:r>
            <a:r>
              <a:rPr lang="en-US" sz="1800" b="0" i="0" u="none" strike="noStrike">
                <a:solidFill>
                  <a:srgbClr val="000000"/>
                </a:solidFill>
                <a:effectLst/>
                <a:highlight>
                  <a:srgbClr val="FFFFFF"/>
                </a:highlight>
              </a:rPr>
              <a:t>This workshop focused on the general ARP grant implementation process. </a:t>
            </a:r>
            <a:r>
              <a:rPr lang="en-US" sz="1800" b="0" i="0">
                <a:solidFill>
                  <a:srgbClr val="000000"/>
                </a:solidFill>
                <a:effectLst/>
                <a:highlight>
                  <a:srgbClr val="FFFFFF"/>
                </a:highlight>
              </a:rPr>
              <a:t> </a:t>
            </a:r>
          </a:p>
          <a:p>
            <a:pPr lvl="1" fontAlgn="base">
              <a:buFont typeface="Arial" panose="020B0604020202020204" pitchFamily="34" charset="0"/>
              <a:buChar char="•"/>
            </a:pPr>
            <a:r>
              <a:rPr lang="en-US" sz="1600" b="1" i="0" u="sng" strike="noStrike">
                <a:solidFill>
                  <a:schemeClr val="tx2"/>
                </a:solidFill>
                <a:effectLst/>
                <a:highlight>
                  <a:srgbClr val="FFFFFF"/>
                </a:highlight>
                <a:hlinkClick r:id="rId4">
                  <a:extLst>
                    <a:ext uri="{A12FA001-AC4F-418D-AE19-62706E023703}">
                      <ahyp:hlinkClr xmlns:ahyp="http://schemas.microsoft.com/office/drawing/2018/hyperlinkcolor" val="tx"/>
                    </a:ext>
                  </a:extLst>
                </a:hlinkClick>
              </a:rPr>
              <a:t>Presentation: March 2023 Non-Competitive Grant Workshop</a:t>
            </a:r>
            <a:r>
              <a:rPr lang="en-US" sz="1600" b="1" i="0">
                <a:solidFill>
                  <a:schemeClr val="tx2"/>
                </a:solidFill>
                <a:effectLst/>
                <a:highlight>
                  <a:srgbClr val="FFFFFF"/>
                </a:highlight>
              </a:rPr>
              <a:t>:</a:t>
            </a:r>
            <a:r>
              <a:rPr lang="en-US" sz="1600" b="0" i="0">
                <a:solidFill>
                  <a:schemeClr val="tx2"/>
                </a:solidFill>
                <a:effectLst/>
                <a:highlight>
                  <a:srgbClr val="FFFFFF"/>
                </a:highlight>
              </a:rPr>
              <a:t> </a:t>
            </a:r>
            <a:r>
              <a:rPr lang="en-US" sz="1600" b="0" i="0">
                <a:solidFill>
                  <a:srgbClr val="000000"/>
                </a:solidFill>
                <a:effectLst/>
                <a:highlight>
                  <a:srgbClr val="FFFFFF"/>
                </a:highlight>
              </a:rPr>
              <a:t>This presentation was used for the above workshop. </a:t>
            </a:r>
          </a:p>
          <a:p>
            <a:pPr marL="609585" lvl="1" indent="0" fontAlgn="base">
              <a:buNone/>
            </a:pPr>
            <a:endParaRPr lang="en-US" sz="1400" b="0" i="0">
              <a:solidFill>
                <a:srgbClr val="000000"/>
              </a:solidFill>
              <a:effectLst/>
              <a:highlight>
                <a:srgbClr val="FFFFFF"/>
              </a:highlight>
            </a:endParaRPr>
          </a:p>
          <a:p>
            <a:pPr algn="l" rtl="0" fontAlgn="base">
              <a:buFont typeface="Arial" panose="020B0604020202020204" pitchFamily="34" charset="0"/>
              <a:buChar char="•"/>
            </a:pPr>
            <a:r>
              <a:rPr lang="en-US" sz="1800" b="1" u="sng">
                <a:solidFill>
                  <a:schemeClr val="tx2"/>
                </a:solidFill>
                <a:highlight>
                  <a:srgbClr val="FFFFFF"/>
                </a:highlight>
                <a:hlinkClick r:id="rId5">
                  <a:extLst>
                    <a:ext uri="{A12FA001-AC4F-418D-AE19-62706E023703}">
                      <ahyp:hlinkClr xmlns:ahyp="http://schemas.microsoft.com/office/drawing/2018/hyperlinkcolor" val="tx"/>
                    </a:ext>
                  </a:extLst>
                </a:hlinkClick>
              </a:rPr>
              <a:t>Recording: Proper Procurement for ARP Non-Competitive Grant Applicants</a:t>
            </a:r>
            <a:r>
              <a:rPr lang="en-US" sz="1800" b="1" u="sng">
                <a:solidFill>
                  <a:schemeClr val="tx2"/>
                </a:solidFill>
                <a:highlight>
                  <a:srgbClr val="FFFFFF"/>
                </a:highlight>
              </a:rPr>
              <a:t>: </a:t>
            </a:r>
            <a:r>
              <a:rPr lang="en-US" sz="1800" b="0" i="0">
                <a:solidFill>
                  <a:srgbClr val="000000"/>
                </a:solidFill>
                <a:effectLst/>
                <a:highlight>
                  <a:srgbClr val="FFFFFF"/>
                </a:highlight>
              </a:rPr>
              <a:t>This workshop focused on additional details related to the procurement process for ARP grants. </a:t>
            </a:r>
            <a:r>
              <a:rPr lang="en-US" sz="1600" b="0" i="1">
                <a:solidFill>
                  <a:srgbClr val="000000"/>
                </a:solidFill>
                <a:effectLst/>
                <a:highlight>
                  <a:srgbClr val="FFFFFF"/>
                </a:highlight>
              </a:rPr>
              <a:t>Please note, the recorded presentation misspeaks about "baby Davis-Bacon" compliance. ARP legislation states that 	Davis-Bacon applies for contracts greater than $10,000,000, not less than. The guidance also states that although you do not have a Davis-Bacon clause in contracts funded by ARP for less than $10M, if you combine ARP funds with other federal funds on prime construction contracts above $2,000, Davis-Bacon may be triggered if the rule is applicable for that source of funding.</a:t>
            </a:r>
            <a:r>
              <a:rPr lang="en-US" sz="1600" b="0" i="0">
                <a:solidFill>
                  <a:srgbClr val="000000"/>
                </a:solidFill>
                <a:effectLst/>
                <a:highlight>
                  <a:srgbClr val="FFFFFF"/>
                </a:highlight>
              </a:rPr>
              <a:t> </a:t>
            </a:r>
          </a:p>
          <a:p>
            <a:pPr lvl="1" fontAlgn="base">
              <a:buFont typeface="Arial" panose="020B0604020202020204" pitchFamily="34" charset="0"/>
              <a:buChar char="•"/>
            </a:pPr>
            <a:r>
              <a:rPr lang="en-US" sz="1600" b="1" u="sng">
                <a:solidFill>
                  <a:schemeClr val="tx2"/>
                </a:solidFill>
                <a:highlight>
                  <a:srgbClr val="FFFFFF"/>
                </a:highlight>
                <a:hlinkClick r:id="rId6">
                  <a:extLst>
                    <a:ext uri="{A12FA001-AC4F-418D-AE19-62706E023703}">
                      <ahyp:hlinkClr xmlns:ahyp="http://schemas.microsoft.com/office/drawing/2018/hyperlinkcolor" val="tx"/>
                    </a:ext>
                  </a:extLst>
                </a:hlinkClick>
              </a:rPr>
              <a:t>Presentation: Proper Procurement for ARP Non-Competitive Grant Applicants</a:t>
            </a:r>
            <a:r>
              <a:rPr lang="en-US" sz="1600" b="1" u="sng">
                <a:solidFill>
                  <a:schemeClr val="tx2"/>
                </a:solidFill>
                <a:highlight>
                  <a:srgbClr val="FFFFFF"/>
                </a:highlight>
              </a:rPr>
              <a:t>: </a:t>
            </a:r>
            <a:r>
              <a:rPr lang="en-US" sz="1600" b="0" i="0">
                <a:solidFill>
                  <a:srgbClr val="000000"/>
                </a:solidFill>
                <a:effectLst/>
                <a:highlight>
                  <a:srgbClr val="FFFFFF"/>
                </a:highlight>
              </a:rPr>
              <a:t>This presentation was used for the above workshop. </a:t>
            </a:r>
          </a:p>
        </p:txBody>
      </p:sp>
    </p:spTree>
    <p:extLst>
      <p:ext uri="{BB962C8B-B14F-4D97-AF65-F5344CB8AC3E}">
        <p14:creationId xmlns:p14="http://schemas.microsoft.com/office/powerpoint/2010/main" val="46550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3791-FA15-46A0-80CC-63611C2201B4}"/>
              </a:ext>
            </a:extLst>
          </p:cNvPr>
          <p:cNvSpPr>
            <a:spLocks noGrp="1"/>
          </p:cNvSpPr>
          <p:nvPr>
            <p:ph type="title"/>
          </p:nvPr>
        </p:nvSpPr>
        <p:spPr/>
        <p:txBody>
          <a:bodyPr/>
          <a:lstStyle/>
          <a:p>
            <a:r>
              <a:rPr lang="en-US">
                <a:latin typeface="PermianSlabSerifTypeface"/>
                <a:ea typeface="Open Sans Light"/>
              </a:rPr>
              <a:t>Additional Resources </a:t>
            </a:r>
          </a:p>
        </p:txBody>
      </p:sp>
      <p:sp>
        <p:nvSpPr>
          <p:cNvPr id="3" name="Content Placeholder 2">
            <a:extLst>
              <a:ext uri="{FF2B5EF4-FFF2-40B4-BE49-F238E27FC236}">
                <a16:creationId xmlns:a16="http://schemas.microsoft.com/office/drawing/2014/main" id="{396814BC-5C0B-4859-926A-DC5BB5653C35}"/>
              </a:ext>
            </a:extLst>
          </p:cNvPr>
          <p:cNvSpPr>
            <a:spLocks noGrp="1"/>
          </p:cNvSpPr>
          <p:nvPr>
            <p:ph idx="1"/>
          </p:nvPr>
        </p:nvSpPr>
        <p:spPr>
          <a:xfrm>
            <a:off x="203200" y="1143000"/>
            <a:ext cx="4699302" cy="5562600"/>
          </a:xfrm>
        </p:spPr>
        <p:txBody>
          <a:bodyPr vert="horz" lIns="91440" tIns="45720" rIns="91440" bIns="45720" rtlCol="0" anchor="t">
            <a:normAutofit/>
          </a:bodyPr>
          <a:lstStyle/>
          <a:p>
            <a:pPr marL="456565" indent="-456565">
              <a:spcBef>
                <a:spcPts val="0"/>
              </a:spcBef>
              <a:spcAft>
                <a:spcPts val="600"/>
              </a:spcAft>
            </a:pPr>
            <a:r>
              <a:rPr lang="en-US" sz="2000">
                <a:solidFill>
                  <a:schemeClr val="tx1"/>
                </a:solidFill>
                <a:latin typeface="Open Sans"/>
                <a:ea typeface="Open Sans"/>
                <a:cs typeface="Open Sans"/>
              </a:rPr>
              <a:t>The </a:t>
            </a:r>
            <a:r>
              <a:rPr lang="en-US" sz="2000" b="1" i="1">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TDEC ARP website</a:t>
            </a:r>
            <a:r>
              <a:rPr lang="en-US" sz="2000" b="1" i="1">
                <a:solidFill>
                  <a:schemeClr val="tx2"/>
                </a:solidFill>
                <a:latin typeface="Open Sans"/>
                <a:ea typeface="Open Sans"/>
                <a:cs typeface="Open Sans"/>
              </a:rPr>
              <a:t> </a:t>
            </a:r>
            <a:r>
              <a:rPr lang="en-US" sz="2000">
                <a:solidFill>
                  <a:schemeClr val="tx1"/>
                </a:solidFill>
                <a:latin typeface="Open Sans"/>
                <a:ea typeface="Open Sans"/>
                <a:cs typeface="Open Sans"/>
              </a:rPr>
              <a:t>is updated frequently with new information related to all ARP Grant Programs</a:t>
            </a:r>
            <a:endParaRPr lang="en-US">
              <a:solidFill>
                <a:schemeClr val="tx1"/>
              </a:solidFill>
              <a:latin typeface="Open Sans"/>
              <a:ea typeface="Open Sans"/>
              <a:cs typeface="Open Sans"/>
            </a:endParaRPr>
          </a:p>
          <a:p>
            <a:pPr marL="456565" indent="-456565">
              <a:spcBef>
                <a:spcPts val="0"/>
              </a:spcBef>
              <a:spcAft>
                <a:spcPts val="600"/>
              </a:spcAft>
            </a:pPr>
            <a:r>
              <a:rPr lang="en-US" sz="2000">
                <a:solidFill>
                  <a:schemeClr val="tx1"/>
                </a:solidFill>
                <a:latin typeface="Open Sans"/>
                <a:ea typeface="Open Sans"/>
                <a:cs typeface="Open Sans"/>
              </a:rPr>
              <a:t>The resources page includes many implementation materials for grant recipients, including:</a:t>
            </a:r>
          </a:p>
          <a:p>
            <a:pPr marL="989965" lvl="1" indent="-380365">
              <a:spcBef>
                <a:spcPts val="300"/>
              </a:spcBef>
              <a:spcAft>
                <a:spcPts val="300"/>
              </a:spcAft>
              <a:buFont typeface="Wingdings" panose="05000000000000000000" pitchFamily="2" charset="2"/>
              <a:buChar char="q"/>
            </a:pPr>
            <a:r>
              <a:rPr lang="en-US" sz="1600">
                <a:solidFill>
                  <a:schemeClr val="tx1"/>
                </a:solidFill>
                <a:latin typeface="Open Sans"/>
                <a:ea typeface="Open Sans"/>
                <a:cs typeface="Open Sans"/>
              </a:rPr>
              <a:t>Implementation Guidance </a:t>
            </a:r>
            <a:r>
              <a:rPr lang="en-US" sz="1400" i="1">
                <a:solidFill>
                  <a:schemeClr val="bg2"/>
                </a:solidFill>
                <a:latin typeface="Open Sans"/>
                <a:ea typeface="Open Sans"/>
                <a:cs typeface="Open Sans"/>
              </a:rPr>
              <a:t>(updates coming November 2024)</a:t>
            </a:r>
          </a:p>
          <a:p>
            <a:pPr marL="989965" lvl="1" indent="-380365">
              <a:spcBef>
                <a:spcPts val="300"/>
              </a:spcBef>
              <a:spcAft>
                <a:spcPts val="300"/>
              </a:spcAft>
              <a:buFont typeface="Wingdings" panose="05000000000000000000" pitchFamily="2" charset="2"/>
              <a:buChar char="q"/>
            </a:pPr>
            <a:r>
              <a:rPr lang="en-US" sz="1600">
                <a:solidFill>
                  <a:schemeClr val="tx1"/>
                </a:solidFill>
                <a:latin typeface="Open Sans"/>
                <a:ea typeface="Open Sans"/>
                <a:cs typeface="Open Sans"/>
              </a:rPr>
              <a:t>AMP Guidance</a:t>
            </a:r>
            <a:r>
              <a:rPr lang="en-US" sz="1400" i="1">
                <a:solidFill>
                  <a:schemeClr val="bg2"/>
                </a:solidFill>
                <a:latin typeface="Open Sans"/>
                <a:ea typeface="Open Sans"/>
                <a:cs typeface="Open Sans"/>
              </a:rPr>
              <a:t> (updated workbooks September 2024)</a:t>
            </a:r>
          </a:p>
          <a:p>
            <a:pPr marL="989965" lvl="1" indent="-380365">
              <a:spcBef>
                <a:spcPts val="300"/>
              </a:spcBef>
              <a:spcAft>
                <a:spcPts val="300"/>
              </a:spcAft>
              <a:buFont typeface="Wingdings" panose="05000000000000000000" pitchFamily="2" charset="2"/>
              <a:buChar char="q"/>
            </a:pPr>
            <a:r>
              <a:rPr lang="en-US" sz="1600">
                <a:solidFill>
                  <a:schemeClr val="tx1"/>
                </a:solidFill>
                <a:latin typeface="Open Sans"/>
                <a:ea typeface="Open Sans"/>
                <a:cs typeface="Open Sans"/>
              </a:rPr>
              <a:t>Quick Reference Guides </a:t>
            </a:r>
            <a:r>
              <a:rPr lang="en-US" sz="1400" i="1">
                <a:solidFill>
                  <a:schemeClr val="bg2"/>
                </a:solidFill>
                <a:latin typeface="Open Sans"/>
                <a:ea typeface="Open Sans"/>
                <a:cs typeface="Open Sans"/>
              </a:rPr>
              <a:t>(updated October 2024)</a:t>
            </a:r>
          </a:p>
          <a:p>
            <a:pPr marL="989965" lvl="1" indent="-380365">
              <a:spcBef>
                <a:spcPts val="300"/>
              </a:spcBef>
              <a:spcAft>
                <a:spcPts val="300"/>
              </a:spcAft>
              <a:buFont typeface="Wingdings" panose="05000000000000000000" pitchFamily="2" charset="2"/>
              <a:buChar char="q"/>
            </a:pPr>
            <a:r>
              <a:rPr lang="en-US" sz="1600">
                <a:solidFill>
                  <a:schemeClr val="tx1"/>
                </a:solidFill>
                <a:latin typeface="Open Sans"/>
                <a:ea typeface="Open Sans"/>
                <a:cs typeface="Open Sans"/>
              </a:rPr>
              <a:t>Workshop and Webinar Materials</a:t>
            </a:r>
          </a:p>
          <a:p>
            <a:pPr marL="989965" lvl="1" indent="-380365">
              <a:spcBef>
                <a:spcPts val="300"/>
              </a:spcBef>
              <a:spcAft>
                <a:spcPts val="300"/>
              </a:spcAft>
              <a:buFont typeface="Wingdings" panose="05000000000000000000" pitchFamily="2" charset="2"/>
              <a:buChar char="q"/>
            </a:pPr>
            <a:r>
              <a:rPr lang="en-US" sz="1600">
                <a:solidFill>
                  <a:schemeClr val="tx1"/>
                </a:solidFill>
                <a:latin typeface="Open Sans"/>
                <a:ea typeface="Open Sans"/>
                <a:cs typeface="Open Sans"/>
              </a:rPr>
              <a:t>Demonstrations and Tutorials</a:t>
            </a:r>
          </a:p>
          <a:p>
            <a:pPr marL="608965" lvl="1" indent="0">
              <a:spcBef>
                <a:spcPts val="300"/>
              </a:spcBef>
              <a:spcAft>
                <a:spcPts val="300"/>
              </a:spcAft>
              <a:buNone/>
            </a:pPr>
            <a:endParaRPr lang="en-US" sz="1600">
              <a:solidFill>
                <a:schemeClr val="tx1"/>
              </a:solidFill>
            </a:endParaRPr>
          </a:p>
          <a:p>
            <a:pPr marL="989965" lvl="1" indent="-380365"/>
            <a:endParaRPr lang="en-US" sz="1600">
              <a:solidFill>
                <a:schemeClr val="tx1"/>
              </a:solidFill>
            </a:endParaRPr>
          </a:p>
        </p:txBody>
      </p:sp>
      <p:sp>
        <p:nvSpPr>
          <p:cNvPr id="7" name="TextBox 6">
            <a:extLst>
              <a:ext uri="{FF2B5EF4-FFF2-40B4-BE49-F238E27FC236}">
                <a16:creationId xmlns:a16="http://schemas.microsoft.com/office/drawing/2014/main" id="{45CE55D4-CD9B-4A4F-B0BE-3367C7F460EF}"/>
              </a:ext>
            </a:extLst>
          </p:cNvPr>
          <p:cNvSpPr txBox="1"/>
          <p:nvPr/>
        </p:nvSpPr>
        <p:spPr>
          <a:xfrm>
            <a:off x="5542603" y="5811916"/>
            <a:ext cx="5325041" cy="369332"/>
          </a:xfrm>
          <a:prstGeom prst="rect">
            <a:avLst/>
          </a:prstGeom>
          <a:noFill/>
        </p:spPr>
        <p:txBody>
          <a:bodyPr wrap="square">
            <a:spAutoFit/>
          </a:bodyPr>
          <a:lstStyle/>
          <a:p>
            <a:pPr algn="ctr"/>
            <a:r>
              <a:rPr lang="en-US" b="1">
                <a:solidFill>
                  <a:schemeClr val="tx2"/>
                </a:solidFill>
                <a:latin typeface="Open Sans"/>
                <a:ea typeface="Open Sans"/>
                <a:cs typeface="Open Sans"/>
              </a:rPr>
              <a:t>https://www.tn.gov/environment/arp.html</a:t>
            </a:r>
          </a:p>
        </p:txBody>
      </p:sp>
      <p:pic>
        <p:nvPicPr>
          <p:cNvPr id="6" name="Picture 5" descr="A collage of images of various business issues&#10;&#10;Description automatically generated">
            <a:extLst>
              <a:ext uri="{FF2B5EF4-FFF2-40B4-BE49-F238E27FC236}">
                <a16:creationId xmlns:a16="http://schemas.microsoft.com/office/drawing/2014/main" id="{CAA2DCE3-C58C-08B8-9F4F-A04B36051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690" y="1222759"/>
            <a:ext cx="7365838" cy="4263641"/>
          </a:xfrm>
          <a:prstGeom prst="rect">
            <a:avLst/>
          </a:prstGeom>
        </p:spPr>
      </p:pic>
      <p:sp>
        <p:nvSpPr>
          <p:cNvPr id="8" name="Arrow: Up 7">
            <a:extLst>
              <a:ext uri="{FF2B5EF4-FFF2-40B4-BE49-F238E27FC236}">
                <a16:creationId xmlns:a16="http://schemas.microsoft.com/office/drawing/2014/main" id="{E34D9DB7-67C9-DB49-0AE4-F2F2DE243F0C}"/>
              </a:ext>
            </a:extLst>
          </p:cNvPr>
          <p:cNvSpPr/>
          <p:nvPr/>
        </p:nvSpPr>
        <p:spPr>
          <a:xfrm>
            <a:off x="10451592" y="4270248"/>
            <a:ext cx="832104" cy="996696"/>
          </a:xfrm>
          <a:prstGeom prst="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189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693099" y="2857498"/>
            <a:ext cx="4389120" cy="1143000"/>
          </a:xfrm>
        </p:spPr>
        <p:txBody>
          <a:bodyPr>
            <a:noAutofit/>
          </a:bodyPr>
          <a:lstStyle/>
          <a:p>
            <a:r>
              <a:rPr lang="en-US" sz="4200" dirty="0">
                <a:solidFill>
                  <a:schemeClr val="bg1"/>
                </a:solidFill>
              </a:rPr>
              <a:t>Water Infrastructure Funding Assistance</a:t>
            </a:r>
          </a:p>
        </p:txBody>
      </p:sp>
      <p:grpSp>
        <p:nvGrpSpPr>
          <p:cNvPr id="36" name="Group 35">
            <a:extLst>
              <a:ext uri="{FF2B5EF4-FFF2-40B4-BE49-F238E27FC236}">
                <a16:creationId xmlns:a16="http://schemas.microsoft.com/office/drawing/2014/main" id="{FB5EF8A8-DF5B-4684-9874-5F4495DA8264}"/>
              </a:ext>
            </a:extLst>
          </p:cNvPr>
          <p:cNvGrpSpPr/>
          <p:nvPr/>
        </p:nvGrpSpPr>
        <p:grpSpPr>
          <a:xfrm>
            <a:off x="4219358" y="2788847"/>
            <a:ext cx="2976040" cy="1199603"/>
            <a:chOff x="3901819" y="841080"/>
            <a:chExt cx="2976040" cy="1199603"/>
          </a:xfrm>
        </p:grpSpPr>
        <p:grpSp>
          <p:nvGrpSpPr>
            <p:cNvPr id="21" name="Group 20">
              <a:extLst>
                <a:ext uri="{FF2B5EF4-FFF2-40B4-BE49-F238E27FC236}">
                  <a16:creationId xmlns:a16="http://schemas.microsoft.com/office/drawing/2014/main" id="{32A17910-C89D-42F7-AB5C-4CDEBB571D46}"/>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6C31A323-3465-466C-B0DB-74D86705A31A}"/>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05B9DB0C-67F4-442D-AE5B-0DA70A3D5EC6}"/>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0" name="Picture 19" descr="Graphical user interface&#10;&#10;Description automatically generated">
              <a:extLst>
                <a:ext uri="{FF2B5EF4-FFF2-40B4-BE49-F238E27FC236}">
                  <a16:creationId xmlns:a16="http://schemas.microsoft.com/office/drawing/2014/main" id="{412A353C-188D-4952-8EC0-C8BEAC181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248479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D6C8-F6D1-6418-853E-96D6FE705237}"/>
              </a:ext>
            </a:extLst>
          </p:cNvPr>
          <p:cNvSpPr>
            <a:spLocks noGrp="1"/>
          </p:cNvSpPr>
          <p:nvPr>
            <p:ph type="title"/>
          </p:nvPr>
        </p:nvSpPr>
        <p:spPr/>
        <p:txBody>
          <a:bodyPr/>
          <a:lstStyle/>
          <a:p>
            <a:r>
              <a:rPr lang="en-US">
                <a:latin typeface="PermianSlabSerifTypeface"/>
                <a:ea typeface="Open Sans Light"/>
              </a:rPr>
              <a:t>TDEC's Water Infrastructure Funding Assistance Programs</a:t>
            </a:r>
            <a:endParaRPr lang="en-US"/>
          </a:p>
        </p:txBody>
      </p:sp>
      <p:sp>
        <p:nvSpPr>
          <p:cNvPr id="3" name="Content Placeholder 2">
            <a:extLst>
              <a:ext uri="{FF2B5EF4-FFF2-40B4-BE49-F238E27FC236}">
                <a16:creationId xmlns:a16="http://schemas.microsoft.com/office/drawing/2014/main" id="{B34F7E48-F142-878C-9A84-F524EEFEA249}"/>
              </a:ext>
            </a:extLst>
          </p:cNvPr>
          <p:cNvSpPr>
            <a:spLocks noGrp="1"/>
          </p:cNvSpPr>
          <p:nvPr>
            <p:ph idx="1"/>
          </p:nvPr>
        </p:nvSpPr>
        <p:spPr/>
        <p:txBody>
          <a:bodyPr vert="horz" lIns="91440" tIns="45720" rIns="91440" bIns="45720" rtlCol="0" anchor="t">
            <a:normAutofit/>
          </a:bodyPr>
          <a:lstStyle/>
          <a:p>
            <a:pPr marL="456565" indent="-456565"/>
            <a:r>
              <a:rPr lang="en-US">
                <a:solidFill>
                  <a:schemeClr val="tx1"/>
                </a:solidFill>
                <a:latin typeface="Open Sans"/>
                <a:ea typeface="Open Sans"/>
                <a:cs typeface="Open Sans"/>
              </a:rPr>
              <a:t>The Division of Water Resources (DWR) has three primary water infrastructure funding assistance programs for drinking, waste, and stormwater projects</a:t>
            </a:r>
            <a:endParaRPr lang="en-US">
              <a:solidFill>
                <a:schemeClr val="tx1"/>
              </a:solidFill>
            </a:endParaRPr>
          </a:p>
          <a:p>
            <a:pPr marL="456565" indent="-456565"/>
            <a:r>
              <a:rPr lang="en-US">
                <a:solidFill>
                  <a:schemeClr val="tx1"/>
                </a:solidFill>
                <a:latin typeface="Open Sans"/>
                <a:ea typeface="Open Sans"/>
                <a:cs typeface="Open Sans"/>
              </a:rPr>
              <a:t>These programs assist utilities in meeting compliance requirements of the Safe Drinking Water Act, Clean Water Act, and TN statute and rules for water infrastructure</a:t>
            </a:r>
            <a:endParaRPr lang="en-US">
              <a:solidFill>
                <a:schemeClr val="tx1"/>
              </a:solidFill>
            </a:endParaRPr>
          </a:p>
          <a:p>
            <a:pPr marL="456565" indent="-456565"/>
            <a:r>
              <a:rPr lang="en-US">
                <a:solidFill>
                  <a:schemeClr val="tx1"/>
                </a:solidFill>
                <a:latin typeface="Open Sans"/>
                <a:ea typeface="Open Sans"/>
                <a:cs typeface="Open Sans"/>
              </a:rPr>
              <a:t>DWR provides water infrastructure grants and loans to public or private entities that provide public water and sewer services</a:t>
            </a:r>
          </a:p>
        </p:txBody>
      </p:sp>
      <p:grpSp>
        <p:nvGrpSpPr>
          <p:cNvPr id="31" name="Group 30">
            <a:extLst>
              <a:ext uri="{FF2B5EF4-FFF2-40B4-BE49-F238E27FC236}">
                <a16:creationId xmlns:a16="http://schemas.microsoft.com/office/drawing/2014/main" id="{E1DA8C10-4C19-0A7B-E3E8-CD8093C53062}"/>
              </a:ext>
            </a:extLst>
          </p:cNvPr>
          <p:cNvGrpSpPr/>
          <p:nvPr/>
        </p:nvGrpSpPr>
        <p:grpSpPr>
          <a:xfrm>
            <a:off x="1898129" y="4210382"/>
            <a:ext cx="2728299" cy="2265859"/>
            <a:chOff x="5483094" y="562743"/>
            <a:chExt cx="2276856" cy="2161078"/>
          </a:xfrm>
        </p:grpSpPr>
        <p:sp>
          <p:nvSpPr>
            <p:cNvPr id="32" name="Rectangle 31">
              <a:extLst>
                <a:ext uri="{FF2B5EF4-FFF2-40B4-BE49-F238E27FC236}">
                  <a16:creationId xmlns:a16="http://schemas.microsoft.com/office/drawing/2014/main" id="{3F505897-DE7E-6F8D-39FF-E06F735B108F}"/>
                </a:ext>
              </a:extLst>
            </p:cNvPr>
            <p:cNvSpPr/>
            <p:nvPr/>
          </p:nvSpPr>
          <p:spPr bwMode="auto">
            <a:xfrm rot="16200000">
              <a:off x="5540983" y="504854"/>
              <a:ext cx="2161078" cy="2276856"/>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2400" b="1" i="0" u="none" strike="noStrike" kern="1200" cap="none" spc="0" normalizeH="0" baseline="0" noProof="0">
                  <a:ln>
                    <a:noFill/>
                  </a:ln>
                  <a:solidFill>
                    <a:prstClr val="white"/>
                  </a:solidFill>
                  <a:effectLst/>
                  <a:uLnTx/>
                  <a:uFillTx/>
                  <a:latin typeface="Open Sans"/>
                  <a:ea typeface="Open Sans"/>
                  <a:cs typeface="Open Sans"/>
                </a:rPr>
                <a:t>American Rescue Plan (ARP) Competitive and </a:t>
              </a:r>
              <a:r>
                <a:rPr lang="en-US" sz="2400" b="1">
                  <a:solidFill>
                    <a:prstClr val="white"/>
                  </a:solidFill>
                  <a:latin typeface="Open Sans"/>
                  <a:ea typeface="Open Sans"/>
                  <a:cs typeface="Open Sans"/>
                </a:rPr>
                <a:t>Non-Competitive Grants</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97">
              <a:extLst>
                <a:ext uri="{FF2B5EF4-FFF2-40B4-BE49-F238E27FC236}">
                  <a16:creationId xmlns:a16="http://schemas.microsoft.com/office/drawing/2014/main" id="{3BA60662-127F-3B6A-C20E-EA1EECB9E890}"/>
                </a:ext>
              </a:extLst>
            </p:cNvPr>
            <p:cNvSpPr txBox="1"/>
            <p:nvPr/>
          </p:nvSpPr>
          <p:spPr>
            <a:xfrm>
              <a:off x="5682678" y="1250738"/>
              <a:ext cx="2077271" cy="302857"/>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5467">
                <a:defRPr/>
              </a:pPr>
              <a:endParaRPr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Rectangle 3">
            <a:extLst>
              <a:ext uri="{FF2B5EF4-FFF2-40B4-BE49-F238E27FC236}">
                <a16:creationId xmlns:a16="http://schemas.microsoft.com/office/drawing/2014/main" id="{F09E138D-0450-88EF-027D-A8143161087C}"/>
              </a:ext>
            </a:extLst>
          </p:cNvPr>
          <p:cNvSpPr/>
          <p:nvPr/>
        </p:nvSpPr>
        <p:spPr bwMode="auto">
          <a:xfrm rot="16200000">
            <a:off x="5096802" y="3979162"/>
            <a:ext cx="2265859" cy="2728299"/>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2400" b="1" i="0" u="none" strike="noStrike" kern="1200" cap="none" spc="0" normalizeH="0" baseline="0" noProof="0">
                <a:ln>
                  <a:noFill/>
                </a:ln>
                <a:solidFill>
                  <a:prstClr val="white"/>
                </a:solidFill>
                <a:effectLst/>
                <a:uLnTx/>
                <a:uFillTx/>
                <a:latin typeface="Open Sans"/>
                <a:ea typeface="Open Sans"/>
                <a:cs typeface="Open Sans"/>
              </a:rPr>
              <a:t>State Revolving Fund Loan Program (SRF)</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E1E55D4A-D417-7E4E-F8CC-5E3F3A01458D}"/>
              </a:ext>
            </a:extLst>
          </p:cNvPr>
          <p:cNvSpPr/>
          <p:nvPr/>
        </p:nvSpPr>
        <p:spPr bwMode="auto">
          <a:xfrm rot="16200000">
            <a:off x="8064254" y="3979161"/>
            <a:ext cx="2265859" cy="2728299"/>
          </a:xfrm>
          <a:prstGeom prst="rect">
            <a:avLst/>
          </a:prstGeom>
          <a:solidFill>
            <a:schemeClr val="tx2"/>
          </a:solidFill>
          <a:ln>
            <a:solidFill>
              <a:srgbClr val="FF0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5467">
              <a:defRPr/>
            </a:pPr>
            <a:r>
              <a:rPr lang="en-US" sz="2400" b="1" i="0" u="none" strike="noStrike" kern="1200" cap="none" spc="0" normalizeH="0" baseline="0" noProof="0">
                <a:ln>
                  <a:noFill/>
                </a:ln>
                <a:solidFill>
                  <a:prstClr val="white"/>
                </a:solidFill>
                <a:effectLst/>
                <a:uLnTx/>
                <a:uFillTx/>
                <a:latin typeface="Open Sans"/>
                <a:ea typeface="Open Sans"/>
                <a:cs typeface="Open Sans"/>
              </a:rPr>
              <a:t>State Water Infrastructure Grant Program (SWIG)</a:t>
            </a:r>
            <a:endParaRPr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49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83EA-DABF-6FA7-9A89-B2AD92F2E916}"/>
              </a:ext>
            </a:extLst>
          </p:cNvPr>
          <p:cNvSpPr>
            <a:spLocks noGrp="1"/>
          </p:cNvSpPr>
          <p:nvPr>
            <p:ph type="title"/>
          </p:nvPr>
        </p:nvSpPr>
        <p:spPr/>
        <p:txBody>
          <a:bodyPr/>
          <a:lstStyle/>
          <a:p>
            <a:r>
              <a:rPr lang="en-US"/>
              <a:t>Drinking Water SRF</a:t>
            </a:r>
          </a:p>
        </p:txBody>
      </p:sp>
      <p:sp>
        <p:nvSpPr>
          <p:cNvPr id="3" name="Content Placeholder 2">
            <a:extLst>
              <a:ext uri="{FF2B5EF4-FFF2-40B4-BE49-F238E27FC236}">
                <a16:creationId xmlns:a16="http://schemas.microsoft.com/office/drawing/2014/main" id="{CD62A36F-2EC0-4EA4-AFE8-26C1DBD13ED1}"/>
              </a:ext>
            </a:extLst>
          </p:cNvPr>
          <p:cNvSpPr>
            <a:spLocks noGrp="1"/>
          </p:cNvSpPr>
          <p:nvPr>
            <p:ph idx="1"/>
          </p:nvPr>
        </p:nvSpPr>
        <p:spPr/>
        <p:txBody>
          <a:bodyPr vert="horz" lIns="91440" tIns="45720" rIns="91440" bIns="45720" rtlCol="0" anchor="t">
            <a:normAutofit/>
          </a:bodyPr>
          <a:lstStyle/>
          <a:p>
            <a:pPr marL="0" indent="0">
              <a:buNone/>
            </a:pPr>
            <a:r>
              <a:rPr lang="en-US" sz="2800">
                <a:solidFill>
                  <a:schemeClr val="tx1"/>
                </a:solidFill>
                <a:latin typeface="Open Sans"/>
                <a:ea typeface="Open Sans"/>
                <a:cs typeface="Open Sans"/>
              </a:rPr>
              <a:t>		</a:t>
            </a:r>
            <a:endParaRPr lang="en-US"/>
          </a:p>
        </p:txBody>
      </p:sp>
      <p:graphicFrame>
        <p:nvGraphicFramePr>
          <p:cNvPr id="4" name="Table 3">
            <a:extLst>
              <a:ext uri="{FF2B5EF4-FFF2-40B4-BE49-F238E27FC236}">
                <a16:creationId xmlns:a16="http://schemas.microsoft.com/office/drawing/2014/main" id="{21723752-A51F-8C45-E274-3C3B2116442F}"/>
              </a:ext>
            </a:extLst>
          </p:cNvPr>
          <p:cNvGraphicFramePr>
            <a:graphicFrameLocks noGrp="1"/>
          </p:cNvGraphicFramePr>
          <p:nvPr/>
        </p:nvGraphicFramePr>
        <p:xfrm>
          <a:off x="1057834" y="1259541"/>
          <a:ext cx="9654990" cy="3108960"/>
        </p:xfrm>
        <a:graphic>
          <a:graphicData uri="http://schemas.openxmlformats.org/drawingml/2006/table">
            <a:tbl>
              <a:tblPr firstRow="1" bandRow="1">
                <a:tableStyleId>{5C22544A-7EE6-4342-B048-85BDC9FD1C3A}</a:tableStyleId>
              </a:tblPr>
              <a:tblGrid>
                <a:gridCol w="6140825">
                  <a:extLst>
                    <a:ext uri="{9D8B030D-6E8A-4147-A177-3AD203B41FA5}">
                      <a16:colId xmlns:a16="http://schemas.microsoft.com/office/drawing/2014/main" val="3500934652"/>
                    </a:ext>
                  </a:extLst>
                </a:gridCol>
                <a:gridCol w="3514165">
                  <a:extLst>
                    <a:ext uri="{9D8B030D-6E8A-4147-A177-3AD203B41FA5}">
                      <a16:colId xmlns:a16="http://schemas.microsoft.com/office/drawing/2014/main" val="1843596939"/>
                    </a:ext>
                  </a:extLst>
                </a:gridCol>
              </a:tblGrid>
              <a:tr h="370840">
                <a:tc>
                  <a:txBody>
                    <a:bodyPr/>
                    <a:lstStyle/>
                    <a:p>
                      <a:r>
                        <a:rPr lang="en-US"/>
                        <a:t>DWSRF Capitalization Grants</a:t>
                      </a:r>
                    </a:p>
                  </a:txBody>
                  <a:tcPr>
                    <a:solidFill>
                      <a:srgbClr val="1B365D"/>
                    </a:solidFill>
                  </a:tcPr>
                </a:tc>
                <a:tc>
                  <a:txBody>
                    <a:bodyPr/>
                    <a:lstStyle/>
                    <a:p>
                      <a:pPr algn="r"/>
                      <a:r>
                        <a:rPr lang="en-US"/>
                        <a:t>Available Funding</a:t>
                      </a:r>
                    </a:p>
                  </a:txBody>
                  <a:tcPr>
                    <a:solidFill>
                      <a:srgbClr val="1B365D"/>
                    </a:solidFill>
                  </a:tcPr>
                </a:tc>
                <a:extLst>
                  <a:ext uri="{0D108BD9-81ED-4DB2-BD59-A6C34878D82A}">
                    <a16:rowId xmlns:a16="http://schemas.microsoft.com/office/drawing/2014/main" val="2007914182"/>
                  </a:ext>
                </a:extLst>
              </a:tr>
              <a:tr h="370840">
                <a:tc>
                  <a:txBody>
                    <a:bodyPr/>
                    <a:lstStyle/>
                    <a:p>
                      <a:r>
                        <a:rPr lang="en-US" sz="2400">
                          <a:solidFill>
                            <a:schemeClr val="tx1"/>
                          </a:solidFill>
                          <a:latin typeface="Open Sans"/>
                          <a:ea typeface="Open Sans"/>
                          <a:cs typeface="Open Sans"/>
                        </a:rPr>
                        <a:t>Traditional drinking water projects</a:t>
                      </a:r>
                      <a:endParaRPr lang="en-US"/>
                    </a:p>
                  </a:txBody>
                  <a:tcPr>
                    <a:solidFill>
                      <a:srgbClr val="C3D4ED"/>
                    </a:solidFill>
                  </a:tcPr>
                </a:tc>
                <a:tc>
                  <a:txBody>
                    <a:bodyPr/>
                    <a:lstStyle/>
                    <a:p>
                      <a:pPr algn="r"/>
                      <a:r>
                        <a:rPr lang="en-US" sz="2400">
                          <a:solidFill>
                            <a:schemeClr val="tx1"/>
                          </a:solidFill>
                          <a:latin typeface="Open Sans"/>
                          <a:ea typeface="Open Sans"/>
                          <a:cs typeface="Open Sans"/>
                        </a:rPr>
                        <a:t>$ 134,488,437</a:t>
                      </a:r>
                      <a:endParaRPr lang="en-US"/>
                    </a:p>
                  </a:txBody>
                  <a:tcPr>
                    <a:solidFill>
                      <a:srgbClr val="C3D4ED"/>
                    </a:solidFill>
                  </a:tcPr>
                </a:tc>
                <a:extLst>
                  <a:ext uri="{0D108BD9-81ED-4DB2-BD59-A6C34878D82A}">
                    <a16:rowId xmlns:a16="http://schemas.microsoft.com/office/drawing/2014/main" val="1541855462"/>
                  </a:ext>
                </a:extLst>
              </a:tr>
              <a:tr h="370840">
                <a:tc>
                  <a:txBody>
                    <a:bodyPr/>
                    <a:lstStyle/>
                    <a:p>
                      <a:r>
                        <a:rPr lang="en-US" sz="2400">
                          <a:solidFill>
                            <a:schemeClr val="tx1"/>
                          </a:solidFill>
                          <a:latin typeface="Open Sans"/>
                          <a:ea typeface="Open Sans"/>
                          <a:cs typeface="Open Sans"/>
                        </a:rPr>
                        <a:t>Lead service line replacement</a:t>
                      </a:r>
                      <a:endParaRPr lang="en-US"/>
                    </a:p>
                  </a:txBody>
                  <a:tcPr>
                    <a:solidFill>
                      <a:srgbClr val="C3D4ED"/>
                    </a:solidFill>
                  </a:tcPr>
                </a:tc>
                <a:tc>
                  <a:txBody>
                    <a:bodyPr/>
                    <a:lstStyle/>
                    <a:p>
                      <a:pPr lvl="0" algn="r"/>
                      <a:r>
                        <a:rPr lang="en-US" sz="2400">
                          <a:solidFill>
                            <a:schemeClr val="tx1"/>
                          </a:solidFill>
                          <a:latin typeface="Open Sans"/>
                          <a:ea typeface="Open Sans"/>
                          <a:cs typeface="Open Sans"/>
                        </a:rPr>
                        <a:t>$138,999,000</a:t>
                      </a:r>
                    </a:p>
                  </a:txBody>
                  <a:tcPr>
                    <a:solidFill>
                      <a:srgbClr val="C3D4ED"/>
                    </a:solidFill>
                  </a:tcPr>
                </a:tc>
                <a:extLst>
                  <a:ext uri="{0D108BD9-81ED-4DB2-BD59-A6C34878D82A}">
                    <a16:rowId xmlns:a16="http://schemas.microsoft.com/office/drawing/2014/main" val="2802953960"/>
                  </a:ext>
                </a:extLst>
              </a:tr>
              <a:tr h="370840">
                <a:tc>
                  <a:txBody>
                    <a:bodyPr/>
                    <a:lstStyle/>
                    <a:p>
                      <a:r>
                        <a:rPr lang="en-US" sz="2400">
                          <a:solidFill>
                            <a:schemeClr val="tx1"/>
                          </a:solidFill>
                          <a:latin typeface="Open Sans"/>
                          <a:ea typeface="Open Sans"/>
                          <a:cs typeface="Open Sans"/>
                        </a:rPr>
                        <a:t>Emerging contaminants, including PFAS</a:t>
                      </a:r>
                      <a:endParaRPr lang="en-US"/>
                    </a:p>
                  </a:txBody>
                  <a:tcPr>
                    <a:solidFill>
                      <a:srgbClr val="C3D4ED"/>
                    </a:solidFill>
                  </a:tcPr>
                </a:tc>
                <a:tc>
                  <a:txBody>
                    <a:bodyPr/>
                    <a:lstStyle/>
                    <a:p>
                      <a:pPr algn="r"/>
                      <a:r>
                        <a:rPr lang="en-US" sz="2400">
                          <a:solidFill>
                            <a:schemeClr val="tx1"/>
                          </a:solidFill>
                          <a:latin typeface="Open Sans"/>
                          <a:ea typeface="Open Sans"/>
                          <a:cs typeface="Open Sans"/>
                        </a:rPr>
                        <a:t>$25,722,000</a:t>
                      </a:r>
                      <a:endParaRPr lang="en-US"/>
                    </a:p>
                  </a:txBody>
                  <a:tcPr>
                    <a:solidFill>
                      <a:srgbClr val="C3D4ED"/>
                    </a:solidFill>
                  </a:tcPr>
                </a:tc>
                <a:extLst>
                  <a:ext uri="{0D108BD9-81ED-4DB2-BD59-A6C34878D82A}">
                    <a16:rowId xmlns:a16="http://schemas.microsoft.com/office/drawing/2014/main" val="252336325"/>
                  </a:ext>
                </a:extLst>
              </a:tr>
              <a:tr h="370839">
                <a:tc>
                  <a:txBody>
                    <a:bodyPr/>
                    <a:lstStyle/>
                    <a:p>
                      <a:pPr lvl="0">
                        <a:buNone/>
                      </a:pPr>
                      <a:r>
                        <a:rPr lang="en-US" sz="2400">
                          <a:solidFill>
                            <a:schemeClr val="tx1"/>
                          </a:solidFill>
                          <a:latin typeface="Open Sans"/>
                          <a:ea typeface="Open Sans"/>
                          <a:cs typeface="Open Sans"/>
                        </a:rPr>
                        <a:t>Loan forgiveness for traditional projects</a:t>
                      </a:r>
                    </a:p>
                  </a:txBody>
                  <a:tcPr>
                    <a:solidFill>
                      <a:srgbClr val="C3D4ED"/>
                    </a:solidFill>
                  </a:tcPr>
                </a:tc>
                <a:tc>
                  <a:txBody>
                    <a:bodyPr/>
                    <a:lstStyle/>
                    <a:p>
                      <a:pPr lvl="0" algn="r">
                        <a:buNone/>
                      </a:pPr>
                      <a:r>
                        <a:rPr lang="en-US" sz="2400">
                          <a:solidFill>
                            <a:schemeClr val="tx1"/>
                          </a:solidFill>
                          <a:latin typeface="Open Sans"/>
                          <a:ea typeface="Open Sans"/>
                          <a:cs typeface="Open Sans"/>
                        </a:rPr>
                        <a:t>~$40,000,000</a:t>
                      </a:r>
                    </a:p>
                  </a:txBody>
                  <a:tcPr>
                    <a:solidFill>
                      <a:srgbClr val="C3D4ED"/>
                    </a:solidFill>
                  </a:tcPr>
                </a:tc>
                <a:extLst>
                  <a:ext uri="{0D108BD9-81ED-4DB2-BD59-A6C34878D82A}">
                    <a16:rowId xmlns:a16="http://schemas.microsoft.com/office/drawing/2014/main" val="344858150"/>
                  </a:ext>
                </a:extLst>
              </a:tr>
              <a:tr h="370840">
                <a:tc>
                  <a:txBody>
                    <a:bodyPr/>
                    <a:lstStyle/>
                    <a:p>
                      <a:pPr algn="l"/>
                      <a:r>
                        <a:rPr lang="en-US" sz="2400">
                          <a:solidFill>
                            <a:schemeClr val="tx1"/>
                          </a:solidFill>
                          <a:latin typeface="Open Sans"/>
                          <a:ea typeface="Open Sans"/>
                          <a:cs typeface="Open Sans"/>
                        </a:rPr>
                        <a:t>Loan forgiveness on lead service line funding</a:t>
                      </a:r>
                      <a:endParaRPr lang="en-US"/>
                    </a:p>
                  </a:txBody>
                  <a:tcPr>
                    <a:solidFill>
                      <a:srgbClr val="C3D4ED"/>
                    </a:solidFill>
                  </a:tcPr>
                </a:tc>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Open Sans"/>
                          <a:ea typeface="Open Sans"/>
                          <a:cs typeface="Open Sans"/>
                        </a:rPr>
                        <a:t>~$70,000,000</a:t>
                      </a:r>
                      <a:endParaRPr lang="en-US"/>
                    </a:p>
                  </a:txBody>
                  <a:tcPr>
                    <a:solidFill>
                      <a:srgbClr val="C3D4ED"/>
                    </a:solidFill>
                  </a:tcPr>
                </a:tc>
                <a:extLst>
                  <a:ext uri="{0D108BD9-81ED-4DB2-BD59-A6C34878D82A}">
                    <a16:rowId xmlns:a16="http://schemas.microsoft.com/office/drawing/2014/main" val="3877381022"/>
                  </a:ext>
                </a:extLst>
              </a:tr>
            </a:tbl>
          </a:graphicData>
        </a:graphic>
      </p:graphicFrame>
    </p:spTree>
    <p:extLst>
      <p:ext uri="{BB962C8B-B14F-4D97-AF65-F5344CB8AC3E}">
        <p14:creationId xmlns:p14="http://schemas.microsoft.com/office/powerpoint/2010/main" val="66061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F96F-D2A3-3D1F-EB1A-203F5948970B}"/>
              </a:ext>
            </a:extLst>
          </p:cNvPr>
          <p:cNvSpPr>
            <a:spLocks noGrp="1"/>
          </p:cNvSpPr>
          <p:nvPr>
            <p:ph type="title"/>
          </p:nvPr>
        </p:nvSpPr>
        <p:spPr/>
        <p:txBody>
          <a:bodyPr/>
          <a:lstStyle/>
          <a:p>
            <a:r>
              <a:rPr lang="en-US" dirty="0"/>
              <a:t>Lead Service Line Replacement Loans</a:t>
            </a:r>
          </a:p>
        </p:txBody>
      </p:sp>
      <p:sp>
        <p:nvSpPr>
          <p:cNvPr id="3" name="Content Placeholder 2">
            <a:extLst>
              <a:ext uri="{FF2B5EF4-FFF2-40B4-BE49-F238E27FC236}">
                <a16:creationId xmlns:a16="http://schemas.microsoft.com/office/drawing/2014/main" id="{7A86E7E5-1F56-AC5A-2FF5-0FBFF35061CC}"/>
              </a:ext>
            </a:extLst>
          </p:cNvPr>
          <p:cNvSpPr>
            <a:spLocks noGrp="1"/>
          </p:cNvSpPr>
          <p:nvPr>
            <p:ph idx="1"/>
          </p:nvPr>
        </p:nvSpPr>
        <p:spPr/>
        <p:txBody>
          <a:bodyPr/>
          <a:lstStyle/>
          <a:p>
            <a:pPr algn="just" fontAlgn="base"/>
            <a:r>
              <a:rPr lang="en-US" sz="2800" b="0" i="0" dirty="0">
                <a:solidFill>
                  <a:srgbClr val="000000"/>
                </a:solidFill>
                <a:effectLst/>
                <a:latin typeface="Calibri" panose="020F0502020204030204" pitchFamily="34" charset="0"/>
              </a:rPr>
              <a:t>Opens November 5</a:t>
            </a:r>
            <a:r>
              <a:rPr lang="en-US" sz="2800" b="0" i="0" baseline="30000" dirty="0">
                <a:solidFill>
                  <a:srgbClr val="000000"/>
                </a:solidFill>
                <a:effectLst/>
                <a:latin typeface="Calibri" panose="020F0502020204030204" pitchFamily="34" charset="0"/>
              </a:rPr>
              <a:t>th</a:t>
            </a:r>
            <a:r>
              <a:rPr lang="en-US" sz="2800" b="0" i="0" dirty="0">
                <a:solidFill>
                  <a:srgbClr val="000000"/>
                </a:solidFill>
                <a:effectLst/>
                <a:latin typeface="Calibri" panose="020F0502020204030204" pitchFamily="34" charset="0"/>
              </a:rPr>
              <a:t> through December 20</a:t>
            </a:r>
            <a:r>
              <a:rPr lang="en-US" sz="2800" b="0" i="0" baseline="30000" dirty="0">
                <a:solidFill>
                  <a:srgbClr val="000000"/>
                </a:solidFill>
                <a:effectLst/>
                <a:latin typeface="Calibri" panose="020F0502020204030204" pitchFamily="34" charset="0"/>
              </a:rPr>
              <a:t>th</a:t>
            </a:r>
            <a:endParaRPr lang="en-US"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$139 million available</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Up to 50% loan forgiveness for disadvantaged communities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Low-interest rate of 0.05%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Supports inventories, planning, design, and construction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Full service line replacement </a:t>
            </a:r>
          </a:p>
          <a:p>
            <a:pPr marL="0" indent="0">
              <a:buNone/>
            </a:pPr>
            <a:endParaRPr lang="en-US" dirty="0"/>
          </a:p>
        </p:txBody>
      </p:sp>
    </p:spTree>
    <p:extLst>
      <p:ext uri="{BB962C8B-B14F-4D97-AF65-F5344CB8AC3E}">
        <p14:creationId xmlns:p14="http://schemas.microsoft.com/office/powerpoint/2010/main" val="1279215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0069" y="1447800"/>
            <a:ext cx="4603531" cy="4093428"/>
          </a:xfrm>
          <a:prstGeom prst="rect">
            <a:avLst/>
          </a:prstGeom>
          <a:solidFill>
            <a:schemeClr val="tx2">
              <a:lumMod val="20000"/>
              <a:lumOff val="80000"/>
            </a:schemeClr>
          </a:solidFill>
        </p:spPr>
        <p:txBody>
          <a:bodyPr wrap="square">
            <a:spAutoFit/>
          </a:bodyP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Eligible Drinking Water Project Categories </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Water Quality Issues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Source or Capacity Challenges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Water Storage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Leakage Problems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Pressure Issues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Replacement or Rehabilitation Needs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Water Line Extensions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Regional Drinking Water Consolidation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New Drinking Water Systems </a:t>
            </a:r>
          </a:p>
        </p:txBody>
      </p:sp>
      <p:sp>
        <p:nvSpPr>
          <p:cNvPr id="7" name="Rectangle 6"/>
          <p:cNvSpPr/>
          <p:nvPr/>
        </p:nvSpPr>
        <p:spPr>
          <a:xfrm>
            <a:off x="6097815" y="1447799"/>
            <a:ext cx="4433551" cy="2862322"/>
          </a:xfrm>
          <a:prstGeom prst="rect">
            <a:avLst/>
          </a:prstGeom>
          <a:solidFill>
            <a:schemeClr val="tx2">
              <a:lumMod val="20000"/>
              <a:lumOff val="80000"/>
            </a:schemeClr>
          </a:solidFill>
        </p:spPr>
        <p:txBody>
          <a:bodyPr wrap="square" lIns="91440" tIns="45720" rIns="91440" bIns="45720" anchor="t">
            <a:spAutoFit/>
          </a:bodyPr>
          <a:lstStyle/>
          <a:p>
            <a:pPr algn="ctr"/>
            <a:r>
              <a:rPr lang="en-US" sz="2000" b="1">
                <a:latin typeface="Open Sans" panose="020B0606030504020204" pitchFamily="34" charset="0"/>
                <a:ea typeface="Open Sans" panose="020B0606030504020204" pitchFamily="34" charset="0"/>
                <a:cs typeface="Open Sans" panose="020B0606030504020204" pitchFamily="34" charset="0"/>
              </a:rPr>
              <a:t>Projects and activities</a:t>
            </a: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i="1" u="sng">
                <a:solidFill>
                  <a:srgbClr val="FF0000"/>
                </a:solidFill>
                <a:latin typeface="Open Sans" panose="020B0606030504020204" pitchFamily="34" charset="0"/>
                <a:ea typeface="Open Sans" panose="020B0606030504020204" pitchFamily="34" charset="0"/>
                <a:cs typeface="Open Sans" panose="020B0606030504020204" pitchFamily="34" charset="0"/>
              </a:rPr>
              <a:t>not</a:t>
            </a:r>
            <a:r>
              <a:rPr lang="en-US" sz="2000" b="1" i="1">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a:latin typeface="Open Sans" panose="020B0606030504020204" pitchFamily="34" charset="0"/>
                <a:ea typeface="Open Sans" panose="020B0606030504020204" pitchFamily="34" charset="0"/>
                <a:cs typeface="Open Sans" panose="020B0606030504020204" pitchFamily="34" charset="0"/>
              </a:rPr>
              <a:t>eligible for funding and primarily intended for the following: </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Future growth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Economic development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Fire protection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Laboratory fees for monitoring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Operation and maintenance expenses </a:t>
            </a:r>
          </a:p>
        </p:txBody>
      </p:sp>
      <p:sp>
        <p:nvSpPr>
          <p:cNvPr id="5" name="Title 4">
            <a:extLst>
              <a:ext uri="{FF2B5EF4-FFF2-40B4-BE49-F238E27FC236}">
                <a16:creationId xmlns:a16="http://schemas.microsoft.com/office/drawing/2014/main" id="{7109399D-E6E3-3674-1920-87996FDBA37B}"/>
              </a:ext>
            </a:extLst>
          </p:cNvPr>
          <p:cNvSpPr>
            <a:spLocks noGrp="1"/>
          </p:cNvSpPr>
          <p:nvPr>
            <p:ph type="title"/>
          </p:nvPr>
        </p:nvSpPr>
        <p:spPr/>
        <p:txBody>
          <a:bodyPr/>
          <a:lstStyle/>
          <a:p>
            <a:r>
              <a:rPr lang="en-US"/>
              <a:t>DWSRF IUP: Eligible Projects</a:t>
            </a:r>
          </a:p>
        </p:txBody>
      </p:sp>
    </p:spTree>
    <p:extLst>
      <p:ext uri="{BB962C8B-B14F-4D97-AF65-F5344CB8AC3E}">
        <p14:creationId xmlns:p14="http://schemas.microsoft.com/office/powerpoint/2010/main" val="224299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83EA-DABF-6FA7-9A89-B2AD92F2E916}"/>
              </a:ext>
            </a:extLst>
          </p:cNvPr>
          <p:cNvSpPr>
            <a:spLocks noGrp="1"/>
          </p:cNvSpPr>
          <p:nvPr>
            <p:ph type="title"/>
          </p:nvPr>
        </p:nvSpPr>
        <p:spPr/>
        <p:txBody>
          <a:bodyPr/>
          <a:lstStyle/>
          <a:p>
            <a:r>
              <a:rPr lang="en-US"/>
              <a:t>Clean Water SRF</a:t>
            </a:r>
          </a:p>
        </p:txBody>
      </p:sp>
      <p:sp>
        <p:nvSpPr>
          <p:cNvPr id="3" name="Content Placeholder 2">
            <a:extLst>
              <a:ext uri="{FF2B5EF4-FFF2-40B4-BE49-F238E27FC236}">
                <a16:creationId xmlns:a16="http://schemas.microsoft.com/office/drawing/2014/main" id="{CD62A36F-2EC0-4EA4-AFE8-26C1DBD13ED1}"/>
              </a:ext>
            </a:extLst>
          </p:cNvPr>
          <p:cNvSpPr>
            <a:spLocks noGrp="1"/>
          </p:cNvSpPr>
          <p:nvPr>
            <p:ph idx="1"/>
          </p:nvPr>
        </p:nvSpPr>
        <p:spPr/>
        <p:txBody>
          <a:bodyPr vert="horz" lIns="91440" tIns="45720" rIns="91440" bIns="45720" rtlCol="0" anchor="t">
            <a:normAutofit/>
          </a:bodyPr>
          <a:lstStyle/>
          <a:p>
            <a:pPr marL="0" indent="0">
              <a:buNone/>
            </a:pPr>
            <a:r>
              <a:rPr lang="en-US" sz="2800">
                <a:solidFill>
                  <a:schemeClr val="tx1"/>
                </a:solidFill>
                <a:latin typeface="Open Sans"/>
                <a:ea typeface="Open Sans"/>
                <a:cs typeface="Open Sans"/>
              </a:rPr>
              <a:t>		</a:t>
            </a:r>
            <a:endParaRPr lang="en-US"/>
          </a:p>
        </p:txBody>
      </p:sp>
      <p:graphicFrame>
        <p:nvGraphicFramePr>
          <p:cNvPr id="4" name="Table 3">
            <a:extLst>
              <a:ext uri="{FF2B5EF4-FFF2-40B4-BE49-F238E27FC236}">
                <a16:creationId xmlns:a16="http://schemas.microsoft.com/office/drawing/2014/main" id="{21723752-A51F-8C45-E274-3C3B2116442F}"/>
              </a:ext>
            </a:extLst>
          </p:cNvPr>
          <p:cNvGraphicFramePr>
            <a:graphicFrameLocks noGrp="1"/>
          </p:cNvGraphicFramePr>
          <p:nvPr/>
        </p:nvGraphicFramePr>
        <p:xfrm>
          <a:off x="1057834" y="1686261"/>
          <a:ext cx="9654990" cy="2194560"/>
        </p:xfrm>
        <a:graphic>
          <a:graphicData uri="http://schemas.openxmlformats.org/drawingml/2006/table">
            <a:tbl>
              <a:tblPr firstRow="1" bandRow="1">
                <a:tableStyleId>{5C22544A-7EE6-4342-B048-85BDC9FD1C3A}</a:tableStyleId>
              </a:tblPr>
              <a:tblGrid>
                <a:gridCol w="6140825">
                  <a:extLst>
                    <a:ext uri="{9D8B030D-6E8A-4147-A177-3AD203B41FA5}">
                      <a16:colId xmlns:a16="http://schemas.microsoft.com/office/drawing/2014/main" val="3500934652"/>
                    </a:ext>
                  </a:extLst>
                </a:gridCol>
                <a:gridCol w="3514165">
                  <a:extLst>
                    <a:ext uri="{9D8B030D-6E8A-4147-A177-3AD203B41FA5}">
                      <a16:colId xmlns:a16="http://schemas.microsoft.com/office/drawing/2014/main" val="1843596939"/>
                    </a:ext>
                  </a:extLst>
                </a:gridCol>
              </a:tblGrid>
              <a:tr h="370840">
                <a:tc>
                  <a:txBody>
                    <a:bodyPr/>
                    <a:lstStyle/>
                    <a:p>
                      <a:r>
                        <a:rPr lang="en-US"/>
                        <a:t>CWSRF Capitalization Grants</a:t>
                      </a:r>
                    </a:p>
                  </a:txBody>
                  <a:tcPr>
                    <a:solidFill>
                      <a:srgbClr val="1B365D"/>
                    </a:solidFill>
                  </a:tcPr>
                </a:tc>
                <a:tc>
                  <a:txBody>
                    <a:bodyPr/>
                    <a:lstStyle/>
                    <a:p>
                      <a:pPr algn="r"/>
                      <a:r>
                        <a:rPr lang="en-US"/>
                        <a:t>Available Funding</a:t>
                      </a:r>
                    </a:p>
                  </a:txBody>
                  <a:tcPr>
                    <a:solidFill>
                      <a:srgbClr val="1B365D"/>
                    </a:solidFill>
                  </a:tcPr>
                </a:tc>
                <a:extLst>
                  <a:ext uri="{0D108BD9-81ED-4DB2-BD59-A6C34878D82A}">
                    <a16:rowId xmlns:a16="http://schemas.microsoft.com/office/drawing/2014/main" val="2007914182"/>
                  </a:ext>
                </a:extLst>
              </a:tr>
              <a:tr h="370840">
                <a:tc>
                  <a:txBody>
                    <a:bodyPr/>
                    <a:lstStyle/>
                    <a:p>
                      <a:r>
                        <a:rPr lang="en-US" sz="2400">
                          <a:solidFill>
                            <a:schemeClr val="tx1"/>
                          </a:solidFill>
                          <a:latin typeface="Open Sans"/>
                          <a:ea typeface="Open Sans"/>
                          <a:cs typeface="Open Sans"/>
                        </a:rPr>
                        <a:t>Traditional wastewater, stormwater and green infrastructure projects</a:t>
                      </a:r>
                      <a:endParaRPr lang="en-US"/>
                    </a:p>
                  </a:txBody>
                  <a:tcPr>
                    <a:solidFill>
                      <a:srgbClr val="C3D4ED"/>
                    </a:solidFill>
                  </a:tcPr>
                </a:tc>
                <a:tc>
                  <a:txBody>
                    <a:bodyPr/>
                    <a:lstStyle/>
                    <a:p>
                      <a:pPr algn="r"/>
                      <a:r>
                        <a:rPr lang="en-US" sz="2400">
                          <a:solidFill>
                            <a:schemeClr val="tx1"/>
                          </a:solidFill>
                          <a:latin typeface="Open Sans"/>
                          <a:ea typeface="Open Sans"/>
                          <a:cs typeface="Open Sans"/>
                        </a:rPr>
                        <a:t>$</a:t>
                      </a:r>
                      <a:r>
                        <a:rPr lang="en-US" sz="2400" b="0">
                          <a:latin typeface="Open Sans"/>
                          <a:ea typeface="Open Sans"/>
                          <a:cs typeface="Open Sans"/>
                        </a:rPr>
                        <a:t>239,988,273</a:t>
                      </a:r>
                      <a:endParaRPr lang="en-US" b="0"/>
                    </a:p>
                  </a:txBody>
                  <a:tcPr>
                    <a:solidFill>
                      <a:srgbClr val="C3D4ED"/>
                    </a:solidFill>
                  </a:tcPr>
                </a:tc>
                <a:extLst>
                  <a:ext uri="{0D108BD9-81ED-4DB2-BD59-A6C34878D82A}">
                    <a16:rowId xmlns:a16="http://schemas.microsoft.com/office/drawing/2014/main" val="1541855462"/>
                  </a:ext>
                </a:extLst>
              </a:tr>
              <a:tr h="370840">
                <a:tc>
                  <a:txBody>
                    <a:bodyPr/>
                    <a:lstStyle/>
                    <a:p>
                      <a:r>
                        <a:rPr lang="en-US" sz="2400">
                          <a:solidFill>
                            <a:schemeClr val="tx1"/>
                          </a:solidFill>
                          <a:latin typeface="Open Sans"/>
                          <a:ea typeface="Open Sans"/>
                          <a:cs typeface="Open Sans"/>
                        </a:rPr>
                        <a:t>Emerging contaminants, including PFAS</a:t>
                      </a:r>
                      <a:endParaRPr lang="en-US"/>
                    </a:p>
                  </a:txBody>
                  <a:tcPr>
                    <a:solidFill>
                      <a:srgbClr val="C3D4ED"/>
                    </a:solidFill>
                  </a:tcPr>
                </a:tc>
                <a:tc>
                  <a:txBody>
                    <a:bodyPr/>
                    <a:lstStyle/>
                    <a:p>
                      <a:pPr algn="r"/>
                      <a:r>
                        <a:rPr lang="en-US" sz="2400">
                          <a:solidFill>
                            <a:schemeClr val="tx1"/>
                          </a:solidFill>
                          <a:latin typeface="Open Sans"/>
                          <a:ea typeface="Open Sans"/>
                          <a:cs typeface="Open Sans"/>
                        </a:rPr>
                        <a:t>$6,240,000</a:t>
                      </a:r>
                      <a:endParaRPr lang="en-US"/>
                    </a:p>
                  </a:txBody>
                  <a:tcPr>
                    <a:solidFill>
                      <a:srgbClr val="C3D4ED"/>
                    </a:solidFill>
                  </a:tcPr>
                </a:tc>
                <a:extLst>
                  <a:ext uri="{0D108BD9-81ED-4DB2-BD59-A6C34878D82A}">
                    <a16:rowId xmlns:a16="http://schemas.microsoft.com/office/drawing/2014/main" val="252336325"/>
                  </a:ext>
                </a:extLst>
              </a:tr>
              <a:tr h="370840">
                <a:tc>
                  <a:txBody>
                    <a:bodyPr/>
                    <a:lstStyle/>
                    <a:p>
                      <a:pPr algn="l"/>
                      <a:r>
                        <a:rPr lang="en-US" sz="2400">
                          <a:solidFill>
                            <a:schemeClr val="tx1"/>
                          </a:solidFill>
                          <a:latin typeface="Open Sans"/>
                          <a:ea typeface="Open Sans"/>
                          <a:cs typeface="Open Sans"/>
                        </a:rPr>
                        <a:t>Loan forgiveness on traditional projects</a:t>
                      </a:r>
                      <a:endParaRPr lang="en-US"/>
                    </a:p>
                  </a:txBody>
                  <a:tcPr>
                    <a:solidFill>
                      <a:srgbClr val="C3D4ED"/>
                    </a:solidFill>
                  </a:tcPr>
                </a:tc>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Open Sans"/>
                          <a:ea typeface="Open Sans"/>
                          <a:cs typeface="Open Sans"/>
                        </a:rPr>
                        <a:t>&gt; $39,000,000</a:t>
                      </a:r>
                      <a:endParaRPr lang="en-US"/>
                    </a:p>
                  </a:txBody>
                  <a:tcPr>
                    <a:solidFill>
                      <a:srgbClr val="C3D4ED"/>
                    </a:solidFill>
                  </a:tcPr>
                </a:tc>
                <a:extLst>
                  <a:ext uri="{0D108BD9-81ED-4DB2-BD59-A6C34878D82A}">
                    <a16:rowId xmlns:a16="http://schemas.microsoft.com/office/drawing/2014/main" val="3877381022"/>
                  </a:ext>
                </a:extLst>
              </a:tr>
            </a:tbl>
          </a:graphicData>
        </a:graphic>
      </p:graphicFrame>
    </p:spTree>
    <p:extLst>
      <p:ext uri="{BB962C8B-B14F-4D97-AF65-F5344CB8AC3E}">
        <p14:creationId xmlns:p14="http://schemas.microsoft.com/office/powerpoint/2010/main" val="51912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6B4CA39E-C120-049F-4782-F64DEC37621A}"/>
              </a:ext>
            </a:extLst>
          </p:cNvPr>
          <p:cNvCxnSpPr>
            <a:cxnSpLocks/>
          </p:cNvCxnSpPr>
          <p:nvPr/>
        </p:nvCxnSpPr>
        <p:spPr>
          <a:xfrm flipV="1">
            <a:off x="806246" y="3592777"/>
            <a:ext cx="2813313" cy="55922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52FA2DA-670F-BEAD-80E2-F427879D8317}"/>
              </a:ext>
            </a:extLst>
          </p:cNvPr>
          <p:cNvCxnSpPr>
            <a:cxnSpLocks/>
          </p:cNvCxnSpPr>
          <p:nvPr/>
        </p:nvCxnSpPr>
        <p:spPr>
          <a:xfrm flipV="1">
            <a:off x="806246" y="2557745"/>
            <a:ext cx="1768908" cy="159425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6F58216-126A-9467-2BDE-C9D8BBF26252}"/>
              </a:ext>
            </a:extLst>
          </p:cNvPr>
          <p:cNvSpPr>
            <a:spLocks noGrp="1"/>
          </p:cNvSpPr>
          <p:nvPr>
            <p:ph type="title"/>
          </p:nvPr>
        </p:nvSpPr>
        <p:spPr/>
        <p:txBody>
          <a:bodyPr/>
          <a:lstStyle/>
          <a:p>
            <a:r>
              <a:rPr lang="en-US">
                <a:latin typeface="PermianSlabSerifTypeface"/>
                <a:ea typeface="Open Sans Light"/>
              </a:rPr>
              <a:t>Current Fund ARP Grant Distribution Status </a:t>
            </a:r>
            <a:br>
              <a:rPr lang="en-US"/>
            </a:br>
            <a:r>
              <a:rPr lang="en-US" sz="2100">
                <a:latin typeface="PermianSlabSerifTypeface"/>
                <a:ea typeface="Open Sans Light"/>
              </a:rPr>
              <a:t>October 28, 2024</a:t>
            </a:r>
            <a:endParaRPr lang="en-US" sz="2133">
              <a:latin typeface="PermianSlabSerifTypeface"/>
              <a:ea typeface="Open Sans Light"/>
            </a:endParaRPr>
          </a:p>
        </p:txBody>
      </p:sp>
      <p:grpSp>
        <p:nvGrpSpPr>
          <p:cNvPr id="34" name="Group 33">
            <a:extLst>
              <a:ext uri="{FF2B5EF4-FFF2-40B4-BE49-F238E27FC236}">
                <a16:creationId xmlns:a16="http://schemas.microsoft.com/office/drawing/2014/main" id="{D3CFA5C1-1BD1-6054-68D0-D73DD35228D0}"/>
              </a:ext>
            </a:extLst>
          </p:cNvPr>
          <p:cNvGrpSpPr/>
          <p:nvPr/>
        </p:nvGrpSpPr>
        <p:grpSpPr>
          <a:xfrm>
            <a:off x="1641089" y="1143836"/>
            <a:ext cx="8534400" cy="5296625"/>
            <a:chOff x="1230817" y="843128"/>
            <a:chExt cx="6400800" cy="3972469"/>
          </a:xfrm>
        </p:grpSpPr>
        <p:sp>
          <p:nvSpPr>
            <p:cNvPr id="3" name="Rectangle 2">
              <a:extLst>
                <a:ext uri="{FF2B5EF4-FFF2-40B4-BE49-F238E27FC236}">
                  <a16:creationId xmlns:a16="http://schemas.microsoft.com/office/drawing/2014/main" id="{AA2AE303-56AE-14E8-0D04-9ACF446E3539}"/>
                </a:ext>
              </a:extLst>
            </p:cNvPr>
            <p:cNvSpPr/>
            <p:nvPr/>
          </p:nvSpPr>
          <p:spPr>
            <a:xfrm>
              <a:off x="1230817" y="843128"/>
              <a:ext cx="6400800" cy="548640"/>
            </a:xfrm>
            <a:prstGeom prst="rect">
              <a:avLst/>
            </a:prstGeom>
            <a:solidFill>
              <a:srgbClr val="1B365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1867" b="1">
                  <a:solidFill>
                    <a:prstClr val="white"/>
                  </a:solidFill>
                  <a:latin typeface="Open Sans" panose="020B0606030504020204" pitchFamily="34" charset="0"/>
                  <a:ea typeface="Open Sans" panose="020B0606030504020204" pitchFamily="34" charset="0"/>
                  <a:cs typeface="Open Sans" panose="020B0606030504020204" pitchFamily="34" charset="0"/>
                </a:rPr>
                <a:t>Total Funds Obligated to Grantees</a:t>
              </a:r>
            </a:p>
            <a:p>
              <a:pPr algn="ctr" defTabSz="1219140"/>
              <a:r>
                <a:rPr lang="en-US" sz="1867" b="1">
                  <a:solidFill>
                    <a:prstClr val="white"/>
                  </a:solidFill>
                  <a:latin typeface="Open Sans" panose="020B0606030504020204" pitchFamily="34" charset="0"/>
                  <a:ea typeface="Open Sans" panose="020B0606030504020204" pitchFamily="34" charset="0"/>
                  <a:cs typeface="Open Sans" panose="020B0606030504020204" pitchFamily="34" charset="0"/>
                </a:rPr>
                <a:t>$1.3B</a:t>
              </a:r>
            </a:p>
          </p:txBody>
        </p:sp>
        <p:sp>
          <p:nvSpPr>
            <p:cNvPr id="10" name="Rectangle 9">
              <a:extLst>
                <a:ext uri="{FF2B5EF4-FFF2-40B4-BE49-F238E27FC236}">
                  <a16:creationId xmlns:a16="http://schemas.microsoft.com/office/drawing/2014/main" id="{A18DD9E5-5B0F-AD5D-A084-0795959CE7FC}"/>
                </a:ext>
              </a:extLst>
            </p:cNvPr>
            <p:cNvSpPr/>
            <p:nvPr/>
          </p:nvSpPr>
          <p:spPr>
            <a:xfrm>
              <a:off x="1857623" y="1687496"/>
              <a:ext cx="5486400" cy="54864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40"/>
              <a:r>
                <a:rPr lang="en-US" sz="1850" b="1" dirty="0">
                  <a:solidFill>
                    <a:prstClr val="white"/>
                  </a:solidFill>
                  <a:latin typeface="Open Sans"/>
                  <a:ea typeface="Open Sans"/>
                  <a:cs typeface="Open Sans"/>
                </a:rPr>
                <a:t>Total Procurements Submitted (Awarded Vendor Contract) </a:t>
              </a:r>
              <a:endParaRPr lang="en-US" sz="185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1219140"/>
              <a:r>
                <a:rPr lang="en-US" sz="1850" b="1" dirty="0">
                  <a:solidFill>
                    <a:prstClr val="white"/>
                  </a:solidFill>
                  <a:latin typeface="Open Sans"/>
                  <a:ea typeface="Open Sans"/>
                  <a:cs typeface="Open Sans"/>
                </a:rPr>
                <a:t>$542M</a:t>
              </a:r>
              <a:endParaRPr lang="en-US" sz="1867"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72CC974-9B9E-1644-37F7-5825EB0F9B12}"/>
                </a:ext>
              </a:extLst>
            </p:cNvPr>
            <p:cNvSpPr/>
            <p:nvPr/>
          </p:nvSpPr>
          <p:spPr>
            <a:xfrm>
              <a:off x="1916617" y="2550615"/>
              <a:ext cx="5052266" cy="54864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40"/>
              <a:r>
                <a:rPr lang="en-US" sz="1850" b="1" dirty="0">
                  <a:solidFill>
                    <a:prstClr val="white"/>
                  </a:solidFill>
                  <a:latin typeface="Open Sans"/>
                  <a:ea typeface="Open Sans"/>
                  <a:cs typeface="Open Sans"/>
                </a:rPr>
                <a:t>Total Procurements Approved (Awarded Contract) </a:t>
              </a:r>
              <a:endParaRPr lang="en-US" sz="185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1219140"/>
              <a:r>
                <a:rPr lang="en-US" sz="1850" b="1" dirty="0">
                  <a:solidFill>
                    <a:prstClr val="white"/>
                  </a:solidFill>
                  <a:latin typeface="Open Sans"/>
                  <a:ea typeface="Open Sans"/>
                  <a:cs typeface="Open Sans"/>
                </a:rPr>
                <a:t>$523M</a:t>
              </a:r>
              <a:endParaRPr lang="en-US" sz="1867"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0C085888-B0DA-7E52-68CD-6BE903F9074E}"/>
                </a:ext>
              </a:extLst>
            </p:cNvPr>
            <p:cNvSpPr/>
            <p:nvPr/>
          </p:nvSpPr>
          <p:spPr>
            <a:xfrm>
              <a:off x="2821207" y="3408786"/>
              <a:ext cx="3657600" cy="54864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40"/>
              <a:r>
                <a:rPr lang="en-US" sz="1850" b="1" dirty="0">
                  <a:solidFill>
                    <a:prstClr val="white"/>
                  </a:solidFill>
                  <a:latin typeface="Open Sans"/>
                  <a:ea typeface="Open Sans"/>
                  <a:cs typeface="Open Sans"/>
                </a:rPr>
                <a:t>Submitted for Reimbursement</a:t>
              </a:r>
            </a:p>
            <a:p>
              <a:pPr algn="ctr" defTabSz="1219140"/>
              <a:r>
                <a:rPr lang="en-US" sz="1850" b="1" dirty="0">
                  <a:solidFill>
                    <a:prstClr val="white"/>
                  </a:solidFill>
                  <a:latin typeface="Open Sans"/>
                  <a:ea typeface="Open Sans"/>
                  <a:cs typeface="Open Sans"/>
                </a:rPr>
                <a:t>$189M</a:t>
              </a:r>
              <a:endParaRPr lang="en-US" sz="1867"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F7722062-761C-9652-CEFC-29A7083447BA}"/>
                </a:ext>
              </a:extLst>
            </p:cNvPr>
            <p:cNvSpPr/>
            <p:nvPr/>
          </p:nvSpPr>
          <p:spPr>
            <a:xfrm>
              <a:off x="3056603" y="4266957"/>
              <a:ext cx="3200400" cy="54864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40"/>
              <a:r>
                <a:rPr lang="en-US" sz="1850" b="1" dirty="0">
                  <a:solidFill>
                    <a:prstClr val="white"/>
                  </a:solidFill>
                  <a:latin typeface="Open Sans"/>
                  <a:ea typeface="Open Sans"/>
                  <a:cs typeface="Open Sans"/>
                </a:rPr>
                <a:t>Total Paid</a:t>
              </a:r>
            </a:p>
            <a:p>
              <a:pPr algn="ctr" defTabSz="1219140"/>
              <a:r>
                <a:rPr lang="en-US" sz="1850" b="1" dirty="0">
                  <a:solidFill>
                    <a:prstClr val="white"/>
                  </a:solidFill>
                  <a:latin typeface="Open Sans"/>
                  <a:ea typeface="Open Sans"/>
                  <a:cs typeface="Open Sans"/>
                </a:rPr>
                <a:t>$137M</a:t>
              </a:r>
              <a:endParaRPr lang="en-US" sz="1867"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Arrow: Down 26">
              <a:extLst>
                <a:ext uri="{FF2B5EF4-FFF2-40B4-BE49-F238E27FC236}">
                  <a16:creationId xmlns:a16="http://schemas.microsoft.com/office/drawing/2014/main" id="{295FB6B4-1A57-707F-B2BB-821D37F573AD}"/>
                </a:ext>
              </a:extLst>
            </p:cNvPr>
            <p:cNvSpPr/>
            <p:nvPr/>
          </p:nvSpPr>
          <p:spPr>
            <a:xfrm>
              <a:off x="4482836" y="1450517"/>
              <a:ext cx="169606" cy="178229"/>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8" name="Arrow: Down 27">
              <a:extLst>
                <a:ext uri="{FF2B5EF4-FFF2-40B4-BE49-F238E27FC236}">
                  <a16:creationId xmlns:a16="http://schemas.microsoft.com/office/drawing/2014/main" id="{9C790927-B00F-7E53-B67C-A386592A616B}"/>
                </a:ext>
              </a:extLst>
            </p:cNvPr>
            <p:cNvSpPr/>
            <p:nvPr/>
          </p:nvSpPr>
          <p:spPr>
            <a:xfrm>
              <a:off x="4482836" y="2294886"/>
              <a:ext cx="169606" cy="178229"/>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9" name="Arrow: Down 28">
              <a:extLst>
                <a:ext uri="{FF2B5EF4-FFF2-40B4-BE49-F238E27FC236}">
                  <a16:creationId xmlns:a16="http://schemas.microsoft.com/office/drawing/2014/main" id="{2833DD2D-EAF6-0B71-1FDF-0668444D6244}"/>
                </a:ext>
              </a:extLst>
            </p:cNvPr>
            <p:cNvSpPr/>
            <p:nvPr/>
          </p:nvSpPr>
          <p:spPr>
            <a:xfrm>
              <a:off x="4482836" y="3176755"/>
              <a:ext cx="169606" cy="178229"/>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0" name="Arrow: Down 29">
              <a:extLst>
                <a:ext uri="{FF2B5EF4-FFF2-40B4-BE49-F238E27FC236}">
                  <a16:creationId xmlns:a16="http://schemas.microsoft.com/office/drawing/2014/main" id="{37308946-A0B8-B4EC-E3B1-BDFA63AEBD18}"/>
                </a:ext>
              </a:extLst>
            </p:cNvPr>
            <p:cNvSpPr/>
            <p:nvPr/>
          </p:nvSpPr>
          <p:spPr>
            <a:xfrm>
              <a:off x="4487197" y="4023077"/>
              <a:ext cx="169606" cy="178229"/>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grpSp>
      <p:cxnSp>
        <p:nvCxnSpPr>
          <p:cNvPr id="4" name="Elbow Connector 3">
            <a:extLst>
              <a:ext uri="{FF2B5EF4-FFF2-40B4-BE49-F238E27FC236}">
                <a16:creationId xmlns:a16="http://schemas.microsoft.com/office/drawing/2014/main" id="{356582AB-2763-2AF7-107D-350B52A2454A}"/>
              </a:ext>
            </a:extLst>
          </p:cNvPr>
          <p:cNvCxnSpPr>
            <a:cxnSpLocks/>
          </p:cNvCxnSpPr>
          <p:nvPr/>
        </p:nvCxnSpPr>
        <p:spPr>
          <a:xfrm flipV="1">
            <a:off x="9792031" y="1509595"/>
            <a:ext cx="383459" cy="1125824"/>
          </a:xfrm>
          <a:prstGeom prst="bentConnector3">
            <a:avLst>
              <a:gd name="adj1" fmla="val 179487"/>
            </a:avLst>
          </a:prstGeom>
          <a:ln>
            <a:solidFill>
              <a:srgbClr val="ED292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5508944-84FA-1023-F3B5-4240005D9D3A}"/>
              </a:ext>
            </a:extLst>
          </p:cNvPr>
          <p:cNvSpPr txBox="1"/>
          <p:nvPr/>
        </p:nvSpPr>
        <p:spPr>
          <a:xfrm>
            <a:off x="10482671" y="1505479"/>
            <a:ext cx="1788939" cy="1415580"/>
          </a:xfrm>
          <a:prstGeom prst="rect">
            <a:avLst/>
          </a:prstGeom>
          <a:noFill/>
        </p:spPr>
        <p:txBody>
          <a:bodyPr wrap="square" lIns="121920" tIns="60960" rIns="121920" bIns="60960" rtlCol="0" anchor="t">
            <a:spAutoFit/>
          </a:bodyPr>
          <a:lstStyle/>
          <a:p>
            <a:pPr defTabSz="1219170"/>
            <a:r>
              <a:rPr lang="en-US" sz="1733" dirty="0">
                <a:solidFill>
                  <a:prstClr val="black"/>
                </a:solidFill>
                <a:highlight>
                  <a:srgbClr val="FFFFFF"/>
                </a:highlight>
                <a:latin typeface="Calibri"/>
              </a:rPr>
              <a:t>42% of obligated funds have an associated</a:t>
            </a:r>
          </a:p>
          <a:p>
            <a:pPr defTabSz="1219170"/>
            <a:r>
              <a:rPr lang="en-US" sz="1600" dirty="0">
                <a:solidFill>
                  <a:prstClr val="black"/>
                </a:solidFill>
                <a:highlight>
                  <a:srgbClr val="FFFFFF"/>
                </a:highlight>
                <a:latin typeface="Calibri"/>
              </a:rPr>
              <a:t>procurement submitted </a:t>
            </a:r>
            <a:endParaRPr lang="en-US" sz="1600" dirty="0">
              <a:solidFill>
                <a:prstClr val="black"/>
              </a:solidFill>
              <a:highlight>
                <a:srgbClr val="FFFFFF"/>
              </a:highlight>
              <a:latin typeface="Calibri"/>
              <a:cs typeface="Calibri"/>
            </a:endParaRPr>
          </a:p>
        </p:txBody>
      </p:sp>
      <p:cxnSp>
        <p:nvCxnSpPr>
          <p:cNvPr id="8" name="Elbow Connector 7">
            <a:extLst>
              <a:ext uri="{FF2B5EF4-FFF2-40B4-BE49-F238E27FC236}">
                <a16:creationId xmlns:a16="http://schemas.microsoft.com/office/drawing/2014/main" id="{F3D1FD82-94DD-FE10-EF37-9B7C95AC150F}"/>
              </a:ext>
            </a:extLst>
          </p:cNvPr>
          <p:cNvCxnSpPr>
            <a:cxnSpLocks/>
          </p:cNvCxnSpPr>
          <p:nvPr/>
        </p:nvCxnSpPr>
        <p:spPr>
          <a:xfrm flipV="1">
            <a:off x="9291844" y="2635420"/>
            <a:ext cx="500187" cy="1150825"/>
          </a:xfrm>
          <a:prstGeom prst="bentConnector3">
            <a:avLst>
              <a:gd name="adj1" fmla="val 160937"/>
            </a:avLst>
          </a:prstGeom>
          <a:ln>
            <a:solidFill>
              <a:srgbClr val="ED292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C1BF82-4EDA-C40A-682F-886065061F82}"/>
              </a:ext>
            </a:extLst>
          </p:cNvPr>
          <p:cNvSpPr txBox="1"/>
          <p:nvPr/>
        </p:nvSpPr>
        <p:spPr>
          <a:xfrm>
            <a:off x="10167429" y="3115445"/>
            <a:ext cx="2051148" cy="861774"/>
          </a:xfrm>
          <a:prstGeom prst="rect">
            <a:avLst/>
          </a:prstGeom>
          <a:noFill/>
        </p:spPr>
        <p:txBody>
          <a:bodyPr wrap="square" lIns="121920" tIns="60960" rIns="121920" bIns="60960" rtlCol="0" anchor="t">
            <a:spAutoFit/>
          </a:bodyPr>
          <a:lstStyle/>
          <a:p>
            <a:pPr defTabSz="1219170"/>
            <a:r>
              <a:rPr lang="en-US" sz="1600">
                <a:solidFill>
                  <a:prstClr val="black"/>
                </a:solidFill>
                <a:highlight>
                  <a:srgbClr val="FFFFFF"/>
                </a:highlight>
                <a:latin typeface="Calibri"/>
              </a:rPr>
              <a:t>96%  are approved</a:t>
            </a:r>
          </a:p>
          <a:p>
            <a:pPr defTabSz="1219170"/>
            <a:r>
              <a:rPr lang="en-US" sz="1600">
                <a:solidFill>
                  <a:prstClr val="black"/>
                </a:solidFill>
                <a:highlight>
                  <a:srgbClr val="FFFFFF"/>
                </a:highlight>
                <a:latin typeface="Calibri"/>
              </a:rPr>
              <a:t>(1,447 procurements approved)</a:t>
            </a:r>
            <a:endParaRPr lang="en-US" sz="1600">
              <a:solidFill>
                <a:prstClr val="black"/>
              </a:solidFill>
              <a:highlight>
                <a:srgbClr val="FFFFFF"/>
              </a:highlight>
              <a:latin typeface="Calibri"/>
              <a:cs typeface="Calibri"/>
            </a:endParaRPr>
          </a:p>
        </p:txBody>
      </p:sp>
      <p:cxnSp>
        <p:nvCxnSpPr>
          <p:cNvPr id="14" name="Elbow Connector 13">
            <a:extLst>
              <a:ext uri="{FF2B5EF4-FFF2-40B4-BE49-F238E27FC236}">
                <a16:creationId xmlns:a16="http://schemas.microsoft.com/office/drawing/2014/main" id="{D91B6185-5FD7-1130-6DAE-3CCE8D4CFFEC}"/>
              </a:ext>
            </a:extLst>
          </p:cNvPr>
          <p:cNvCxnSpPr>
            <a:cxnSpLocks/>
          </p:cNvCxnSpPr>
          <p:nvPr/>
        </p:nvCxnSpPr>
        <p:spPr>
          <a:xfrm flipV="1">
            <a:off x="8638409" y="3786245"/>
            <a:ext cx="653435" cy="1144228"/>
          </a:xfrm>
          <a:prstGeom prst="bentConnector3">
            <a:avLst>
              <a:gd name="adj1" fmla="val 146646"/>
            </a:avLst>
          </a:prstGeom>
          <a:ln>
            <a:solidFill>
              <a:srgbClr val="ED292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A13C245-28DC-A560-F9A1-FF962DC7A808}"/>
              </a:ext>
            </a:extLst>
          </p:cNvPr>
          <p:cNvSpPr txBox="1"/>
          <p:nvPr/>
        </p:nvSpPr>
        <p:spPr>
          <a:xfrm>
            <a:off x="9688866" y="4343524"/>
            <a:ext cx="2299935" cy="1107996"/>
          </a:xfrm>
          <a:prstGeom prst="rect">
            <a:avLst/>
          </a:prstGeom>
          <a:noFill/>
        </p:spPr>
        <p:txBody>
          <a:bodyPr wrap="square" lIns="121920" tIns="60960" rIns="121920" bIns="60960" rtlCol="0" anchor="t">
            <a:spAutoFit/>
          </a:bodyPr>
          <a:lstStyle/>
          <a:p>
            <a:pPr defTabSz="1219170"/>
            <a:r>
              <a:rPr lang="en-US" sz="1600">
                <a:solidFill>
                  <a:prstClr val="black"/>
                </a:solidFill>
                <a:highlight>
                  <a:srgbClr val="FFFFFF"/>
                </a:highlight>
                <a:latin typeface="Calibri"/>
              </a:rPr>
              <a:t> 37% of approved procurement dollars have submitted for reimbursement</a:t>
            </a:r>
          </a:p>
        </p:txBody>
      </p:sp>
      <p:cxnSp>
        <p:nvCxnSpPr>
          <p:cNvPr id="19" name="Elbow Connector 18">
            <a:extLst>
              <a:ext uri="{FF2B5EF4-FFF2-40B4-BE49-F238E27FC236}">
                <a16:creationId xmlns:a16="http://schemas.microsoft.com/office/drawing/2014/main" id="{5451D69B-2006-3A7C-054D-6ECA8735473D}"/>
              </a:ext>
            </a:extLst>
          </p:cNvPr>
          <p:cNvCxnSpPr>
            <a:cxnSpLocks/>
          </p:cNvCxnSpPr>
          <p:nvPr/>
        </p:nvCxnSpPr>
        <p:spPr>
          <a:xfrm flipV="1">
            <a:off x="8342671" y="4930473"/>
            <a:ext cx="295739" cy="1144228"/>
          </a:xfrm>
          <a:prstGeom prst="bentConnector3">
            <a:avLst>
              <a:gd name="adj1" fmla="val 203064"/>
            </a:avLst>
          </a:prstGeom>
          <a:ln>
            <a:solidFill>
              <a:srgbClr val="ED292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AE8329-CAB4-6298-800B-92AD94D612C7}"/>
              </a:ext>
            </a:extLst>
          </p:cNvPr>
          <p:cNvSpPr txBox="1"/>
          <p:nvPr/>
        </p:nvSpPr>
        <p:spPr>
          <a:xfrm>
            <a:off x="9032406" y="5784281"/>
            <a:ext cx="1808055" cy="615553"/>
          </a:xfrm>
          <a:prstGeom prst="rect">
            <a:avLst/>
          </a:prstGeom>
          <a:noFill/>
        </p:spPr>
        <p:txBody>
          <a:bodyPr wrap="square" lIns="121920" tIns="60960" rIns="121920" bIns="60960" rtlCol="0" anchor="t">
            <a:spAutoFit/>
          </a:bodyPr>
          <a:lstStyle/>
          <a:p>
            <a:pPr defTabSz="1219170"/>
            <a:r>
              <a:rPr lang="en-US" sz="1600">
                <a:solidFill>
                  <a:prstClr val="black"/>
                </a:solidFill>
                <a:highlight>
                  <a:srgbClr val="FFFFFF"/>
                </a:highlight>
                <a:latin typeface="Calibri"/>
              </a:rPr>
              <a:t> 75% of requested reimbursements</a:t>
            </a:r>
          </a:p>
        </p:txBody>
      </p:sp>
      <p:sp>
        <p:nvSpPr>
          <p:cNvPr id="26" name="TextBox 25">
            <a:extLst>
              <a:ext uri="{FF2B5EF4-FFF2-40B4-BE49-F238E27FC236}">
                <a16:creationId xmlns:a16="http://schemas.microsoft.com/office/drawing/2014/main" id="{FBF193B6-6161-E586-213D-C9036F0DCD63}"/>
              </a:ext>
            </a:extLst>
          </p:cNvPr>
          <p:cNvSpPr txBox="1"/>
          <p:nvPr/>
        </p:nvSpPr>
        <p:spPr>
          <a:xfrm>
            <a:off x="-118797" y="4255424"/>
            <a:ext cx="3422173" cy="338554"/>
          </a:xfrm>
          <a:prstGeom prst="rect">
            <a:avLst/>
          </a:prstGeom>
          <a:noFill/>
        </p:spPr>
        <p:txBody>
          <a:bodyPr wrap="square" rtlCol="0">
            <a:spAutoFit/>
          </a:bodyPr>
          <a:lstStyle/>
          <a:p>
            <a:pPr algn="ctr" defTabSz="1219170"/>
            <a:r>
              <a:rPr lang="en-US" sz="1600">
                <a:solidFill>
                  <a:prstClr val="black"/>
                </a:solidFill>
                <a:latin typeface="Calibri"/>
              </a:rPr>
              <a:t>Optional Pre-Award Reviews </a:t>
            </a:r>
          </a:p>
        </p:txBody>
      </p:sp>
      <p:sp>
        <p:nvSpPr>
          <p:cNvPr id="9" name="Oval 8">
            <a:extLst>
              <a:ext uri="{FF2B5EF4-FFF2-40B4-BE49-F238E27FC236}">
                <a16:creationId xmlns:a16="http://schemas.microsoft.com/office/drawing/2014/main" id="{75A49C7D-B4C2-31DC-D843-2DE3A8177A58}"/>
              </a:ext>
            </a:extLst>
          </p:cNvPr>
          <p:cNvSpPr/>
          <p:nvPr/>
        </p:nvSpPr>
        <p:spPr>
          <a:xfrm flipH="1">
            <a:off x="9936434" y="961268"/>
            <a:ext cx="461991" cy="432619"/>
          </a:xfrm>
          <a:prstGeom prst="ellipse">
            <a:avLst/>
          </a:prstGeom>
          <a:solidFill>
            <a:schemeClr val="accent5">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667">
                <a:solidFill>
                  <a:prstClr val="white"/>
                </a:solidFill>
                <a:latin typeface="Calibri"/>
              </a:rPr>
              <a:t>1</a:t>
            </a:r>
          </a:p>
        </p:txBody>
      </p:sp>
      <p:sp>
        <p:nvSpPr>
          <p:cNvPr id="15" name="Oval 14">
            <a:extLst>
              <a:ext uri="{FF2B5EF4-FFF2-40B4-BE49-F238E27FC236}">
                <a16:creationId xmlns:a16="http://schemas.microsoft.com/office/drawing/2014/main" id="{967D1596-68B1-943C-0876-48AA55A70D0A}"/>
              </a:ext>
            </a:extLst>
          </p:cNvPr>
          <p:cNvSpPr/>
          <p:nvPr/>
        </p:nvSpPr>
        <p:spPr>
          <a:xfrm flipH="1">
            <a:off x="9574553" y="2057289"/>
            <a:ext cx="461991" cy="432619"/>
          </a:xfrm>
          <a:prstGeom prst="ellipse">
            <a:avLst/>
          </a:prstGeom>
          <a:solidFill>
            <a:schemeClr val="accent5">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a:solidFill>
                  <a:prstClr val="white"/>
                </a:solidFill>
                <a:latin typeface="Calibri"/>
              </a:rPr>
              <a:t>2</a:t>
            </a:r>
          </a:p>
        </p:txBody>
      </p:sp>
      <p:sp>
        <p:nvSpPr>
          <p:cNvPr id="16" name="Oval 15">
            <a:extLst>
              <a:ext uri="{FF2B5EF4-FFF2-40B4-BE49-F238E27FC236}">
                <a16:creationId xmlns:a16="http://schemas.microsoft.com/office/drawing/2014/main" id="{5B446E08-46A5-DD02-B1B5-7ACCC0791999}"/>
              </a:ext>
            </a:extLst>
          </p:cNvPr>
          <p:cNvSpPr/>
          <p:nvPr/>
        </p:nvSpPr>
        <p:spPr>
          <a:xfrm flipH="1">
            <a:off x="9056717" y="3191272"/>
            <a:ext cx="461991" cy="432619"/>
          </a:xfrm>
          <a:prstGeom prst="ellipse">
            <a:avLst/>
          </a:prstGeom>
          <a:solidFill>
            <a:schemeClr val="accent5">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a:solidFill>
                  <a:prstClr val="white"/>
                </a:solidFill>
                <a:latin typeface="Calibri"/>
              </a:rPr>
              <a:t>3</a:t>
            </a:r>
          </a:p>
        </p:txBody>
      </p:sp>
      <p:sp>
        <p:nvSpPr>
          <p:cNvPr id="21" name="Oval 20">
            <a:extLst>
              <a:ext uri="{FF2B5EF4-FFF2-40B4-BE49-F238E27FC236}">
                <a16:creationId xmlns:a16="http://schemas.microsoft.com/office/drawing/2014/main" id="{1B96CEC2-B7E3-3B3A-DC6D-053D0D127335}"/>
              </a:ext>
            </a:extLst>
          </p:cNvPr>
          <p:cNvSpPr/>
          <p:nvPr/>
        </p:nvSpPr>
        <p:spPr>
          <a:xfrm flipH="1">
            <a:off x="8430746" y="4344928"/>
            <a:ext cx="461991" cy="432619"/>
          </a:xfrm>
          <a:prstGeom prst="ellipse">
            <a:avLst/>
          </a:prstGeom>
          <a:solidFill>
            <a:schemeClr val="accent5">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a:solidFill>
                  <a:prstClr val="white"/>
                </a:solidFill>
                <a:latin typeface="Calibri"/>
              </a:rPr>
              <a:t>4</a:t>
            </a:r>
          </a:p>
        </p:txBody>
      </p:sp>
      <p:sp>
        <p:nvSpPr>
          <p:cNvPr id="22" name="Oval 21">
            <a:extLst>
              <a:ext uri="{FF2B5EF4-FFF2-40B4-BE49-F238E27FC236}">
                <a16:creationId xmlns:a16="http://schemas.microsoft.com/office/drawing/2014/main" id="{1E66665C-83A7-47EA-572E-AC360E34446A}"/>
              </a:ext>
            </a:extLst>
          </p:cNvPr>
          <p:cNvSpPr/>
          <p:nvPr/>
        </p:nvSpPr>
        <p:spPr>
          <a:xfrm flipH="1">
            <a:off x="8109147" y="5494747"/>
            <a:ext cx="461991" cy="432619"/>
          </a:xfrm>
          <a:prstGeom prst="ellipse">
            <a:avLst/>
          </a:prstGeom>
          <a:solidFill>
            <a:schemeClr val="accent5">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a:solidFill>
                  <a:prstClr val="white"/>
                </a:solidFill>
                <a:latin typeface="Calibri"/>
              </a:rPr>
              <a:t>5</a:t>
            </a:r>
          </a:p>
        </p:txBody>
      </p:sp>
      <p:graphicFrame>
        <p:nvGraphicFramePr>
          <p:cNvPr id="2" name="Table 1">
            <a:extLst>
              <a:ext uri="{FF2B5EF4-FFF2-40B4-BE49-F238E27FC236}">
                <a16:creationId xmlns:a16="http://schemas.microsoft.com/office/drawing/2014/main" id="{138A75CF-A10C-A33B-5C18-E85B7484ADB1}"/>
              </a:ext>
            </a:extLst>
          </p:cNvPr>
          <p:cNvGraphicFramePr>
            <a:graphicFrameLocks noGrp="1"/>
          </p:cNvGraphicFramePr>
          <p:nvPr>
            <p:extLst>
              <p:ext uri="{D42A27DB-BD31-4B8C-83A1-F6EECF244321}">
                <p14:modId xmlns:p14="http://schemas.microsoft.com/office/powerpoint/2010/main" val="2428585506"/>
              </p:ext>
            </p:extLst>
          </p:nvPr>
        </p:nvGraphicFramePr>
        <p:xfrm>
          <a:off x="203200" y="4608088"/>
          <a:ext cx="2844800" cy="686243"/>
        </p:xfrm>
        <a:graphic>
          <a:graphicData uri="http://schemas.openxmlformats.org/drawingml/2006/table">
            <a:tbl>
              <a:tblPr>
                <a:tableStyleId>{5C22544A-7EE6-4342-B048-85BDC9FD1C3A}</a:tableStyleId>
              </a:tblPr>
              <a:tblGrid>
                <a:gridCol w="1968521">
                  <a:extLst>
                    <a:ext uri="{9D8B030D-6E8A-4147-A177-3AD203B41FA5}">
                      <a16:colId xmlns:a16="http://schemas.microsoft.com/office/drawing/2014/main" val="1480554804"/>
                    </a:ext>
                  </a:extLst>
                </a:gridCol>
                <a:gridCol w="876279">
                  <a:extLst>
                    <a:ext uri="{9D8B030D-6E8A-4147-A177-3AD203B41FA5}">
                      <a16:colId xmlns:a16="http://schemas.microsoft.com/office/drawing/2014/main" val="2302594587"/>
                    </a:ext>
                  </a:extLst>
                </a:gridCol>
              </a:tblGrid>
              <a:tr h="360567">
                <a:tc>
                  <a:txBody>
                    <a:bodyPr/>
                    <a:lstStyle/>
                    <a:p>
                      <a:pPr algn="l" fontAlgn="b"/>
                      <a:r>
                        <a:rPr lang="en-US" sz="1300" b="1" u="none" strike="noStrike">
                          <a:solidFill>
                            <a:schemeClr val="bg1"/>
                          </a:solidFill>
                          <a:effectLst/>
                          <a:latin typeface="Open Sans"/>
                          <a:ea typeface="Open Sans"/>
                          <a:cs typeface="Open Sans"/>
                        </a:rPr>
                        <a:t> Pre-Award Submitted</a:t>
                      </a:r>
                      <a:endParaRPr lang="en-US" sz="1300" b="1" i="0" u="none" strike="noStrike">
                        <a:solidFill>
                          <a:schemeClr val="bg1"/>
                        </a:solidFill>
                        <a:effectLst/>
                        <a:latin typeface="Open Sans"/>
                        <a:ea typeface="Open Sans"/>
                        <a:cs typeface="Open Sans"/>
                      </a:endParaRPr>
                    </a:p>
                  </a:txBody>
                  <a:tcPr marL="8467" marR="8467" marT="846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23072"/>
                    </a:solidFill>
                  </a:tcPr>
                </a:tc>
                <a:tc>
                  <a:txBody>
                    <a:bodyPr/>
                    <a:lstStyle/>
                    <a:p>
                      <a:pPr algn="ctr" fontAlgn="b"/>
                      <a:r>
                        <a:rPr lang="en-US" sz="1300" b="1" u="none" strike="noStrike">
                          <a:effectLst/>
                          <a:latin typeface="Open Sans"/>
                          <a:ea typeface="Open Sans"/>
                          <a:cs typeface="Open Sans"/>
                        </a:rPr>
                        <a:t>$63.6M</a:t>
                      </a:r>
                      <a:endParaRPr lang="en-US" sz="13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8467" marR="8467" marT="846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8491117"/>
                  </a:ext>
                </a:extLst>
              </a:tr>
              <a:tr h="325676">
                <a:tc>
                  <a:txBody>
                    <a:bodyPr/>
                    <a:lstStyle/>
                    <a:p>
                      <a:pPr algn="l" fontAlgn="b"/>
                      <a:r>
                        <a:rPr lang="en-US" sz="1300" b="1" u="none" strike="noStrike">
                          <a:solidFill>
                            <a:schemeClr val="bg1"/>
                          </a:solidFill>
                          <a:effectLst/>
                          <a:latin typeface="Open Sans"/>
                          <a:ea typeface="Open Sans"/>
                          <a:cs typeface="Open Sans"/>
                        </a:rPr>
                        <a:t> Pre-Award Approved</a:t>
                      </a:r>
                      <a:endParaRPr lang="en-US" sz="1300" b="1" i="0" u="none" strike="noStrike">
                        <a:solidFill>
                          <a:schemeClr val="bg1"/>
                        </a:solidFill>
                        <a:effectLst/>
                        <a:latin typeface="Open Sans"/>
                        <a:ea typeface="Open Sans"/>
                        <a:cs typeface="Open Sans"/>
                      </a:endParaRPr>
                    </a:p>
                  </a:txBody>
                  <a:tcPr marL="8467" marR="8467" marT="846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23072"/>
                    </a:solidFill>
                  </a:tcPr>
                </a:tc>
                <a:tc>
                  <a:txBody>
                    <a:bodyPr/>
                    <a:lstStyle/>
                    <a:p>
                      <a:pPr algn="ctr" fontAlgn="b"/>
                      <a:r>
                        <a:rPr lang="en-US" sz="1300" b="1" u="none" strike="noStrike" dirty="0">
                          <a:effectLst/>
                          <a:latin typeface="Open Sans"/>
                          <a:ea typeface="Open Sans"/>
                          <a:cs typeface="Open Sans"/>
                        </a:rPr>
                        <a:t> $53.9M </a:t>
                      </a:r>
                      <a:endParaRPr lang="en-US" sz="1300" b="1" i="0" u="none" strike="noStrike" dirty="0">
                        <a:effectLst/>
                        <a:latin typeface="Open Sans" panose="020B0606030504020204" pitchFamily="34" charset="0"/>
                        <a:ea typeface="Open Sans" panose="020B0606030504020204" pitchFamily="34" charset="0"/>
                        <a:cs typeface="Open Sans" panose="020B0606030504020204" pitchFamily="34" charset="0"/>
                      </a:endParaRPr>
                    </a:p>
                  </a:txBody>
                  <a:tcPr marL="8467" marR="8467" marT="846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7353663"/>
                  </a:ext>
                </a:extLst>
              </a:tr>
            </a:tbl>
          </a:graphicData>
        </a:graphic>
      </p:graphicFrame>
      <p:sp>
        <p:nvSpPr>
          <p:cNvPr id="12" name="TextBox 11">
            <a:extLst>
              <a:ext uri="{FF2B5EF4-FFF2-40B4-BE49-F238E27FC236}">
                <a16:creationId xmlns:a16="http://schemas.microsoft.com/office/drawing/2014/main" id="{84B0702B-9AA7-1794-0A37-C38541A9CEF7}"/>
              </a:ext>
            </a:extLst>
          </p:cNvPr>
          <p:cNvSpPr txBox="1"/>
          <p:nvPr/>
        </p:nvSpPr>
        <p:spPr>
          <a:xfrm>
            <a:off x="9344105" y="6594095"/>
            <a:ext cx="2989455" cy="276999"/>
          </a:xfrm>
          <a:prstGeom prst="rect">
            <a:avLst/>
          </a:prstGeom>
          <a:noFill/>
        </p:spPr>
        <p:txBody>
          <a:bodyPr wrap="square" lIns="121920" tIns="60960" rIns="121920" bIns="60960" rtlCol="0" anchor="t">
            <a:spAutoFit/>
          </a:bodyPr>
          <a:lstStyle/>
          <a:p>
            <a:pPr defTabSz="1219170"/>
            <a:r>
              <a:rPr lang="en-US" sz="1000" b="1" i="1">
                <a:solidFill>
                  <a:prstClr val="black"/>
                </a:solidFill>
                <a:highlight>
                  <a:srgbClr val="FFFFFF"/>
                </a:highlight>
                <a:latin typeface="Open Sans" panose="020B0606030504020204" pitchFamily="34" charset="0"/>
                <a:ea typeface="Open Sans" panose="020B0606030504020204" pitchFamily="34" charset="0"/>
                <a:cs typeface="Open Sans" panose="020B0606030504020204" pitchFamily="34" charset="0"/>
              </a:rPr>
              <a:t>*Does not include administrative expenses.</a:t>
            </a:r>
          </a:p>
        </p:txBody>
      </p:sp>
    </p:spTree>
    <p:extLst>
      <p:ext uri="{BB962C8B-B14F-4D97-AF65-F5344CB8AC3E}">
        <p14:creationId xmlns:p14="http://schemas.microsoft.com/office/powerpoint/2010/main" val="3373638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370995"/>
            <a:ext cx="4419600" cy="5016758"/>
          </a:xfrm>
          <a:prstGeom prst="rect">
            <a:avLst/>
          </a:prstGeom>
          <a:solidFill>
            <a:schemeClr val="tx2">
              <a:lumMod val="20000"/>
              <a:lumOff val="80000"/>
            </a:schemeClr>
          </a:solidFill>
        </p:spPr>
        <p:txBody>
          <a:bodyPr wrap="square">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Eligible Clean Water Project Categories </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Construction of municipal wastewater facilities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Control non-point source pollution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Decentralized wastewater treatment systems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Green infrastructure projects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Water quality projects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Stormwater management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Brownfields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Consolidation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Water reuse</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Asset management </a:t>
            </a: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Capacity management </a:t>
            </a:r>
          </a:p>
        </p:txBody>
      </p:sp>
      <p:pic>
        <p:nvPicPr>
          <p:cNvPr id="2" name="Picture 1">
            <a:extLst>
              <a:ext uri="{FF2B5EF4-FFF2-40B4-BE49-F238E27FC236}">
                <a16:creationId xmlns:a16="http://schemas.microsoft.com/office/drawing/2014/main" id="{41CFE4B8-3F2B-4D2F-A661-EF52BDDF7081}"/>
              </a:ext>
            </a:extLst>
          </p:cNvPr>
          <p:cNvPicPr>
            <a:picLocks noChangeAspect="1"/>
          </p:cNvPicPr>
          <p:nvPr/>
        </p:nvPicPr>
        <p:blipFill>
          <a:blip r:embed="rId3"/>
          <a:stretch>
            <a:fillRect/>
          </a:stretch>
        </p:blipFill>
        <p:spPr>
          <a:xfrm>
            <a:off x="6400800" y="1492828"/>
            <a:ext cx="3429000" cy="2117466"/>
          </a:xfrm>
          <a:prstGeom prst="rect">
            <a:avLst/>
          </a:prstGeom>
        </p:spPr>
      </p:pic>
      <p:pic>
        <p:nvPicPr>
          <p:cNvPr id="6" name="Picture 5">
            <a:extLst>
              <a:ext uri="{FF2B5EF4-FFF2-40B4-BE49-F238E27FC236}">
                <a16:creationId xmlns:a16="http://schemas.microsoft.com/office/drawing/2014/main" id="{A034A3D8-68C1-48D3-BE43-851552CC96CA}"/>
              </a:ext>
            </a:extLst>
          </p:cNvPr>
          <p:cNvPicPr>
            <a:picLocks noChangeAspect="1"/>
          </p:cNvPicPr>
          <p:nvPr/>
        </p:nvPicPr>
        <p:blipFill>
          <a:blip r:embed="rId4"/>
          <a:stretch>
            <a:fillRect/>
          </a:stretch>
        </p:blipFill>
        <p:spPr>
          <a:xfrm>
            <a:off x="6400801" y="4021287"/>
            <a:ext cx="3496845" cy="2117467"/>
          </a:xfrm>
          <a:prstGeom prst="rect">
            <a:avLst/>
          </a:prstGeom>
        </p:spPr>
      </p:pic>
      <p:sp>
        <p:nvSpPr>
          <p:cNvPr id="7" name="Title 6">
            <a:extLst>
              <a:ext uri="{FF2B5EF4-FFF2-40B4-BE49-F238E27FC236}">
                <a16:creationId xmlns:a16="http://schemas.microsoft.com/office/drawing/2014/main" id="{419DB9EF-10FD-0705-5811-151A667BAAFD}"/>
              </a:ext>
            </a:extLst>
          </p:cNvPr>
          <p:cNvSpPr>
            <a:spLocks noGrp="1"/>
          </p:cNvSpPr>
          <p:nvPr>
            <p:ph type="title"/>
          </p:nvPr>
        </p:nvSpPr>
        <p:spPr/>
        <p:txBody>
          <a:bodyPr/>
          <a:lstStyle/>
          <a:p>
            <a:r>
              <a:rPr lang="en-US"/>
              <a:t>CWSRF IUP: Eligible Projects</a:t>
            </a:r>
          </a:p>
        </p:txBody>
      </p:sp>
    </p:spTree>
    <p:extLst>
      <p:ext uri="{BB962C8B-B14F-4D97-AF65-F5344CB8AC3E}">
        <p14:creationId xmlns:p14="http://schemas.microsoft.com/office/powerpoint/2010/main" val="348234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494494" y="2857498"/>
            <a:ext cx="4587725" cy="1143000"/>
          </a:xfrm>
        </p:spPr>
        <p:txBody>
          <a:bodyPr>
            <a:normAutofit fontScale="90000"/>
          </a:bodyPr>
          <a:lstStyle/>
          <a:p>
            <a:r>
              <a:rPr lang="en-US" sz="4250">
                <a:solidFill>
                  <a:schemeClr val="bg1"/>
                </a:solidFill>
                <a:ea typeface="Open Sans Light"/>
              </a:rPr>
              <a:t>State Water Infrastructure Grants (SWIG)</a:t>
            </a:r>
            <a:endParaRPr lang="en-US">
              <a:solidFill>
                <a:schemeClr val="bg1"/>
              </a:solidFill>
            </a:endParaRPr>
          </a:p>
        </p:txBody>
      </p:sp>
      <p:grpSp>
        <p:nvGrpSpPr>
          <p:cNvPr id="3" name="Group 2">
            <a:extLst>
              <a:ext uri="{FF2B5EF4-FFF2-40B4-BE49-F238E27FC236}">
                <a16:creationId xmlns:a16="http://schemas.microsoft.com/office/drawing/2014/main" id="{86B03C30-5CF4-CCDC-1AE0-F394AD12A7E1}"/>
              </a:ext>
            </a:extLst>
          </p:cNvPr>
          <p:cNvGrpSpPr/>
          <p:nvPr/>
        </p:nvGrpSpPr>
        <p:grpSpPr>
          <a:xfrm>
            <a:off x="4219358" y="2788847"/>
            <a:ext cx="2976040" cy="1199603"/>
            <a:chOff x="3901819" y="841080"/>
            <a:chExt cx="2976040" cy="1199603"/>
          </a:xfrm>
        </p:grpSpPr>
        <p:grpSp>
          <p:nvGrpSpPr>
            <p:cNvPr id="4" name="Group 3">
              <a:extLst>
                <a:ext uri="{FF2B5EF4-FFF2-40B4-BE49-F238E27FC236}">
                  <a16:creationId xmlns:a16="http://schemas.microsoft.com/office/drawing/2014/main" id="{36DA39F3-2332-8C13-AAC4-707CCCFD57E1}"/>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2DF89ED2-FEB2-FED3-2F03-007BEC2A7E63}"/>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0FE5CAA-B08C-8BCD-9C16-390177A74769}"/>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1" name="Picture 20" descr="Graphical user interface&#10;&#10;Description automatically generated">
              <a:extLst>
                <a:ext uri="{FF2B5EF4-FFF2-40B4-BE49-F238E27FC236}">
                  <a16:creationId xmlns:a16="http://schemas.microsoft.com/office/drawing/2014/main" id="{C83C3EAD-AFB8-9BDC-E7D2-DED4A538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4243010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485A75B-D6AA-A99F-87B0-07D9E266B0A2}"/>
              </a:ext>
            </a:extLst>
          </p:cNvPr>
          <p:cNvGraphicFramePr>
            <a:graphicFrameLocks noGrp="1"/>
          </p:cNvGraphicFramePr>
          <p:nvPr/>
        </p:nvGraphicFramePr>
        <p:xfrm>
          <a:off x="1117442" y="1241916"/>
          <a:ext cx="9957115" cy="4506325"/>
        </p:xfrm>
        <a:graphic>
          <a:graphicData uri="http://schemas.openxmlformats.org/drawingml/2006/table">
            <a:tbl>
              <a:tblPr firstRow="1" lastRow="1" bandRow="1">
                <a:tableStyleId>{5C22544A-7EE6-4342-B048-85BDC9FD1C3A}</a:tableStyleId>
              </a:tblPr>
              <a:tblGrid>
                <a:gridCol w="2151585">
                  <a:extLst>
                    <a:ext uri="{9D8B030D-6E8A-4147-A177-3AD203B41FA5}">
                      <a16:colId xmlns:a16="http://schemas.microsoft.com/office/drawing/2014/main" val="3396296498"/>
                    </a:ext>
                  </a:extLst>
                </a:gridCol>
                <a:gridCol w="5274365">
                  <a:extLst>
                    <a:ext uri="{9D8B030D-6E8A-4147-A177-3AD203B41FA5}">
                      <a16:colId xmlns:a16="http://schemas.microsoft.com/office/drawing/2014/main" val="648499484"/>
                    </a:ext>
                  </a:extLst>
                </a:gridCol>
                <a:gridCol w="2531165">
                  <a:extLst>
                    <a:ext uri="{9D8B030D-6E8A-4147-A177-3AD203B41FA5}">
                      <a16:colId xmlns:a16="http://schemas.microsoft.com/office/drawing/2014/main" val="490684811"/>
                    </a:ext>
                  </a:extLst>
                </a:gridCol>
              </a:tblGrid>
              <a:tr h="545567">
                <a:tc>
                  <a:txBody>
                    <a:bodyPr/>
                    <a:lstStyle/>
                    <a:p>
                      <a:pPr algn="l"/>
                      <a:r>
                        <a:rPr lang="en-US" sz="2000">
                          <a:latin typeface="Open Sans" panose="020B0606030504020204" pitchFamily="34" charset="0"/>
                          <a:ea typeface="Open Sans" panose="020B0606030504020204" pitchFamily="34" charset="0"/>
                          <a:cs typeface="Open Sans" panose="020B0606030504020204" pitchFamily="34" charset="0"/>
                        </a:rPr>
                        <a:t>Solicitation Opening</a:t>
                      </a:r>
                    </a:p>
                  </a:txBody>
                  <a:tcPr>
                    <a:solidFill>
                      <a:schemeClr val="tx2"/>
                    </a:solidFill>
                  </a:tcPr>
                </a:tc>
                <a:tc>
                  <a:txBody>
                    <a:bodyPr/>
                    <a:lstStyle/>
                    <a:p>
                      <a:pPr algn="l"/>
                      <a:r>
                        <a:rPr lang="en-US" sz="2000">
                          <a:latin typeface="Open Sans" panose="020B0606030504020204" pitchFamily="34" charset="0"/>
                          <a:ea typeface="Open Sans" panose="020B0606030504020204" pitchFamily="34" charset="0"/>
                          <a:cs typeface="Open Sans" panose="020B0606030504020204" pitchFamily="34" charset="0"/>
                        </a:rPr>
                        <a:t>Grant Programs</a:t>
                      </a:r>
                    </a:p>
                  </a:txBody>
                  <a:tcPr>
                    <a:solidFill>
                      <a:schemeClr val="tx2"/>
                    </a:solidFill>
                  </a:tcPr>
                </a:tc>
                <a:tc>
                  <a:txBody>
                    <a:bodyPr/>
                    <a:lstStyle/>
                    <a:p>
                      <a:pPr algn="r"/>
                      <a:r>
                        <a:rPr lang="en-US" sz="2000">
                          <a:latin typeface="Open Sans" panose="020B0606030504020204" pitchFamily="34" charset="0"/>
                          <a:ea typeface="Open Sans" panose="020B0606030504020204" pitchFamily="34" charset="0"/>
                          <a:cs typeface="Open Sans" panose="020B0606030504020204" pitchFamily="34" charset="0"/>
                        </a:rPr>
                        <a:t>Available Funding  </a:t>
                      </a:r>
                    </a:p>
                  </a:txBody>
                  <a:tcPr>
                    <a:solidFill>
                      <a:schemeClr val="tx2"/>
                    </a:solidFill>
                  </a:tcPr>
                </a:tc>
                <a:extLst>
                  <a:ext uri="{0D108BD9-81ED-4DB2-BD59-A6C34878D82A}">
                    <a16:rowId xmlns:a16="http://schemas.microsoft.com/office/drawing/2014/main" val="3750747768"/>
                  </a:ext>
                </a:extLst>
              </a:tr>
              <a:tr h="508679">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November 2024</a:t>
                      </a:r>
                    </a:p>
                  </a:txBody>
                  <a:tcPr>
                    <a:solidFill>
                      <a:schemeClr val="tx2">
                        <a:lumMod val="20000"/>
                        <a:lumOff val="80000"/>
                      </a:schemeClr>
                    </a:solidFill>
                  </a:tcPr>
                </a:tc>
                <a:tc>
                  <a:txBody>
                    <a:bodyPr/>
                    <a:lstStyle/>
                    <a:p>
                      <a:r>
                        <a:rPr lang="en-US" sz="2000">
                          <a:latin typeface="Open Sans"/>
                          <a:ea typeface="Open Sans"/>
                          <a:cs typeface="Open Sans"/>
                        </a:rPr>
                        <a:t>Lead Service Line Inventory and Planning</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schemeClr>
                    </a:solidFill>
                  </a:tcPr>
                </a:tc>
                <a:tc>
                  <a:txBody>
                    <a:bodyPr/>
                    <a:lstStyle/>
                    <a:p>
                      <a:pPr marL="0" algn="r" defTabSz="914400" rtl="0" eaLnBrk="1" fontAlgn="t"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$8,500,000</a:t>
                      </a:r>
                    </a:p>
                  </a:txBody>
                  <a:tcPr marL="9525" marR="9525" marT="9525" anchor="ctr">
                    <a:solidFill>
                      <a:schemeClr val="tx2">
                        <a:lumMod val="20000"/>
                        <a:lumOff val="80000"/>
                      </a:schemeClr>
                    </a:solidFill>
                  </a:tcPr>
                </a:tc>
                <a:extLst>
                  <a:ext uri="{0D108BD9-81ED-4DB2-BD59-A6C34878D82A}">
                    <a16:rowId xmlns:a16="http://schemas.microsoft.com/office/drawing/2014/main" val="4063464801"/>
                  </a:ext>
                </a:extLst>
              </a:tr>
              <a:tr h="532753">
                <a:tc>
                  <a:txBody>
                    <a:bodyPr/>
                    <a:lstStyle/>
                    <a:p>
                      <a:pPr marL="0" algn="l" defTabSz="1219170" rtl="0" eaLnBrk="1"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November 2024</a:t>
                      </a:r>
                    </a:p>
                  </a:txBody>
                  <a:tcPr>
                    <a:solidFill>
                      <a:srgbClr val="C3D4ED"/>
                    </a:solidFill>
                  </a:tcPr>
                </a:tc>
                <a:tc>
                  <a:txBody>
                    <a:bodyPr/>
                    <a:lstStyle/>
                    <a:p>
                      <a:pPr marL="0" algn="l" defTabSz="1219170" rtl="0" eaLnBrk="1"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Sewer Overflow and Stormwater Reuse (OSG)</a:t>
                      </a:r>
                    </a:p>
                  </a:txBody>
                  <a:tcPr>
                    <a:solidFill>
                      <a:srgbClr val="C3D4ED"/>
                    </a:solidFill>
                  </a:tcPr>
                </a:tc>
                <a:tc>
                  <a:txBody>
                    <a:bodyPr/>
                    <a:lstStyle/>
                    <a:p>
                      <a:pPr marL="0" algn="r" defTabSz="1219170" rtl="0" eaLnBrk="1" fontAlgn="t"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$1,500,000</a:t>
                      </a:r>
                    </a:p>
                  </a:txBody>
                  <a:tcPr marL="9525" marR="9525" marT="9525" anchor="ctr">
                    <a:solidFill>
                      <a:srgbClr val="C3D4ED"/>
                    </a:solidFill>
                  </a:tcPr>
                </a:tc>
                <a:extLst>
                  <a:ext uri="{0D108BD9-81ED-4DB2-BD59-A6C34878D82A}">
                    <a16:rowId xmlns:a16="http://schemas.microsoft.com/office/drawing/2014/main" val="2807574990"/>
                  </a:ext>
                </a:extLst>
              </a:tr>
              <a:tr h="518177">
                <a:tc>
                  <a:txBody>
                    <a:bodyPr/>
                    <a:lstStyle/>
                    <a:p>
                      <a:pPr marL="0" algn="l" defTabSz="1219170" rtl="0" eaLnBrk="1"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February 2025</a:t>
                      </a:r>
                    </a:p>
                  </a:txBody>
                  <a:tcP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a:latin typeface="Open Sans" panose="020B0606030504020204" pitchFamily="34" charset="0"/>
                          <a:ea typeface="Open Sans" panose="020B0606030504020204" pitchFamily="34" charset="0"/>
                          <a:cs typeface="Open Sans" panose="020B0606030504020204" pitchFamily="34" charset="0"/>
                        </a:rPr>
                        <a:t>Asset Management Planning (AMP)</a:t>
                      </a:r>
                      <a:endPar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schemeClr>
                    </a:solidFill>
                  </a:tcPr>
                </a:tc>
                <a:tc>
                  <a:txBody>
                    <a:bodyPr/>
                    <a:lstStyle/>
                    <a:p>
                      <a:pPr marL="0" algn="r" defTabSz="1219170" rtl="0" eaLnBrk="1" fontAlgn="t" latinLnBrk="0" hangingPunct="1"/>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$5,000,000</a:t>
                      </a:r>
                    </a:p>
                  </a:txBody>
                  <a:tcPr anchor="ctr">
                    <a:solidFill>
                      <a:schemeClr val="tx2">
                        <a:lumMod val="20000"/>
                        <a:lumOff val="80000"/>
                      </a:schemeClr>
                    </a:solidFill>
                  </a:tcPr>
                </a:tc>
                <a:extLst>
                  <a:ext uri="{0D108BD9-81ED-4DB2-BD59-A6C34878D82A}">
                    <a16:rowId xmlns:a16="http://schemas.microsoft.com/office/drawing/2014/main" val="1069710819"/>
                  </a:ext>
                </a:extLst>
              </a:tr>
              <a:tr h="782763">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February 2025</a:t>
                      </a:r>
                    </a:p>
                  </a:txBody>
                  <a:tcPr>
                    <a:solidFill>
                      <a:schemeClr val="tx2">
                        <a:lumMod val="20000"/>
                        <a:lumOff val="80000"/>
                      </a:schemeClr>
                    </a:solidFill>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Small, Underserved, and Disadvantaged Communities (SUDC)</a:t>
                      </a:r>
                    </a:p>
                  </a:txBody>
                  <a:tcPr>
                    <a:solidFill>
                      <a:schemeClr val="tx2">
                        <a:lumMod val="20000"/>
                        <a:lumOff val="80000"/>
                      </a:schemeClr>
                    </a:solidFill>
                  </a:tcPr>
                </a:tc>
                <a:tc>
                  <a:txBody>
                    <a:bodyPr/>
                    <a:lstStyle/>
                    <a:p>
                      <a:pPr algn="r"/>
                      <a:r>
                        <a:rPr lang="en-US" sz="2000">
                          <a:latin typeface="Open Sans" panose="020B0606030504020204" pitchFamily="34" charset="0"/>
                          <a:ea typeface="Open Sans" panose="020B0606030504020204" pitchFamily="34" charset="0"/>
                          <a:cs typeface="Open Sans" panose="020B0606030504020204" pitchFamily="34" charset="0"/>
                        </a:rPr>
                        <a:t>$800,000</a:t>
                      </a:r>
                    </a:p>
                  </a:txBody>
                  <a:tcPr anchor="ctr">
                    <a:solidFill>
                      <a:schemeClr val="tx2">
                        <a:lumMod val="20000"/>
                        <a:lumOff val="80000"/>
                      </a:schemeClr>
                    </a:solidFill>
                  </a:tcPr>
                </a:tc>
                <a:extLst>
                  <a:ext uri="{0D108BD9-81ED-4DB2-BD59-A6C34878D82A}">
                    <a16:rowId xmlns:a16="http://schemas.microsoft.com/office/drawing/2014/main" val="3694047760"/>
                  </a:ext>
                </a:extLst>
              </a:tr>
              <a:tr h="557583">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April 2025</a:t>
                      </a:r>
                    </a:p>
                  </a:txBody>
                  <a:tcPr>
                    <a:solidFill>
                      <a:schemeClr val="tx2">
                        <a:lumMod val="20000"/>
                        <a:lumOff val="80000"/>
                      </a:schemeClr>
                    </a:solidFill>
                  </a:tcPr>
                </a:tc>
                <a:tc>
                  <a:txBody>
                    <a:bodyPr/>
                    <a:lstStyle/>
                    <a:p>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Emerging Contaminants Funding for Small and Disadvantaged Communities (EC-SDC)</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solidFill>
                      <a:schemeClr val="tx2">
                        <a:lumMod val="20000"/>
                        <a:lumOff val="80000"/>
                      </a:schemeClr>
                    </a:solidFill>
                  </a:tcPr>
                </a:tc>
                <a:tc>
                  <a:txBody>
                    <a:bodyPr/>
                    <a:lstStyle/>
                    <a:p>
                      <a:pPr algn="r"/>
                      <a:r>
                        <a:rPr lang="en-US" sz="2000">
                          <a:latin typeface="Open Sans" panose="020B0606030504020204" pitchFamily="34" charset="0"/>
                          <a:ea typeface="Open Sans" panose="020B0606030504020204" pitchFamily="34" charset="0"/>
                          <a:cs typeface="Open Sans" panose="020B0606030504020204" pitchFamily="34" charset="0"/>
                        </a:rPr>
                        <a:t>$</a:t>
                      </a:r>
                      <a:r>
                        <a:rPr lang="en-US" sz="2000" kern="1200">
                          <a:solidFill>
                            <a:schemeClr val="dk1"/>
                          </a:solidFill>
                          <a:latin typeface="Open Sans" panose="020B0606030504020204" pitchFamily="34" charset="0"/>
                          <a:ea typeface="Open Sans" panose="020B0606030504020204" pitchFamily="34" charset="0"/>
                          <a:cs typeface="Open Sans" panose="020B0606030504020204" pitchFamily="34" charset="0"/>
                        </a:rPr>
                        <a:t>39,800,000</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lumMod val="20000"/>
                        <a:lumOff val="80000"/>
                      </a:schemeClr>
                    </a:solidFill>
                  </a:tcPr>
                </a:tc>
                <a:extLst>
                  <a:ext uri="{0D108BD9-81ED-4DB2-BD59-A6C34878D82A}">
                    <a16:rowId xmlns:a16="http://schemas.microsoft.com/office/drawing/2014/main" val="2282733979"/>
                  </a:ext>
                </a:extLst>
              </a:tr>
              <a:tr h="593586">
                <a:tc>
                  <a:txBody>
                    <a:bodyPr/>
                    <a:lstStyle/>
                    <a:p>
                      <a:pPr algn="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r"/>
                      <a:r>
                        <a:rPr lang="en-US" sz="2000">
                          <a:latin typeface="Open Sans" panose="020B0606030504020204" pitchFamily="34" charset="0"/>
                          <a:ea typeface="Open Sans" panose="020B0606030504020204" pitchFamily="34" charset="0"/>
                          <a:cs typeface="Open Sans" panose="020B0606030504020204" pitchFamily="34" charset="0"/>
                        </a:rPr>
                        <a:t>Total Available for State FY 2025</a:t>
                      </a:r>
                    </a:p>
                  </a:txBody>
                  <a:tcPr anchor="ctr">
                    <a:solidFill>
                      <a:schemeClr val="tx2"/>
                    </a:solidFill>
                  </a:tcPr>
                </a:tc>
                <a:tc>
                  <a:txBody>
                    <a:bodyPr/>
                    <a:lstStyle/>
                    <a:p>
                      <a:pPr algn="r"/>
                      <a:r>
                        <a:rPr lang="en-US" sz="2000">
                          <a:latin typeface="Open Sans" panose="020B0606030504020204" pitchFamily="34" charset="0"/>
                          <a:ea typeface="Open Sans" panose="020B0606030504020204" pitchFamily="34" charset="0"/>
                          <a:cs typeface="Open Sans" panose="020B0606030504020204" pitchFamily="34" charset="0"/>
                        </a:rPr>
                        <a:t>$55,600,000</a:t>
                      </a:r>
                    </a:p>
                  </a:txBody>
                  <a:tcPr anchor="ctr">
                    <a:solidFill>
                      <a:schemeClr val="tx2"/>
                    </a:solidFill>
                  </a:tcPr>
                </a:tc>
                <a:extLst>
                  <a:ext uri="{0D108BD9-81ED-4DB2-BD59-A6C34878D82A}">
                    <a16:rowId xmlns:a16="http://schemas.microsoft.com/office/drawing/2014/main" val="1656710697"/>
                  </a:ext>
                </a:extLst>
              </a:tr>
            </a:tbl>
          </a:graphicData>
        </a:graphic>
      </p:graphicFrame>
      <p:sp>
        <p:nvSpPr>
          <p:cNvPr id="7" name="Title 6">
            <a:extLst>
              <a:ext uri="{FF2B5EF4-FFF2-40B4-BE49-F238E27FC236}">
                <a16:creationId xmlns:a16="http://schemas.microsoft.com/office/drawing/2014/main" id="{0CCE588C-B1DE-1E58-2DAE-25DAE337D2FC}"/>
              </a:ext>
            </a:extLst>
          </p:cNvPr>
          <p:cNvSpPr>
            <a:spLocks noGrp="1"/>
          </p:cNvSpPr>
          <p:nvPr>
            <p:ph type="title"/>
          </p:nvPr>
        </p:nvSpPr>
        <p:spPr/>
        <p:txBody>
          <a:bodyPr/>
          <a:lstStyle/>
          <a:p>
            <a:r>
              <a:rPr lang="en-US"/>
              <a:t>Grant Opportunities</a:t>
            </a:r>
          </a:p>
        </p:txBody>
      </p:sp>
      <p:sp>
        <p:nvSpPr>
          <p:cNvPr id="8" name="TextBox 7">
            <a:extLst>
              <a:ext uri="{FF2B5EF4-FFF2-40B4-BE49-F238E27FC236}">
                <a16:creationId xmlns:a16="http://schemas.microsoft.com/office/drawing/2014/main" id="{0CB16496-B00D-6D14-9E0D-D59B12510B2B}"/>
              </a:ext>
            </a:extLst>
          </p:cNvPr>
          <p:cNvSpPr txBox="1"/>
          <p:nvPr/>
        </p:nvSpPr>
        <p:spPr>
          <a:xfrm>
            <a:off x="2251464" y="5872554"/>
            <a:ext cx="7689069" cy="646331"/>
          </a:xfrm>
          <a:prstGeom prst="rect">
            <a:avLst/>
          </a:prstGeom>
          <a:noFill/>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SWIG Website: </a:t>
            </a:r>
            <a:r>
              <a:rPr lang="en-US">
                <a:latin typeface="Open Sans" panose="020B0606030504020204" pitchFamily="34" charset="0"/>
                <a:ea typeface="Open Sans" panose="020B0606030504020204" pitchFamily="34" charset="0"/>
                <a:cs typeface="Open Sans" panose="020B0606030504020204" pitchFamily="34" charset="0"/>
                <a:hlinkClick r:id="rId3"/>
              </a:rPr>
              <a:t>https://www.tn.gov/environment/program-areas/</a:t>
            </a:r>
          </a:p>
          <a:p>
            <a:pPr algn="ctr"/>
            <a:r>
              <a:rPr lang="en-US" err="1">
                <a:latin typeface="Open Sans" panose="020B0606030504020204" pitchFamily="34" charset="0"/>
                <a:ea typeface="Open Sans" panose="020B0606030504020204" pitchFamily="34" charset="0"/>
                <a:cs typeface="Open Sans" panose="020B0606030504020204" pitchFamily="34" charset="0"/>
                <a:hlinkClick r:id="rId3"/>
              </a:rPr>
              <a:t>wr</a:t>
            </a:r>
            <a:r>
              <a:rPr lang="en-US">
                <a:latin typeface="Open Sans" panose="020B0606030504020204" pitchFamily="34" charset="0"/>
                <a:ea typeface="Open Sans" panose="020B0606030504020204" pitchFamily="34" charset="0"/>
                <a:cs typeface="Open Sans" panose="020B0606030504020204" pitchFamily="34" charset="0"/>
                <a:hlinkClick r:id="rId3"/>
              </a:rPr>
              <a:t>-water-resources/srfp/srf-home/swig.html</a:t>
            </a:r>
            <a:r>
              <a:rPr lang="en-US">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638557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DE40-0BB7-C686-BC4C-0383337646F3}"/>
              </a:ext>
            </a:extLst>
          </p:cNvPr>
          <p:cNvSpPr>
            <a:spLocks noGrp="1"/>
          </p:cNvSpPr>
          <p:nvPr>
            <p:ph type="title"/>
          </p:nvPr>
        </p:nvSpPr>
        <p:spPr/>
        <p:txBody>
          <a:bodyPr/>
          <a:lstStyle/>
          <a:p>
            <a:r>
              <a:rPr lang="en-US" sz="2800"/>
              <a:t>Program Highlight: Lead Service Line Inventory and Planning Grants</a:t>
            </a:r>
          </a:p>
        </p:txBody>
      </p:sp>
      <p:sp>
        <p:nvSpPr>
          <p:cNvPr id="3" name="Content Placeholder 2">
            <a:extLst>
              <a:ext uri="{FF2B5EF4-FFF2-40B4-BE49-F238E27FC236}">
                <a16:creationId xmlns:a16="http://schemas.microsoft.com/office/drawing/2014/main" id="{6575C8A6-D6C6-F85F-1958-A16631F89AED}"/>
              </a:ext>
            </a:extLst>
          </p:cNvPr>
          <p:cNvSpPr>
            <a:spLocks noGrp="1"/>
          </p:cNvSpPr>
          <p:nvPr>
            <p:ph idx="1"/>
          </p:nvPr>
        </p:nvSpPr>
        <p:spPr>
          <a:xfrm>
            <a:off x="203199" y="1143000"/>
            <a:ext cx="11594353" cy="5562600"/>
          </a:xfrm>
        </p:spPr>
        <p:txBody>
          <a:bodyPr vert="horz" lIns="91440" tIns="45720" rIns="91440" bIns="45720" rtlCol="0" anchor="t">
            <a:normAutofit/>
          </a:bodyPr>
          <a:lstStyle/>
          <a:p>
            <a:r>
              <a:rPr lang="en-US">
                <a:solidFill>
                  <a:schemeClr val="tx1"/>
                </a:solidFill>
                <a:latin typeface="Open Sans"/>
                <a:ea typeface="Open Sans"/>
                <a:cs typeface="Open Sans"/>
              </a:rPr>
              <a:t>SFY 2024 Lead Service Line Inventory (LSLI) grant  </a:t>
            </a:r>
          </a:p>
          <a:p>
            <a:pPr marL="876286" lvl="1" indent="-342900"/>
            <a:r>
              <a:rPr lang="en-US" sz="2400">
                <a:solidFill>
                  <a:schemeClr val="tx1"/>
                </a:solidFill>
                <a:latin typeface="Open Sans"/>
                <a:ea typeface="Open Sans"/>
                <a:cs typeface="Open Sans"/>
              </a:rPr>
              <a:t>59 awards, most grant contracts are fully executed </a:t>
            </a:r>
          </a:p>
          <a:p>
            <a:pPr marL="1409673" lvl="2" indent="-342900"/>
            <a:r>
              <a:rPr lang="en-US" sz="2200">
                <a:solidFill>
                  <a:schemeClr val="tx1"/>
                </a:solidFill>
                <a:latin typeface="Open Sans"/>
                <a:ea typeface="Open Sans"/>
                <a:cs typeface="Open Sans"/>
              </a:rPr>
              <a:t>If you haven’t submitted a signed contract, please do so now</a:t>
            </a:r>
          </a:p>
          <a:p>
            <a:pPr marL="876286" lvl="1" indent="-342900"/>
            <a:r>
              <a:rPr lang="en-US" sz="2400">
                <a:solidFill>
                  <a:schemeClr val="tx1"/>
                </a:solidFill>
                <a:latin typeface="Open Sans"/>
                <a:ea typeface="Open Sans"/>
                <a:cs typeface="Open Sans"/>
              </a:rPr>
              <a:t>Scopes of work are being implemented</a:t>
            </a:r>
          </a:p>
          <a:p>
            <a:pPr marL="876286" lvl="1" indent="-342900"/>
            <a:r>
              <a:rPr lang="en-US" sz="2400">
                <a:solidFill>
                  <a:schemeClr val="tx1"/>
                </a:solidFill>
                <a:latin typeface="Open Sans"/>
                <a:ea typeface="Open Sans"/>
                <a:cs typeface="Open Sans"/>
              </a:rPr>
              <a:t>Procurements and grant reimbursements are underway</a:t>
            </a:r>
          </a:p>
          <a:p>
            <a:pPr marL="876286" lvl="1" indent="-342900"/>
            <a:endParaRPr lang="en-US" sz="2400">
              <a:solidFill>
                <a:schemeClr val="tx1"/>
              </a:solidFill>
              <a:latin typeface="Open Sans"/>
              <a:ea typeface="Open Sans"/>
              <a:cs typeface="Open Sans"/>
            </a:endParaRPr>
          </a:p>
          <a:p>
            <a:pPr marL="342900" indent="-342900"/>
            <a:r>
              <a:rPr lang="en-US" sz="2800">
                <a:solidFill>
                  <a:schemeClr val="tx1"/>
                </a:solidFill>
                <a:latin typeface="Open Sans"/>
                <a:ea typeface="Open Sans"/>
                <a:cs typeface="Open Sans"/>
              </a:rPr>
              <a:t>100% compliance with inventory submissions, which were due October 16, 2024</a:t>
            </a:r>
            <a:endParaRPr lang="en-US"/>
          </a:p>
          <a:p>
            <a:pPr marL="456565" indent="-456565">
              <a:buClr>
                <a:srgbClr val="FF0F00"/>
              </a:buClr>
            </a:pPr>
            <a:endParaRPr lang="en-US" sz="2000"/>
          </a:p>
          <a:p>
            <a:pPr marL="5180330" lvl="8" indent="-380365"/>
            <a:endParaRPr lang="en-US" sz="3067">
              <a:latin typeface="Open Sans"/>
              <a:ea typeface="Open Sans"/>
              <a:cs typeface="Open Sans"/>
            </a:endParaRPr>
          </a:p>
          <a:p>
            <a:pPr marL="5180330" lvl="8" indent="-380365"/>
            <a:endParaRPr lang="en-US" sz="3067">
              <a:latin typeface="Open Sans"/>
              <a:ea typeface="Open Sans"/>
              <a:cs typeface="Open Sans"/>
            </a:endParaRPr>
          </a:p>
          <a:p>
            <a:pPr marL="5180330" lvl="8" indent="-380365"/>
            <a:endParaRPr lang="en-US" sz="3067">
              <a:latin typeface="Open Sans"/>
              <a:ea typeface="Open Sans"/>
              <a:cs typeface="Open Sans"/>
            </a:endParaRPr>
          </a:p>
          <a:p>
            <a:pPr marL="4799965" lvl="8" indent="0">
              <a:buNone/>
            </a:pPr>
            <a:endParaRPr lang="en-US" sz="3067">
              <a:solidFill>
                <a:srgbClr val="000000"/>
              </a:solidFill>
            </a:endParaRPr>
          </a:p>
          <a:p>
            <a:pPr marL="456565" indent="-456565"/>
            <a:endParaRPr lang="en-US" sz="2000"/>
          </a:p>
          <a:p>
            <a:pPr marL="456565" indent="-456565"/>
            <a:endParaRPr lang="en-US"/>
          </a:p>
          <a:p>
            <a:pPr marL="456565" indent="-456565"/>
            <a:endParaRPr lang="en-US"/>
          </a:p>
          <a:p>
            <a:pPr marL="456565" indent="-456565"/>
            <a:endParaRPr lang="en-US"/>
          </a:p>
        </p:txBody>
      </p:sp>
      <p:pic>
        <p:nvPicPr>
          <p:cNvPr id="4" name="Picture 3">
            <a:extLst>
              <a:ext uri="{FF2B5EF4-FFF2-40B4-BE49-F238E27FC236}">
                <a16:creationId xmlns:a16="http://schemas.microsoft.com/office/drawing/2014/main" id="{B346C025-E6BA-7DF9-5DA4-96FA36F875C4}"/>
              </a:ext>
            </a:extLst>
          </p:cNvPr>
          <p:cNvPicPr>
            <a:picLocks noChangeAspect="1"/>
          </p:cNvPicPr>
          <p:nvPr/>
        </p:nvPicPr>
        <p:blipFill>
          <a:blip r:embed="rId3"/>
          <a:stretch>
            <a:fillRect/>
          </a:stretch>
        </p:blipFill>
        <p:spPr>
          <a:xfrm>
            <a:off x="10222570" y="1143000"/>
            <a:ext cx="1766230" cy="1761891"/>
          </a:xfrm>
          <a:prstGeom prst="rect">
            <a:avLst/>
          </a:prstGeom>
        </p:spPr>
      </p:pic>
    </p:spTree>
    <p:extLst>
      <p:ext uri="{BB962C8B-B14F-4D97-AF65-F5344CB8AC3E}">
        <p14:creationId xmlns:p14="http://schemas.microsoft.com/office/powerpoint/2010/main" val="895751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9B8-E86D-4124-B0E6-1E7F46E81C61}"/>
              </a:ext>
            </a:extLst>
          </p:cNvPr>
          <p:cNvSpPr>
            <a:spLocks noGrp="1"/>
          </p:cNvSpPr>
          <p:nvPr>
            <p:ph type="title"/>
          </p:nvPr>
        </p:nvSpPr>
        <p:spPr/>
        <p:txBody>
          <a:bodyPr/>
          <a:lstStyle/>
          <a:p>
            <a:r>
              <a:rPr lang="en-US" dirty="0"/>
              <a:t>Lead Service Line Inventory Grants</a:t>
            </a:r>
          </a:p>
        </p:txBody>
      </p:sp>
      <p:sp>
        <p:nvSpPr>
          <p:cNvPr id="3" name="Content Placeholder 2">
            <a:extLst>
              <a:ext uri="{FF2B5EF4-FFF2-40B4-BE49-F238E27FC236}">
                <a16:creationId xmlns:a16="http://schemas.microsoft.com/office/drawing/2014/main" id="{ACCA5987-8560-EDCE-E569-2D62427BB8B0}"/>
              </a:ext>
            </a:extLst>
          </p:cNvPr>
          <p:cNvSpPr>
            <a:spLocks noGrp="1"/>
          </p:cNvSpPr>
          <p:nvPr>
            <p:ph idx="1"/>
          </p:nvPr>
        </p:nvSpPr>
        <p:spPr/>
        <p:txBody>
          <a:bodyPr/>
          <a:lstStyle/>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Opens November 5</a:t>
            </a:r>
            <a:r>
              <a:rPr lang="en-US" sz="2800" b="0" i="0" baseline="30000" dirty="0">
                <a:solidFill>
                  <a:srgbClr val="000000"/>
                </a:solidFill>
                <a:effectLst/>
                <a:latin typeface="Calibri" panose="020F0502020204030204" pitchFamily="34" charset="0"/>
              </a:rPr>
              <a:t>th</a:t>
            </a:r>
            <a:r>
              <a:rPr lang="en-US" sz="2800" b="0" i="0" dirty="0">
                <a:solidFill>
                  <a:srgbClr val="000000"/>
                </a:solidFill>
                <a:effectLst/>
                <a:latin typeface="Calibri" panose="020F0502020204030204" pitchFamily="34" charset="0"/>
              </a:rPr>
              <a:t> through December 20</a:t>
            </a:r>
            <a:r>
              <a:rPr lang="en-US" sz="2800" b="0" i="0" baseline="30000" dirty="0">
                <a:solidFill>
                  <a:srgbClr val="000000"/>
                </a:solidFill>
                <a:effectLst/>
                <a:latin typeface="Calibri" panose="020F0502020204030204" pitchFamily="34" charset="0"/>
              </a:rPr>
              <a:t>th</a:t>
            </a:r>
            <a:endParaRPr lang="en-US"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$8.5 million available</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Up to $250,000 in funding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15-25% match, based on Ability to Pay Index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Supports utilities in updating lead service line inventories or creating comprehensive replacement plans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Helps utilities achieve compliance with the Lead and Copper Rule Revision </a:t>
            </a:r>
          </a:p>
          <a:p>
            <a:endParaRPr lang="en-US" dirty="0"/>
          </a:p>
        </p:txBody>
      </p:sp>
    </p:spTree>
    <p:extLst>
      <p:ext uri="{BB962C8B-B14F-4D97-AF65-F5344CB8AC3E}">
        <p14:creationId xmlns:p14="http://schemas.microsoft.com/office/powerpoint/2010/main" val="2315369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CD14-49C2-4042-779F-287C6C0DEC72}"/>
              </a:ext>
            </a:extLst>
          </p:cNvPr>
          <p:cNvSpPr>
            <a:spLocks noGrp="1"/>
          </p:cNvSpPr>
          <p:nvPr>
            <p:ph type="title"/>
          </p:nvPr>
        </p:nvSpPr>
        <p:spPr/>
        <p:txBody>
          <a:bodyPr/>
          <a:lstStyle/>
          <a:p>
            <a:r>
              <a:rPr lang="en-US" dirty="0"/>
              <a:t>Emerging Contaminants Grants or Loans</a:t>
            </a:r>
          </a:p>
        </p:txBody>
      </p:sp>
      <p:sp>
        <p:nvSpPr>
          <p:cNvPr id="3" name="Content Placeholder 2">
            <a:extLst>
              <a:ext uri="{FF2B5EF4-FFF2-40B4-BE49-F238E27FC236}">
                <a16:creationId xmlns:a16="http://schemas.microsoft.com/office/drawing/2014/main" id="{481CBD93-06F0-BFD8-4994-F3C91DCCD162}"/>
              </a:ext>
            </a:extLst>
          </p:cNvPr>
          <p:cNvSpPr>
            <a:spLocks noGrp="1"/>
          </p:cNvSpPr>
          <p:nvPr>
            <p:ph idx="1"/>
          </p:nvPr>
        </p:nvSpPr>
        <p:spPr/>
        <p:txBody>
          <a:bodyPr/>
          <a:lstStyle/>
          <a:p>
            <a:pPr algn="just" fontAlgn="base"/>
            <a:r>
              <a:rPr lang="en-US" sz="2800" b="0" i="0" dirty="0">
                <a:solidFill>
                  <a:srgbClr val="000000"/>
                </a:solidFill>
                <a:effectLst/>
                <a:latin typeface="Calibri" panose="020F0502020204030204" pitchFamily="34" charset="0"/>
              </a:rPr>
              <a:t>Opens November 5</a:t>
            </a:r>
            <a:r>
              <a:rPr lang="en-US" sz="2800" b="0" i="0" baseline="30000" dirty="0">
                <a:solidFill>
                  <a:srgbClr val="000000"/>
                </a:solidFill>
                <a:effectLst/>
                <a:latin typeface="Calibri" panose="020F0502020204030204" pitchFamily="34" charset="0"/>
              </a:rPr>
              <a:t>th</a:t>
            </a:r>
            <a:r>
              <a:rPr lang="en-US" sz="2800" b="0" i="0" dirty="0">
                <a:solidFill>
                  <a:srgbClr val="000000"/>
                </a:solidFill>
                <a:effectLst/>
                <a:latin typeface="Calibri" panose="020F0502020204030204" pitchFamily="34" charset="0"/>
              </a:rPr>
              <a:t> through December 20</a:t>
            </a:r>
            <a:r>
              <a:rPr lang="en-US" sz="2800" b="0" i="0" baseline="30000" dirty="0">
                <a:solidFill>
                  <a:srgbClr val="000000"/>
                </a:solidFill>
                <a:effectLst/>
                <a:latin typeface="Calibri" panose="020F0502020204030204" pitchFamily="34" charset="0"/>
              </a:rPr>
              <a:t>th</a:t>
            </a:r>
            <a:endParaRPr lang="en-US"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$32 million available</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100% loan forgiveness or grants to communities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Funding can be used for clean water or drinking water projects to address emerging contaminants like PFAS, microplastics, and pharmaceuticals in clean and drinking water </a:t>
            </a:r>
          </a:p>
          <a:p>
            <a:pPr marL="0" indent="0">
              <a:buNone/>
            </a:pPr>
            <a:endParaRPr lang="en-US" dirty="0"/>
          </a:p>
        </p:txBody>
      </p:sp>
    </p:spTree>
    <p:extLst>
      <p:ext uri="{BB962C8B-B14F-4D97-AF65-F5344CB8AC3E}">
        <p14:creationId xmlns:p14="http://schemas.microsoft.com/office/powerpoint/2010/main" val="2861116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DB03F-8573-9388-8D5E-8F8657DC21AD}"/>
              </a:ext>
            </a:extLst>
          </p:cNvPr>
          <p:cNvSpPr>
            <a:spLocks noGrp="1"/>
          </p:cNvSpPr>
          <p:nvPr>
            <p:ph idx="1"/>
          </p:nvPr>
        </p:nvSpPr>
        <p:spPr/>
        <p:txBody>
          <a:bodyPr/>
          <a:lstStyle/>
          <a:p>
            <a:pPr algn="just" fontAlgn="base"/>
            <a:r>
              <a:rPr lang="en-US" sz="2800" b="0" i="0" dirty="0">
                <a:solidFill>
                  <a:srgbClr val="000000"/>
                </a:solidFill>
                <a:effectLst/>
                <a:latin typeface="Calibri" panose="020F0502020204030204" pitchFamily="34" charset="0"/>
              </a:rPr>
              <a:t>Opens November 5</a:t>
            </a:r>
            <a:r>
              <a:rPr lang="en-US" sz="2800" b="0" i="0" baseline="30000" dirty="0">
                <a:solidFill>
                  <a:srgbClr val="000000"/>
                </a:solidFill>
                <a:effectLst/>
                <a:latin typeface="Calibri" panose="020F0502020204030204" pitchFamily="34" charset="0"/>
              </a:rPr>
              <a:t>th</a:t>
            </a:r>
            <a:r>
              <a:rPr lang="en-US" sz="2800" b="0" i="0" dirty="0">
                <a:solidFill>
                  <a:srgbClr val="000000"/>
                </a:solidFill>
                <a:effectLst/>
                <a:latin typeface="Calibri" panose="020F0502020204030204" pitchFamily="34" charset="0"/>
              </a:rPr>
              <a:t> through December 20</a:t>
            </a:r>
            <a:r>
              <a:rPr lang="en-US" sz="2800" b="0" i="0" baseline="30000" dirty="0">
                <a:solidFill>
                  <a:srgbClr val="000000"/>
                </a:solidFill>
                <a:effectLst/>
                <a:latin typeface="Calibri" panose="020F0502020204030204" pitchFamily="34" charset="0"/>
              </a:rPr>
              <a:t>th</a:t>
            </a:r>
            <a:endParaRPr lang="en-US" sz="2800" b="0" i="0" dirty="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$1.2 million available</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UP to $500,000 in funding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0-20% match, based on Ability to Pay Index </a:t>
            </a:r>
          </a:p>
          <a:p>
            <a:pPr algn="just" rtl="0" fontAlgn="base">
              <a:buFont typeface="Arial" panose="020B0604020202020204" pitchFamily="34" charset="0"/>
              <a:buChar char="•"/>
            </a:pPr>
            <a:r>
              <a:rPr lang="en-US" sz="2800" b="0" i="0" dirty="0">
                <a:solidFill>
                  <a:srgbClr val="000000"/>
                </a:solidFill>
                <a:effectLst/>
                <a:latin typeface="Calibri" panose="020F0502020204030204" pitchFamily="34" charset="0"/>
              </a:rPr>
              <a:t>Supports green infrastructure and natural hydrology restoration for stormwater management </a:t>
            </a:r>
          </a:p>
          <a:p>
            <a:endParaRPr lang="en-US" dirty="0"/>
          </a:p>
        </p:txBody>
      </p:sp>
      <p:sp>
        <p:nvSpPr>
          <p:cNvPr id="5" name="Title 4">
            <a:extLst>
              <a:ext uri="{FF2B5EF4-FFF2-40B4-BE49-F238E27FC236}">
                <a16:creationId xmlns:a16="http://schemas.microsoft.com/office/drawing/2014/main" id="{C8AE0BB8-7528-A06F-C3C9-58E94F6A2750}"/>
              </a:ext>
            </a:extLst>
          </p:cNvPr>
          <p:cNvSpPr>
            <a:spLocks noGrp="1"/>
          </p:cNvSpPr>
          <p:nvPr>
            <p:ph type="title"/>
          </p:nvPr>
        </p:nvSpPr>
        <p:spPr/>
        <p:txBody>
          <a:bodyPr/>
          <a:lstStyle/>
          <a:p>
            <a:r>
              <a:rPr lang="en-US" dirty="0"/>
              <a:t>Stormwater Reuse Municipal Grants</a:t>
            </a:r>
          </a:p>
        </p:txBody>
      </p:sp>
    </p:spTree>
    <p:extLst>
      <p:ext uri="{BB962C8B-B14F-4D97-AF65-F5344CB8AC3E}">
        <p14:creationId xmlns:p14="http://schemas.microsoft.com/office/powerpoint/2010/main" val="606463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693099" y="2857498"/>
            <a:ext cx="4389120" cy="1143000"/>
          </a:xfrm>
        </p:spPr>
        <p:txBody>
          <a:bodyPr>
            <a:normAutofit/>
          </a:bodyPr>
          <a:lstStyle/>
          <a:p>
            <a:r>
              <a:rPr lang="en-US" sz="4250" dirty="0">
                <a:solidFill>
                  <a:schemeClr val="bg1"/>
                </a:solidFill>
                <a:ea typeface="Open Sans Light"/>
              </a:rPr>
              <a:t>Questions?</a:t>
            </a:r>
            <a:endParaRPr lang="en-US" sz="4250" dirty="0">
              <a:solidFill>
                <a:schemeClr val="bg1"/>
              </a:solidFill>
            </a:endParaRPr>
          </a:p>
        </p:txBody>
      </p:sp>
      <p:grpSp>
        <p:nvGrpSpPr>
          <p:cNvPr id="3" name="Group 2">
            <a:extLst>
              <a:ext uri="{FF2B5EF4-FFF2-40B4-BE49-F238E27FC236}">
                <a16:creationId xmlns:a16="http://schemas.microsoft.com/office/drawing/2014/main" id="{86B03C30-5CF4-CCDC-1AE0-F394AD12A7E1}"/>
              </a:ext>
            </a:extLst>
          </p:cNvPr>
          <p:cNvGrpSpPr/>
          <p:nvPr/>
        </p:nvGrpSpPr>
        <p:grpSpPr>
          <a:xfrm>
            <a:off x="4219358" y="2788847"/>
            <a:ext cx="2976040" cy="1199603"/>
            <a:chOff x="3901819" y="841080"/>
            <a:chExt cx="2976040" cy="1199603"/>
          </a:xfrm>
        </p:grpSpPr>
        <p:grpSp>
          <p:nvGrpSpPr>
            <p:cNvPr id="4" name="Group 3">
              <a:extLst>
                <a:ext uri="{FF2B5EF4-FFF2-40B4-BE49-F238E27FC236}">
                  <a16:creationId xmlns:a16="http://schemas.microsoft.com/office/drawing/2014/main" id="{36DA39F3-2332-8C13-AAC4-707CCCFD57E1}"/>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2DF89ED2-FEB2-FED3-2F03-007BEC2A7E63}"/>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0FE5CAA-B08C-8BCD-9C16-390177A74769}"/>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1" name="Picture 20" descr="Graphical user interface&#10;&#10;Description automatically generated">
              <a:extLst>
                <a:ext uri="{FF2B5EF4-FFF2-40B4-BE49-F238E27FC236}">
                  <a16:creationId xmlns:a16="http://schemas.microsoft.com/office/drawing/2014/main" id="{C83C3EAD-AFB8-9BDC-E7D2-DED4A538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3705930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5B4957-66CC-4D7F-A3A7-493BDA20015B}"/>
              </a:ext>
            </a:extLst>
          </p:cNvPr>
          <p:cNvSpPr>
            <a:spLocks noGrp="1"/>
          </p:cNvSpPr>
          <p:nvPr>
            <p:ph type="title"/>
          </p:nvPr>
        </p:nvSpPr>
        <p:spPr>
          <a:xfrm>
            <a:off x="7693099" y="2857498"/>
            <a:ext cx="4389120" cy="1143000"/>
          </a:xfrm>
        </p:spPr>
        <p:txBody>
          <a:bodyPr>
            <a:normAutofit fontScale="90000"/>
          </a:bodyPr>
          <a:lstStyle/>
          <a:p>
            <a:r>
              <a:rPr lang="en-US" sz="4250">
                <a:solidFill>
                  <a:schemeClr val="bg1"/>
                </a:solidFill>
                <a:ea typeface="Open Sans Light"/>
              </a:rPr>
              <a:t>Upcoming Milestones</a:t>
            </a:r>
            <a:endParaRPr lang="en-US" sz="4250">
              <a:solidFill>
                <a:schemeClr val="bg1"/>
              </a:solidFill>
            </a:endParaRPr>
          </a:p>
        </p:txBody>
      </p:sp>
      <p:grpSp>
        <p:nvGrpSpPr>
          <p:cNvPr id="3" name="Group 2">
            <a:extLst>
              <a:ext uri="{FF2B5EF4-FFF2-40B4-BE49-F238E27FC236}">
                <a16:creationId xmlns:a16="http://schemas.microsoft.com/office/drawing/2014/main" id="{86B03C30-5CF4-CCDC-1AE0-F394AD12A7E1}"/>
              </a:ext>
            </a:extLst>
          </p:cNvPr>
          <p:cNvGrpSpPr/>
          <p:nvPr/>
        </p:nvGrpSpPr>
        <p:grpSpPr>
          <a:xfrm>
            <a:off x="4219358" y="2788847"/>
            <a:ext cx="2976040" cy="1199603"/>
            <a:chOff x="3901819" y="841080"/>
            <a:chExt cx="2976040" cy="1199603"/>
          </a:xfrm>
        </p:grpSpPr>
        <p:grpSp>
          <p:nvGrpSpPr>
            <p:cNvPr id="4" name="Group 3">
              <a:extLst>
                <a:ext uri="{FF2B5EF4-FFF2-40B4-BE49-F238E27FC236}">
                  <a16:creationId xmlns:a16="http://schemas.microsoft.com/office/drawing/2014/main" id="{36DA39F3-2332-8C13-AAC4-707CCCFD57E1}"/>
                </a:ext>
              </a:extLst>
            </p:cNvPr>
            <p:cNvGrpSpPr/>
            <p:nvPr/>
          </p:nvGrpSpPr>
          <p:grpSpPr>
            <a:xfrm>
              <a:off x="3901819" y="898699"/>
              <a:ext cx="2976040" cy="1141984"/>
              <a:chOff x="4317372" y="4885108"/>
              <a:chExt cx="1913621" cy="734305"/>
            </a:xfrm>
          </p:grpSpPr>
          <p:sp>
            <p:nvSpPr>
              <p:cNvPr id="22" name="Rectangle 21">
                <a:extLst>
                  <a:ext uri="{FF2B5EF4-FFF2-40B4-BE49-F238E27FC236}">
                    <a16:creationId xmlns:a16="http://schemas.microsoft.com/office/drawing/2014/main" id="{2DF89ED2-FEB2-FED3-2F03-007BEC2A7E63}"/>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0FE5CAA-B08C-8BCD-9C16-390177A74769}"/>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1" name="Picture 20" descr="Graphical user interface&#10;&#10;Description automatically generated">
              <a:extLst>
                <a:ext uri="{FF2B5EF4-FFF2-40B4-BE49-F238E27FC236}">
                  <a16:creationId xmlns:a16="http://schemas.microsoft.com/office/drawing/2014/main" id="{C83C3EAD-AFB8-9BDC-E7D2-DED4A538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1560408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41E091-F9EA-8E89-D980-35BCAB058356}"/>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hink-cell data - do not delete" hidden="1">
            <a:extLst>
              <a:ext uri="{FF2B5EF4-FFF2-40B4-BE49-F238E27FC236}">
                <a16:creationId xmlns:a16="http://schemas.microsoft.com/office/drawing/2014/main" id="{7E0773C7-6C28-D00D-47D1-0884742317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7E0773C7-6C28-D00D-47D1-0884742317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a:xfrm>
            <a:off x="203200" y="177803"/>
            <a:ext cx="11988800" cy="825500"/>
          </a:xfrm>
        </p:spPr>
        <p:txBody>
          <a:bodyPr vert="horz"/>
          <a:lstStyle/>
          <a:p>
            <a:r>
              <a:rPr lang="en-US"/>
              <a:t>Milestone 4: January 30, 2025</a:t>
            </a:r>
            <a:br>
              <a:rPr lang="en-US"/>
            </a:br>
            <a:r>
              <a:rPr lang="en-US" sz="2800"/>
              <a:t>Plans and Specifications Requirement (60%)</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998946"/>
          </a:xfrm>
        </p:spPr>
        <p:txBody>
          <a:bodyPr vert="horz" lIns="91440" tIns="45720" rIns="91440" bIns="45720" rtlCol="0" anchor="t">
            <a:normAutofit fontScale="77500" lnSpcReduction="20000"/>
          </a:bodyPr>
          <a:lstStyle/>
          <a:p>
            <a:pPr marL="456565" indent="-456565"/>
            <a:r>
              <a:rPr lang="en-US" sz="2600">
                <a:solidFill>
                  <a:schemeClr val="tx1"/>
                </a:solidFill>
                <a:latin typeface="Open Sans"/>
                <a:ea typeface="Open Sans"/>
                <a:cs typeface="Open Sans"/>
              </a:rPr>
              <a:t>Grantees and engineers working on planning, design, and construction (PDC) projects </a:t>
            </a:r>
            <a:r>
              <a:rPr lang="en-US" sz="2600" b="1" u="sng">
                <a:solidFill>
                  <a:schemeClr val="tx1"/>
                </a:solidFill>
                <a:latin typeface="Open Sans"/>
                <a:ea typeface="Open Sans"/>
                <a:cs typeface="Open Sans"/>
              </a:rPr>
              <a:t>must attest to</a:t>
            </a:r>
            <a:r>
              <a:rPr lang="en-US" sz="2600">
                <a:solidFill>
                  <a:schemeClr val="tx1"/>
                </a:solidFill>
                <a:latin typeface="Open Sans"/>
                <a:ea typeface="Open Sans"/>
                <a:cs typeface="Open Sans"/>
              </a:rPr>
              <a:t> being </a:t>
            </a:r>
            <a:r>
              <a:rPr lang="en-US" sz="2600" b="1" u="sng">
                <a:solidFill>
                  <a:schemeClr val="tx1"/>
                </a:solidFill>
                <a:latin typeface="Open Sans"/>
                <a:ea typeface="Open Sans"/>
                <a:cs typeface="Open Sans"/>
              </a:rPr>
              <a:t>at least 60% complete</a:t>
            </a:r>
            <a:r>
              <a:rPr lang="en-US" sz="2600" b="1">
                <a:solidFill>
                  <a:schemeClr val="tx1"/>
                </a:solidFill>
                <a:latin typeface="Open Sans"/>
                <a:ea typeface="Open Sans"/>
                <a:cs typeface="Open Sans"/>
              </a:rPr>
              <a:t> </a:t>
            </a:r>
            <a:r>
              <a:rPr lang="en-US" sz="2600">
                <a:solidFill>
                  <a:schemeClr val="tx1"/>
                </a:solidFill>
                <a:latin typeface="Open Sans"/>
                <a:ea typeface="Open Sans"/>
                <a:cs typeface="Open Sans"/>
              </a:rPr>
              <a:t>with their design and specification deliverables. </a:t>
            </a:r>
          </a:p>
          <a:p>
            <a:pPr marL="0" indent="0">
              <a:buNone/>
            </a:pPr>
            <a:endParaRPr lang="en-US">
              <a:solidFill>
                <a:schemeClr val="tx1"/>
              </a:solidFill>
            </a:endParaRPr>
          </a:p>
          <a:p>
            <a:pPr marL="456565" indent="-456565"/>
            <a:r>
              <a:rPr lang="en-US" sz="2600" b="1" u="sng">
                <a:solidFill>
                  <a:schemeClr val="tx1"/>
                </a:solidFill>
                <a:latin typeface="Open Sans"/>
                <a:ea typeface="Open Sans"/>
                <a:cs typeface="Open Sans"/>
              </a:rPr>
              <a:t>Meeting Milestone 4</a:t>
            </a:r>
          </a:p>
          <a:p>
            <a:pPr marL="989965" lvl="1" indent="-380365"/>
            <a:r>
              <a:rPr lang="en-US" sz="2600">
                <a:solidFill>
                  <a:schemeClr val="tx1"/>
                </a:solidFill>
                <a:latin typeface="Open Sans"/>
                <a:ea typeface="Open Sans"/>
                <a:cs typeface="Open Sans"/>
              </a:rPr>
              <a:t>In order for Grantees to meet this milestone:</a:t>
            </a:r>
          </a:p>
          <a:p>
            <a:pPr marL="1523365" lvl="2" indent="-304165"/>
            <a:r>
              <a:rPr lang="en-US" sz="2100">
                <a:solidFill>
                  <a:schemeClr val="tx1"/>
                </a:solidFill>
                <a:latin typeface="Open Sans"/>
                <a:ea typeface="Open Sans"/>
                <a:cs typeface="Open Sans"/>
              </a:rPr>
              <a:t>Engineers must attest to plans and specifications being 60% complete in the project annual reporting activity in GMS</a:t>
            </a:r>
            <a:endParaRPr lang="en-US" sz="2100">
              <a:solidFill>
                <a:schemeClr val="tx1"/>
              </a:solidFill>
            </a:endParaRPr>
          </a:p>
          <a:p>
            <a:pPr marL="1523365" lvl="2" indent="-304165"/>
            <a:r>
              <a:rPr lang="en-US" sz="2100">
                <a:solidFill>
                  <a:schemeClr val="tx1"/>
                </a:solidFill>
                <a:latin typeface="Open Sans"/>
                <a:ea typeface="Open Sans"/>
                <a:cs typeface="Open Sans"/>
              </a:rPr>
              <a:t>Projects must have, at a minimum:</a:t>
            </a:r>
            <a:endParaRPr lang="en-US" sz="2100">
              <a:solidFill>
                <a:schemeClr val="tx1"/>
              </a:solidFill>
            </a:endParaRPr>
          </a:p>
          <a:p>
            <a:pPr marL="2132965" lvl="3" indent="-304165"/>
            <a:r>
              <a:rPr lang="en-US" sz="2100">
                <a:solidFill>
                  <a:schemeClr val="tx1"/>
                </a:solidFill>
                <a:latin typeface="Open Sans"/>
                <a:ea typeface="Open Sans"/>
                <a:cs typeface="Open Sans"/>
              </a:rPr>
              <a:t>Draft specifications and calculations</a:t>
            </a:r>
            <a:endParaRPr lang="en-US" sz="2100">
              <a:solidFill>
                <a:schemeClr val="tx1"/>
              </a:solidFill>
            </a:endParaRPr>
          </a:p>
          <a:p>
            <a:pPr marL="2132965" lvl="3" indent="-304165"/>
            <a:r>
              <a:rPr lang="en-US" sz="2100">
                <a:solidFill>
                  <a:schemeClr val="tx1"/>
                </a:solidFill>
                <a:latin typeface="Open Sans"/>
                <a:ea typeface="Open Sans"/>
                <a:cs typeface="Open Sans"/>
              </a:rPr>
              <a:t>Preliminary construction scheduled</a:t>
            </a:r>
            <a:endParaRPr lang="en-US" sz="2100">
              <a:solidFill>
                <a:schemeClr val="tx1"/>
              </a:solidFill>
            </a:endParaRPr>
          </a:p>
          <a:p>
            <a:pPr marL="2132965" lvl="3" indent="-304165"/>
            <a:r>
              <a:rPr lang="en-US" sz="2100">
                <a:solidFill>
                  <a:schemeClr val="tx1"/>
                </a:solidFill>
                <a:latin typeface="Open Sans"/>
                <a:ea typeface="Open Sans"/>
                <a:cs typeface="Open Sans"/>
              </a:rPr>
              <a:t>Phasing plan</a:t>
            </a:r>
            <a:endParaRPr lang="en-US" sz="2100">
              <a:solidFill>
                <a:schemeClr val="tx1"/>
              </a:solidFill>
            </a:endParaRPr>
          </a:p>
          <a:p>
            <a:pPr marL="2132965" lvl="3" indent="-304165"/>
            <a:r>
              <a:rPr lang="en-US" sz="2100">
                <a:solidFill>
                  <a:schemeClr val="tx1"/>
                </a:solidFill>
                <a:latin typeface="Open Sans"/>
                <a:ea typeface="Open Sans"/>
                <a:cs typeface="Open Sans"/>
              </a:rPr>
              <a:t>Logistics, supplies, and mobilization plan</a:t>
            </a:r>
          </a:p>
          <a:p>
            <a:pPr marL="2132965" lvl="3" indent="-304165"/>
            <a:r>
              <a:rPr lang="en-US" sz="2100">
                <a:solidFill>
                  <a:schemeClr val="tx1"/>
                </a:solidFill>
                <a:latin typeface="Open Sans"/>
                <a:ea typeface="Open Sans"/>
                <a:cs typeface="Open Sans"/>
              </a:rPr>
              <a:t>Applying for necessary permits</a:t>
            </a:r>
          </a:p>
          <a:p>
            <a:pPr marL="1523365" lvl="2" indent="-304165"/>
            <a:r>
              <a:rPr lang="en-US" sz="2100">
                <a:solidFill>
                  <a:schemeClr val="tx1"/>
                </a:solidFill>
                <a:latin typeface="Open Sans"/>
                <a:ea typeface="Open Sans"/>
                <a:cs typeface="Open Sans"/>
              </a:rPr>
              <a:t>OR have submitted complete plans and specifications to ESU</a:t>
            </a:r>
            <a:endParaRPr lang="en-US" sz="2100">
              <a:solidFill>
                <a:schemeClr val="tx1"/>
              </a:solidFill>
            </a:endParaRPr>
          </a:p>
          <a:p>
            <a:pPr marL="1523365" lvl="2" indent="-304165"/>
            <a:r>
              <a:rPr lang="en-US" sz="2100">
                <a:solidFill>
                  <a:schemeClr val="tx1"/>
                </a:solidFill>
                <a:latin typeface="Open Sans"/>
                <a:ea typeface="Open Sans"/>
                <a:cs typeface="Open Sans"/>
              </a:rPr>
              <a:t>OR have SWIG-reviewed plans and specifications in GMS</a:t>
            </a:r>
          </a:p>
          <a:p>
            <a:pPr marL="456565" indent="-456565"/>
            <a:r>
              <a:rPr lang="en-US" sz="2600" b="1" u="sng">
                <a:solidFill>
                  <a:schemeClr val="tx1"/>
                </a:solidFill>
                <a:latin typeface="Open Sans"/>
                <a:ea typeface="Open Sans"/>
                <a:cs typeface="Open Sans"/>
              </a:rPr>
              <a:t>Tracking</a:t>
            </a:r>
            <a:endParaRPr lang="en-US" sz="2600">
              <a:solidFill>
                <a:schemeClr val="tx1"/>
              </a:solidFill>
            </a:endParaRPr>
          </a:p>
          <a:p>
            <a:pPr marL="989965" lvl="1" indent="-380365"/>
            <a:r>
              <a:rPr lang="en-US" sz="2300">
                <a:solidFill>
                  <a:schemeClr val="tx1"/>
                </a:solidFill>
                <a:latin typeface="Open Sans"/>
                <a:ea typeface="Open Sans"/>
                <a:cs typeface="Open Sans"/>
              </a:rPr>
              <a:t>TDEC will monitor annual reporting activity responses, ESU's review queue, and the status of deliverable activities for applicable projects in GMS to track progress at the project level. Grantees who are not on track for Milestone 4 will receive monthly communications.</a:t>
            </a: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300">
                <a:solidFill>
                  <a:schemeClr val="tx1"/>
                </a:solidFill>
                <a:latin typeface="Open Sans"/>
                <a:ea typeface="Open Sans"/>
                <a:cs typeface="Open Sans"/>
              </a:rPr>
              <a:t>Non-construction planning, design, and construction (PDC) projects (asset management plans (AMPs), studies, etc.)</a:t>
            </a:r>
          </a:p>
        </p:txBody>
      </p:sp>
      <p:sp>
        <p:nvSpPr>
          <p:cNvPr id="7" name="Rectangle 6">
            <a:extLst>
              <a:ext uri="{FF2B5EF4-FFF2-40B4-BE49-F238E27FC236}">
                <a16:creationId xmlns:a16="http://schemas.microsoft.com/office/drawing/2014/main" id="{C8DE5909-0865-C8BE-5766-ED341482D96A}"/>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340339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0C6D-CA56-4B68-95C1-EFDF93999882}"/>
              </a:ext>
            </a:extLst>
          </p:cNvPr>
          <p:cNvSpPr>
            <a:spLocks noGrp="1"/>
          </p:cNvSpPr>
          <p:nvPr>
            <p:ph type="title"/>
          </p:nvPr>
        </p:nvSpPr>
        <p:spPr/>
        <p:txBody>
          <a:bodyPr/>
          <a:lstStyle/>
          <a:p>
            <a:r>
              <a:rPr lang="en-US">
                <a:latin typeface="PermianSlabSerifTypeface"/>
                <a:ea typeface="Open Sans Light"/>
              </a:rPr>
              <a:t>Procurement Status Update</a:t>
            </a:r>
            <a:br>
              <a:rPr lang="en-US">
                <a:latin typeface="PermianSlabSerifTypeface"/>
                <a:ea typeface="Open Sans Light"/>
              </a:rPr>
            </a:br>
            <a:r>
              <a:rPr lang="en-US" sz="2400">
                <a:latin typeface="PermianSlabSerifTypeface"/>
                <a:ea typeface="Open Sans Light"/>
              </a:rPr>
              <a:t>as of October 28, 2024</a:t>
            </a:r>
            <a:endParaRPr lang="en-US" sz="2300">
              <a:latin typeface="PermianSlabSerifTypeface"/>
              <a:ea typeface="Open Sans Light"/>
            </a:endParaRPr>
          </a:p>
        </p:txBody>
      </p:sp>
      <p:grpSp>
        <p:nvGrpSpPr>
          <p:cNvPr id="94" name="Group 93">
            <a:extLst>
              <a:ext uri="{FF2B5EF4-FFF2-40B4-BE49-F238E27FC236}">
                <a16:creationId xmlns:a16="http://schemas.microsoft.com/office/drawing/2014/main" id="{B7763CD1-30C0-4A93-B87C-88DB87909D0D}"/>
              </a:ext>
            </a:extLst>
          </p:cNvPr>
          <p:cNvGrpSpPr/>
          <p:nvPr/>
        </p:nvGrpSpPr>
        <p:grpSpPr>
          <a:xfrm>
            <a:off x="1288714" y="3107325"/>
            <a:ext cx="2682240" cy="2882795"/>
            <a:chOff x="5582883" y="673937"/>
            <a:chExt cx="2276859" cy="2162096"/>
          </a:xfrm>
        </p:grpSpPr>
        <p:sp>
          <p:nvSpPr>
            <p:cNvPr id="95" name="Rectangle 94">
              <a:extLst>
                <a:ext uri="{FF2B5EF4-FFF2-40B4-BE49-F238E27FC236}">
                  <a16:creationId xmlns:a16="http://schemas.microsoft.com/office/drawing/2014/main" id="{C3DB6080-FF83-49B1-83AA-8532D2EB6D73}"/>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96" name="Rectangle 95">
              <a:extLst>
                <a:ext uri="{FF2B5EF4-FFF2-40B4-BE49-F238E27FC236}">
                  <a16:creationId xmlns:a16="http://schemas.microsoft.com/office/drawing/2014/main" id="{73D747FD-51C6-484A-AA5D-B922892CBB9C}"/>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7" name="Sev01">
              <a:extLst>
                <a:ext uri="{FF2B5EF4-FFF2-40B4-BE49-F238E27FC236}">
                  <a16:creationId xmlns:a16="http://schemas.microsoft.com/office/drawing/2014/main" id="{60668B84-DCA1-4230-91DE-180C9C5E436E}"/>
                </a:ext>
              </a:extLst>
            </p:cNvPr>
            <p:cNvSpPr>
              <a:spLocks/>
            </p:cNvSpPr>
            <p:nvPr/>
          </p:nvSpPr>
          <p:spPr>
            <a:xfrm>
              <a:off x="6159355"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lang="en-US" sz="2800" b="1">
                  <a:solidFill>
                    <a:srgbClr val="1B365D"/>
                  </a:solidFill>
                  <a:latin typeface="Open Sans"/>
                  <a:ea typeface="Open Sans"/>
                  <a:cs typeface="Open Sans"/>
                </a:rPr>
                <a:t>922</a:t>
              </a:r>
              <a:endParaRPr lang="en-US" sz="2800" b="1" i="0" u="none" strike="noStrike" kern="1200" cap="none" spc="0" normalizeH="0" baseline="0" noProof="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9D3DF2B6-D446-4432-BCDD-96848A8973B7}"/>
                </a:ext>
              </a:extLst>
            </p:cNvPr>
            <p:cNvSpPr txBox="1"/>
            <p:nvPr/>
          </p:nvSpPr>
          <p:spPr>
            <a:xfrm>
              <a:off x="5686435" y="756626"/>
              <a:ext cx="2077271" cy="484748"/>
            </a:xfrm>
            <a:prstGeom prst="rect">
              <a:avLst/>
            </a:prstGeom>
            <a:noFill/>
          </p:spPr>
          <p:txBody>
            <a:bodyPr wrap="square" lIns="0" tIns="0" rIns="0" bIns="0">
              <a:spAutoFit/>
            </a:bodyP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Engineering Procurements</a:t>
              </a:r>
            </a:p>
          </p:txBody>
        </p:sp>
      </p:grpSp>
      <p:grpSp>
        <p:nvGrpSpPr>
          <p:cNvPr id="113" name="Group 112">
            <a:extLst>
              <a:ext uri="{FF2B5EF4-FFF2-40B4-BE49-F238E27FC236}">
                <a16:creationId xmlns:a16="http://schemas.microsoft.com/office/drawing/2014/main" id="{17E1A051-1804-401E-9E96-5CEDD979E8D0}"/>
              </a:ext>
            </a:extLst>
          </p:cNvPr>
          <p:cNvGrpSpPr/>
          <p:nvPr/>
        </p:nvGrpSpPr>
        <p:grpSpPr>
          <a:xfrm>
            <a:off x="4754883" y="3107325"/>
            <a:ext cx="2682240" cy="2882795"/>
            <a:chOff x="5582883" y="673937"/>
            <a:chExt cx="2276859" cy="2162096"/>
          </a:xfrm>
        </p:grpSpPr>
        <p:sp>
          <p:nvSpPr>
            <p:cNvPr id="114" name="Rectangle 113">
              <a:extLst>
                <a:ext uri="{FF2B5EF4-FFF2-40B4-BE49-F238E27FC236}">
                  <a16:creationId xmlns:a16="http://schemas.microsoft.com/office/drawing/2014/main" id="{FC28A747-3188-417A-AC88-02A75DACBBF0}"/>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15" name="Rectangle 114">
              <a:extLst>
                <a:ext uri="{FF2B5EF4-FFF2-40B4-BE49-F238E27FC236}">
                  <a16:creationId xmlns:a16="http://schemas.microsoft.com/office/drawing/2014/main" id="{4CB1D4A1-7D2F-49F0-A21B-1FBE42EE0791}"/>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6" name="Sev01">
              <a:extLst>
                <a:ext uri="{FF2B5EF4-FFF2-40B4-BE49-F238E27FC236}">
                  <a16:creationId xmlns:a16="http://schemas.microsoft.com/office/drawing/2014/main" id="{60B989FC-8D55-47D7-A9D3-0058CE2E1C23}"/>
                </a:ext>
              </a:extLst>
            </p:cNvPr>
            <p:cNvSpPr>
              <a:spLocks/>
            </p:cNvSpPr>
            <p:nvPr/>
          </p:nvSpPr>
          <p:spPr>
            <a:xfrm>
              <a:off x="6159356"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lang="en-US" sz="2800" b="1" i="0" u="none" strike="noStrike" kern="1200" cap="none" spc="0" normalizeH="0" baseline="0" noProof="0" dirty="0">
                  <a:ln>
                    <a:noFill/>
                  </a:ln>
                  <a:solidFill>
                    <a:srgbClr val="1B365D"/>
                  </a:solidFill>
                  <a:effectLst/>
                  <a:uLnTx/>
                  <a:uFillTx/>
                  <a:latin typeface="Open Sans"/>
                  <a:ea typeface="Open Sans"/>
                  <a:cs typeface="Open Sans"/>
                </a:rPr>
                <a:t>474</a:t>
              </a:r>
            </a:p>
          </p:txBody>
        </p:sp>
        <p:sp>
          <p:nvSpPr>
            <p:cNvPr id="117" name="TextBox 116">
              <a:extLst>
                <a:ext uri="{FF2B5EF4-FFF2-40B4-BE49-F238E27FC236}">
                  <a16:creationId xmlns:a16="http://schemas.microsoft.com/office/drawing/2014/main" id="{D8921759-8E62-4F50-92EA-6AD2E16E2C0C}"/>
                </a:ext>
              </a:extLst>
            </p:cNvPr>
            <p:cNvSpPr txBox="1"/>
            <p:nvPr/>
          </p:nvSpPr>
          <p:spPr>
            <a:xfrm>
              <a:off x="5686435" y="756626"/>
              <a:ext cx="2077271" cy="484748"/>
            </a:xfrm>
            <a:prstGeom prst="rect">
              <a:avLst/>
            </a:prstGeom>
            <a:noFill/>
          </p:spPr>
          <p:txBody>
            <a:bodyPr wrap="square" lIns="0" tIns="0" rIns="0" bIns="0">
              <a:spAutoFit/>
            </a:bodyP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Construction Procurements</a:t>
              </a:r>
            </a:p>
          </p:txBody>
        </p:sp>
      </p:grpSp>
      <p:sp>
        <p:nvSpPr>
          <p:cNvPr id="59" name="Rectangle 58">
            <a:extLst>
              <a:ext uri="{FF2B5EF4-FFF2-40B4-BE49-F238E27FC236}">
                <a16:creationId xmlns:a16="http://schemas.microsoft.com/office/drawing/2014/main" id="{69200887-9D84-4494-939D-09A1D0BD4312}"/>
              </a:ext>
            </a:extLst>
          </p:cNvPr>
          <p:cNvSpPr/>
          <p:nvPr/>
        </p:nvSpPr>
        <p:spPr>
          <a:xfrm>
            <a:off x="4754880" y="3094603"/>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BB78145-39AD-954F-960A-56A904BA8A18}"/>
              </a:ext>
            </a:extLst>
          </p:cNvPr>
          <p:cNvGrpSpPr/>
          <p:nvPr/>
        </p:nvGrpSpPr>
        <p:grpSpPr>
          <a:xfrm>
            <a:off x="8153103" y="3107325"/>
            <a:ext cx="2682240" cy="2882795"/>
            <a:chOff x="5582883" y="673937"/>
            <a:chExt cx="2276859" cy="2162096"/>
          </a:xfrm>
        </p:grpSpPr>
        <p:sp>
          <p:nvSpPr>
            <p:cNvPr id="4" name="Rectangle 3">
              <a:extLst>
                <a:ext uri="{FF2B5EF4-FFF2-40B4-BE49-F238E27FC236}">
                  <a16:creationId xmlns:a16="http://schemas.microsoft.com/office/drawing/2014/main" id="{F3A8F580-4BDB-4AA9-7572-F5B7E5FB819D}"/>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CAD8ECF5-D430-4D7C-FE83-0FEE72DD88BF}"/>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Sev01">
              <a:extLst>
                <a:ext uri="{FF2B5EF4-FFF2-40B4-BE49-F238E27FC236}">
                  <a16:creationId xmlns:a16="http://schemas.microsoft.com/office/drawing/2014/main" id="{FDB15061-4BF1-DC41-EBF4-0EB00808D228}"/>
                </a:ext>
              </a:extLst>
            </p:cNvPr>
            <p:cNvSpPr>
              <a:spLocks/>
            </p:cNvSpPr>
            <p:nvPr/>
          </p:nvSpPr>
          <p:spPr>
            <a:xfrm>
              <a:off x="6159356"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lang="en-US" sz="2800" b="1">
                  <a:solidFill>
                    <a:srgbClr val="1B365D"/>
                  </a:solidFill>
                  <a:latin typeface="Open Sans"/>
                  <a:ea typeface="Open Sans"/>
                  <a:cs typeface="Open Sans"/>
                </a:rPr>
                <a:t>274</a:t>
              </a:r>
              <a:endParaRPr kumimoji="0" lang="en-US" sz="2800" b="1" i="0" u="none" strike="noStrike" kern="1200" cap="none" spc="0" normalizeH="0" baseline="0" noProof="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DEF8629-6A7A-70B1-E929-E81A15CAE2E4}"/>
                </a:ext>
              </a:extLst>
            </p:cNvPr>
            <p:cNvSpPr txBox="1"/>
            <p:nvPr/>
          </p:nvSpPr>
          <p:spPr>
            <a:xfrm>
              <a:off x="5686435" y="756626"/>
              <a:ext cx="2077271" cy="727122"/>
            </a:xfrm>
            <a:prstGeom prst="rect">
              <a:avLst/>
            </a:prstGeom>
            <a:noFill/>
          </p:spPr>
          <p:txBody>
            <a:bodyPr wrap="square" lIns="0" tIns="0" rIns="0" bIns="0">
              <a:spAutoFit/>
            </a:bodyP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Professional Services Procurements</a:t>
              </a:r>
            </a:p>
          </p:txBody>
        </p:sp>
      </p:grpSp>
      <p:sp>
        <p:nvSpPr>
          <p:cNvPr id="10" name="Rectangle 9">
            <a:extLst>
              <a:ext uri="{FF2B5EF4-FFF2-40B4-BE49-F238E27FC236}">
                <a16:creationId xmlns:a16="http://schemas.microsoft.com/office/drawing/2014/main" id="{51B1B62D-1FF0-2CF9-18AB-922CC103EED7}"/>
              </a:ext>
            </a:extLst>
          </p:cNvPr>
          <p:cNvSpPr/>
          <p:nvPr/>
        </p:nvSpPr>
        <p:spPr>
          <a:xfrm>
            <a:off x="1288714" y="3117923"/>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9AF8619-5291-4953-909E-F0DD51184E6E}"/>
              </a:ext>
            </a:extLst>
          </p:cNvPr>
          <p:cNvSpPr/>
          <p:nvPr/>
        </p:nvSpPr>
        <p:spPr>
          <a:xfrm>
            <a:off x="8163743" y="3094603"/>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F016FFE-D52C-F566-622D-42654A3FD892}"/>
              </a:ext>
            </a:extLst>
          </p:cNvPr>
          <p:cNvSpPr/>
          <p:nvPr/>
        </p:nvSpPr>
        <p:spPr>
          <a:xfrm>
            <a:off x="594768" y="1241676"/>
            <a:ext cx="5537570" cy="1591487"/>
          </a:xfrm>
          <a:prstGeom prst="rect">
            <a:avLst/>
          </a:prstGeom>
          <a:solidFill>
            <a:schemeClr val="accent5">
              <a:lumMod val="20000"/>
              <a:lumOff val="80000"/>
            </a:schemeClr>
          </a:solidFill>
          <a:ln>
            <a:solidFill>
              <a:srgbClr val="ED292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002060"/>
                </a:solidFill>
                <a:latin typeface="Calibri"/>
              </a:rPr>
              <a:t>1670 Approved Procurements</a:t>
            </a:r>
            <a:endParaRPr lang="en-US" b="0" i="0" u="none" strike="noStrike" kern="1200" cap="none" spc="0" normalizeH="0" baseline="0" noProof="0" dirty="0">
              <a:ln>
                <a:noFill/>
              </a:ln>
              <a:solidFill>
                <a:srgbClr val="002060"/>
              </a:solidFill>
              <a:effectLst/>
              <a:uLnTx/>
              <a:uFillTx/>
              <a:latin typeface="Open Sans"/>
              <a:ea typeface="Open Sans"/>
              <a:cs typeface="Open Sans"/>
            </a:endParaRPr>
          </a:p>
        </p:txBody>
      </p:sp>
      <p:sp>
        <p:nvSpPr>
          <p:cNvPr id="12" name="Rectangle 11">
            <a:extLst>
              <a:ext uri="{FF2B5EF4-FFF2-40B4-BE49-F238E27FC236}">
                <a16:creationId xmlns:a16="http://schemas.microsoft.com/office/drawing/2014/main" id="{8F6548E0-5CA5-EA2C-ED01-29F53B842204}"/>
              </a:ext>
            </a:extLst>
          </p:cNvPr>
          <p:cNvSpPr/>
          <p:nvPr/>
        </p:nvSpPr>
        <p:spPr>
          <a:xfrm>
            <a:off x="6355787" y="1241573"/>
            <a:ext cx="5587934" cy="1614760"/>
          </a:xfrm>
          <a:prstGeom prst="rect">
            <a:avLst/>
          </a:prstGeom>
          <a:solidFill>
            <a:schemeClr val="accent5">
              <a:lumMod val="20000"/>
              <a:lumOff val="80000"/>
            </a:schemeClr>
          </a:solidFill>
          <a:ln>
            <a:solidFill>
              <a:srgbClr val="ED292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defRPr/>
            </a:pPr>
            <a:r>
              <a:rPr lang="en-US" sz="4800" b="1">
                <a:solidFill>
                  <a:srgbClr val="002060"/>
                </a:solidFill>
                <a:latin typeface="Calibri"/>
              </a:rPr>
              <a:t>339 Grants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002060"/>
                </a:solidFill>
                <a:latin typeface="Calibri"/>
                <a:ea typeface="Calibri"/>
                <a:cs typeface="Calibri"/>
              </a:rPr>
              <a:t>1291</a:t>
            </a:r>
            <a:r>
              <a:rPr kumimoji="0" lang="en-US" sz="4800" b="1" i="0" u="none" strike="noStrike" kern="1200" cap="none" spc="0" normalizeH="0" baseline="0" noProof="0">
                <a:ln>
                  <a:noFill/>
                </a:ln>
                <a:solidFill>
                  <a:srgbClr val="002060"/>
                </a:solidFill>
                <a:effectLst/>
                <a:uLnTx/>
                <a:uFillTx/>
                <a:latin typeface="Calibri"/>
                <a:ea typeface="Calibri"/>
                <a:cs typeface="Calibri"/>
              </a:rPr>
              <a:t> Projects</a:t>
            </a:r>
            <a:endParaRPr kumimoji="0" lang="en-US" sz="3200" b="1" i="0" u="none" strike="noStrike" kern="1200" cap="none" spc="0" normalizeH="0" baseline="0" noProof="0">
              <a:ln>
                <a:noFill/>
              </a:ln>
              <a:solidFill>
                <a:srgbClr val="002060"/>
              </a:solidFill>
              <a:effectLst/>
              <a:uLnTx/>
              <a:uFillTx/>
              <a:latin typeface="Calibri"/>
              <a:ea typeface="Calibri"/>
              <a:cs typeface="Calibri"/>
            </a:endParaRPr>
          </a:p>
        </p:txBody>
      </p:sp>
    </p:spTree>
    <p:extLst>
      <p:ext uri="{BB962C8B-B14F-4D97-AF65-F5344CB8AC3E}">
        <p14:creationId xmlns:p14="http://schemas.microsoft.com/office/powerpoint/2010/main" val="3165087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A1A25-C1FA-0EC6-184E-D2C2CE20D0DE}"/>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5: May 30, 2025</a:t>
            </a:r>
            <a:br>
              <a:rPr lang="en-US"/>
            </a:br>
            <a:r>
              <a:rPr lang="en-US" sz="2800"/>
              <a:t>Plans and Specifications Requirement (Full)</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537197"/>
          </a:xfrm>
        </p:spPr>
        <p:txBody>
          <a:bodyPr vert="horz" lIns="91440" tIns="45720" rIns="91440" bIns="45720" rtlCol="0" anchor="t">
            <a:normAutofit fontScale="92500" lnSpcReduction="10000"/>
          </a:bodyPr>
          <a:lstStyle/>
          <a:p>
            <a:pPr marL="456565" indent="-456565"/>
            <a:r>
              <a:rPr lang="en-US" sz="2600">
                <a:solidFill>
                  <a:schemeClr val="tx1"/>
                </a:solidFill>
                <a:latin typeface="Open Sans"/>
                <a:ea typeface="Open Sans"/>
                <a:cs typeface="Open Sans"/>
              </a:rPr>
              <a:t>All grantees with planning, design, and construction (PDC) projects </a:t>
            </a:r>
            <a:r>
              <a:rPr lang="en-US" sz="2600" b="1" u="sng">
                <a:solidFill>
                  <a:schemeClr val="tx1"/>
                </a:solidFill>
                <a:latin typeface="Open Sans"/>
                <a:ea typeface="Open Sans"/>
                <a:cs typeface="Open Sans"/>
              </a:rPr>
              <a:t>must submit final design and specification deliverables to TDEC</a:t>
            </a:r>
            <a:r>
              <a:rPr lang="en-US" sz="2600" b="1">
                <a:solidFill>
                  <a:schemeClr val="tx1"/>
                </a:solidFill>
                <a:latin typeface="Open Sans"/>
                <a:ea typeface="Open Sans"/>
                <a:cs typeface="Open Sans"/>
              </a:rPr>
              <a:t>. </a:t>
            </a:r>
            <a:r>
              <a:rPr lang="en-US" sz="2600">
                <a:solidFill>
                  <a:schemeClr val="tx1"/>
                </a:solidFill>
                <a:latin typeface="Open Sans"/>
                <a:ea typeface="Open Sans"/>
                <a:cs typeface="Open Sans"/>
              </a:rPr>
              <a:t>Projects requiring ESU review must submit their plans and specifications to </a:t>
            </a:r>
            <a:r>
              <a:rPr lang="en-US" sz="2600" err="1">
                <a:solidFill>
                  <a:schemeClr val="tx1"/>
                </a:solidFill>
                <a:latin typeface="Open Sans"/>
                <a:ea typeface="Open Sans"/>
                <a:cs typeface="Open Sans"/>
              </a:rPr>
              <a:t>MyTDEC</a:t>
            </a:r>
            <a:r>
              <a:rPr lang="en-US" sz="2600">
                <a:solidFill>
                  <a:schemeClr val="tx1"/>
                </a:solidFill>
                <a:latin typeface="Open Sans"/>
                <a:ea typeface="Open Sans"/>
                <a:cs typeface="Open Sans"/>
              </a:rPr>
              <a:t> Forms for ESU approval. Projects not subject to ESU review must submit their plans and specifications to GMS for SWIG review. </a:t>
            </a:r>
            <a:endParaRPr lang="en-US" sz="2600">
              <a:solidFill>
                <a:schemeClr val="tx1"/>
              </a:solidFill>
            </a:endParaRPr>
          </a:p>
          <a:p>
            <a:pPr marL="0" indent="0">
              <a:buNone/>
            </a:pPr>
            <a:endParaRPr lang="en-US" sz="2600">
              <a:solidFill>
                <a:schemeClr val="tx1"/>
              </a:solidFill>
              <a:highlight>
                <a:srgbClr val="FFFF00"/>
              </a:highlight>
              <a:latin typeface="Open Sans"/>
              <a:ea typeface="Open Sans"/>
              <a:cs typeface="Open Sans"/>
            </a:endParaRPr>
          </a:p>
          <a:p>
            <a:pPr marL="456565" indent="-456565"/>
            <a:r>
              <a:rPr lang="en-US" sz="2600" b="1" u="sng">
                <a:solidFill>
                  <a:schemeClr val="tx1"/>
                </a:solidFill>
                <a:latin typeface="Open Sans"/>
                <a:ea typeface="Open Sans"/>
                <a:cs typeface="Open Sans"/>
              </a:rPr>
              <a:t>Meeting Milestone 5</a:t>
            </a:r>
          </a:p>
          <a:p>
            <a:pPr marL="989965" lvl="1" indent="-380365"/>
            <a:r>
              <a:rPr lang="en-US" sz="2400">
                <a:solidFill>
                  <a:schemeClr val="tx1"/>
                </a:solidFill>
                <a:latin typeface="Open Sans"/>
                <a:ea typeface="Open Sans"/>
                <a:cs typeface="Open Sans"/>
              </a:rPr>
              <a:t>In order for Grantees to meet this milestone:</a:t>
            </a:r>
          </a:p>
          <a:p>
            <a:pPr marL="1523365" lvl="2" indent="-304165"/>
            <a:r>
              <a:rPr lang="en-US" sz="2200">
                <a:solidFill>
                  <a:schemeClr val="tx1"/>
                </a:solidFill>
                <a:latin typeface="Open Sans"/>
                <a:ea typeface="Open Sans"/>
                <a:cs typeface="Open Sans"/>
              </a:rPr>
              <a:t>Projects must have, at a minimum, submitted plans and specifications to ESU or GMS</a:t>
            </a:r>
            <a:endParaRPr lang="en-US" sz="2200">
              <a:solidFill>
                <a:schemeClr val="tx1"/>
              </a:solidFill>
            </a:endParaRPr>
          </a:p>
          <a:p>
            <a:pPr marL="456565" indent="-456565"/>
            <a:r>
              <a:rPr lang="en-US" sz="2600" b="1" u="sng">
                <a:solidFill>
                  <a:schemeClr val="tx1"/>
                </a:solidFill>
                <a:latin typeface="Open Sans"/>
                <a:ea typeface="Open Sans"/>
                <a:cs typeface="Open Sans"/>
              </a:rPr>
              <a:t>Tracking</a:t>
            </a:r>
          </a:p>
          <a:p>
            <a:pPr marL="989965" lvl="1" indent="-380365"/>
            <a:r>
              <a:rPr lang="en-US" sz="2400">
                <a:solidFill>
                  <a:schemeClr val="tx1"/>
                </a:solidFill>
                <a:latin typeface="Open Sans"/>
                <a:ea typeface="Open Sans"/>
                <a:cs typeface="Open Sans"/>
              </a:rPr>
              <a:t>TDEC will monitor the status of deliverable activities for applicable projects in GMS and ESU’s review queue to track progress at the project level. Grantees who are not on track for Milestone 5 will receive monthly communications.</a:t>
            </a: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400">
                <a:solidFill>
                  <a:schemeClr val="tx1"/>
                </a:solidFill>
                <a:latin typeface="Open Sans"/>
                <a:ea typeface="Open Sans"/>
                <a:cs typeface="Open Sans"/>
              </a:rPr>
              <a:t>Non-construction projects classified as PDC (AMPs, studies, etc.)</a:t>
            </a:r>
            <a:endParaRPr lang="en-US" sz="2400">
              <a:solidFill>
                <a:schemeClr val="tx1"/>
              </a:solidFill>
            </a:endParaRPr>
          </a:p>
        </p:txBody>
      </p:sp>
      <p:sp>
        <p:nvSpPr>
          <p:cNvPr id="4" name="Rectangle 3">
            <a:extLst>
              <a:ext uri="{FF2B5EF4-FFF2-40B4-BE49-F238E27FC236}">
                <a16:creationId xmlns:a16="http://schemas.microsoft.com/office/drawing/2014/main" id="{CEC6E490-B944-D22E-C79B-712F1AC7AE7B}"/>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3440793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AA9F95-3C85-8C83-A1F0-88C6DF5B1572}"/>
              </a:ext>
            </a:extLst>
          </p:cNvPr>
          <p:cNvSpPr/>
          <p:nvPr/>
        </p:nvSpPr>
        <p:spPr>
          <a:xfrm>
            <a:off x="481263" y="5881036"/>
            <a:ext cx="1010653" cy="825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6: August 30, 2025</a:t>
            </a:r>
            <a:br>
              <a:rPr lang="en-US"/>
            </a:br>
            <a:r>
              <a:rPr lang="en-US" sz="2800"/>
              <a:t>Construction Start Requirement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3000"/>
            <a:ext cx="11785600" cy="5563536"/>
          </a:xfrm>
        </p:spPr>
        <p:txBody>
          <a:bodyPr vert="horz" lIns="91440" tIns="45720" rIns="91440" bIns="45720" rtlCol="0" anchor="t">
            <a:normAutofit fontScale="92500" lnSpcReduction="20000"/>
          </a:bodyPr>
          <a:lstStyle/>
          <a:p>
            <a:pPr marL="456565" indent="-456565"/>
            <a:r>
              <a:rPr lang="en-US" sz="2600" b="1" u="sng">
                <a:solidFill>
                  <a:schemeClr val="tx1"/>
                </a:solidFill>
                <a:latin typeface="Open Sans"/>
                <a:ea typeface="Open Sans"/>
                <a:cs typeface="Open Sans"/>
              </a:rPr>
              <a:t>Construction activity must start for</a:t>
            </a:r>
            <a:r>
              <a:rPr lang="en-US" sz="2600">
                <a:solidFill>
                  <a:schemeClr val="tx1"/>
                </a:solidFill>
                <a:latin typeface="Open Sans"/>
                <a:ea typeface="Open Sans"/>
                <a:cs typeface="Open Sans"/>
              </a:rPr>
              <a:t> all projects that include construction.</a:t>
            </a:r>
          </a:p>
          <a:p>
            <a:pPr marL="0" indent="0">
              <a:buNone/>
            </a:pPr>
            <a:endParaRPr lang="en-US" sz="2600">
              <a:solidFill>
                <a:schemeClr val="tx1"/>
              </a:solidFill>
              <a:latin typeface="Open Sans"/>
              <a:ea typeface="Open Sans"/>
              <a:cs typeface="Open Sans"/>
            </a:endParaRPr>
          </a:p>
          <a:p>
            <a:pPr marL="456565" indent="-456565">
              <a:lnSpc>
                <a:spcPct val="90000"/>
              </a:lnSpc>
            </a:pPr>
            <a:r>
              <a:rPr lang="en-US" sz="2600" b="1" u="sng">
                <a:solidFill>
                  <a:schemeClr val="tx1"/>
                </a:solidFill>
                <a:latin typeface="Open Sans"/>
                <a:ea typeface="Open Sans"/>
                <a:cs typeface="Open Sans"/>
              </a:rPr>
              <a:t>Meeting Milestone 6</a:t>
            </a:r>
          </a:p>
          <a:p>
            <a:pPr marL="989965" lvl="1" indent="-380365">
              <a:buFont typeface="Calibri" panose="020B0604020202020204" pitchFamily="34" charset="0"/>
              <a:buChar char="▫"/>
            </a:pPr>
            <a:r>
              <a:rPr lang="en-US" sz="2400">
                <a:solidFill>
                  <a:schemeClr val="tx1"/>
                </a:solidFill>
                <a:latin typeface="Open Sans"/>
                <a:ea typeface="Open Sans"/>
                <a:cs typeface="Open Sans"/>
              </a:rPr>
              <a:t>In order for Grantees to meet this milestone, projects must have received an Authority to Award letter for a contractor procurement and schedule an initial site inspection by November 30, 2025.</a:t>
            </a:r>
            <a:endParaRPr lang="en-US" sz="2400">
              <a:solidFill>
                <a:schemeClr val="tx1"/>
              </a:solidFill>
            </a:endParaRPr>
          </a:p>
          <a:p>
            <a:pPr marL="456565" indent="-456565">
              <a:buFont typeface="Arial" panose="020B0604020202020204" pitchFamily="34" charset="0"/>
              <a:buNone/>
            </a:pPr>
            <a:endParaRPr lang="en-US" i="1">
              <a:solidFill>
                <a:schemeClr val="tx1"/>
              </a:solidFill>
            </a:endParaRPr>
          </a:p>
          <a:p>
            <a:pPr marL="456565" indent="635">
              <a:buNone/>
            </a:pPr>
            <a:r>
              <a:rPr lang="en-US" i="1">
                <a:solidFill>
                  <a:schemeClr val="tx1"/>
                </a:solidFill>
                <a:latin typeface="Open Sans"/>
                <a:ea typeface="Open Sans"/>
                <a:cs typeface="Open Sans"/>
              </a:rPr>
              <a:t>To verify construction starts, each construction project must have an initial site inspection </a:t>
            </a:r>
            <a:r>
              <a:rPr lang="en-US" i="1" u="sng">
                <a:solidFill>
                  <a:schemeClr val="tx1"/>
                </a:solidFill>
                <a:latin typeface="Open Sans"/>
                <a:ea typeface="Open Sans"/>
                <a:cs typeface="Open Sans"/>
              </a:rPr>
              <a:t>scheduled</a:t>
            </a:r>
            <a:r>
              <a:rPr lang="en-US" i="1">
                <a:solidFill>
                  <a:schemeClr val="tx1"/>
                </a:solidFill>
                <a:latin typeface="Open Sans"/>
                <a:ea typeface="Open Sans"/>
                <a:cs typeface="Open Sans"/>
              </a:rPr>
              <a:t> by November 30, 2025. </a:t>
            </a:r>
            <a:endParaRPr lang="en-US">
              <a:solidFill>
                <a:schemeClr val="tx1"/>
              </a:solidFill>
            </a:endParaRPr>
          </a:p>
          <a:p>
            <a:pPr marL="456565" indent="-456565"/>
            <a:endParaRPr lang="en-US" sz="2600" b="1" u="sng">
              <a:solidFill>
                <a:schemeClr val="tx1"/>
              </a:solidFill>
              <a:latin typeface="Open Sans"/>
              <a:ea typeface="Open Sans"/>
              <a:cs typeface="Open Sans"/>
            </a:endParaRPr>
          </a:p>
          <a:p>
            <a:pPr marL="456565" indent="-456565"/>
            <a:r>
              <a:rPr lang="en-US" sz="2600" b="1" u="sng">
                <a:solidFill>
                  <a:schemeClr val="tx1"/>
                </a:solidFill>
                <a:latin typeface="Open Sans"/>
                <a:ea typeface="Open Sans"/>
                <a:cs typeface="Open Sans"/>
              </a:rPr>
              <a:t>Tracking</a:t>
            </a:r>
          </a:p>
          <a:p>
            <a:pPr marL="989965" lvl="1" indent="-380365"/>
            <a:r>
              <a:rPr lang="en-US" sz="2400">
                <a:solidFill>
                  <a:schemeClr val="tx1"/>
                </a:solidFill>
                <a:latin typeface="Open Sans"/>
                <a:ea typeface="Open Sans"/>
                <a:cs typeface="Open Sans"/>
              </a:rPr>
              <a:t>TDEC will monitor site inspection requests, reimbursements for capital purchase expenditures, and the status of procurement activities for capital purchase vendor contracts in GMS to track progress at the project level. Grantees who are not on track for Milestone 6 will receive monthly communications.</a:t>
            </a:r>
            <a:endParaRPr lang="en-US" sz="2400">
              <a:solidFill>
                <a:schemeClr val="tx1"/>
              </a:solidFill>
              <a:highlight>
                <a:srgbClr val="FFFF00"/>
              </a:highlight>
              <a:latin typeface="Open Sans"/>
              <a:ea typeface="Open Sans"/>
              <a:cs typeface="Open Sans"/>
            </a:endParaRPr>
          </a:p>
          <a:p>
            <a:pPr marL="456565" lvl="1" indent="-456565">
              <a:buFont typeface="Arial" panose="020B0604020202020204" pitchFamily="34" charset="0"/>
              <a:buChar char="•"/>
            </a:pPr>
            <a:r>
              <a:rPr lang="en-US" sz="2600" b="1" u="sng">
                <a:solidFill>
                  <a:schemeClr val="tx1"/>
                </a:solidFill>
                <a:latin typeface="Open Sans"/>
                <a:ea typeface="Open Sans"/>
                <a:cs typeface="Open Sans"/>
              </a:rPr>
              <a:t>Exceptions</a:t>
            </a:r>
          </a:p>
          <a:p>
            <a:pPr marL="989965" lvl="1" indent="-380365"/>
            <a:r>
              <a:rPr lang="en-US" sz="2400">
                <a:solidFill>
                  <a:schemeClr val="tx1"/>
                </a:solidFill>
                <a:latin typeface="Open Sans"/>
                <a:ea typeface="Open Sans"/>
                <a:cs typeface="Open Sans"/>
              </a:rPr>
              <a:t>Considered on case-by-case basis (small-scale replacements, minor rehab, etc.).</a:t>
            </a:r>
          </a:p>
        </p:txBody>
      </p:sp>
      <p:sp>
        <p:nvSpPr>
          <p:cNvPr id="5" name="Rectangle 4">
            <a:extLst>
              <a:ext uri="{FF2B5EF4-FFF2-40B4-BE49-F238E27FC236}">
                <a16:creationId xmlns:a16="http://schemas.microsoft.com/office/drawing/2014/main" id="{374C93B3-CCCB-5F3B-A3A2-5681619A4B96}"/>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3051370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5EDFD0-B3A0-06FF-8DF1-D58D8EC8B797}"/>
              </a:ext>
            </a:extLst>
          </p:cNvPr>
          <p:cNvSpPr/>
          <p:nvPr/>
        </p:nvSpPr>
        <p:spPr>
          <a:xfrm>
            <a:off x="356135" y="5669280"/>
            <a:ext cx="1328286" cy="11069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Milestone 7: December 15, 2025</a:t>
            </a:r>
            <a:br>
              <a:rPr lang="en-US"/>
            </a:br>
            <a:r>
              <a:rPr lang="en-US" sz="2800"/>
              <a:t>Remaining Procurement Requirement </a:t>
            </a:r>
          </a:p>
        </p:txBody>
      </p:sp>
      <p:sp>
        <p:nvSpPr>
          <p:cNvPr id="3" name="Content Placeholder 2">
            <a:extLst>
              <a:ext uri="{FF2B5EF4-FFF2-40B4-BE49-F238E27FC236}">
                <a16:creationId xmlns:a16="http://schemas.microsoft.com/office/drawing/2014/main" id="{54410DC0-8FE7-A243-8294-AE94949CDABE}"/>
              </a:ext>
            </a:extLst>
          </p:cNvPr>
          <p:cNvSpPr>
            <a:spLocks noGrp="1"/>
          </p:cNvSpPr>
          <p:nvPr>
            <p:ph idx="1"/>
          </p:nvPr>
        </p:nvSpPr>
        <p:spPr>
          <a:xfrm>
            <a:off x="203200" y="1142999"/>
            <a:ext cx="11785600" cy="5488937"/>
          </a:xfrm>
        </p:spPr>
        <p:txBody>
          <a:bodyPr vert="horz" lIns="91440" tIns="45720" rIns="91440" bIns="45720" rtlCol="0" anchor="t">
            <a:normAutofit lnSpcReduction="10000"/>
          </a:bodyPr>
          <a:lstStyle/>
          <a:p>
            <a:pPr marL="456565" indent="-456565"/>
            <a:r>
              <a:rPr lang="en-US">
                <a:solidFill>
                  <a:schemeClr val="tx1"/>
                </a:solidFill>
                <a:latin typeface="Open Sans"/>
                <a:ea typeface="Open Sans"/>
                <a:cs typeface="Open Sans"/>
              </a:rPr>
              <a:t>ALL projects should have started, and all Grantees </a:t>
            </a:r>
            <a:r>
              <a:rPr lang="en-US" b="1" u="sng">
                <a:solidFill>
                  <a:schemeClr val="tx1"/>
                </a:solidFill>
                <a:latin typeface="Open Sans"/>
                <a:ea typeface="Open Sans"/>
                <a:cs typeface="Open Sans"/>
              </a:rPr>
              <a:t>must submit any remaining awarded contracts</a:t>
            </a:r>
            <a:r>
              <a:rPr lang="en-US">
                <a:solidFill>
                  <a:schemeClr val="tx1"/>
                </a:solidFill>
                <a:latin typeface="Open Sans"/>
                <a:ea typeface="Open Sans"/>
                <a:cs typeface="Open Sans"/>
              </a:rPr>
              <a:t> for third-party work to TDEC. This milestone applies to all project types, including Asset Management Plans.</a:t>
            </a:r>
          </a:p>
          <a:p>
            <a:pPr marL="0" indent="0">
              <a:buNone/>
            </a:pPr>
            <a:endParaRPr lang="en-US">
              <a:solidFill>
                <a:schemeClr val="tx1"/>
              </a:solidFill>
              <a:latin typeface="Open Sans"/>
              <a:ea typeface="Open Sans"/>
              <a:cs typeface="Open Sans"/>
            </a:endParaRPr>
          </a:p>
          <a:p>
            <a:pPr marL="456565" indent="-456565"/>
            <a:r>
              <a:rPr lang="en-US" b="1" u="sng">
                <a:solidFill>
                  <a:schemeClr val="tx1"/>
                </a:solidFill>
                <a:latin typeface="Open Sans"/>
                <a:ea typeface="Open Sans"/>
                <a:cs typeface="Open Sans"/>
              </a:rPr>
              <a:t>Meeting Milestone 7</a:t>
            </a:r>
          </a:p>
          <a:p>
            <a:pPr marL="989330" lvl="1" indent="-456565"/>
            <a:r>
              <a:rPr lang="en-US" sz="2200">
                <a:solidFill>
                  <a:schemeClr val="tx1"/>
                </a:solidFill>
                <a:latin typeface="Open Sans"/>
                <a:ea typeface="Open Sans"/>
                <a:cs typeface="Open Sans"/>
              </a:rPr>
              <a:t>In order for Grantees to meet this milestone, all procurements for services or construction will need to be submitted in earnest no later than December 2025. </a:t>
            </a:r>
          </a:p>
          <a:p>
            <a:pPr marL="456565" lvl="2" indent="-456565">
              <a:lnSpc>
                <a:spcPct val="90000"/>
              </a:lnSpc>
              <a:buNone/>
            </a:pPr>
            <a:r>
              <a:rPr lang="en-US" sz="2200" i="1">
                <a:solidFill>
                  <a:schemeClr val="tx1"/>
                </a:solidFill>
                <a:latin typeface="Open Sans"/>
                <a:ea typeface="Open Sans"/>
                <a:cs typeface="Open Sans"/>
              </a:rPr>
              <a:t>	</a:t>
            </a:r>
          </a:p>
          <a:p>
            <a:pPr marL="456565" indent="-456565"/>
            <a:r>
              <a:rPr lang="en-US" b="1" u="sng">
                <a:solidFill>
                  <a:schemeClr val="tx1"/>
                </a:solidFill>
                <a:latin typeface="Open Sans"/>
                <a:ea typeface="Open Sans"/>
                <a:cs typeface="Open Sans"/>
              </a:rPr>
              <a:t>Tracking</a:t>
            </a:r>
            <a:endParaRPr lang="en-US">
              <a:solidFill>
                <a:schemeClr val="tx1"/>
              </a:solidFill>
            </a:endParaRPr>
          </a:p>
          <a:p>
            <a:pPr marL="989965" lvl="1" indent="-380365"/>
            <a:r>
              <a:rPr lang="en-US" sz="2200">
                <a:solidFill>
                  <a:schemeClr val="tx1"/>
                </a:solidFill>
                <a:latin typeface="Open Sans"/>
                <a:ea typeface="Open Sans"/>
                <a:cs typeface="Open Sans"/>
              </a:rPr>
              <a:t>TDEC will monitor the status of projects in GMS and monitor procurement documentation, as well as project starts, as indicated in Milestone 6 with initial site inspections.</a:t>
            </a:r>
            <a:endParaRPr lang="en-US" sz="2200">
              <a:solidFill>
                <a:schemeClr val="tx1"/>
              </a:solidFill>
              <a:highlight>
                <a:srgbClr val="FFFF00"/>
              </a:highlight>
              <a:latin typeface="Open Sans"/>
              <a:ea typeface="Open Sans"/>
              <a:cs typeface="Open Sans"/>
            </a:endParaRPr>
          </a:p>
          <a:p>
            <a:pPr marL="456565" indent="-456565"/>
            <a:r>
              <a:rPr lang="en-US" b="1" u="sng">
                <a:solidFill>
                  <a:schemeClr val="tx1"/>
                </a:solidFill>
                <a:latin typeface="Open Sans"/>
                <a:ea typeface="Open Sans"/>
                <a:cs typeface="Open Sans"/>
              </a:rPr>
              <a:t>Exceptions</a:t>
            </a:r>
          </a:p>
          <a:p>
            <a:pPr marL="989965" lvl="1" indent="-380365"/>
            <a:r>
              <a:rPr lang="en-US" sz="2200">
                <a:solidFill>
                  <a:schemeClr val="tx1"/>
                </a:solidFill>
                <a:latin typeface="Open Sans"/>
                <a:ea typeface="Open Sans"/>
                <a:cs typeface="Open Sans"/>
              </a:rPr>
              <a:t>No exceptions unless in extreme cases.</a:t>
            </a:r>
            <a:endParaRPr lang="en-US" sz="2600">
              <a:solidFill>
                <a:schemeClr val="tx1"/>
              </a:solidFill>
              <a:latin typeface="Open Sans"/>
              <a:ea typeface="Open Sans"/>
              <a:cs typeface="Open Sans"/>
            </a:endParaRPr>
          </a:p>
        </p:txBody>
      </p:sp>
      <p:sp>
        <p:nvSpPr>
          <p:cNvPr id="4" name="Rectangle 3">
            <a:extLst>
              <a:ext uri="{FF2B5EF4-FFF2-40B4-BE49-F238E27FC236}">
                <a16:creationId xmlns:a16="http://schemas.microsoft.com/office/drawing/2014/main" id="{B3EDC0AF-21A0-5528-823E-EC3421D524AF}"/>
              </a:ext>
            </a:extLst>
          </p:cNvPr>
          <p:cNvSpPr/>
          <p:nvPr/>
        </p:nvSpPr>
        <p:spPr>
          <a:xfrm>
            <a:off x="9687560" y="226063"/>
            <a:ext cx="2301240" cy="728980"/>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algn="ctr">
              <a:lnSpc>
                <a:spcPct val="200000"/>
              </a:lnSpc>
              <a:spcAft>
                <a:spcPts val="900"/>
              </a:spcAft>
            </a:pPr>
            <a:r>
              <a:rPr lang="en-US" b="1" u="sng">
                <a:solidFill>
                  <a:prstClr val="white"/>
                </a:solidFill>
                <a:latin typeface="Open Sans"/>
                <a:ea typeface="Open Sans"/>
                <a:cs typeface="Open Sans"/>
              </a:rPr>
              <a:t>ALL GRANTEES</a:t>
            </a:r>
          </a:p>
        </p:txBody>
      </p:sp>
    </p:spTree>
    <p:extLst>
      <p:ext uri="{BB962C8B-B14F-4D97-AF65-F5344CB8AC3E}">
        <p14:creationId xmlns:p14="http://schemas.microsoft.com/office/powerpoint/2010/main" val="324563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0C6D-CA56-4B68-95C1-EFDF93999882}"/>
              </a:ext>
            </a:extLst>
          </p:cNvPr>
          <p:cNvSpPr>
            <a:spLocks noGrp="1"/>
          </p:cNvSpPr>
          <p:nvPr>
            <p:ph type="title"/>
          </p:nvPr>
        </p:nvSpPr>
        <p:spPr/>
        <p:txBody>
          <a:bodyPr/>
          <a:lstStyle/>
          <a:p>
            <a:r>
              <a:rPr lang="en-US" dirty="0">
                <a:latin typeface="PermianSlabSerifTypeface"/>
                <a:ea typeface="Open Sans Light"/>
              </a:rPr>
              <a:t>Reimbursement Status Update</a:t>
            </a:r>
            <a:br>
              <a:rPr lang="en-US" dirty="0">
                <a:latin typeface="PermianSlabSerifTypeface"/>
                <a:ea typeface="Open Sans Light"/>
              </a:rPr>
            </a:br>
            <a:r>
              <a:rPr lang="en-US" sz="2400" dirty="0">
                <a:latin typeface="PermianSlabSerifTypeface"/>
                <a:ea typeface="Open Sans Light"/>
              </a:rPr>
              <a:t>as of November 1, 2024</a:t>
            </a:r>
            <a:endParaRPr lang="en-US" dirty="0">
              <a:latin typeface="PermianSlabSerifTypeface"/>
              <a:ea typeface="Open Sans Light"/>
            </a:endParaRPr>
          </a:p>
        </p:txBody>
      </p:sp>
      <p:grpSp>
        <p:nvGrpSpPr>
          <p:cNvPr id="94" name="Group 93">
            <a:extLst>
              <a:ext uri="{FF2B5EF4-FFF2-40B4-BE49-F238E27FC236}">
                <a16:creationId xmlns:a16="http://schemas.microsoft.com/office/drawing/2014/main" id="{B7763CD1-30C0-4A93-B87C-88DB87909D0D}"/>
              </a:ext>
            </a:extLst>
          </p:cNvPr>
          <p:cNvGrpSpPr/>
          <p:nvPr/>
        </p:nvGrpSpPr>
        <p:grpSpPr>
          <a:xfrm>
            <a:off x="1232639" y="1171229"/>
            <a:ext cx="2682240" cy="2882795"/>
            <a:chOff x="5582883" y="673937"/>
            <a:chExt cx="2276859" cy="2162096"/>
          </a:xfrm>
        </p:grpSpPr>
        <p:sp>
          <p:nvSpPr>
            <p:cNvPr id="95" name="Rectangle 94">
              <a:extLst>
                <a:ext uri="{FF2B5EF4-FFF2-40B4-BE49-F238E27FC236}">
                  <a16:creationId xmlns:a16="http://schemas.microsoft.com/office/drawing/2014/main" id="{C3DB6080-FF83-49B1-83AA-8532D2EB6D73}"/>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96" name="Rectangle 95">
              <a:extLst>
                <a:ext uri="{FF2B5EF4-FFF2-40B4-BE49-F238E27FC236}">
                  <a16:creationId xmlns:a16="http://schemas.microsoft.com/office/drawing/2014/main" id="{73D747FD-51C6-484A-AA5D-B922892CBB9C}"/>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7" name="Sev01">
              <a:extLst>
                <a:ext uri="{FF2B5EF4-FFF2-40B4-BE49-F238E27FC236}">
                  <a16:creationId xmlns:a16="http://schemas.microsoft.com/office/drawing/2014/main" id="{60668B84-DCA1-4230-91DE-180C9C5E436E}"/>
                </a:ext>
              </a:extLst>
            </p:cNvPr>
            <p:cNvSpPr>
              <a:spLocks/>
            </p:cNvSpPr>
            <p:nvPr/>
          </p:nvSpPr>
          <p:spPr>
            <a:xfrm>
              <a:off x="6159355"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lang="en-US" sz="2800" b="1">
                  <a:solidFill>
                    <a:srgbClr val="1B365D"/>
                  </a:solidFill>
                  <a:latin typeface="Open Sans"/>
                  <a:ea typeface="Open Sans"/>
                  <a:cs typeface="Open Sans"/>
                </a:rPr>
                <a:t>262</a:t>
              </a:r>
              <a:endParaRPr lang="en-US" sz="2800" b="1" i="0" u="none" strike="noStrike" kern="1200" cap="none" spc="0" normalizeH="0" baseline="0" noProof="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9D3DF2B6-D446-4432-BCDD-96848A8973B7}"/>
                </a:ext>
              </a:extLst>
            </p:cNvPr>
            <p:cNvSpPr txBox="1"/>
            <p:nvPr/>
          </p:nvSpPr>
          <p:spPr>
            <a:xfrm>
              <a:off x="5686435" y="756626"/>
              <a:ext cx="2077271" cy="727122"/>
            </a:xfrm>
            <a:prstGeom prst="rect">
              <a:avLst/>
            </a:prstGeom>
            <a:noFill/>
          </p:spPr>
          <p:txBody>
            <a:bodyPr wrap="square" lIns="0" tIns="0" rIns="0" bIns="0">
              <a:spAutoFit/>
            </a:bodyPr>
            <a:lstStyle/>
            <a:p>
              <a:pPr algn="ctr" defTabSz="1375467">
                <a:defRPr/>
              </a:pPr>
              <a:r>
                <a:rPr lang="en-US" sz="2100" b="1" i="0" u="none" strike="noStrike" kern="1200" cap="none" spc="0" normalizeH="0" baseline="0" noProof="0">
                  <a:ln>
                    <a:noFill/>
                  </a:ln>
                  <a:solidFill>
                    <a:prstClr val="white"/>
                  </a:solidFill>
                  <a:effectLst/>
                  <a:uLnTx/>
                  <a:uFillTx/>
                  <a:latin typeface="Open Sans"/>
                  <a:ea typeface="Open Sans"/>
                  <a:cs typeface="Open Sans"/>
                </a:rPr>
                <a:t>Grantees </a:t>
              </a:r>
              <a:r>
                <a:rPr lang="en-US" sz="2100" b="1">
                  <a:solidFill>
                    <a:prstClr val="white"/>
                  </a:solidFill>
                  <a:latin typeface="Open Sans"/>
                  <a:ea typeface="Open Sans"/>
                  <a:cs typeface="Open Sans"/>
                </a:rPr>
                <a:t>with Submitted Reimbursements</a:t>
              </a:r>
              <a:endParaRPr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3" name="Group 112">
            <a:extLst>
              <a:ext uri="{FF2B5EF4-FFF2-40B4-BE49-F238E27FC236}">
                <a16:creationId xmlns:a16="http://schemas.microsoft.com/office/drawing/2014/main" id="{17E1A051-1804-401E-9E96-5CEDD979E8D0}"/>
              </a:ext>
            </a:extLst>
          </p:cNvPr>
          <p:cNvGrpSpPr/>
          <p:nvPr/>
        </p:nvGrpSpPr>
        <p:grpSpPr>
          <a:xfrm>
            <a:off x="4698805" y="1181827"/>
            <a:ext cx="2682240" cy="2882795"/>
            <a:chOff x="5582883" y="673937"/>
            <a:chExt cx="2276859" cy="2162096"/>
          </a:xfrm>
        </p:grpSpPr>
        <p:sp>
          <p:nvSpPr>
            <p:cNvPr id="114" name="Rectangle 113">
              <a:extLst>
                <a:ext uri="{FF2B5EF4-FFF2-40B4-BE49-F238E27FC236}">
                  <a16:creationId xmlns:a16="http://schemas.microsoft.com/office/drawing/2014/main" id="{FC28A747-3188-417A-AC88-02A75DACBBF0}"/>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15" name="Rectangle 114">
              <a:extLst>
                <a:ext uri="{FF2B5EF4-FFF2-40B4-BE49-F238E27FC236}">
                  <a16:creationId xmlns:a16="http://schemas.microsoft.com/office/drawing/2014/main" id="{4CB1D4A1-7D2F-49F0-A21B-1FBE42EE0791}"/>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6" name="Sev01">
              <a:extLst>
                <a:ext uri="{FF2B5EF4-FFF2-40B4-BE49-F238E27FC236}">
                  <a16:creationId xmlns:a16="http://schemas.microsoft.com/office/drawing/2014/main" id="{60B989FC-8D55-47D7-A9D3-0058CE2E1C23}"/>
                </a:ext>
              </a:extLst>
            </p:cNvPr>
            <p:cNvSpPr>
              <a:spLocks/>
            </p:cNvSpPr>
            <p:nvPr/>
          </p:nvSpPr>
          <p:spPr>
            <a:xfrm>
              <a:off x="6159356"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lang="en-US" sz="2800" b="1" i="0" u="none" strike="noStrike" kern="1200" cap="none" spc="0" normalizeH="0" baseline="0" noProof="0">
                  <a:ln>
                    <a:noFill/>
                  </a:ln>
                  <a:solidFill>
                    <a:srgbClr val="1B365D"/>
                  </a:solidFill>
                  <a:effectLst/>
                  <a:uLnTx/>
                  <a:uFillTx/>
                  <a:latin typeface="Open Sans"/>
                  <a:ea typeface="Open Sans"/>
                  <a:cs typeface="Open Sans"/>
                </a:rPr>
                <a:t>602</a:t>
              </a:r>
              <a:endParaRPr lang="en-US" sz="2800" b="1" i="0" u="none" strike="noStrike" kern="1200" cap="none" spc="0" normalizeH="0" baseline="0" noProof="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7" name="TextBox 116">
              <a:extLst>
                <a:ext uri="{FF2B5EF4-FFF2-40B4-BE49-F238E27FC236}">
                  <a16:creationId xmlns:a16="http://schemas.microsoft.com/office/drawing/2014/main" id="{D8921759-8E62-4F50-92EA-6AD2E16E2C0C}"/>
                </a:ext>
              </a:extLst>
            </p:cNvPr>
            <p:cNvSpPr txBox="1"/>
            <p:nvPr/>
          </p:nvSpPr>
          <p:spPr>
            <a:xfrm>
              <a:off x="5686435" y="756626"/>
              <a:ext cx="2077271" cy="727122"/>
            </a:xfrm>
            <a:prstGeom prst="rect">
              <a:avLst/>
            </a:prstGeom>
            <a:noFill/>
          </p:spPr>
          <p:txBody>
            <a:bodyPr wrap="square" lIns="0" tIns="0" rIns="0" bIns="0">
              <a:spAutoFit/>
            </a:bodyP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Reimbursement Requests Received</a:t>
              </a:r>
            </a:p>
          </p:txBody>
        </p:sp>
      </p:grpSp>
      <p:graphicFrame>
        <p:nvGraphicFramePr>
          <p:cNvPr id="8" name="Table 8">
            <a:extLst>
              <a:ext uri="{FF2B5EF4-FFF2-40B4-BE49-F238E27FC236}">
                <a16:creationId xmlns:a16="http://schemas.microsoft.com/office/drawing/2014/main" id="{132792E3-2B88-4E6B-8BCF-7FC9A9FF57D5}"/>
              </a:ext>
            </a:extLst>
          </p:cNvPr>
          <p:cNvGraphicFramePr>
            <a:graphicFrameLocks noGrp="1"/>
          </p:cNvGraphicFramePr>
          <p:nvPr>
            <p:extLst>
              <p:ext uri="{D42A27DB-BD31-4B8C-83A1-F6EECF244321}">
                <p14:modId xmlns:p14="http://schemas.microsoft.com/office/powerpoint/2010/main" val="2682033955"/>
              </p:ext>
            </p:extLst>
          </p:nvPr>
        </p:nvGraphicFramePr>
        <p:xfrm>
          <a:off x="2032000" y="4561334"/>
          <a:ext cx="8128000" cy="49445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20319377"/>
                    </a:ext>
                  </a:extLst>
                </a:gridCol>
              </a:tblGrid>
              <a:tr h="494453">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1B365D"/>
                          </a:solidFill>
                          <a:effectLst/>
                          <a:uLnTx/>
                          <a:uFillTx/>
                          <a:latin typeface="Open Sans"/>
                          <a:ea typeface="Open Sans"/>
                          <a:cs typeface="Open Sans"/>
                        </a:rPr>
                        <a:t>Total reimbursements requested: </a:t>
                      </a:r>
                      <a:r>
                        <a:rPr lang="en-US" sz="2400" b="1" i="0" u="sng" strike="noStrike" kern="1200" cap="none" spc="0" normalizeH="0" baseline="0" noProof="0" dirty="0">
                          <a:ln>
                            <a:noFill/>
                          </a:ln>
                          <a:solidFill>
                            <a:srgbClr val="FF0000"/>
                          </a:solidFill>
                          <a:effectLst/>
                          <a:uLnTx/>
                          <a:uFillTx/>
                          <a:latin typeface="Open Sans"/>
                          <a:ea typeface="Open Sans"/>
                          <a:cs typeface="Open Sans"/>
                        </a:rPr>
                        <a:t>$189,002,174</a:t>
                      </a:r>
                      <a:endParaRPr kumimoji="0" lang="en-US" sz="2400" b="1" i="0" u="sng" strike="noStrike" kern="1200" cap="none" spc="0" normalizeH="0" baseline="0" noProof="0" dirty="0">
                        <a:ln>
                          <a:noFill/>
                        </a:ln>
                        <a:solidFill>
                          <a:srgbClr val="FF0000"/>
                        </a:solidFill>
                        <a:effectLst/>
                        <a:uLnTx/>
                        <a:uFillTx/>
                        <a:latin typeface="Open Sans"/>
                        <a:ea typeface="Open Sans"/>
                        <a:cs typeface="Open Sans"/>
                      </a:endParaRPr>
                    </a:p>
                  </a:txBody>
                  <a:tcPr marL="121920" marR="121920" marT="60960" marB="60960">
                    <a:lnL w="12700" cap="flat" cmpd="sng" algn="ctr">
                      <a:solidFill>
                        <a:srgbClr val="1B365D"/>
                      </a:solidFill>
                      <a:prstDash val="solid"/>
                      <a:round/>
                      <a:headEnd type="none" w="med" len="med"/>
                      <a:tailEnd type="none" w="med" len="med"/>
                    </a:lnL>
                    <a:lnR w="12700" cap="flat" cmpd="sng" algn="ctr">
                      <a:solidFill>
                        <a:srgbClr val="1B365D"/>
                      </a:solidFill>
                      <a:prstDash val="solid"/>
                      <a:round/>
                      <a:headEnd type="none" w="med" len="med"/>
                      <a:tailEnd type="none" w="med" len="med"/>
                    </a:lnR>
                    <a:lnT w="12700" cap="flat" cmpd="sng" algn="ctr">
                      <a:solidFill>
                        <a:srgbClr val="1B365D"/>
                      </a:solidFill>
                      <a:prstDash val="solid"/>
                      <a:round/>
                      <a:headEnd type="none" w="med" len="med"/>
                      <a:tailEnd type="none" w="med" len="med"/>
                    </a:lnT>
                    <a:lnB w="12700" cap="flat" cmpd="sng" algn="ctr">
                      <a:solidFill>
                        <a:srgbClr val="1B365D"/>
                      </a:solidFill>
                      <a:prstDash val="solid"/>
                      <a:round/>
                      <a:headEnd type="none" w="med" len="med"/>
                      <a:tailEnd type="none" w="med" len="med"/>
                    </a:lnB>
                    <a:noFill/>
                  </a:tcPr>
                </a:tc>
                <a:extLst>
                  <a:ext uri="{0D108BD9-81ED-4DB2-BD59-A6C34878D82A}">
                    <a16:rowId xmlns:a16="http://schemas.microsoft.com/office/drawing/2014/main" val="1254125838"/>
                  </a:ext>
                </a:extLst>
              </a:tr>
            </a:tbl>
          </a:graphicData>
        </a:graphic>
      </p:graphicFrame>
      <p:sp>
        <p:nvSpPr>
          <p:cNvPr id="59" name="Rectangle 58">
            <a:extLst>
              <a:ext uri="{FF2B5EF4-FFF2-40B4-BE49-F238E27FC236}">
                <a16:creationId xmlns:a16="http://schemas.microsoft.com/office/drawing/2014/main" id="{69200887-9D84-4494-939D-09A1D0BD4312}"/>
              </a:ext>
            </a:extLst>
          </p:cNvPr>
          <p:cNvSpPr/>
          <p:nvPr/>
        </p:nvSpPr>
        <p:spPr>
          <a:xfrm>
            <a:off x="4698805" y="1158507"/>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BB78145-39AD-954F-960A-56A904BA8A18}"/>
              </a:ext>
            </a:extLst>
          </p:cNvPr>
          <p:cNvGrpSpPr/>
          <p:nvPr/>
        </p:nvGrpSpPr>
        <p:grpSpPr>
          <a:xfrm>
            <a:off x="8097028" y="1171229"/>
            <a:ext cx="2682240" cy="2882795"/>
            <a:chOff x="5582883" y="673937"/>
            <a:chExt cx="2276859" cy="2162096"/>
          </a:xfrm>
        </p:grpSpPr>
        <p:sp>
          <p:nvSpPr>
            <p:cNvPr id="4" name="Rectangle 3">
              <a:extLst>
                <a:ext uri="{FF2B5EF4-FFF2-40B4-BE49-F238E27FC236}">
                  <a16:creationId xmlns:a16="http://schemas.microsoft.com/office/drawing/2014/main" id="{F3A8F580-4BDB-4AA9-7572-F5B7E5FB819D}"/>
                </a:ext>
              </a:extLst>
            </p:cNvPr>
            <p:cNvSpPr/>
            <p:nvPr/>
          </p:nvSpPr>
          <p:spPr bwMode="auto">
            <a:xfrm rot="16200000">
              <a:off x="5640775" y="617066"/>
              <a:ext cx="2161078" cy="227685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1375467"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Text</a:t>
              </a:r>
              <a:endParaRPr kumimoji="0" lang="en-US" sz="2667"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CAD8ECF5-D430-4D7C-FE83-0FEE72DD88BF}"/>
                </a:ext>
              </a:extLst>
            </p:cNvPr>
            <p:cNvSpPr/>
            <p:nvPr/>
          </p:nvSpPr>
          <p:spPr bwMode="auto">
            <a:xfrm rot="16200000">
              <a:off x="6032838" y="223982"/>
              <a:ext cx="1376948" cy="2276858"/>
            </a:xfrm>
            <a:prstGeom prst="rect">
              <a:avLst/>
            </a:prstGeom>
            <a:solidFill>
              <a:srgbClr val="1B365D"/>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375467"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Sev01">
              <a:extLst>
                <a:ext uri="{FF2B5EF4-FFF2-40B4-BE49-F238E27FC236}">
                  <a16:creationId xmlns:a16="http://schemas.microsoft.com/office/drawing/2014/main" id="{FDB15061-4BF1-DC41-EBF4-0EB00808D228}"/>
                </a:ext>
              </a:extLst>
            </p:cNvPr>
            <p:cNvSpPr>
              <a:spLocks/>
            </p:cNvSpPr>
            <p:nvPr/>
          </p:nvSpPr>
          <p:spPr>
            <a:xfrm>
              <a:off x="6159356" y="1505849"/>
              <a:ext cx="1034936" cy="914400"/>
            </a:xfrm>
            <a:prstGeom prst="ellipse">
              <a:avLst/>
            </a:prstGeom>
            <a:solidFill>
              <a:schemeClr val="bg1"/>
            </a:solidFill>
            <a:ln w="57150">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defTabSz="1375467">
                <a:defRPr/>
              </a:pPr>
              <a:r>
                <a:rPr lang="en-US" sz="2600" b="1">
                  <a:solidFill>
                    <a:srgbClr val="1B365D"/>
                  </a:solidFill>
                  <a:latin typeface="Open Sans"/>
                  <a:ea typeface="Open Sans"/>
                  <a:cs typeface="Open Sans"/>
                </a:rPr>
                <a:t>500</a:t>
              </a:r>
            </a:p>
          </p:txBody>
        </p:sp>
        <p:sp>
          <p:nvSpPr>
            <p:cNvPr id="7" name="TextBox 6">
              <a:extLst>
                <a:ext uri="{FF2B5EF4-FFF2-40B4-BE49-F238E27FC236}">
                  <a16:creationId xmlns:a16="http://schemas.microsoft.com/office/drawing/2014/main" id="{9DEF8629-6A7A-70B1-E929-E81A15CAE2E4}"/>
                </a:ext>
              </a:extLst>
            </p:cNvPr>
            <p:cNvSpPr txBox="1"/>
            <p:nvPr/>
          </p:nvSpPr>
          <p:spPr>
            <a:xfrm>
              <a:off x="5686435" y="756626"/>
              <a:ext cx="2077271" cy="727122"/>
            </a:xfrm>
            <a:prstGeom prst="rect">
              <a:avLst/>
            </a:prstGeom>
            <a:noFill/>
          </p:spPr>
          <p:txBody>
            <a:bodyPr wrap="square" lIns="0" tIns="0" rIns="0" bIns="0" anchor="t">
              <a:spAutoFit/>
            </a:bodyPr>
            <a:lstStyle/>
            <a:p>
              <a:pPr algn="ctr" defTabSz="1375467">
                <a:defRPr/>
              </a:pPr>
              <a:r>
                <a:rPr kumimoji="0" lang="en-US" sz="21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Reimbursement Requests Approved</a:t>
              </a:r>
            </a:p>
          </p:txBody>
        </p:sp>
      </p:grpSp>
      <p:sp>
        <p:nvSpPr>
          <p:cNvPr id="10" name="Rectangle 9">
            <a:extLst>
              <a:ext uri="{FF2B5EF4-FFF2-40B4-BE49-F238E27FC236}">
                <a16:creationId xmlns:a16="http://schemas.microsoft.com/office/drawing/2014/main" id="{51B1B62D-1FF0-2CF9-18AB-922CC103EED7}"/>
              </a:ext>
            </a:extLst>
          </p:cNvPr>
          <p:cNvSpPr/>
          <p:nvPr/>
        </p:nvSpPr>
        <p:spPr>
          <a:xfrm>
            <a:off x="1232639" y="1181827"/>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9AF8619-5291-4953-909E-F0DD51184E6E}"/>
              </a:ext>
            </a:extLst>
          </p:cNvPr>
          <p:cNvSpPr/>
          <p:nvPr/>
        </p:nvSpPr>
        <p:spPr>
          <a:xfrm>
            <a:off x="8097025" y="1151889"/>
            <a:ext cx="2682240" cy="2872197"/>
          </a:xfrm>
          <a:prstGeom prst="rect">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3" name="Table 8">
            <a:extLst>
              <a:ext uri="{FF2B5EF4-FFF2-40B4-BE49-F238E27FC236}">
                <a16:creationId xmlns:a16="http://schemas.microsoft.com/office/drawing/2014/main" id="{59FA8CBF-E9B9-403A-B656-9E6FF1158867}"/>
              </a:ext>
            </a:extLst>
          </p:cNvPr>
          <p:cNvGraphicFramePr>
            <a:graphicFrameLocks noGrp="1"/>
          </p:cNvGraphicFramePr>
          <p:nvPr>
            <p:extLst>
              <p:ext uri="{D42A27DB-BD31-4B8C-83A1-F6EECF244321}">
                <p14:modId xmlns:p14="http://schemas.microsoft.com/office/powerpoint/2010/main" val="2877489682"/>
              </p:ext>
            </p:extLst>
          </p:nvPr>
        </p:nvGraphicFramePr>
        <p:xfrm>
          <a:off x="2025376" y="5205169"/>
          <a:ext cx="8128000" cy="49445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20319377"/>
                    </a:ext>
                  </a:extLst>
                </a:gridCol>
              </a:tblGrid>
              <a:tr h="494453">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2400" b="1" i="0" u="none" strike="noStrike" kern="1200" cap="none" spc="0" normalizeH="0" baseline="0" noProof="0" dirty="0">
                          <a:ln>
                            <a:noFill/>
                          </a:ln>
                          <a:solidFill>
                            <a:srgbClr val="1B365D"/>
                          </a:solidFill>
                          <a:effectLst/>
                          <a:uLnTx/>
                          <a:uFillTx/>
                          <a:latin typeface="Open Sans"/>
                          <a:ea typeface="Open Sans"/>
                          <a:cs typeface="Open Sans"/>
                        </a:rPr>
                        <a:t>Total reimbursements paid:</a:t>
                      </a:r>
                      <a:r>
                        <a:rPr lang="en-US" sz="2400" b="1" i="0" u="none" strike="noStrike" kern="1200" cap="none" spc="0" normalizeH="0" baseline="0" noProof="0" dirty="0">
                          <a:ln>
                            <a:noFill/>
                          </a:ln>
                          <a:solidFill>
                            <a:srgbClr val="1B365D"/>
                          </a:solidFill>
                          <a:effectLst/>
                          <a:uLnTx/>
                          <a:uFillTx/>
                          <a:latin typeface="Open Sans"/>
                          <a:ea typeface="Open Sans"/>
                          <a:cs typeface="Open Sans"/>
                        </a:rPr>
                        <a:t>           </a:t>
                      </a:r>
                      <a:r>
                        <a:rPr lang="en-US" sz="2400" b="1" i="0" u="sng" strike="noStrike" kern="1200" cap="none" spc="0" normalizeH="0" baseline="0" noProof="0" dirty="0">
                          <a:ln>
                            <a:noFill/>
                          </a:ln>
                          <a:solidFill>
                            <a:srgbClr val="FF0000"/>
                          </a:solidFill>
                          <a:effectLst/>
                          <a:uLnTx/>
                          <a:uFillTx/>
                          <a:latin typeface="Open Sans"/>
                          <a:ea typeface="Open Sans"/>
                          <a:cs typeface="Open Sans"/>
                        </a:rPr>
                        <a:t>$136,998,778</a:t>
                      </a:r>
                      <a:endParaRPr kumimoji="0" lang="en-US" sz="2400" b="1" i="0" u="sng" strike="noStrike" kern="1200" cap="none" spc="0" normalizeH="0" baseline="0" noProof="0" dirty="0">
                        <a:ln>
                          <a:noFill/>
                        </a:ln>
                        <a:solidFill>
                          <a:srgbClr val="FF0000"/>
                        </a:solidFill>
                        <a:effectLst/>
                        <a:uLnTx/>
                        <a:uFillTx/>
                        <a:latin typeface="Open Sans"/>
                        <a:ea typeface="Open Sans"/>
                        <a:cs typeface="Open Sans"/>
                      </a:endParaRPr>
                    </a:p>
                  </a:txBody>
                  <a:tcPr marL="121920" marR="121920" marT="60960" marB="60960">
                    <a:lnL w="12700" cap="flat" cmpd="sng" algn="ctr">
                      <a:solidFill>
                        <a:srgbClr val="1B365D"/>
                      </a:solidFill>
                      <a:prstDash val="solid"/>
                      <a:round/>
                      <a:headEnd type="none" w="med" len="med"/>
                      <a:tailEnd type="none" w="med" len="med"/>
                    </a:lnL>
                    <a:lnR w="12700" cap="flat" cmpd="sng" algn="ctr">
                      <a:solidFill>
                        <a:srgbClr val="1B365D"/>
                      </a:solidFill>
                      <a:prstDash val="solid"/>
                      <a:round/>
                      <a:headEnd type="none" w="med" len="med"/>
                      <a:tailEnd type="none" w="med" len="med"/>
                    </a:lnR>
                    <a:lnT w="12700" cap="flat" cmpd="sng" algn="ctr">
                      <a:solidFill>
                        <a:srgbClr val="1B365D"/>
                      </a:solidFill>
                      <a:prstDash val="solid"/>
                      <a:round/>
                      <a:headEnd type="none" w="med" len="med"/>
                      <a:tailEnd type="none" w="med" len="med"/>
                    </a:lnT>
                    <a:lnB w="12700" cap="flat" cmpd="sng" algn="ctr">
                      <a:solidFill>
                        <a:srgbClr val="1B365D"/>
                      </a:solidFill>
                      <a:prstDash val="solid"/>
                      <a:round/>
                      <a:headEnd type="none" w="med" len="med"/>
                      <a:tailEnd type="none" w="med" len="med"/>
                    </a:lnB>
                    <a:noFill/>
                  </a:tcPr>
                </a:tc>
                <a:extLst>
                  <a:ext uri="{0D108BD9-81ED-4DB2-BD59-A6C34878D82A}">
                    <a16:rowId xmlns:a16="http://schemas.microsoft.com/office/drawing/2014/main" val="1254125838"/>
                  </a:ext>
                </a:extLst>
              </a:tr>
            </a:tbl>
          </a:graphicData>
        </a:graphic>
      </p:graphicFrame>
    </p:spTree>
    <p:extLst>
      <p:ext uri="{BB962C8B-B14F-4D97-AF65-F5344CB8AC3E}">
        <p14:creationId xmlns:p14="http://schemas.microsoft.com/office/powerpoint/2010/main" val="336547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1F031D-545D-4DB4-99FB-202467BE0356}"/>
              </a:ext>
            </a:extLst>
          </p:cNvPr>
          <p:cNvSpPr/>
          <p:nvPr/>
        </p:nvSpPr>
        <p:spPr>
          <a:xfrm>
            <a:off x="3572617" y="1659464"/>
            <a:ext cx="8619383" cy="3539067"/>
          </a:xfrm>
          <a:prstGeom prst="rect">
            <a:avLst/>
          </a:prstGeom>
          <a:solidFill>
            <a:srgbClr val="1D376C"/>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A5B4957-66CC-4D7F-A3A7-493BDA20015B}"/>
              </a:ext>
            </a:extLst>
          </p:cNvPr>
          <p:cNvSpPr>
            <a:spLocks noGrp="1"/>
          </p:cNvSpPr>
          <p:nvPr>
            <p:ph type="title" idx="4294967295"/>
          </p:nvPr>
        </p:nvSpPr>
        <p:spPr>
          <a:xfrm>
            <a:off x="7551738" y="2857500"/>
            <a:ext cx="4640262" cy="1143000"/>
          </a:xfrm>
        </p:spPr>
        <p:txBody>
          <a:bodyPr>
            <a:noAutofit/>
          </a:bodyPr>
          <a:lstStyle/>
          <a:p>
            <a:pPr algn="l"/>
            <a:r>
              <a:rPr lang="en-US" sz="3400" b="1">
                <a:solidFill>
                  <a:schemeClr val="bg1"/>
                </a:solidFill>
                <a:latin typeface="PermianSlabSerifTypeface"/>
                <a:ea typeface="Open Sans Light"/>
              </a:rPr>
              <a:t>Milestones Update</a:t>
            </a:r>
          </a:p>
        </p:txBody>
      </p:sp>
      <p:grpSp>
        <p:nvGrpSpPr>
          <p:cNvPr id="3" name="Group 2">
            <a:extLst>
              <a:ext uri="{FF2B5EF4-FFF2-40B4-BE49-F238E27FC236}">
                <a16:creationId xmlns:a16="http://schemas.microsoft.com/office/drawing/2014/main" id="{E3810373-7C99-FD96-A3F1-5D29ADF977F4}"/>
              </a:ext>
            </a:extLst>
          </p:cNvPr>
          <p:cNvGrpSpPr/>
          <p:nvPr/>
        </p:nvGrpSpPr>
        <p:grpSpPr>
          <a:xfrm>
            <a:off x="4219358" y="2788847"/>
            <a:ext cx="2976040" cy="1199603"/>
            <a:chOff x="3901819" y="841080"/>
            <a:chExt cx="2976040" cy="1199603"/>
          </a:xfrm>
        </p:grpSpPr>
        <p:grpSp>
          <p:nvGrpSpPr>
            <p:cNvPr id="4" name="Group 3">
              <a:extLst>
                <a:ext uri="{FF2B5EF4-FFF2-40B4-BE49-F238E27FC236}">
                  <a16:creationId xmlns:a16="http://schemas.microsoft.com/office/drawing/2014/main" id="{AB695478-2C31-5386-B36C-7A83511A7CE1}"/>
                </a:ext>
              </a:extLst>
            </p:cNvPr>
            <p:cNvGrpSpPr/>
            <p:nvPr/>
          </p:nvGrpSpPr>
          <p:grpSpPr>
            <a:xfrm>
              <a:off x="3901819" y="898699"/>
              <a:ext cx="2976040" cy="1141984"/>
              <a:chOff x="4317372" y="4885108"/>
              <a:chExt cx="1913621" cy="734305"/>
            </a:xfrm>
          </p:grpSpPr>
          <p:sp>
            <p:nvSpPr>
              <p:cNvPr id="21" name="Rectangle 20">
                <a:extLst>
                  <a:ext uri="{FF2B5EF4-FFF2-40B4-BE49-F238E27FC236}">
                    <a16:creationId xmlns:a16="http://schemas.microsoft.com/office/drawing/2014/main" id="{0A17F68E-8DA1-CD79-815B-248F192FB293}"/>
                  </a:ext>
                </a:extLst>
              </p:cNvPr>
              <p:cNvSpPr/>
              <p:nvPr/>
            </p:nvSpPr>
            <p:spPr>
              <a:xfrm>
                <a:off x="4317372" y="4885108"/>
                <a:ext cx="1913621" cy="734305"/>
              </a:xfrm>
              <a:prstGeom prst="rect">
                <a:avLst/>
              </a:prstGeom>
              <a:solidFill>
                <a:schemeClr val="bg1"/>
              </a:solidFill>
              <a:ln w="254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AED0D994-9703-DAE8-7965-631E159E2357}"/>
                  </a:ext>
                </a:extLst>
              </p:cNvPr>
              <p:cNvSpPr/>
              <p:nvPr/>
            </p:nvSpPr>
            <p:spPr>
              <a:xfrm>
                <a:off x="5044902" y="4893337"/>
                <a:ext cx="1179263" cy="718982"/>
              </a:xfrm>
              <a:prstGeom prst="rect">
                <a:avLst/>
              </a:prstGeom>
              <a:no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0" name="Picture 19" descr="Graphical user interface&#10;&#10;Description automatically generated">
              <a:extLst>
                <a:ext uri="{FF2B5EF4-FFF2-40B4-BE49-F238E27FC236}">
                  <a16:creationId xmlns:a16="http://schemas.microsoft.com/office/drawing/2014/main" id="{0C3BE379-E64E-9238-D237-EE8B4F01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81" y="841080"/>
              <a:ext cx="2567619" cy="1188571"/>
            </a:xfrm>
            <a:prstGeom prst="rect">
              <a:avLst/>
            </a:prstGeom>
          </p:spPr>
        </p:pic>
      </p:grpSp>
    </p:spTree>
    <p:extLst>
      <p:ext uri="{BB962C8B-B14F-4D97-AF65-F5344CB8AC3E}">
        <p14:creationId xmlns:p14="http://schemas.microsoft.com/office/powerpoint/2010/main" val="31028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E8460F-13DF-6BAA-74B2-D1A38DEF8CD8}"/>
              </a:ext>
            </a:extLst>
          </p:cNvPr>
          <p:cNvSpPr/>
          <p:nvPr/>
        </p:nvSpPr>
        <p:spPr>
          <a:xfrm>
            <a:off x="203200" y="5553012"/>
            <a:ext cx="1634744" cy="12024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FEF21-710E-6963-F380-842ECA4A4359}"/>
              </a:ext>
            </a:extLst>
          </p:cNvPr>
          <p:cNvSpPr>
            <a:spLocks noGrp="1"/>
          </p:cNvSpPr>
          <p:nvPr>
            <p:ph type="title"/>
          </p:nvPr>
        </p:nvSpPr>
        <p:spPr/>
        <p:txBody>
          <a:bodyPr/>
          <a:lstStyle/>
          <a:p>
            <a:r>
              <a:rPr lang="en-US"/>
              <a:t>TDEC ARP Grant Lifecycle</a:t>
            </a:r>
          </a:p>
        </p:txBody>
      </p:sp>
      <p:graphicFrame>
        <p:nvGraphicFramePr>
          <p:cNvPr id="4" name="Diagram 3">
            <a:extLst>
              <a:ext uri="{FF2B5EF4-FFF2-40B4-BE49-F238E27FC236}">
                <a16:creationId xmlns:a16="http://schemas.microsoft.com/office/drawing/2014/main" id="{DAB77F71-F84A-F3FE-1AD4-DA998C907813}"/>
              </a:ext>
            </a:extLst>
          </p:cNvPr>
          <p:cNvGraphicFramePr/>
          <p:nvPr/>
        </p:nvGraphicFramePr>
        <p:xfrm>
          <a:off x="443346" y="1003302"/>
          <a:ext cx="11545455" cy="567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B35CBB03-CAF6-3715-EB4D-BD9F950EF1F2}"/>
              </a:ext>
            </a:extLst>
          </p:cNvPr>
          <p:cNvSpPr/>
          <p:nvPr/>
        </p:nvSpPr>
        <p:spPr>
          <a:xfrm>
            <a:off x="63064" y="3000265"/>
            <a:ext cx="1097280" cy="1097280"/>
          </a:xfrm>
          <a:prstGeom prst="ellipse">
            <a:avLst/>
          </a:prstGeom>
          <a:solidFill>
            <a:schemeClr val="accent5"/>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33">
                <a:latin typeface="Open Sans" panose="020B0606030504020204" pitchFamily="34" charset="0"/>
                <a:ea typeface="Open Sans" panose="020B0606030504020204" pitchFamily="34" charset="0"/>
                <a:cs typeface="Open Sans" panose="020B0606030504020204" pitchFamily="34" charset="0"/>
              </a:rPr>
              <a:t>Mile-stones 1 &amp; 2</a:t>
            </a:r>
          </a:p>
        </p:txBody>
      </p:sp>
      <p:sp>
        <p:nvSpPr>
          <p:cNvPr id="5" name="Oval 4">
            <a:extLst>
              <a:ext uri="{FF2B5EF4-FFF2-40B4-BE49-F238E27FC236}">
                <a16:creationId xmlns:a16="http://schemas.microsoft.com/office/drawing/2014/main" id="{4E91F8A8-4363-EFD6-86F1-B3327F59A72C}"/>
              </a:ext>
            </a:extLst>
          </p:cNvPr>
          <p:cNvSpPr/>
          <p:nvPr/>
        </p:nvSpPr>
        <p:spPr>
          <a:xfrm>
            <a:off x="3062016" y="3000265"/>
            <a:ext cx="1097280" cy="1097280"/>
          </a:xfrm>
          <a:prstGeom prst="ellipse">
            <a:avLst/>
          </a:prstGeom>
          <a:solidFill>
            <a:schemeClr val="accent5"/>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33">
                <a:latin typeface="Open Sans" panose="020B0606030504020204" pitchFamily="34" charset="0"/>
                <a:ea typeface="Open Sans" panose="020B0606030504020204" pitchFamily="34" charset="0"/>
                <a:cs typeface="Open Sans" panose="020B0606030504020204" pitchFamily="34" charset="0"/>
              </a:rPr>
              <a:t>Mile-stone 3</a:t>
            </a:r>
          </a:p>
        </p:txBody>
      </p:sp>
      <p:sp>
        <p:nvSpPr>
          <p:cNvPr id="6" name="Oval 5">
            <a:extLst>
              <a:ext uri="{FF2B5EF4-FFF2-40B4-BE49-F238E27FC236}">
                <a16:creationId xmlns:a16="http://schemas.microsoft.com/office/drawing/2014/main" id="{3D3A7266-927C-9CEB-DE73-0ADA70A8B6A9}"/>
              </a:ext>
            </a:extLst>
          </p:cNvPr>
          <p:cNvSpPr/>
          <p:nvPr/>
        </p:nvSpPr>
        <p:spPr>
          <a:xfrm>
            <a:off x="6060968" y="3000265"/>
            <a:ext cx="1097280" cy="1097280"/>
          </a:xfrm>
          <a:prstGeom prst="ellipse">
            <a:avLst/>
          </a:prstGeom>
          <a:solidFill>
            <a:schemeClr val="accent5"/>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33">
                <a:latin typeface="Open Sans" panose="020B0606030504020204" pitchFamily="34" charset="0"/>
                <a:ea typeface="Open Sans" panose="020B0606030504020204" pitchFamily="34" charset="0"/>
                <a:cs typeface="Open Sans" panose="020B0606030504020204" pitchFamily="34" charset="0"/>
              </a:rPr>
              <a:t>Mile-stone 4</a:t>
            </a:r>
          </a:p>
        </p:txBody>
      </p:sp>
      <p:sp>
        <p:nvSpPr>
          <p:cNvPr id="7" name="Oval 6">
            <a:extLst>
              <a:ext uri="{FF2B5EF4-FFF2-40B4-BE49-F238E27FC236}">
                <a16:creationId xmlns:a16="http://schemas.microsoft.com/office/drawing/2014/main" id="{9B1DB9A4-F4E1-59B3-0E1C-711FF4FE019F}"/>
              </a:ext>
            </a:extLst>
          </p:cNvPr>
          <p:cNvSpPr/>
          <p:nvPr/>
        </p:nvSpPr>
        <p:spPr>
          <a:xfrm>
            <a:off x="7315203" y="3000265"/>
            <a:ext cx="1097280" cy="1097280"/>
          </a:xfrm>
          <a:prstGeom prst="ellipse">
            <a:avLst/>
          </a:prstGeom>
          <a:solidFill>
            <a:schemeClr val="accent5"/>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33">
                <a:latin typeface="Open Sans" panose="020B0606030504020204" pitchFamily="34" charset="0"/>
                <a:ea typeface="Open Sans" panose="020B0606030504020204" pitchFamily="34" charset="0"/>
                <a:cs typeface="Open Sans" panose="020B0606030504020204" pitchFamily="34" charset="0"/>
              </a:rPr>
              <a:t>Mile-stone 5</a:t>
            </a:r>
          </a:p>
        </p:txBody>
      </p:sp>
      <p:sp>
        <p:nvSpPr>
          <p:cNvPr id="8" name="Oval 7">
            <a:extLst>
              <a:ext uri="{FF2B5EF4-FFF2-40B4-BE49-F238E27FC236}">
                <a16:creationId xmlns:a16="http://schemas.microsoft.com/office/drawing/2014/main" id="{52EE05C8-4F9A-25F2-6946-F8E97E20912A}"/>
              </a:ext>
            </a:extLst>
          </p:cNvPr>
          <p:cNvSpPr/>
          <p:nvPr/>
        </p:nvSpPr>
        <p:spPr>
          <a:xfrm>
            <a:off x="63064" y="5545868"/>
            <a:ext cx="1097280" cy="1097280"/>
          </a:xfrm>
          <a:prstGeom prst="ellipse">
            <a:avLst/>
          </a:prstGeom>
          <a:solidFill>
            <a:schemeClr val="accent5"/>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33">
                <a:latin typeface="Open Sans" panose="020B0606030504020204" pitchFamily="34" charset="0"/>
                <a:ea typeface="Open Sans" panose="020B0606030504020204" pitchFamily="34" charset="0"/>
                <a:cs typeface="Open Sans" panose="020B0606030504020204" pitchFamily="34" charset="0"/>
              </a:rPr>
              <a:t>Mile-stone 6</a:t>
            </a:r>
          </a:p>
        </p:txBody>
      </p:sp>
      <p:sp>
        <p:nvSpPr>
          <p:cNvPr id="9" name="Rectangle 3">
            <a:extLst>
              <a:ext uri="{FF2B5EF4-FFF2-40B4-BE49-F238E27FC236}">
                <a16:creationId xmlns:a16="http://schemas.microsoft.com/office/drawing/2014/main" id="{55BD730E-23E5-81E6-CC10-6D45EED44861}"/>
              </a:ext>
            </a:extLst>
          </p:cNvPr>
          <p:cNvSpPr>
            <a:spLocks noChangeArrowheads="1"/>
          </p:cNvSpPr>
          <p:nvPr/>
        </p:nvSpPr>
        <p:spPr bwMode="auto">
          <a:xfrm>
            <a:off x="8299168" y="5469977"/>
            <a:ext cx="3012264" cy="769441"/>
          </a:xfrm>
          <a:prstGeom prst="rect">
            <a:avLst/>
          </a:prstGeom>
          <a:solidFill>
            <a:schemeClr val="bg1"/>
          </a:solidFill>
          <a:ln>
            <a:noFill/>
          </a:ln>
          <a:effec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400" b="1">
                <a:latin typeface="Open Sans" panose="020B0606030504020204" pitchFamily="34" charset="0"/>
                <a:ea typeface="Open Sans" panose="020B0606030504020204" pitchFamily="34" charset="0"/>
                <a:cs typeface="Open Sans" panose="020B0606030504020204" pitchFamily="34" charset="0"/>
              </a:rPr>
              <a:t>* Milestone 7 is a final catch all for any remaining work to be completed under ARP projects. </a:t>
            </a:r>
          </a:p>
        </p:txBody>
      </p:sp>
    </p:spTree>
    <p:extLst>
      <p:ext uri="{BB962C8B-B14F-4D97-AF65-F5344CB8AC3E}">
        <p14:creationId xmlns:p14="http://schemas.microsoft.com/office/powerpoint/2010/main" val="69615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5603-105C-0712-41A1-E7D7B1B9A30F}"/>
              </a:ext>
            </a:extLst>
          </p:cNvPr>
          <p:cNvSpPr>
            <a:spLocks noGrp="1"/>
          </p:cNvSpPr>
          <p:nvPr>
            <p:ph type="title"/>
          </p:nvPr>
        </p:nvSpPr>
        <p:spPr/>
        <p:txBody>
          <a:bodyPr/>
          <a:lstStyle/>
          <a:p>
            <a:r>
              <a:rPr lang="en-US"/>
              <a:t>Overview of Milestones</a:t>
            </a:r>
          </a:p>
        </p:txBody>
      </p:sp>
      <p:grpSp>
        <p:nvGrpSpPr>
          <p:cNvPr id="12" name="Group 11">
            <a:extLst>
              <a:ext uri="{FF2B5EF4-FFF2-40B4-BE49-F238E27FC236}">
                <a16:creationId xmlns:a16="http://schemas.microsoft.com/office/drawing/2014/main" id="{B3C98246-F826-5133-2CDC-72A8DFEED8B9}"/>
              </a:ext>
            </a:extLst>
          </p:cNvPr>
          <p:cNvGrpSpPr/>
          <p:nvPr/>
        </p:nvGrpSpPr>
        <p:grpSpPr>
          <a:xfrm>
            <a:off x="6652943" y="1849685"/>
            <a:ext cx="1828800" cy="1828800"/>
            <a:chOff x="118" y="3005776"/>
            <a:chExt cx="1969941" cy="984970"/>
          </a:xfrm>
        </p:grpSpPr>
        <p:sp>
          <p:nvSpPr>
            <p:cNvPr id="16" name="Rectangle 15">
              <a:extLst>
                <a:ext uri="{FF2B5EF4-FFF2-40B4-BE49-F238E27FC236}">
                  <a16:creationId xmlns:a16="http://schemas.microsoft.com/office/drawing/2014/main" id="{9FBE594C-CC28-457C-26A8-832015CE44A1}"/>
                </a:ext>
              </a:extLst>
            </p:cNvPr>
            <p:cNvSpPr/>
            <p:nvPr/>
          </p:nvSpPr>
          <p:spPr>
            <a:xfrm>
              <a:off x="118" y="3005776"/>
              <a:ext cx="1969941" cy="984970"/>
            </a:xfrm>
            <a:prstGeom prst="rect">
              <a:avLst/>
            </a:prstGeom>
            <a:solidFill>
              <a:schemeClr val="accent5">
                <a:lumMod val="40000"/>
                <a:lumOff val="60000"/>
              </a:schemeClr>
            </a:solidFill>
            <a:ln w="28575">
              <a:solidFill>
                <a:schemeClr val="bg2"/>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58505EA-4C5A-C71F-3C34-2F6564DF0AC7}"/>
                </a:ext>
              </a:extLst>
            </p:cNvPr>
            <p:cNvSpPr txBox="1"/>
            <p:nvPr/>
          </p:nvSpPr>
          <p:spPr>
            <a:xfrm>
              <a:off x="118" y="3005776"/>
              <a:ext cx="1969941" cy="984970"/>
            </a:xfrm>
            <a:prstGeom prst="rect">
              <a:avLst/>
            </a:prstGeom>
            <a:solidFill>
              <a:schemeClr val="accent5">
                <a:lumMod val="40000"/>
                <a:lumOff val="60000"/>
              </a:schemeClr>
            </a:solidFill>
            <a:ln w="28575">
              <a:solidFill>
                <a:schemeClr val="bg2"/>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Milestone 3: </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Sept. 30, 2024</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Awarded Contract Requirement </a:t>
              </a: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C0869771-41A8-DF86-BB84-F9CCD5B99026}"/>
              </a:ext>
            </a:extLst>
          </p:cNvPr>
          <p:cNvGrpSpPr/>
          <p:nvPr/>
        </p:nvGrpSpPr>
        <p:grpSpPr>
          <a:xfrm>
            <a:off x="8938697" y="4462720"/>
            <a:ext cx="1828800" cy="1828800"/>
            <a:chOff x="118" y="3005776"/>
            <a:chExt cx="1969941" cy="984970"/>
          </a:xfrm>
        </p:grpSpPr>
        <p:sp>
          <p:nvSpPr>
            <p:cNvPr id="21" name="Rectangle 20">
              <a:extLst>
                <a:ext uri="{FF2B5EF4-FFF2-40B4-BE49-F238E27FC236}">
                  <a16:creationId xmlns:a16="http://schemas.microsoft.com/office/drawing/2014/main" id="{B122C38A-3003-5C54-7D24-8815CC14F328}"/>
                </a:ext>
              </a:extLst>
            </p:cNvPr>
            <p:cNvSpPr/>
            <p:nvPr/>
          </p:nvSpPr>
          <p:spPr>
            <a:xfrm>
              <a:off x="118" y="3005776"/>
              <a:ext cx="1969941" cy="984970"/>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4426591C-684D-510E-E4C5-FDEA35BB7B0C}"/>
                </a:ext>
              </a:extLst>
            </p:cNvPr>
            <p:cNvSpPr txBox="1"/>
            <p:nvPr/>
          </p:nvSpPr>
          <p:spPr>
            <a:xfrm>
              <a:off x="118" y="3005776"/>
              <a:ext cx="1969941" cy="984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Milestone 7:</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Dec. 15, 2025</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Remaining Procurement Requirement </a:t>
              </a:r>
            </a:p>
          </p:txBody>
        </p:sp>
      </p:grpSp>
      <p:grpSp>
        <p:nvGrpSpPr>
          <p:cNvPr id="23" name="Group 22">
            <a:extLst>
              <a:ext uri="{FF2B5EF4-FFF2-40B4-BE49-F238E27FC236}">
                <a16:creationId xmlns:a16="http://schemas.microsoft.com/office/drawing/2014/main" id="{800C7A86-A232-F41F-0900-D2BF480D6894}"/>
              </a:ext>
            </a:extLst>
          </p:cNvPr>
          <p:cNvGrpSpPr/>
          <p:nvPr/>
        </p:nvGrpSpPr>
        <p:grpSpPr>
          <a:xfrm>
            <a:off x="3894233" y="4466921"/>
            <a:ext cx="1828800" cy="1828800"/>
            <a:chOff x="118" y="3005776"/>
            <a:chExt cx="1969941" cy="984970"/>
          </a:xfrm>
        </p:grpSpPr>
        <p:sp>
          <p:nvSpPr>
            <p:cNvPr id="24" name="Rectangle 23">
              <a:extLst>
                <a:ext uri="{FF2B5EF4-FFF2-40B4-BE49-F238E27FC236}">
                  <a16:creationId xmlns:a16="http://schemas.microsoft.com/office/drawing/2014/main" id="{FBC529E2-445A-4DA8-3C90-CE144F10585E}"/>
                </a:ext>
              </a:extLst>
            </p:cNvPr>
            <p:cNvSpPr/>
            <p:nvPr/>
          </p:nvSpPr>
          <p:spPr>
            <a:xfrm>
              <a:off x="118" y="3005776"/>
              <a:ext cx="1969941" cy="984970"/>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FFB9700-E3AC-27C1-DB0D-DCC6409F4E7D}"/>
                </a:ext>
              </a:extLst>
            </p:cNvPr>
            <p:cNvSpPr txBox="1"/>
            <p:nvPr/>
          </p:nvSpPr>
          <p:spPr>
            <a:xfrm>
              <a:off x="118" y="3005776"/>
              <a:ext cx="1969941" cy="984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Milestone 5: </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May 30, 2025</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Plans and Specifications Requirement </a:t>
              </a:r>
            </a:p>
          </p:txBody>
        </p:sp>
      </p:grpSp>
      <p:grpSp>
        <p:nvGrpSpPr>
          <p:cNvPr id="26" name="Group 25">
            <a:extLst>
              <a:ext uri="{FF2B5EF4-FFF2-40B4-BE49-F238E27FC236}">
                <a16:creationId xmlns:a16="http://schemas.microsoft.com/office/drawing/2014/main" id="{7FFACE3B-3016-2F3D-ADD4-5257437289E2}"/>
              </a:ext>
            </a:extLst>
          </p:cNvPr>
          <p:cNvGrpSpPr/>
          <p:nvPr/>
        </p:nvGrpSpPr>
        <p:grpSpPr>
          <a:xfrm>
            <a:off x="1406902" y="4462720"/>
            <a:ext cx="1828800" cy="1828800"/>
            <a:chOff x="118" y="3005776"/>
            <a:chExt cx="1969941" cy="984970"/>
          </a:xfrm>
        </p:grpSpPr>
        <p:sp>
          <p:nvSpPr>
            <p:cNvPr id="27" name="Rectangle 26">
              <a:extLst>
                <a:ext uri="{FF2B5EF4-FFF2-40B4-BE49-F238E27FC236}">
                  <a16:creationId xmlns:a16="http://schemas.microsoft.com/office/drawing/2014/main" id="{2B589853-8FAE-2642-FBBF-6EC5C38E3C83}"/>
                </a:ext>
              </a:extLst>
            </p:cNvPr>
            <p:cNvSpPr/>
            <p:nvPr/>
          </p:nvSpPr>
          <p:spPr>
            <a:xfrm>
              <a:off x="118" y="3005776"/>
              <a:ext cx="1969941" cy="984970"/>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3E83AFB1-0F78-959B-35F2-0B048EB0F83D}"/>
                </a:ext>
              </a:extLst>
            </p:cNvPr>
            <p:cNvSpPr txBox="1"/>
            <p:nvPr/>
          </p:nvSpPr>
          <p:spPr>
            <a:xfrm>
              <a:off x="118" y="3005776"/>
              <a:ext cx="1969941" cy="984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a:ea typeface="Open Sans"/>
                  <a:cs typeface="Open Sans"/>
                </a:rPr>
                <a:t>Milestone 4:</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a:ea typeface="Open Sans"/>
                  <a:cs typeface="Open Sans"/>
                </a:rPr>
                <a:t> January 30, 2025 </a:t>
              </a:r>
              <a:endPar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a:ea typeface="Open Sans"/>
                  <a:cs typeface="Open Sans"/>
                </a:rPr>
                <a:t>Plans and Specifications Requirement (60%) </a:t>
              </a:r>
              <a:endPar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30">
            <a:extLst>
              <a:ext uri="{FF2B5EF4-FFF2-40B4-BE49-F238E27FC236}">
                <a16:creationId xmlns:a16="http://schemas.microsoft.com/office/drawing/2014/main" id="{6E83DA84-2DCB-91F7-F20E-10882D1B29E8}"/>
              </a:ext>
            </a:extLst>
          </p:cNvPr>
          <p:cNvGrpSpPr/>
          <p:nvPr/>
        </p:nvGrpSpPr>
        <p:grpSpPr>
          <a:xfrm>
            <a:off x="6451366" y="4462720"/>
            <a:ext cx="1828800" cy="1828800"/>
            <a:chOff x="118" y="3005776"/>
            <a:chExt cx="1969941" cy="984970"/>
          </a:xfrm>
        </p:grpSpPr>
        <p:sp>
          <p:nvSpPr>
            <p:cNvPr id="32" name="Rectangle 31">
              <a:extLst>
                <a:ext uri="{FF2B5EF4-FFF2-40B4-BE49-F238E27FC236}">
                  <a16:creationId xmlns:a16="http://schemas.microsoft.com/office/drawing/2014/main" id="{BDD1D16D-BC73-186D-BF46-0490A552C229}"/>
                </a:ext>
              </a:extLst>
            </p:cNvPr>
            <p:cNvSpPr/>
            <p:nvPr/>
          </p:nvSpPr>
          <p:spPr>
            <a:xfrm>
              <a:off x="118" y="3005776"/>
              <a:ext cx="1969941" cy="984970"/>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E43852F2-6B29-2C14-D075-AC1F2EBBAF4F}"/>
                </a:ext>
              </a:extLst>
            </p:cNvPr>
            <p:cNvSpPr txBox="1"/>
            <p:nvPr/>
          </p:nvSpPr>
          <p:spPr>
            <a:xfrm>
              <a:off x="118" y="3005776"/>
              <a:ext cx="1969941" cy="984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Milestone 6:</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August 30, 2025</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Construction Start Requirement </a:t>
              </a:r>
            </a:p>
          </p:txBody>
        </p:sp>
      </p:grpSp>
      <p:sp>
        <p:nvSpPr>
          <p:cNvPr id="35" name="TextBox 34">
            <a:extLst>
              <a:ext uri="{FF2B5EF4-FFF2-40B4-BE49-F238E27FC236}">
                <a16:creationId xmlns:a16="http://schemas.microsoft.com/office/drawing/2014/main" id="{64DCC324-D087-1230-44A9-18299714DAEA}"/>
              </a:ext>
            </a:extLst>
          </p:cNvPr>
          <p:cNvSpPr txBox="1"/>
          <p:nvPr/>
        </p:nvSpPr>
        <p:spPr>
          <a:xfrm>
            <a:off x="1928124" y="1301569"/>
            <a:ext cx="8267299" cy="353943"/>
          </a:xfrm>
          <a:prstGeom prst="rect">
            <a:avLst/>
          </a:prstGeom>
          <a:solidFill>
            <a:schemeClr val="accent5">
              <a:lumMod val="40000"/>
              <a:lumOff val="60000"/>
            </a:schemeClr>
          </a:solidFill>
          <a:ln w="19050">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Non-competitive Grantees</a:t>
            </a:r>
          </a:p>
        </p:txBody>
      </p:sp>
      <p:sp>
        <p:nvSpPr>
          <p:cNvPr id="36" name="TextBox 35">
            <a:extLst>
              <a:ext uri="{FF2B5EF4-FFF2-40B4-BE49-F238E27FC236}">
                <a16:creationId xmlns:a16="http://schemas.microsoft.com/office/drawing/2014/main" id="{2A34E6E8-85E3-135F-5917-F6CEE775883E}"/>
              </a:ext>
            </a:extLst>
          </p:cNvPr>
          <p:cNvSpPr txBox="1"/>
          <p:nvPr/>
        </p:nvSpPr>
        <p:spPr>
          <a:xfrm>
            <a:off x="1868944" y="3849091"/>
            <a:ext cx="8410570" cy="353943"/>
          </a:xfrm>
          <a:prstGeom prst="rect">
            <a:avLst/>
          </a:prstGeom>
          <a:solidFill>
            <a:schemeClr val="tx2"/>
          </a:solidFill>
          <a:ln w="19050">
            <a:solidFill>
              <a:schemeClr val="bg2"/>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1200" cap="none" spc="0" normalizeH="0" baseline="0" noProof="0">
                <a:ln>
                  <a:noFill/>
                </a:ln>
                <a:solidFill>
                  <a:schemeClr val="bg1"/>
                </a:solidFill>
                <a:effectLst/>
                <a:uLnTx/>
                <a:uFillTx/>
                <a:latin typeface="Open Sans"/>
                <a:ea typeface="Open Sans"/>
                <a:cs typeface="Open Sans"/>
              </a:rPr>
              <a:t>ALL Grantees</a:t>
            </a:r>
            <a:endParaRPr lang="en-US" sz="1700" b="1" i="1" u="none" strike="noStrike" kern="1200" cap="none" spc="0" normalizeH="0" baseline="0" noProof="0">
              <a:ln>
                <a:noFill/>
              </a:ln>
              <a:solidFill>
                <a:schemeClr val="bg1"/>
              </a:solidFill>
              <a:effectLst/>
              <a:uLnTx/>
              <a:uFillTx/>
              <a:latin typeface="Open Sans"/>
              <a:ea typeface="Open Sans"/>
              <a:cs typeface="Open Sans"/>
            </a:endParaRPr>
          </a:p>
        </p:txBody>
      </p:sp>
      <p:sp>
        <p:nvSpPr>
          <p:cNvPr id="6" name="Rectangle 5">
            <a:extLst>
              <a:ext uri="{FF2B5EF4-FFF2-40B4-BE49-F238E27FC236}">
                <a16:creationId xmlns:a16="http://schemas.microsoft.com/office/drawing/2014/main" id="{3B16980A-71E9-9996-A154-663D57AA1FA3}"/>
              </a:ext>
            </a:extLst>
          </p:cNvPr>
          <p:cNvSpPr/>
          <p:nvPr/>
        </p:nvSpPr>
        <p:spPr>
          <a:xfrm>
            <a:off x="4029923" y="1821812"/>
            <a:ext cx="1828800" cy="1828800"/>
          </a:xfrm>
          <a:prstGeom prst="rect">
            <a:avLst/>
          </a:prstGeom>
          <a:solidFill>
            <a:schemeClr val="accent5">
              <a:lumMod val="40000"/>
              <a:lumOff val="6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91440" tIns="45720" rIns="91440" bIns="45720" anchor="t"/>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a:ea typeface="Open Sans"/>
                <a:cs typeface="Open Sans"/>
              </a:rPr>
              <a:t>Milestone 2: </a:t>
            </a:r>
            <a:endParaRPr lang="en-US" sz="1600" b="1" i="0" u="sng" strike="noStrike" kern="1200" cap="none" spc="0" normalizeH="0" baseline="0" noProof="0">
              <a:ln>
                <a:noFill/>
              </a:ln>
              <a:solidFill>
                <a:srgbClr val="000000"/>
              </a:solidFill>
              <a:effectLst/>
              <a:uLnTx/>
              <a:uFillTx/>
              <a:latin typeface="Open Sans"/>
              <a:ea typeface="Open Sans"/>
              <a:cs typeface="Open Sans"/>
            </a:endParaRP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a:ea typeface="Open Sans"/>
                <a:cs typeface="Open Sans"/>
              </a:rPr>
              <a:t>May 30, 2024</a:t>
            </a:r>
            <a:endParaRPr lang="en-US" sz="1600" b="1" i="0" u="sng" strike="noStrike" kern="1200" cap="none" spc="0" normalizeH="0" baseline="0" noProof="0">
              <a:ln>
                <a:noFill/>
              </a:ln>
              <a:solidFill>
                <a:srgbClr val="000000"/>
              </a:solidFill>
              <a:effectLst/>
              <a:uLnTx/>
              <a:uFillTx/>
              <a:latin typeface="Open Sans"/>
              <a:ea typeface="Open Sans"/>
              <a:cs typeface="Open Sans"/>
            </a:endParaRPr>
          </a:p>
          <a:p>
            <a:pPr algn="ctr" defTabSz="755650">
              <a:lnSpc>
                <a:spcPct val="90000"/>
              </a:lnSpc>
              <a:spcBef>
                <a:spcPct val="0"/>
              </a:spcBef>
              <a:spcAft>
                <a:spcPct val="35000"/>
              </a:spcAft>
            </a:pPr>
            <a:r>
              <a:rPr lang="en-US" sz="1600" b="1">
                <a:solidFill>
                  <a:srgbClr val="000000"/>
                </a:solidFill>
                <a:latin typeface="Open Sans"/>
                <a:ea typeface="Open Sans"/>
                <a:cs typeface="Open Sans"/>
              </a:rPr>
              <a:t>Project Procurement Requirement</a:t>
            </a:r>
            <a:endParaRPr lang="en-US" sz="1600" b="1">
              <a:solidFill>
                <a:schemeClr val="bg2"/>
              </a:solidFill>
              <a:latin typeface="Open Sans"/>
              <a:ea typeface="Open Sans"/>
              <a:cs typeface="Open Sans"/>
            </a:endParaRPr>
          </a:p>
        </p:txBody>
      </p:sp>
      <p:sp>
        <p:nvSpPr>
          <p:cNvPr id="7" name="Rectangle 6">
            <a:extLst>
              <a:ext uri="{FF2B5EF4-FFF2-40B4-BE49-F238E27FC236}">
                <a16:creationId xmlns:a16="http://schemas.microsoft.com/office/drawing/2014/main" id="{C390849C-A9BE-4101-DD8C-8A3ACB6F46D7}"/>
              </a:ext>
            </a:extLst>
          </p:cNvPr>
          <p:cNvSpPr/>
          <p:nvPr/>
        </p:nvSpPr>
        <p:spPr>
          <a:xfrm>
            <a:off x="1406902" y="1821812"/>
            <a:ext cx="1828800" cy="1828800"/>
          </a:xfrm>
          <a:prstGeom prst="rect">
            <a:avLst/>
          </a:prstGeom>
          <a:solidFill>
            <a:schemeClr val="accent5">
              <a:lumMod val="40000"/>
              <a:lumOff val="6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Milestone 1: </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April 30, 2024</a:t>
            </a:r>
          </a:p>
          <a:p>
            <a:pPr marR="0" lvl="0" indent="0" algn="ctr" defTabSz="755650" fontAlgn="auto">
              <a:lnSpc>
                <a:spcPct val="90000"/>
              </a:lnSpc>
              <a:spcBef>
                <a:spcPct val="0"/>
              </a:spcBef>
              <a:spcAft>
                <a:spcPct val="35000"/>
              </a:spcAft>
              <a:buClrTx/>
              <a:buSzTx/>
              <a:buFontTx/>
              <a:buNone/>
              <a:tabLst/>
              <a:defRPr/>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Contract Procurement Requirement</a:t>
            </a:r>
          </a:p>
        </p:txBody>
      </p:sp>
      <p:grpSp>
        <p:nvGrpSpPr>
          <p:cNvPr id="3" name="Group 2">
            <a:extLst>
              <a:ext uri="{FF2B5EF4-FFF2-40B4-BE49-F238E27FC236}">
                <a16:creationId xmlns:a16="http://schemas.microsoft.com/office/drawing/2014/main" id="{CB83F23B-7A61-A361-F640-C26219810AB4}"/>
              </a:ext>
            </a:extLst>
          </p:cNvPr>
          <p:cNvGrpSpPr/>
          <p:nvPr/>
        </p:nvGrpSpPr>
        <p:grpSpPr>
          <a:xfrm>
            <a:off x="9082359" y="2171272"/>
            <a:ext cx="1544356" cy="1479340"/>
            <a:chOff x="118" y="3005776"/>
            <a:chExt cx="1969941" cy="984970"/>
          </a:xfrm>
          <a:solidFill>
            <a:schemeClr val="bg1"/>
          </a:solidFill>
        </p:grpSpPr>
        <p:sp>
          <p:nvSpPr>
            <p:cNvPr id="4" name="Rectangle 3">
              <a:extLst>
                <a:ext uri="{FF2B5EF4-FFF2-40B4-BE49-F238E27FC236}">
                  <a16:creationId xmlns:a16="http://schemas.microsoft.com/office/drawing/2014/main" id="{D3114E59-0431-161D-4841-C1AD12CE01D1}"/>
                </a:ext>
              </a:extLst>
            </p:cNvPr>
            <p:cNvSpPr/>
            <p:nvPr/>
          </p:nvSpPr>
          <p:spPr>
            <a:xfrm>
              <a:off x="118" y="3005776"/>
              <a:ext cx="1969941" cy="984970"/>
            </a:xfrm>
            <a:prstGeom prst="rect">
              <a:avLst/>
            </a:prstGeom>
            <a:grpFill/>
            <a:ln w="28575">
              <a:solidFill>
                <a:schemeClr val="bg2"/>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2C8A5AAE-FD6C-0251-071B-3D6BE0D3B4CC}"/>
                </a:ext>
              </a:extLst>
            </p:cNvPr>
            <p:cNvSpPr txBox="1"/>
            <p:nvPr/>
          </p:nvSpPr>
          <p:spPr>
            <a:xfrm>
              <a:off x="118" y="3005776"/>
              <a:ext cx="1969941" cy="984970"/>
            </a:xfrm>
            <a:prstGeom prst="rect">
              <a:avLst/>
            </a:prstGeom>
            <a:grpFill/>
            <a:ln w="28575">
              <a:solidFill>
                <a:schemeClr val="bg2"/>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Sept. 30, 2024</a:t>
              </a:r>
            </a:p>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End of Scope Modification Requests</a:t>
              </a: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Star: 5 Points 7">
            <a:extLst>
              <a:ext uri="{FF2B5EF4-FFF2-40B4-BE49-F238E27FC236}">
                <a16:creationId xmlns:a16="http://schemas.microsoft.com/office/drawing/2014/main" id="{BA1080E0-80CD-0A28-D226-931483543E41}"/>
              </a:ext>
            </a:extLst>
          </p:cNvPr>
          <p:cNvSpPr/>
          <p:nvPr/>
        </p:nvSpPr>
        <p:spPr>
          <a:xfrm rot="20475210">
            <a:off x="8718248" y="1695063"/>
            <a:ext cx="728222" cy="692732"/>
          </a:xfrm>
          <a:prstGeom prst="star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73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I__Pursuit legal size tempate">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 name="ABI red 1">
      <a:srgbClr val="CB2026"/>
    </a:custClr>
    <a:custClr name="ABI red 2">
      <a:srgbClr val="BB2023"/>
    </a:custClr>
    <a:custClr name="ABI gold">
      <a:srgbClr val="F29C22"/>
    </a:custClr>
    <a:custClr name="ABI orange 1">
      <a:srgbClr val="D95A22"/>
    </a:custClr>
    <a:custClr name="ABI orange 2">
      <a:srgbClr val="C23A27"/>
    </a:custClr>
    <a:custClr name="ABI orange 3">
      <a:srgbClr val="8B241C"/>
    </a:custClr>
    <a:custClr name="ABI orange 4">
      <a:srgbClr val="41140A"/>
    </a:custClr>
    <a:custClr name="ABI blue 1">
      <a:srgbClr val="226FF1"/>
    </a:custClr>
    <a:custClr name="ABI blue 2">
      <a:srgbClr val="0228A5"/>
    </a:custClr>
    <a:custClr name="ABI gray 1">
      <a:srgbClr val="D0C4C3"/>
    </a:custClr>
  </a:custClrLst>
</a:theme>
</file>

<file path=ppt/theme/theme3.xml><?xml version="1.0" encoding="utf-8"?>
<a:theme xmlns:a="http://schemas.openxmlformats.org/drawingml/2006/main" name="ABI__Pursuit legal size tempate">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 name="ABI red 1">
      <a:srgbClr val="CB2026"/>
    </a:custClr>
    <a:custClr name="ABI red 2">
      <a:srgbClr val="BB2023"/>
    </a:custClr>
    <a:custClr name="ABI gold">
      <a:srgbClr val="F29C22"/>
    </a:custClr>
    <a:custClr name="ABI orange 1">
      <a:srgbClr val="D95A22"/>
    </a:custClr>
    <a:custClr name="ABI orange 2">
      <a:srgbClr val="C23A27"/>
    </a:custClr>
    <a:custClr name="ABI orange 3">
      <a:srgbClr val="8B241C"/>
    </a:custClr>
    <a:custClr name="ABI orange 4">
      <a:srgbClr val="41140A"/>
    </a:custClr>
    <a:custClr name="ABI blue 1">
      <a:srgbClr val="226FF1"/>
    </a:custClr>
    <a:custClr name="ABI blue 2">
      <a:srgbClr val="0228A5"/>
    </a:custClr>
    <a:custClr name="ABI gray 1">
      <a:srgbClr val="D0C4C3"/>
    </a:custClr>
  </a:custClrLst>
</a:theme>
</file>

<file path=ppt/theme/theme4.xml><?xml version="1.0" encoding="utf-8"?>
<a:theme xmlns:a="http://schemas.openxmlformats.org/drawingml/2006/main" name="2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2117A4D541040B61A5C82D43BF212" ma:contentTypeVersion="15" ma:contentTypeDescription="Create a new document." ma:contentTypeScope="" ma:versionID="ecf369fca2aa3b9695c55d31fbeaa8ad">
  <xsd:schema xmlns:xsd="http://www.w3.org/2001/XMLSchema" xmlns:xs="http://www.w3.org/2001/XMLSchema" xmlns:p="http://schemas.microsoft.com/office/2006/metadata/properties" xmlns:ns2="b7d7a175-c1ee-4c50-9ce6-1e96218be3f7" xmlns:ns3="d3014acc-7c9c-4de8-9488-87d0a0c68ca0" targetNamespace="http://schemas.microsoft.com/office/2006/metadata/properties" ma:root="true" ma:fieldsID="04bedc32fec99599fb5a09265d827944" ns2:_="" ns3:_="">
    <xsd:import namespace="b7d7a175-c1ee-4c50-9ce6-1e96218be3f7"/>
    <xsd:import namespace="d3014acc-7c9c-4de8-9488-87d0a0c68c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DeliverableAssembly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7a175-c1ee-4c50-9ce6-1e96218be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c6819c-d561-498f-ad6b-029f1b52bec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DeliverableAssemblyNotes" ma:index="20" nillable="true" ma:displayName="Deliverable Assembly Notes" ma:format="Dropdown" ma:internalName="DeliverableAssemblyNote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014acc-7c9c-4de8-9488-87d0a0c68c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b9b7745-efa9-44e9-a291-3fe75e182cf0}" ma:internalName="TaxCatchAll" ma:showField="CatchAllData" ma:web="d3014acc-7c9c-4de8-9488-87d0a0c68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d7a175-c1ee-4c50-9ce6-1e96218be3f7">
      <Terms xmlns="http://schemas.microsoft.com/office/infopath/2007/PartnerControls"/>
    </lcf76f155ced4ddcb4097134ff3c332f>
    <TaxCatchAll xmlns="d3014acc-7c9c-4de8-9488-87d0a0c68ca0" xsi:nil="true"/>
    <SharedWithUsers xmlns="d3014acc-7c9c-4de8-9488-87d0a0c68ca0">
      <UserInfo>
        <DisplayName>SharingLinks.a505a7ef-6f3b-4ce4-9710-176afe14af40.OrganizationView.1241fffe-a11a-40ac-96e4-2abce85e2a33</DisplayName>
        <AccountId>121</AccountId>
        <AccountType/>
      </UserInfo>
      <UserInfo>
        <DisplayName>SharingLinks.9f2bb4ca-b777-4c1f-a78c-6ff2fa5c9271.OrganizationView.a9389b0b-7b12-4fac-a00e-31bb1cdea488</DisplayName>
        <AccountId>72</AccountId>
        <AccountType/>
      </UserInfo>
      <UserInfo>
        <DisplayName>SharingLinks.1c06d32e-1c67-4c15-b2f0-5476d62e2f45.OrganizationView.a42929cc-5706-47f6-8b81-07994e79950b</DisplayName>
        <AccountId>134</AccountId>
        <AccountType/>
      </UserInfo>
      <UserInfo>
        <DisplayName>SharingLinks.3a5cb600-4bb0-4cef-b370-a982b9cd7f5b.OrganizationEdit.a181ba40-291d-4c76-a467-1663ee9c19d8</DisplayName>
        <AccountId>32</AccountId>
        <AccountType/>
      </UserInfo>
      <UserInfo>
        <DisplayName>SharingLinks.faa1d30c-b6eb-4e96-a88a-90f6d2cd9f8c.OrganizationView.20fb743b-9810-461e-86d6-8ed6d378c5c5</DisplayName>
        <AccountId>81</AccountId>
        <AccountType/>
      </UserInfo>
      <UserInfo>
        <DisplayName>Nick Kofman</DisplayName>
        <AccountId>57</AccountId>
        <AccountType/>
      </UserInfo>
      <UserInfo>
        <DisplayName>Daniela Suarez</DisplayName>
        <AccountId>19</AccountId>
        <AccountType/>
      </UserInfo>
      <UserInfo>
        <DisplayName>Anna Holdosh</DisplayName>
        <AccountId>47</AccountId>
        <AccountType/>
      </UserInfo>
      <UserInfo>
        <DisplayName>Blair Beaty</DisplayName>
        <AccountId>193</AccountId>
        <AccountType/>
      </UserInfo>
      <UserInfo>
        <DisplayName>SharingLinks.e8908b0b-ac29-4da7-a673-8602b241cd89.OrganizationView.09e0e916-de42-437e-b1a7-2aa138f9150f</DisplayName>
        <AccountId>100</AccountId>
        <AccountType/>
      </UserInfo>
      <UserInfo>
        <DisplayName>SharingLinks.d28aac35-a944-44af-9797-aa1ac1b5145c.OrganizationView.525a8bad-575d-48c7-8674-c275f756591f</DisplayName>
        <AccountId>26</AccountId>
        <AccountType/>
      </UserInfo>
      <UserInfo>
        <DisplayName>SharingLinks.519dfa18-0546-4821-ba2d-cdcc9d39bc48.OrganizationView.2cbc56fe-56cb-44ab-934d-10dd2bb62d4d</DisplayName>
        <AccountId>152</AccountId>
        <AccountType/>
      </UserInfo>
      <UserInfo>
        <DisplayName>SharingLinks.70deec94-713a-4b7d-bfb3-66ee2a649b6b.OrganizationView.211285f7-38ea-483a-a2ea-84a6fc4f7186</DisplayName>
        <AccountId>39</AccountId>
        <AccountType/>
      </UserInfo>
      <UserInfo>
        <DisplayName>Trey Davis</DisplayName>
        <AccountId>730</AccountId>
        <AccountType/>
      </UserInfo>
      <UserInfo>
        <DisplayName>Christopher S. Marlow</DisplayName>
        <AccountId>298</AccountId>
        <AccountType/>
      </UserInfo>
      <UserInfo>
        <DisplayName>Katey E Rainforth</DisplayName>
        <AccountId>1013</AccountId>
        <AccountType/>
      </UserInfo>
    </SharedWithUsers>
    <DeliverableAssemblyNotes xmlns="b7d7a175-c1ee-4c50-9ce6-1e96218be3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F78C7-5D91-4721-85FF-303D004AF9DA}">
  <ds:schemaRefs>
    <ds:schemaRef ds:uri="b7d7a175-c1ee-4c50-9ce6-1e96218be3f7"/>
    <ds:schemaRef ds:uri="d3014acc-7c9c-4de8-9488-87d0a0c68c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03D32-A6BA-469B-838E-F9EDFFDB2511}">
  <ds:schemaRefs>
    <ds:schemaRef ds:uri="b7d7a175-c1ee-4c50-9ce6-1e96218be3f7"/>
    <ds:schemaRef ds:uri="d3014acc-7c9c-4de8-9488-87d0a0c68c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A90E50-93A5-4BB1-9790-FE82E0C350D0}">
  <ds:schemaRefs>
    <ds:schemaRef ds:uri="http://schemas.microsoft.com/sharepoint/v3/contenttype/forms"/>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1</TotalTime>
  <Words>4804</Words>
  <Application>Microsoft Office PowerPoint</Application>
  <PresentationFormat>Widescreen</PresentationFormat>
  <Paragraphs>645</Paragraphs>
  <Slides>52</Slides>
  <Notes>46</Notes>
  <HiddenSlides>5</HiddenSlides>
  <MMClips>1</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52</vt:i4>
      </vt:variant>
    </vt:vector>
  </HeadingPairs>
  <TitlesOfParts>
    <vt:vector size="72" baseType="lpstr">
      <vt:lpstr>Arial</vt:lpstr>
      <vt:lpstr>Arial Black</vt:lpstr>
      <vt:lpstr>Calibri</vt:lpstr>
      <vt:lpstr>EYInterstate Light</vt:lpstr>
      <vt:lpstr>EYInterstate Regular</vt:lpstr>
      <vt:lpstr>Helvetica</vt:lpstr>
      <vt:lpstr>OPEN SANS</vt:lpstr>
      <vt:lpstr>OPEN SANS</vt:lpstr>
      <vt:lpstr>Open Sans Light</vt:lpstr>
      <vt:lpstr>PermianSlabSerifTypeface</vt:lpstr>
      <vt:lpstr>Symbol</vt:lpstr>
      <vt:lpstr>Wingdings</vt:lpstr>
      <vt:lpstr>Wingdings 3</vt:lpstr>
      <vt:lpstr>PowerPoint A</vt:lpstr>
      <vt:lpstr>ABI__Pursuit legal size tempate</vt:lpstr>
      <vt:lpstr>ABI__Pursuit legal size tempate</vt:lpstr>
      <vt:lpstr>2_PowerPoint B</vt:lpstr>
      <vt:lpstr>1_PowerPoint A</vt:lpstr>
      <vt:lpstr>2_PowerPoint A</vt:lpstr>
      <vt:lpstr>think-cell Slide</vt:lpstr>
      <vt:lpstr>ARP Updates, Milestones and Additional Funding Opportunities</vt:lpstr>
      <vt:lpstr>ARP Grant Strategy &amp; Implementation</vt:lpstr>
      <vt:lpstr>ARP Grant Program Overview as of October 25, 2024</vt:lpstr>
      <vt:lpstr>Current Fund ARP Grant Distribution Status  October 28, 2024</vt:lpstr>
      <vt:lpstr>Procurement Status Update as of October 28, 2024</vt:lpstr>
      <vt:lpstr>Reimbursement Status Update as of November 1, 2024</vt:lpstr>
      <vt:lpstr>Milestones Update</vt:lpstr>
      <vt:lpstr>TDEC ARP Grant Lifecycle</vt:lpstr>
      <vt:lpstr>Overview of Milestones</vt:lpstr>
      <vt:lpstr>Milestones Update (Non-Competitive) as of October 25 </vt:lpstr>
      <vt:lpstr>Milestone 3: Sept. 30, 2024 Awarded Contract Requirement </vt:lpstr>
      <vt:lpstr>Exceptions and Missed Milestone Risk Process</vt:lpstr>
      <vt:lpstr>Milestone Risk Consequence</vt:lpstr>
      <vt:lpstr>Ongoing – Voluntary Opt-Out  (No Reimbursement Paid to Date)</vt:lpstr>
      <vt:lpstr>Next Milestone 4: January 30, 2025 Plans and Specifications Requirement (60%)</vt:lpstr>
      <vt:lpstr>Milestone 5: May 30, 2025 Plans and Specifications Requirement (Full)</vt:lpstr>
      <vt:lpstr>Milestone 6: August 30, 2025 Construction Start Requirement </vt:lpstr>
      <vt:lpstr>Milestone 7: December 15, 2025 Remaining Procurement Requirement </vt:lpstr>
      <vt:lpstr>Milestone Risk Consequence</vt:lpstr>
      <vt:lpstr>How Should Commissioners and Mayors Support?</vt:lpstr>
      <vt:lpstr>Now Live! Online Dashboard</vt:lpstr>
      <vt:lpstr>Emergency Management Resources</vt:lpstr>
      <vt:lpstr>FEMA - Overview</vt:lpstr>
      <vt:lpstr>FEMA – Overview</vt:lpstr>
      <vt:lpstr>FEMA - Overview</vt:lpstr>
      <vt:lpstr>FEMA - Overview</vt:lpstr>
      <vt:lpstr>Resources and Requests</vt:lpstr>
      <vt:lpstr>Grant Point of Contact Request</vt:lpstr>
      <vt:lpstr>ARP Resources - Implementation Resources</vt:lpstr>
      <vt:lpstr>ARP Resources – Quick Reference Guides </vt:lpstr>
      <vt:lpstr>ARP Resources – Manuals &amp; Asset Management Plan (AMP) Resources</vt:lpstr>
      <vt:lpstr>ARP Resources – Workshops and Webinars</vt:lpstr>
      <vt:lpstr>Additional Resources </vt:lpstr>
      <vt:lpstr>Water Infrastructure Funding Assistance</vt:lpstr>
      <vt:lpstr>TDEC's Water Infrastructure Funding Assistance Programs</vt:lpstr>
      <vt:lpstr>Drinking Water SRF</vt:lpstr>
      <vt:lpstr>Lead Service Line Replacement Loans</vt:lpstr>
      <vt:lpstr>DWSRF IUP: Eligible Projects</vt:lpstr>
      <vt:lpstr>Clean Water SRF</vt:lpstr>
      <vt:lpstr>CWSRF IUP: Eligible Projects</vt:lpstr>
      <vt:lpstr>State Water Infrastructure Grants (SWIG)</vt:lpstr>
      <vt:lpstr>Grant Opportunities</vt:lpstr>
      <vt:lpstr>Program Highlight: Lead Service Line Inventory and Planning Grants</vt:lpstr>
      <vt:lpstr>Lead Service Line Inventory Grants</vt:lpstr>
      <vt:lpstr>Emerging Contaminants Grants or Loans</vt:lpstr>
      <vt:lpstr>Stormwater Reuse Municipal Grants</vt:lpstr>
      <vt:lpstr>Questions?</vt:lpstr>
      <vt:lpstr>Upcoming Milestones</vt:lpstr>
      <vt:lpstr>Milestone 4: January 30, 2025 Plans and Specifications Requirement (60%)</vt:lpstr>
      <vt:lpstr>Milestone 5: May 30, 2025 Plans and Specifications Requirement (Full)</vt:lpstr>
      <vt:lpstr>Milestone 6: August 30, 2025 Construction Start Requirement </vt:lpstr>
      <vt:lpstr>Milestone 7: December 15, 2025 Remaining Procurement Requirement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TDEC ARP Non-Competitive Grant  Applicant Workshop</dc:title>
  <dc:creator>Hailey Disch</dc:creator>
  <cp:lastModifiedBy>Vena L. Jones</cp:lastModifiedBy>
  <cp:revision>3</cp:revision>
  <dcterms:created xsi:type="dcterms:W3CDTF">2022-11-28T17:29:23Z</dcterms:created>
  <dcterms:modified xsi:type="dcterms:W3CDTF">2024-11-01T04:58:42Z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0x010100D8D2117A4D541040B61A5C82D43BF212</vt:lpwstr>
  </property>
  <property fmtid="{D5CDD505-2E9C-101B-9397-08002B2CF9AE}" pid="3" name="MediaServiceImageTags">
    <vt:lpwstr/>
  </property>
</Properties>
</file>