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Lst>
  <p:notesMasterIdLst>
    <p:notesMasterId r:id="rId45"/>
  </p:notesMasterIdLst>
  <p:sldIdLst>
    <p:sldId id="256" r:id="rId5"/>
    <p:sldId id="285" r:id="rId6"/>
    <p:sldId id="297" r:id="rId7"/>
    <p:sldId id="296" r:id="rId8"/>
    <p:sldId id="299" r:id="rId9"/>
    <p:sldId id="292" r:id="rId10"/>
    <p:sldId id="287" r:id="rId11"/>
    <p:sldId id="298" r:id="rId12"/>
    <p:sldId id="293" r:id="rId13"/>
    <p:sldId id="289" r:id="rId14"/>
    <p:sldId id="294" r:id="rId15"/>
    <p:sldId id="257" r:id="rId16"/>
    <p:sldId id="258" r:id="rId17"/>
    <p:sldId id="260" r:id="rId18"/>
    <p:sldId id="261" r:id="rId19"/>
    <p:sldId id="262" r:id="rId20"/>
    <p:sldId id="263" r:id="rId21"/>
    <p:sldId id="266" r:id="rId22"/>
    <p:sldId id="265" r:id="rId23"/>
    <p:sldId id="264" r:id="rId24"/>
    <p:sldId id="267" r:id="rId25"/>
    <p:sldId id="268" r:id="rId26"/>
    <p:sldId id="270" r:id="rId27"/>
    <p:sldId id="271" r:id="rId28"/>
    <p:sldId id="276" r:id="rId29"/>
    <p:sldId id="275" r:id="rId30"/>
    <p:sldId id="274" r:id="rId31"/>
    <p:sldId id="273" r:id="rId32"/>
    <p:sldId id="277" r:id="rId33"/>
    <p:sldId id="278" r:id="rId34"/>
    <p:sldId id="279" r:id="rId35"/>
    <p:sldId id="280" r:id="rId36"/>
    <p:sldId id="281" r:id="rId37"/>
    <p:sldId id="282" r:id="rId38"/>
    <p:sldId id="283" r:id="rId39"/>
    <p:sldId id="300" r:id="rId40"/>
    <p:sldId id="301" r:id="rId41"/>
    <p:sldId id="304" r:id="rId42"/>
    <p:sldId id="305" r:id="rId43"/>
    <p:sldId id="284"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7418F-7627-4297-AABD-B895BA65506B}" v="1" dt="2024-10-30T14:26:47.105"/>
    <p1510:client id="{966E107E-C352-41C8-9397-608C6C1F5B6A}" v="11" dt="2024-10-28T17:47:27.607"/>
    <p1510:client id="{9AFCC094-9E33-4AFD-8A02-72BDE300EE63}" v="7" dt="2024-10-29T16:40:29.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7" d="100"/>
          <a:sy n="77" d="100"/>
        </p:scale>
        <p:origin x="91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3E488-60C5-4FBD-BC59-82D92C8A5531}"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013CC-0AB1-42B1-841B-0072C23D28AC}" type="slidenum">
              <a:rPr lang="en-US" smtClean="0"/>
              <a:t>‹#›</a:t>
            </a:fld>
            <a:endParaRPr lang="en-US" dirty="0"/>
          </a:p>
        </p:txBody>
      </p:sp>
    </p:spTree>
    <p:extLst>
      <p:ext uri="{BB962C8B-B14F-4D97-AF65-F5344CB8AC3E}">
        <p14:creationId xmlns:p14="http://schemas.microsoft.com/office/powerpoint/2010/main" val="25681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013CC-0AB1-42B1-841B-0072C23D28AC}" type="slidenum">
              <a:rPr lang="en-US" smtClean="0"/>
              <a:t>14</a:t>
            </a:fld>
            <a:endParaRPr lang="en-US" dirty="0"/>
          </a:p>
        </p:txBody>
      </p:sp>
    </p:spTree>
    <p:extLst>
      <p:ext uri="{BB962C8B-B14F-4D97-AF65-F5344CB8AC3E}">
        <p14:creationId xmlns:p14="http://schemas.microsoft.com/office/powerpoint/2010/main" val="389800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013CC-0AB1-42B1-841B-0072C23D28AC}" type="slidenum">
              <a:rPr lang="en-US" smtClean="0"/>
              <a:t>16</a:t>
            </a:fld>
            <a:endParaRPr lang="en-US" dirty="0"/>
          </a:p>
        </p:txBody>
      </p:sp>
    </p:spTree>
    <p:extLst>
      <p:ext uri="{BB962C8B-B14F-4D97-AF65-F5344CB8AC3E}">
        <p14:creationId xmlns:p14="http://schemas.microsoft.com/office/powerpoint/2010/main" val="3757164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16717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278059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519951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625662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8143075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2200755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931366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4680788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9129698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26EE-F371-98A6-B0FE-D4090AA390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387CA-A49A-B9AD-5374-21D62966F7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C77B1-3B24-DC84-BD13-02F5A027ED6C}"/>
              </a:ext>
            </a:extLst>
          </p:cNvPr>
          <p:cNvSpPr>
            <a:spLocks noGrp="1"/>
          </p:cNvSpPr>
          <p:nvPr>
            <p:ph type="dt" sz="half" idx="10"/>
          </p:nvPr>
        </p:nvSpPr>
        <p:spPr/>
        <p:txBody>
          <a:bodyPr/>
          <a:lstStyle/>
          <a:p>
            <a:fld id="{7332B432-ACDA-4023-A761-2BAB76577B62}" type="datetime1">
              <a:rPr lang="en-US" smtClean="0"/>
              <a:t>10/24/2024</a:t>
            </a:fld>
            <a:endParaRPr lang="en-US" dirty="0"/>
          </a:p>
        </p:txBody>
      </p:sp>
      <p:sp>
        <p:nvSpPr>
          <p:cNvPr id="5" name="Footer Placeholder 4">
            <a:extLst>
              <a:ext uri="{FF2B5EF4-FFF2-40B4-BE49-F238E27FC236}">
                <a16:creationId xmlns:a16="http://schemas.microsoft.com/office/drawing/2014/main" id="{7C3CE905-8AE8-5067-3D77-03AA4F927B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DFBFE8-8E1B-867A-C839-F866CEF53CA0}"/>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03956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8521781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3956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20022498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913455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9211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3636942-C211-4B28-8DBD-C953E00AF71B}" type="datetime1">
              <a:rPr lang="en-US" smtClean="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0348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56925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10/24/2024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73610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6FA2B21-3FCD-4721-B95C-427943F61125}" type="datetime1">
              <a:rPr lang="en-US" smtClean="0"/>
              <a:t>10/24/2024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3126721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ams.taud.org/scorecard%20v2/Login.aspx" TargetMode="External"/><Relationship Id="rId2" Type="http://schemas.openxmlformats.org/officeDocument/2006/relationships/hyperlink" Target="mailto:ethancarter@taud.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www.tn.gov/content/dam/tn/environment/arp/documents/arp_implementation-guide.pdf" TargetMode="External"/><Relationship Id="rId2" Type="http://schemas.openxmlformats.org/officeDocument/2006/relationships/hyperlink" Target="https://www.tn.gov/environment/arp.html" TargetMode="External"/><Relationship Id="rId1" Type="http://schemas.openxmlformats.org/officeDocument/2006/relationships/slideLayout" Target="../slideLayouts/slideLayout18.xml"/><Relationship Id="rId6" Type="http://schemas.openxmlformats.org/officeDocument/2006/relationships/hyperlink" Target="https://www.tn.gov/content/dam/tn/environment/arp/documents/arp_implementation-guide_deliverables-quick-reference-guide.pdf" TargetMode="External"/><Relationship Id="rId5" Type="http://schemas.openxmlformats.org/officeDocument/2006/relationships/hyperlink" Target="https://www.tn.gov/environment/arp/dashboard.html" TargetMode="External"/><Relationship Id="rId4" Type="http://schemas.openxmlformats.org/officeDocument/2006/relationships/hyperlink" Target="https://www.tn.gov/content/dam/tn/environment/arp/documents/arp_gms-user-guide.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n placed on top of a signature line">
            <a:extLst>
              <a:ext uri="{FF2B5EF4-FFF2-40B4-BE49-F238E27FC236}">
                <a16:creationId xmlns:a16="http://schemas.microsoft.com/office/drawing/2014/main" id="{ADC06E7E-72D4-BEBA-07D2-853BEC43DE38}"/>
              </a:ext>
            </a:extLst>
          </p:cNvPr>
          <p:cNvPicPr>
            <a:picLocks noChangeAspect="1"/>
          </p:cNvPicPr>
          <p:nvPr/>
        </p:nvPicPr>
        <p:blipFill>
          <a:blip r:embed="rId2"/>
          <a:srcRect b="15730"/>
          <a:stretch/>
        </p:blipFill>
        <p:spPr>
          <a:xfrm>
            <a:off x="20" y="0"/>
            <a:ext cx="12191980" cy="6858000"/>
          </a:xfrm>
          <a:prstGeom prst="rect">
            <a:avLst/>
          </a:prstGeom>
          <a:solidFill>
            <a:schemeClr val="bg1"/>
          </a:solidFill>
        </p:spPr>
      </p:pic>
      <p:sp>
        <p:nvSpPr>
          <p:cNvPr id="2" name="Title 1">
            <a:extLst>
              <a:ext uri="{FF2B5EF4-FFF2-40B4-BE49-F238E27FC236}">
                <a16:creationId xmlns:a16="http://schemas.microsoft.com/office/drawing/2014/main" id="{237F902F-8F88-F827-A70B-1AB54CE600BE}"/>
              </a:ext>
            </a:extLst>
          </p:cNvPr>
          <p:cNvSpPr>
            <a:spLocks noGrp="1"/>
          </p:cNvSpPr>
          <p:nvPr>
            <p:ph type="ctrTitle"/>
          </p:nvPr>
        </p:nvSpPr>
        <p:spPr>
          <a:xfrm>
            <a:off x="98323" y="1193452"/>
            <a:ext cx="8649738" cy="2590800"/>
          </a:xfrm>
        </p:spPr>
        <p:txBody>
          <a:bodyPr>
            <a:normAutofit fontScale="90000"/>
          </a:bodyPr>
          <a:lstStyle/>
          <a:p>
            <a:r>
              <a:rPr lang="en-US" sz="4800" u="sng" dirty="0">
                <a:latin typeface="Calibri" panose="020F0502020204030204" pitchFamily="34" charset="0"/>
                <a:ea typeface="Calibri" panose="020F0502020204030204" pitchFamily="34" charset="0"/>
                <a:cs typeface="Calibri" panose="020F0502020204030204" pitchFamily="34" charset="0"/>
              </a:rPr>
              <a:t>Tennessee infrastructure scorecard</a:t>
            </a:r>
            <a:br>
              <a:rPr lang="en-US" sz="5800" dirty="0">
                <a:latin typeface="Calibri" panose="020F0502020204030204" pitchFamily="34" charset="0"/>
                <a:ea typeface="Calibri" panose="020F0502020204030204" pitchFamily="34" charset="0"/>
                <a:cs typeface="Calibri" panose="020F0502020204030204" pitchFamily="34" charset="0"/>
              </a:rPr>
            </a:br>
            <a:r>
              <a:rPr lang="en-US" sz="5800" b="1" dirty="0">
                <a:latin typeface="Calibri" panose="020F0502020204030204" pitchFamily="34" charset="0"/>
                <a:ea typeface="Calibri" panose="020F0502020204030204" pitchFamily="34" charset="0"/>
                <a:cs typeface="Calibri" panose="020F0502020204030204" pitchFamily="34" charset="0"/>
              </a:rPr>
              <a:t>Post-Project </a:t>
            </a:r>
            <a:br>
              <a:rPr lang="en-US" sz="5800" b="1" dirty="0">
                <a:latin typeface="Calibri" panose="020F0502020204030204" pitchFamily="34" charset="0"/>
                <a:ea typeface="Calibri" panose="020F0502020204030204" pitchFamily="34" charset="0"/>
                <a:cs typeface="Calibri" panose="020F0502020204030204" pitchFamily="34" charset="0"/>
              </a:rPr>
            </a:br>
            <a:r>
              <a:rPr lang="en-US" sz="5800" b="1" dirty="0">
                <a:latin typeface="Calibri" panose="020F0502020204030204" pitchFamily="34" charset="0"/>
                <a:ea typeface="Calibri" panose="020F0502020204030204" pitchFamily="34" charset="0"/>
                <a:cs typeface="Calibri" panose="020F0502020204030204" pitchFamily="34" charset="0"/>
              </a:rPr>
              <a:t>Scorecard</a:t>
            </a:r>
          </a:p>
        </p:txBody>
      </p:sp>
      <p:pic>
        <p:nvPicPr>
          <p:cNvPr id="6" name="Picture 5" descr="A black background with blue text&#10;&#10;Description automatically generated">
            <a:extLst>
              <a:ext uri="{FF2B5EF4-FFF2-40B4-BE49-F238E27FC236}">
                <a16:creationId xmlns:a16="http://schemas.microsoft.com/office/drawing/2014/main" id="{B9583403-0DD8-444C-3FB6-AECCEEBE6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95" y="6034671"/>
            <a:ext cx="2171577" cy="528396"/>
          </a:xfrm>
          <a:prstGeom prst="rect">
            <a:avLst/>
          </a:prstGeom>
        </p:spPr>
      </p:pic>
      <p:pic>
        <p:nvPicPr>
          <p:cNvPr id="21" name="Picture 20" descr="A logo with text on it&#10;&#10;Description automatically generated">
            <a:extLst>
              <a:ext uri="{FF2B5EF4-FFF2-40B4-BE49-F238E27FC236}">
                <a16:creationId xmlns:a16="http://schemas.microsoft.com/office/drawing/2014/main" id="{A2D3D51D-B04D-D905-C015-E040AA14B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154" y="5975019"/>
            <a:ext cx="1400175" cy="647700"/>
          </a:xfrm>
          <a:prstGeom prst="rect">
            <a:avLst/>
          </a:prstGeom>
        </p:spPr>
      </p:pic>
    </p:spTree>
    <p:extLst>
      <p:ext uri="{BB962C8B-B14F-4D97-AF65-F5344CB8AC3E}">
        <p14:creationId xmlns:p14="http://schemas.microsoft.com/office/powerpoint/2010/main" val="3205208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B3EDD9-3AD1-6F11-4418-605CCDC62A7B}"/>
              </a:ext>
            </a:extLst>
          </p:cNvPr>
          <p:cNvSpPr>
            <a:spLocks noGrp="1"/>
          </p:cNvSpPr>
          <p:nvPr>
            <p:ph type="title"/>
          </p:nvPr>
        </p:nvSpPr>
        <p:spPr>
          <a:xfrm>
            <a:off x="913149" y="101682"/>
            <a:ext cx="10364451" cy="1596177"/>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Scorecard overview and changes</a:t>
            </a:r>
          </a:p>
        </p:txBody>
      </p:sp>
      <p:sp>
        <p:nvSpPr>
          <p:cNvPr id="5" name="Text Placeholder 5">
            <a:extLst>
              <a:ext uri="{FF2B5EF4-FFF2-40B4-BE49-F238E27FC236}">
                <a16:creationId xmlns:a16="http://schemas.microsoft.com/office/drawing/2014/main" id="{84F0FDA6-6E7F-DADD-FC69-392FFC1943AC}"/>
              </a:ext>
            </a:extLst>
          </p:cNvPr>
          <p:cNvSpPr>
            <a:spLocks noGrp="1"/>
          </p:cNvSpPr>
          <p:nvPr>
            <p:ph sz="quarter" idx="13"/>
          </p:nvPr>
        </p:nvSpPr>
        <p:spPr>
          <a:xfrm>
            <a:off x="913774" y="1353672"/>
            <a:ext cx="10363826" cy="4437528"/>
          </a:xfrm>
        </p:spPr>
        <p:txBody>
          <a:bodyPr>
            <a:normAutofit/>
          </a:bodyPr>
          <a:lstStyle/>
          <a:p>
            <a:pPr marL="456565" indent="-456565">
              <a:spcAft>
                <a:spcPts val="600"/>
              </a:spcAft>
            </a:pPr>
            <a:r>
              <a:rPr lang="en-US" cap="none" dirty="0"/>
              <a:t>TDEC worked with TAUD to update the scorecard database and improve the customer experience.</a:t>
            </a:r>
          </a:p>
          <a:p>
            <a:pPr marL="456565" indent="-456565">
              <a:spcAft>
                <a:spcPts val="600"/>
              </a:spcAft>
            </a:pPr>
            <a:r>
              <a:rPr lang="en-US" cap="none" dirty="0"/>
              <a:t>Much of the scorecard database remains unchanged; however, one question was removed, and others were updated for clarity.</a:t>
            </a:r>
          </a:p>
          <a:p>
            <a:pPr marL="456565" indent="-456565">
              <a:spcAft>
                <a:spcPts val="600"/>
              </a:spcAft>
            </a:pPr>
            <a:r>
              <a:rPr lang="en-US" cap="none" dirty="0"/>
              <a:t>Grantees may begin updating their scorecard summaries as utility ID codes have remained the same. </a:t>
            </a:r>
          </a:p>
          <a:p>
            <a:pPr marL="456565" indent="-456565">
              <a:spcAft>
                <a:spcPts val="600"/>
              </a:spcAft>
            </a:pPr>
            <a:r>
              <a:rPr lang="en-US" cap="none" dirty="0"/>
              <a:t>For questions related to the scorecard database (utility </a:t>
            </a:r>
            <a:r>
              <a:rPr lang="fr-FR" cap="none" dirty="0"/>
              <a:t>ID codes, etc.), </a:t>
            </a:r>
            <a:r>
              <a:rPr lang="fr-FR" cap="none" dirty="0" err="1"/>
              <a:t>please</a:t>
            </a:r>
            <a:r>
              <a:rPr lang="fr-FR" cap="none" dirty="0"/>
              <a:t> contact Ethan Carter</a:t>
            </a:r>
            <a:r>
              <a:rPr lang="en-US" cap="none" dirty="0"/>
              <a:t> at </a:t>
            </a:r>
            <a:r>
              <a:rPr lang="en-US" cap="none" dirty="0">
                <a:hlinkClick r:id="rId2"/>
              </a:rPr>
              <a:t>ethancarter@taud.org</a:t>
            </a:r>
            <a:r>
              <a:rPr lang="en-US" cap="none" dirty="0"/>
              <a:t>. </a:t>
            </a:r>
          </a:p>
          <a:p>
            <a:pPr marL="456565" indent="-456565">
              <a:spcAft>
                <a:spcPts val="600"/>
              </a:spcAft>
            </a:pPr>
            <a:r>
              <a:rPr lang="en-US" cap="none" dirty="0"/>
              <a:t>Link: </a:t>
            </a:r>
            <a:r>
              <a:rPr lang="en-US" cap="none" dirty="0">
                <a:hlinkClick r:id="rId3"/>
              </a:rPr>
              <a:t>https://ams.Taud.Org/scorecard%20v2/login.Aspx</a:t>
            </a:r>
            <a:r>
              <a:rPr lang="en-US" cap="none" dirty="0"/>
              <a:t> </a:t>
            </a:r>
          </a:p>
          <a:p>
            <a:pPr marL="1370965" lvl="2" indent="-456565">
              <a:spcAft>
                <a:spcPts val="600"/>
              </a:spcAft>
            </a:pPr>
            <a:endParaRPr lang="en-US" i="1" dirty="0"/>
          </a:p>
          <a:p>
            <a:pPr marL="1370965" lvl="2" indent="-456565">
              <a:spcAft>
                <a:spcPts val="600"/>
              </a:spcAft>
            </a:pPr>
            <a:endParaRPr lang="en-US" i="1" dirty="0"/>
          </a:p>
          <a:p>
            <a:pPr marL="1370965" lvl="2" indent="-456565">
              <a:spcAft>
                <a:spcPts val="600"/>
              </a:spcAft>
            </a:pPr>
            <a:endParaRPr lang="en-US" i="1" dirty="0"/>
          </a:p>
          <a:p>
            <a:pPr marL="1370965" lvl="2" indent="-456565">
              <a:spcAft>
                <a:spcPts val="600"/>
              </a:spcAft>
            </a:pPr>
            <a:endParaRPr lang="en-US" i="1" dirty="0"/>
          </a:p>
        </p:txBody>
      </p:sp>
    </p:spTree>
    <p:extLst>
      <p:ext uri="{BB962C8B-B14F-4D97-AF65-F5344CB8AC3E}">
        <p14:creationId xmlns:p14="http://schemas.microsoft.com/office/powerpoint/2010/main" val="8340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1843-B6BA-43D9-8A93-FEB915226B38}"/>
              </a:ext>
            </a:extLst>
          </p:cNvPr>
          <p:cNvSpPr>
            <a:spLocks noGrp="1"/>
          </p:cNvSpPr>
          <p:nvPr>
            <p:ph type="title"/>
          </p:nvPr>
        </p:nvSpPr>
        <p:spPr>
          <a:xfrm>
            <a:off x="1286933" y="2213361"/>
            <a:ext cx="6247721" cy="2204815"/>
          </a:xfrm>
        </p:spPr>
        <p:txBody>
          <a:bodyPr vert="horz" lIns="91440" tIns="45720" rIns="91440" bIns="45720" rtlCol="0" anchor="b">
            <a:normAutofit/>
          </a:bodyPr>
          <a:lstStyle/>
          <a:p>
            <a:pPr algn="l"/>
            <a:r>
              <a:rPr lang="en-US" sz="4800" b="1" dirty="0">
                <a:latin typeface="Calibri" panose="020F0502020204030204" pitchFamily="34" charset="0"/>
                <a:ea typeface="Calibri" panose="020F0502020204030204" pitchFamily="34" charset="0"/>
                <a:cs typeface="Calibri" panose="020F0502020204030204" pitchFamily="34" charset="0"/>
              </a:rPr>
              <a:t>Scorecard elements and submission process</a:t>
            </a:r>
          </a:p>
        </p:txBody>
      </p:sp>
    </p:spTree>
    <p:extLst>
      <p:ext uri="{BB962C8B-B14F-4D97-AF65-F5344CB8AC3E}">
        <p14:creationId xmlns:p14="http://schemas.microsoft.com/office/powerpoint/2010/main" val="3792629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corecard">
            <a:extLst>
              <a:ext uri="{FF2B5EF4-FFF2-40B4-BE49-F238E27FC236}">
                <a16:creationId xmlns:a16="http://schemas.microsoft.com/office/drawing/2014/main" id="{B20AF6CA-59D8-14EB-C2E8-E1045A7856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336" y="397726"/>
            <a:ext cx="11821996" cy="6062547"/>
          </a:xfrm>
          <a:prstGeom prst="rect">
            <a:avLst/>
          </a:prstGeom>
        </p:spPr>
      </p:pic>
      <p:sp>
        <p:nvSpPr>
          <p:cNvPr id="7" name="TextBox 6">
            <a:extLst>
              <a:ext uri="{FF2B5EF4-FFF2-40B4-BE49-F238E27FC236}">
                <a16:creationId xmlns:a16="http://schemas.microsoft.com/office/drawing/2014/main" id="{A70074B5-242B-464D-56C0-E66407D93F72}"/>
              </a:ext>
            </a:extLst>
          </p:cNvPr>
          <p:cNvSpPr txBox="1"/>
          <p:nvPr/>
        </p:nvSpPr>
        <p:spPr>
          <a:xfrm>
            <a:off x="8939945" y="1704332"/>
            <a:ext cx="1964352" cy="523220"/>
          </a:xfrm>
          <a:prstGeom prst="rect">
            <a:avLst/>
          </a:prstGeom>
          <a:noFill/>
        </p:spPr>
        <p:txBody>
          <a:bodyPr wrap="square" rtlCol="0">
            <a:spAutoFit/>
          </a:bodyPr>
          <a:lstStyle/>
          <a:p>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Version 2.0 indicates Post-Project Scorecard</a:t>
            </a:r>
          </a:p>
        </p:txBody>
      </p:sp>
      <p:sp>
        <p:nvSpPr>
          <p:cNvPr id="20" name="Arrow: Bent-Up 19">
            <a:extLst>
              <a:ext uri="{FF2B5EF4-FFF2-40B4-BE49-F238E27FC236}">
                <a16:creationId xmlns:a16="http://schemas.microsoft.com/office/drawing/2014/main" id="{50E2FC4A-50A0-43CE-3C4C-F128F4D2E09D}"/>
              </a:ext>
            </a:extLst>
          </p:cNvPr>
          <p:cNvSpPr/>
          <p:nvPr/>
        </p:nvSpPr>
        <p:spPr>
          <a:xfrm>
            <a:off x="11228940" y="1338572"/>
            <a:ext cx="850392" cy="731520"/>
          </a:xfrm>
          <a:prstGeom prst="ben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dirty="0">
              <a:ln/>
              <a:solidFill>
                <a:schemeClr val="accent4"/>
              </a:solidFill>
            </a:endParaRPr>
          </a:p>
        </p:txBody>
      </p:sp>
    </p:spTree>
    <p:extLst>
      <p:ext uri="{BB962C8B-B14F-4D97-AF65-F5344CB8AC3E}">
        <p14:creationId xmlns:p14="http://schemas.microsoft.com/office/powerpoint/2010/main" val="141106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 screen&#10;&#10;Description automatically generated">
            <a:extLst>
              <a:ext uri="{FF2B5EF4-FFF2-40B4-BE49-F238E27FC236}">
                <a16:creationId xmlns:a16="http://schemas.microsoft.com/office/drawing/2014/main" id="{9F349F3B-1A6C-005E-DA5C-90B661DE070F}"/>
              </a:ext>
            </a:extLst>
          </p:cNvPr>
          <p:cNvPicPr>
            <a:picLocks noChangeAspect="1"/>
          </p:cNvPicPr>
          <p:nvPr/>
        </p:nvPicPr>
        <p:blipFill>
          <a:blip r:embed="rId2">
            <a:extLst>
              <a:ext uri="{28A0092B-C50C-407E-A947-70E740481C1C}">
                <a14:useLocalDpi xmlns:a14="http://schemas.microsoft.com/office/drawing/2010/main" val="0"/>
              </a:ext>
            </a:extLst>
          </a:blip>
          <a:srcRect l="17056" r="17641" b="-1"/>
          <a:stretch/>
        </p:blipFill>
        <p:spPr>
          <a:xfrm>
            <a:off x="582639" y="578707"/>
            <a:ext cx="7882128" cy="5733288"/>
          </a:xfrm>
          <a:prstGeom prst="rect">
            <a:avLst/>
          </a:prstGeom>
        </p:spPr>
      </p:pic>
      <p:sp>
        <p:nvSpPr>
          <p:cNvPr id="9" name="Content Placeholder 8">
            <a:extLst>
              <a:ext uri="{FF2B5EF4-FFF2-40B4-BE49-F238E27FC236}">
                <a16:creationId xmlns:a16="http://schemas.microsoft.com/office/drawing/2014/main" id="{A9C1C0FA-A421-1A3A-2B07-C2EA20473A1A}"/>
              </a:ext>
            </a:extLst>
          </p:cNvPr>
          <p:cNvSpPr>
            <a:spLocks noGrp="1"/>
          </p:cNvSpPr>
          <p:nvPr>
            <p:ph idx="1"/>
          </p:nvPr>
        </p:nvSpPr>
        <p:spPr>
          <a:xfrm>
            <a:off x="9296882" y="1421998"/>
            <a:ext cx="2312479" cy="4046706"/>
          </a:xfrm>
        </p:spPr>
        <p:txBody>
          <a:bodyPr>
            <a:norm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Upon entering the utility's Utility ID Code, you will be prompted for the Post-Project Scorecard or the Existing Scorecard.</a:t>
            </a:r>
          </a:p>
          <a:p>
            <a:r>
              <a:rPr lang="en-US" sz="1600" b="1" dirty="0">
                <a:latin typeface="Calibri" panose="020F0502020204030204" pitchFamily="34" charset="0"/>
                <a:ea typeface="Calibri" panose="020F0502020204030204" pitchFamily="34" charset="0"/>
                <a:cs typeface="Calibri" panose="020F0502020204030204" pitchFamily="34" charset="0"/>
              </a:rPr>
              <a:t>utilities can now alternate between the two to help with data submission.</a:t>
            </a:r>
          </a:p>
        </p:txBody>
      </p:sp>
    </p:spTree>
    <p:extLst>
      <p:ext uri="{BB962C8B-B14F-4D97-AF65-F5344CB8AC3E}">
        <p14:creationId xmlns:p14="http://schemas.microsoft.com/office/powerpoint/2010/main" val="377807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63671997-C326-9238-0432-69D5344251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1539" y="993548"/>
            <a:ext cx="10588922" cy="4870903"/>
          </a:xfrm>
          <a:prstGeom prst="rect">
            <a:avLst/>
          </a:prstGeom>
        </p:spPr>
      </p:pic>
      <p:sp>
        <p:nvSpPr>
          <p:cNvPr id="6" name="Arrow: U-Turn 5">
            <a:extLst>
              <a:ext uri="{FF2B5EF4-FFF2-40B4-BE49-F238E27FC236}">
                <a16:creationId xmlns:a16="http://schemas.microsoft.com/office/drawing/2014/main" id="{CC4566B4-2E0F-9142-DCFC-AC6C18D8A556}"/>
              </a:ext>
            </a:extLst>
          </p:cNvPr>
          <p:cNvSpPr/>
          <p:nvPr/>
        </p:nvSpPr>
        <p:spPr>
          <a:xfrm>
            <a:off x="4493342" y="607743"/>
            <a:ext cx="491613" cy="497290"/>
          </a:xfrm>
          <a:prstGeom prst="utur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275428BA-544E-EB48-7073-287542D7D722}"/>
              </a:ext>
            </a:extLst>
          </p:cNvPr>
          <p:cNvSpPr txBox="1"/>
          <p:nvPr/>
        </p:nvSpPr>
        <p:spPr>
          <a:xfrm>
            <a:off x="5309482" y="254884"/>
            <a:ext cx="4975123" cy="738664"/>
          </a:xfrm>
          <a:prstGeom prst="rect">
            <a:avLst/>
          </a:prstGeom>
          <a:noFill/>
        </p:spPr>
        <p:txBody>
          <a:bodyPr wrap="square" rtlCol="0">
            <a:spAutoFit/>
          </a:bodyPr>
          <a:lstStyle/>
          <a:p>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Once logged into the scorecard, utilities can use the “Switch to Existing Card” button to alternate between post-project and original scorecard.</a:t>
            </a:r>
          </a:p>
        </p:txBody>
      </p:sp>
    </p:spTree>
    <p:extLst>
      <p:ext uri="{BB962C8B-B14F-4D97-AF65-F5344CB8AC3E}">
        <p14:creationId xmlns:p14="http://schemas.microsoft.com/office/powerpoint/2010/main" val="27538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15" name="Picture 14">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2" name="Title 1">
            <a:extLst>
              <a:ext uri="{FF2B5EF4-FFF2-40B4-BE49-F238E27FC236}">
                <a16:creationId xmlns:a16="http://schemas.microsoft.com/office/drawing/2014/main" id="{A2A71843-B6BA-43D9-8A93-FEB915226B38}"/>
              </a:ext>
            </a:extLst>
          </p:cNvPr>
          <p:cNvSpPr>
            <a:spLocks noGrp="1"/>
          </p:cNvSpPr>
          <p:nvPr>
            <p:ph type="title"/>
          </p:nvPr>
        </p:nvSpPr>
        <p:spPr>
          <a:xfrm>
            <a:off x="1286933" y="2213361"/>
            <a:ext cx="6247721" cy="2204815"/>
          </a:xfrm>
        </p:spPr>
        <p:txBody>
          <a:bodyPr vert="horz" lIns="91440" tIns="45720" rIns="91440" bIns="45720" rtlCol="0" anchor="b">
            <a:normAutofit/>
          </a:bodyPr>
          <a:lstStyle/>
          <a:p>
            <a:pPr algn="l"/>
            <a:r>
              <a:rPr lang="en-US" sz="4800" b="1" dirty="0">
                <a:latin typeface="Calibri" panose="020F0502020204030204" pitchFamily="34" charset="0"/>
                <a:ea typeface="Calibri" panose="020F0502020204030204" pitchFamily="34" charset="0"/>
                <a:cs typeface="Calibri" panose="020F0502020204030204" pitchFamily="34" charset="0"/>
              </a:rPr>
              <a:t>General tab review &amp; updates</a:t>
            </a:r>
          </a:p>
        </p:txBody>
      </p:sp>
      <p:pic>
        <p:nvPicPr>
          <p:cNvPr id="17" name="Picture 16">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9" name="Picture 18">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516567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2" name="Rectangle 21">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computer&#10;&#10;Description automatically generated">
            <a:extLst>
              <a:ext uri="{FF2B5EF4-FFF2-40B4-BE49-F238E27FC236}">
                <a16:creationId xmlns:a16="http://schemas.microsoft.com/office/drawing/2014/main" id="{2E321D79-6EAF-8E84-691B-0E1AB5472B19}"/>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43467" y="675471"/>
            <a:ext cx="10905066" cy="55070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Arrow: Left 5">
            <a:extLst>
              <a:ext uri="{FF2B5EF4-FFF2-40B4-BE49-F238E27FC236}">
                <a16:creationId xmlns:a16="http://schemas.microsoft.com/office/drawing/2014/main" id="{A0CAE076-92BF-686E-4676-81DCF9E6B715}"/>
              </a:ext>
            </a:extLst>
          </p:cNvPr>
          <p:cNvSpPr/>
          <p:nvPr/>
        </p:nvSpPr>
        <p:spPr>
          <a:xfrm>
            <a:off x="5850194" y="3254993"/>
            <a:ext cx="796413" cy="348012"/>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E0A81E2-28AF-5135-6D86-021272C8C894}"/>
              </a:ext>
            </a:extLst>
          </p:cNvPr>
          <p:cNvSpPr txBox="1"/>
          <p:nvPr/>
        </p:nvSpPr>
        <p:spPr>
          <a:xfrm>
            <a:off x="9370195" y="2459162"/>
            <a:ext cx="2349909" cy="2677656"/>
          </a:xfrm>
          <a:prstGeom prst="rect">
            <a:avLst/>
          </a:prstGeom>
          <a:noFill/>
        </p:spPr>
        <p:txBody>
          <a:bodyPr wrap="square" rtlCol="0">
            <a:spAutoFit/>
          </a:bodyPr>
          <a:lstStyle/>
          <a:p>
            <a:pPr marL="285750" indent="-285750">
              <a:buFont typeface="Arial" panose="020B0604020202020204" pitchFamily="34" charset="0"/>
              <a:buChar char="•"/>
            </a:pPr>
            <a:r>
              <a:rPr lang="en-US" sz="1400" b="1" dirty="0">
                <a:latin typeface="Calibri" panose="020F0502020204030204" pitchFamily="34" charset="0"/>
                <a:ea typeface="Calibri" panose="020F0502020204030204" pitchFamily="34" charset="0"/>
                <a:cs typeface="Calibri" panose="020F0502020204030204" pitchFamily="34" charset="0"/>
              </a:rPr>
              <a:t>Prior card had water and wastewater separated.  This caused confusion as most customers who have wastewater, have water.  Therefore, connections were being counted twice.  </a:t>
            </a:r>
          </a:p>
          <a:p>
            <a:endParaRPr lang="en-US" sz="14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b="1" dirty="0">
                <a:latin typeface="Calibri" panose="020F0502020204030204" pitchFamily="34" charset="0"/>
                <a:ea typeface="Calibri" panose="020F0502020204030204" pitchFamily="34" charset="0"/>
                <a:cs typeface="Calibri" panose="020F0502020204030204" pitchFamily="34" charset="0"/>
              </a:rPr>
              <a:t>Connections has been altered to “Total Connections.”</a:t>
            </a:r>
          </a:p>
        </p:txBody>
      </p:sp>
    </p:spTree>
    <p:extLst>
      <p:ext uri="{BB962C8B-B14F-4D97-AF65-F5344CB8AC3E}">
        <p14:creationId xmlns:p14="http://schemas.microsoft.com/office/powerpoint/2010/main" val="44088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5" name="Rectangle 24">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facebook page&#10;&#10;Description automatically generated">
            <a:extLst>
              <a:ext uri="{FF2B5EF4-FFF2-40B4-BE49-F238E27FC236}">
                <a16:creationId xmlns:a16="http://schemas.microsoft.com/office/drawing/2014/main" id="{DF1DE730-0752-2EE5-447D-4EC6D6E01C2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3467" y="2324863"/>
            <a:ext cx="10905066" cy="22082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Arrow: Right 5">
            <a:extLst>
              <a:ext uri="{FF2B5EF4-FFF2-40B4-BE49-F238E27FC236}">
                <a16:creationId xmlns:a16="http://schemas.microsoft.com/office/drawing/2014/main" id="{218957FD-88B0-C2B5-B5EA-5C61350CDA1D}"/>
              </a:ext>
            </a:extLst>
          </p:cNvPr>
          <p:cNvSpPr/>
          <p:nvPr/>
        </p:nvSpPr>
        <p:spPr>
          <a:xfrm>
            <a:off x="3785420" y="3154212"/>
            <a:ext cx="766916" cy="372594"/>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0FE17AC-D816-6A9B-780C-C4EED7A6138E}"/>
              </a:ext>
            </a:extLst>
          </p:cNvPr>
          <p:cNvSpPr txBox="1"/>
          <p:nvPr/>
        </p:nvSpPr>
        <p:spPr>
          <a:xfrm>
            <a:off x="1199535" y="4716154"/>
            <a:ext cx="10606430" cy="646331"/>
          </a:xfrm>
          <a:prstGeom prst="rect">
            <a:avLst/>
          </a:prstGeom>
          <a:noFill/>
        </p:spPr>
        <p:txBody>
          <a:bodyPr wrap="none" rtlCol="0">
            <a:spAutoFit/>
          </a:bodyPr>
          <a:lstStyle/>
          <a:p>
            <a:pPr marL="285750" indent="-2857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Consistent issues were found on the “Notes” during original scorecard submittals.   </a:t>
            </a:r>
          </a:p>
          <a:p>
            <a:pPr marL="285750" indent="-2857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Many utilities answered “No” to Adverse Audit Findings when, in fact, there were findings on their audits.</a:t>
            </a:r>
          </a:p>
        </p:txBody>
      </p:sp>
    </p:spTree>
    <p:extLst>
      <p:ext uri="{BB962C8B-B14F-4D97-AF65-F5344CB8AC3E}">
        <p14:creationId xmlns:p14="http://schemas.microsoft.com/office/powerpoint/2010/main" val="230720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47155C6E-91BF-431D-9052-685726DFE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29B92EA-70A3-4CD0-A35F-D144D7F0F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white and black document with black text&#10;&#10;Description automatically generated">
            <a:extLst>
              <a:ext uri="{FF2B5EF4-FFF2-40B4-BE49-F238E27FC236}">
                <a16:creationId xmlns:a16="http://schemas.microsoft.com/office/drawing/2014/main" id="{8A99FF17-66BD-DD57-C746-28F6E0A9327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03204" y="643467"/>
            <a:ext cx="8985591" cy="5571066"/>
          </a:xfrm>
          <a:prstGeom prst="rect">
            <a:avLst/>
          </a:prstGeom>
        </p:spPr>
      </p:pic>
      <p:sp>
        <p:nvSpPr>
          <p:cNvPr id="6" name="TextBox 5">
            <a:extLst>
              <a:ext uri="{FF2B5EF4-FFF2-40B4-BE49-F238E27FC236}">
                <a16:creationId xmlns:a16="http://schemas.microsoft.com/office/drawing/2014/main" id="{246B3BC9-148B-0F3F-18A6-D678CE8E7510}"/>
              </a:ext>
            </a:extLst>
          </p:cNvPr>
          <p:cNvSpPr txBox="1"/>
          <p:nvPr/>
        </p:nvSpPr>
        <p:spPr>
          <a:xfrm>
            <a:off x="2448232" y="4286865"/>
            <a:ext cx="7384026"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Findings can be found on the last pages of the utility’s Financial Audit.</a:t>
            </a:r>
          </a:p>
          <a:p>
            <a:pPr marL="285750" indent="-2857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If the utility has findings, a statement should be placed in the Comments section of the General Tab that indicates the page number where the adverse findings can be located in the Audit.</a:t>
            </a:r>
          </a:p>
        </p:txBody>
      </p:sp>
    </p:spTree>
    <p:extLst>
      <p:ext uri="{BB962C8B-B14F-4D97-AF65-F5344CB8AC3E}">
        <p14:creationId xmlns:p14="http://schemas.microsoft.com/office/powerpoint/2010/main" val="163690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15" name="Picture 14">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2" name="Title 1">
            <a:extLst>
              <a:ext uri="{FF2B5EF4-FFF2-40B4-BE49-F238E27FC236}">
                <a16:creationId xmlns:a16="http://schemas.microsoft.com/office/drawing/2014/main" id="{A2A71843-B6BA-43D9-8A93-FEB915226B38}"/>
              </a:ext>
            </a:extLst>
          </p:cNvPr>
          <p:cNvSpPr>
            <a:spLocks noGrp="1"/>
          </p:cNvSpPr>
          <p:nvPr>
            <p:ph type="title"/>
          </p:nvPr>
        </p:nvSpPr>
        <p:spPr>
          <a:xfrm>
            <a:off x="1286933" y="2213361"/>
            <a:ext cx="6247721" cy="2204815"/>
          </a:xfrm>
        </p:spPr>
        <p:txBody>
          <a:bodyPr vert="horz" lIns="91440" tIns="45720" rIns="91440" bIns="45720" rtlCol="0" anchor="b">
            <a:normAutofit/>
          </a:bodyPr>
          <a:lstStyle/>
          <a:p>
            <a:pPr algn="l"/>
            <a:r>
              <a:rPr lang="en-US" sz="4800" b="1" dirty="0">
                <a:latin typeface="Calibri" panose="020F0502020204030204" pitchFamily="34" charset="0"/>
                <a:ea typeface="Calibri" panose="020F0502020204030204" pitchFamily="34" charset="0"/>
                <a:cs typeface="Calibri" panose="020F0502020204030204" pitchFamily="34" charset="0"/>
              </a:rPr>
              <a:t>Financial tab review &amp; updates</a:t>
            </a:r>
          </a:p>
        </p:txBody>
      </p:sp>
      <p:pic>
        <p:nvPicPr>
          <p:cNvPr id="17" name="Picture 16">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9" name="Picture 18">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409075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33C2C-5877-252D-E2AE-D657AEE72E8A}"/>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Agenda</a:t>
            </a:r>
          </a:p>
        </p:txBody>
      </p:sp>
      <p:sp>
        <p:nvSpPr>
          <p:cNvPr id="5" name="Text Placeholder 4">
            <a:extLst>
              <a:ext uri="{FF2B5EF4-FFF2-40B4-BE49-F238E27FC236}">
                <a16:creationId xmlns:a16="http://schemas.microsoft.com/office/drawing/2014/main" id="{DC47A6FC-9E44-09AB-B005-260E255C244D}"/>
              </a:ext>
            </a:extLst>
          </p:cNvPr>
          <p:cNvSpPr>
            <a:spLocks noGrp="1"/>
          </p:cNvSpPr>
          <p:nvPr>
            <p:ph type="body" sz="half" idx="2"/>
          </p:nvPr>
        </p:nvSpPr>
        <p:spPr/>
        <p:txBody>
          <a:bodyPr/>
          <a:lstStyle/>
          <a:p>
            <a:pPr marL="285750" indent="-285750" algn="l">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Scorecard BACKGROUND</a:t>
            </a:r>
          </a:p>
          <a:p>
            <a:pPr marL="285750" indent="-285750" algn="l">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American Rescue plan (ARP) contract requirements</a:t>
            </a:r>
          </a:p>
          <a:p>
            <a:pPr marL="285750" indent="-285750" algn="l">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Scorecard overview and changes</a:t>
            </a:r>
          </a:p>
          <a:p>
            <a:pPr marL="285750" indent="-285750" algn="l">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Scorecard elements and submission process</a:t>
            </a:r>
          </a:p>
          <a:p>
            <a:endParaRPr lang="en-US" dirty="0"/>
          </a:p>
        </p:txBody>
      </p:sp>
      <p:pic>
        <p:nvPicPr>
          <p:cNvPr id="7" name="Picture 6">
            <a:extLst>
              <a:ext uri="{FF2B5EF4-FFF2-40B4-BE49-F238E27FC236}">
                <a16:creationId xmlns:a16="http://schemas.microsoft.com/office/drawing/2014/main" id="{F2EE7FD8-3F8D-F303-AD33-F95450850352}"/>
              </a:ext>
            </a:extLst>
          </p:cNvPr>
          <p:cNvPicPr>
            <a:picLocks noChangeAspect="1"/>
          </p:cNvPicPr>
          <p:nvPr/>
        </p:nvPicPr>
        <p:blipFill>
          <a:blip r:embed="rId2"/>
          <a:stretch>
            <a:fillRect/>
          </a:stretch>
        </p:blipFill>
        <p:spPr>
          <a:xfrm>
            <a:off x="4849463" y="1177869"/>
            <a:ext cx="7090545" cy="4502262"/>
          </a:xfrm>
          <a:prstGeom prst="rect">
            <a:avLst/>
          </a:prstGeom>
        </p:spPr>
      </p:pic>
    </p:spTree>
    <p:extLst>
      <p:ext uri="{BB962C8B-B14F-4D97-AF65-F5344CB8AC3E}">
        <p14:creationId xmlns:p14="http://schemas.microsoft.com/office/powerpoint/2010/main" val="2753676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computer&#10;&#10;Description automatically generated">
            <a:extLst>
              <a:ext uri="{FF2B5EF4-FFF2-40B4-BE49-F238E27FC236}">
                <a16:creationId xmlns:a16="http://schemas.microsoft.com/office/drawing/2014/main" id="{5E0EDFE7-EBD8-5F28-BB44-DEDEF3422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4" y="958861"/>
            <a:ext cx="6909479" cy="49402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F6686484-0418-0DC9-9F89-7BAD94EC066C}"/>
              </a:ext>
            </a:extLst>
          </p:cNvPr>
          <p:cNvSpPr>
            <a:spLocks noGrp="1"/>
          </p:cNvSpPr>
          <p:nvPr>
            <p:ph idx="1"/>
          </p:nvPr>
        </p:nvSpPr>
        <p:spPr>
          <a:xfrm>
            <a:off x="8196407" y="1488345"/>
            <a:ext cx="3352128" cy="3881309"/>
          </a:xfrm>
        </p:spPr>
        <p:txBody>
          <a:bodyPr vert="horz" lIns="91440" tIns="45720" rIns="91440" bIns="45720" rtlCol="0" anchor="t">
            <a:normAutofit fontScale="92500" lnSpcReduction="20000"/>
          </a:bodyPr>
          <a:lstStyle/>
          <a:p>
            <a:r>
              <a:rPr lang="en-US" sz="1800" b="1" dirty="0">
                <a:latin typeface="Calibri" panose="020F0502020204030204" pitchFamily="34" charset="0"/>
                <a:ea typeface="Calibri" panose="020F0502020204030204" pitchFamily="34" charset="0"/>
                <a:cs typeface="Calibri" panose="020F0502020204030204" pitchFamily="34" charset="0"/>
              </a:rPr>
              <a:t>AREAS IN THE FINANCIAL FIELD ARE LARGELY UNCHANGED, WITH THE EXCEPTION OF  THE YEARS.  ALL DATA CAN BE LOCATED IN THE UTILITIES FISCAL AUDIT.</a:t>
            </a:r>
          </a:p>
          <a:p>
            <a:r>
              <a:rPr lang="en-US" sz="1800" b="1" dirty="0">
                <a:latin typeface="Calibri"/>
                <a:ea typeface="Calibri"/>
                <a:cs typeface="Calibri"/>
              </a:rPr>
              <a:t>utility's SHOULD SELECT AUDITED IF THEY HAVE RECEIVED THEIR FISCAL AUDIT AND UNAUDITTED IF THEY ARE USING INTERNAL DATA PRIOR TO THE RETURN OF THEIR OFFICIAL FISCAL AUDIT.</a:t>
            </a:r>
          </a:p>
        </p:txBody>
      </p:sp>
    </p:spTree>
    <p:extLst>
      <p:ext uri="{BB962C8B-B14F-4D97-AF65-F5344CB8AC3E}">
        <p14:creationId xmlns:p14="http://schemas.microsoft.com/office/powerpoint/2010/main" val="6305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ontent Placeholder 4" descr="A screenshot of a computer&#10;&#10;Description automatically generated">
            <a:extLst>
              <a:ext uri="{FF2B5EF4-FFF2-40B4-BE49-F238E27FC236}">
                <a16:creationId xmlns:a16="http://schemas.microsoft.com/office/drawing/2014/main" id="{0C5955A3-6092-EC23-5DA5-EC1BD378A08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69402" y="1215523"/>
            <a:ext cx="9595129" cy="41259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70450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Graph on document with pen">
            <a:extLst>
              <a:ext uri="{FF2B5EF4-FFF2-40B4-BE49-F238E27FC236}">
                <a16:creationId xmlns:a16="http://schemas.microsoft.com/office/drawing/2014/main" id="{CE734B2C-B666-F7AD-F420-435C9F1C9294}"/>
              </a:ext>
            </a:extLst>
          </p:cNvPr>
          <p:cNvPicPr>
            <a:picLocks noChangeAspect="1"/>
          </p:cNvPicPr>
          <p:nvPr/>
        </p:nvPicPr>
        <p:blipFill>
          <a:blip r:embed="rId2"/>
          <a:srcRect l="37274" r="23552" b="-1"/>
          <a:stretch/>
        </p:blipFill>
        <p:spPr>
          <a:xfrm>
            <a:off x="20" y="10"/>
            <a:ext cx="4024741"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73233C-027D-13AA-A67B-94969945FF30}"/>
              </a:ext>
            </a:extLst>
          </p:cNvPr>
          <p:cNvSpPr>
            <a:spLocks noGrp="1"/>
          </p:cNvSpPr>
          <p:nvPr>
            <p:ph type="title"/>
          </p:nvPr>
        </p:nvSpPr>
        <p:spPr>
          <a:xfrm>
            <a:off x="4465050" y="618517"/>
            <a:ext cx="6672886" cy="1596177"/>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reserves</a:t>
            </a:r>
          </a:p>
        </p:txBody>
      </p:sp>
      <p:sp>
        <p:nvSpPr>
          <p:cNvPr id="3" name="Content Placeholder 2">
            <a:extLst>
              <a:ext uri="{FF2B5EF4-FFF2-40B4-BE49-F238E27FC236}">
                <a16:creationId xmlns:a16="http://schemas.microsoft.com/office/drawing/2014/main" id="{ED0275AA-1046-5DE1-0A98-A112478A36D6}"/>
              </a:ext>
            </a:extLst>
          </p:cNvPr>
          <p:cNvSpPr>
            <a:spLocks noGrp="1"/>
          </p:cNvSpPr>
          <p:nvPr>
            <p:ph idx="1"/>
          </p:nvPr>
        </p:nvSpPr>
        <p:spPr>
          <a:xfrm>
            <a:off x="4465048" y="2367092"/>
            <a:ext cx="6672887" cy="3424107"/>
          </a:xfrm>
        </p:spPr>
        <p:txBody>
          <a:bodyPr>
            <a:normAutofit/>
          </a:bodyPr>
          <a:lstStyle/>
          <a:p>
            <a:pPr>
              <a:lnSpc>
                <a:spcPct val="110000"/>
              </a:lnSpc>
            </a:pPr>
            <a:r>
              <a:rPr lang="en-US" sz="1600" b="1" dirty="0">
                <a:latin typeface="Calibri" panose="020F0502020204030204" pitchFamily="34" charset="0"/>
                <a:ea typeface="Calibri" panose="020F0502020204030204" pitchFamily="34" charset="0"/>
                <a:cs typeface="Calibri" panose="020F0502020204030204" pitchFamily="34" charset="0"/>
              </a:rPr>
              <a:t>RESERVES ARE TYPICALLY ACCOUNTS WHERE CASH IS KEPT WITHIN THE UTILTIY.</a:t>
            </a:r>
          </a:p>
          <a:p>
            <a:pPr>
              <a:lnSpc>
                <a:spcPct val="110000"/>
              </a:lnSpc>
            </a:pPr>
            <a:r>
              <a:rPr lang="en-US" sz="1600" b="1" dirty="0">
                <a:latin typeface="Calibri" panose="020F0502020204030204" pitchFamily="34" charset="0"/>
                <a:ea typeface="Calibri" panose="020F0502020204030204" pitchFamily="34" charset="0"/>
                <a:cs typeface="Calibri" panose="020F0502020204030204" pitchFamily="34" charset="0"/>
              </a:rPr>
              <a:t>MOST RESERVED ACCOUNTS ARE “RESTRICTED” OR ACCOUNTS THAT CASH CAN ONLY BE USED FOR SPECIFIC ITEMS</a:t>
            </a:r>
          </a:p>
          <a:p>
            <a:pPr>
              <a:lnSpc>
                <a:spcPct val="110000"/>
              </a:lnSpc>
            </a:pPr>
            <a:r>
              <a:rPr lang="en-US" sz="1600" b="1" dirty="0">
                <a:latin typeface="Calibri" panose="020F0502020204030204" pitchFamily="34" charset="0"/>
                <a:ea typeface="Calibri" panose="020F0502020204030204" pitchFamily="34" charset="0"/>
                <a:cs typeface="Calibri" panose="020F0502020204030204" pitchFamily="34" charset="0"/>
              </a:rPr>
              <a:t>DEBT SERVICE RESERVES ARE CASH ACCOUNTS THAT ARE RESTRICTED FOR USE ONLY ON THE UTILTIES DEBT.</a:t>
            </a:r>
          </a:p>
          <a:p>
            <a:pPr>
              <a:lnSpc>
                <a:spcPct val="110000"/>
              </a:lnSpc>
            </a:pPr>
            <a:r>
              <a:rPr lang="en-US" sz="1600" b="1" dirty="0">
                <a:latin typeface="Calibri" panose="020F0502020204030204" pitchFamily="34" charset="0"/>
                <a:ea typeface="Calibri" panose="020F0502020204030204" pitchFamily="34" charset="0"/>
                <a:cs typeface="Calibri" panose="020F0502020204030204" pitchFamily="34" charset="0"/>
              </a:rPr>
              <a:t>REPAIR/REPACEMENT OR DEPRECIATION RESERVES ARE CASH ACCOUNTS RESTRICTED ONLY FOR USE ON THE UTILITIES DEPRECIABLE ASSETS.</a:t>
            </a:r>
          </a:p>
          <a:p>
            <a:pPr>
              <a:lnSpc>
                <a:spcPct val="110000"/>
              </a:lnSpc>
            </a:pPr>
            <a:r>
              <a:rPr lang="en-US" sz="1600" b="1" dirty="0">
                <a:solidFill>
                  <a:srgbClr val="FF0000"/>
                </a:solidFill>
                <a:latin typeface="Calibri" panose="020F0502020204030204" pitchFamily="34" charset="0"/>
                <a:ea typeface="Calibri" panose="020F0502020204030204" pitchFamily="34" charset="0"/>
                <a:cs typeface="Calibri" panose="020F0502020204030204" pitchFamily="34" charset="0"/>
              </a:rPr>
              <a:t>NOTE: DEPRECIATION RESERVES AND ACCUMULATED DEPRECIATION ARE NOT THE SAME!</a:t>
            </a:r>
          </a:p>
        </p:txBody>
      </p:sp>
      <p:pic>
        <p:nvPicPr>
          <p:cNvPr id="4" name="Content Placeholder 4" descr="A screenshot of a computer&#10;&#10;Description automatically generated">
            <a:extLst>
              <a:ext uri="{FF2B5EF4-FFF2-40B4-BE49-F238E27FC236}">
                <a16:creationId xmlns:a16="http://schemas.microsoft.com/office/drawing/2014/main" id="{E55D6673-0E8F-122E-8781-FBA3BE4B1100}"/>
              </a:ext>
            </a:extLst>
          </p:cNvPr>
          <p:cNvPicPr>
            <a:picLocks noChangeAspect="1"/>
          </p:cNvPicPr>
          <p:nvPr/>
        </p:nvPicPr>
        <p:blipFill rotWithShape="1">
          <a:blip r:embed="rId4">
            <a:extLst>
              <a:ext uri="{28A0092B-C50C-407E-A947-70E740481C1C}">
                <a14:useLocalDpi xmlns:a14="http://schemas.microsoft.com/office/drawing/2010/main" val="0"/>
              </a:ext>
            </a:extLst>
          </a:blip>
          <a:srcRect r="58015" b="57462"/>
          <a:stretch/>
        </p:blipFill>
        <p:spPr>
          <a:xfrm>
            <a:off x="487641" y="2551470"/>
            <a:ext cx="3178144" cy="17550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5322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CE734B2C-B666-F7AD-F420-435C9F1C9294}"/>
              </a:ext>
            </a:extLst>
          </p:cNvPr>
          <p:cNvPicPr>
            <a:picLocks noChangeAspect="1"/>
          </p:cNvPicPr>
          <p:nvPr/>
        </p:nvPicPr>
        <p:blipFill>
          <a:blip r:embed="rId2"/>
          <a:srcRect l="37274" r="23552" b="-1"/>
          <a:stretch/>
        </p:blipFill>
        <p:spPr>
          <a:xfrm>
            <a:off x="20" y="10"/>
            <a:ext cx="4024741"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73233C-027D-13AA-A67B-94969945FF30}"/>
              </a:ext>
            </a:extLst>
          </p:cNvPr>
          <p:cNvSpPr>
            <a:spLocks noGrp="1"/>
          </p:cNvSpPr>
          <p:nvPr>
            <p:ph type="title"/>
          </p:nvPr>
        </p:nvSpPr>
        <p:spPr>
          <a:xfrm>
            <a:off x="4465050" y="618517"/>
            <a:ext cx="6672886" cy="1596177"/>
          </a:xfrm>
        </p:spPr>
        <p:txBody>
          <a:bodyPr>
            <a:normAutofit/>
          </a:bodyPr>
          <a:lstStyle/>
          <a:p>
            <a:r>
              <a:rPr lang="en-US" b="1">
                <a:latin typeface="Calibri" panose="020F0502020204030204" pitchFamily="34" charset="0"/>
                <a:ea typeface="Calibri" panose="020F0502020204030204" pitchFamily="34" charset="0"/>
                <a:cs typeface="Calibri" panose="020F0502020204030204" pitchFamily="34" charset="0"/>
              </a:rPr>
              <a:t>LONG-TERM DEBT &amp; COSTS</a:t>
            </a:r>
          </a:p>
        </p:txBody>
      </p:sp>
      <p:sp>
        <p:nvSpPr>
          <p:cNvPr id="3" name="Content Placeholder 2">
            <a:extLst>
              <a:ext uri="{FF2B5EF4-FFF2-40B4-BE49-F238E27FC236}">
                <a16:creationId xmlns:a16="http://schemas.microsoft.com/office/drawing/2014/main" id="{ED0275AA-1046-5DE1-0A98-A112478A36D6}"/>
              </a:ext>
            </a:extLst>
          </p:cNvPr>
          <p:cNvSpPr>
            <a:spLocks noGrp="1"/>
          </p:cNvSpPr>
          <p:nvPr>
            <p:ph idx="1"/>
          </p:nvPr>
        </p:nvSpPr>
        <p:spPr>
          <a:xfrm>
            <a:off x="4465048" y="2367092"/>
            <a:ext cx="6672887" cy="3424107"/>
          </a:xfrm>
        </p:spPr>
        <p:txBody>
          <a:bodyPr vert="horz" lIns="91440" tIns="45720" rIns="91440" bIns="45720" rtlCol="0" anchor="t">
            <a:normAutofit/>
          </a:bodyPr>
          <a:lstStyle/>
          <a:p>
            <a:pPr>
              <a:lnSpc>
                <a:spcPct val="110000"/>
              </a:lnSpc>
              <a:buClr>
                <a:prstClr val="black"/>
              </a:buClr>
            </a:pPr>
            <a:r>
              <a:rPr lang="en-US" sz="1600" b="1">
                <a:latin typeface="Calibri"/>
                <a:ea typeface="+mn-lt"/>
                <a:cs typeface="+mn-lt"/>
              </a:rPr>
              <a:t>Long term debt is defined as debt with a maturity of longer than 12 months.</a:t>
            </a:r>
            <a:endParaRPr lang="en-US" sz="1600" b="1">
              <a:latin typeface="Calibri"/>
              <a:ea typeface="Calibri" panose="020F0502020204030204" pitchFamily="34" charset="0"/>
              <a:cs typeface="Calibri"/>
            </a:endParaRPr>
          </a:p>
          <a:p>
            <a:pPr>
              <a:lnSpc>
                <a:spcPct val="110000"/>
              </a:lnSpc>
              <a:buClr>
                <a:srgbClr val="000000"/>
              </a:buClr>
            </a:pPr>
            <a:r>
              <a:rPr lang="en-US" sz="1600" b="1">
                <a:latin typeface="Calibri"/>
                <a:ea typeface="Calibri" panose="020F0502020204030204" pitchFamily="34" charset="0"/>
                <a:cs typeface="Calibri"/>
              </a:rPr>
              <a:t>Long-term debt can be found under the debt and liabilities section in the footnotes of the audit.</a:t>
            </a:r>
            <a:endParaRPr lang="en-US" sz="1600" b="1">
              <a:solidFill>
                <a:srgbClr val="FF0000"/>
              </a:solidFill>
              <a:latin typeface="Calibri"/>
              <a:ea typeface="Calibri" panose="020F0502020204030204" pitchFamily="34" charset="0"/>
              <a:cs typeface="Calibri"/>
            </a:endParaRPr>
          </a:p>
        </p:txBody>
      </p:sp>
      <p:pic>
        <p:nvPicPr>
          <p:cNvPr id="6" name="Content Placeholder 4" descr="A screenshot of a computer&#10;&#10;Description automatically generated">
            <a:extLst>
              <a:ext uri="{FF2B5EF4-FFF2-40B4-BE49-F238E27FC236}">
                <a16:creationId xmlns:a16="http://schemas.microsoft.com/office/drawing/2014/main" id="{CD835B73-DB3C-D624-4116-932AA70BD7B5}"/>
              </a:ext>
            </a:extLst>
          </p:cNvPr>
          <p:cNvPicPr>
            <a:picLocks noChangeAspect="1"/>
          </p:cNvPicPr>
          <p:nvPr/>
        </p:nvPicPr>
        <p:blipFill rotWithShape="1">
          <a:blip r:embed="rId4">
            <a:extLst>
              <a:ext uri="{28A0092B-C50C-407E-A947-70E740481C1C}">
                <a14:useLocalDpi xmlns:a14="http://schemas.microsoft.com/office/drawing/2010/main" val="0"/>
              </a:ext>
            </a:extLst>
          </a:blip>
          <a:srcRect t="40178" r="59030" b="36156"/>
          <a:stretch/>
        </p:blipFill>
        <p:spPr>
          <a:xfrm>
            <a:off x="90183" y="2367092"/>
            <a:ext cx="3844413" cy="15961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5715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48EC41B9-2D25-48A6-BC40-DA8F79F3E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screenshot of a computer&#10;&#10;Description automatically generated">
            <a:extLst>
              <a:ext uri="{FF2B5EF4-FFF2-40B4-BE49-F238E27FC236}">
                <a16:creationId xmlns:a16="http://schemas.microsoft.com/office/drawing/2014/main" id="{31780125-1414-3A3B-584D-1579CDB8C43F}"/>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8408"/>
          <a:stretch/>
        </p:blipFill>
        <p:spPr>
          <a:xfrm>
            <a:off x="960120" y="1879546"/>
            <a:ext cx="10318106" cy="1441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a:extLst>
              <a:ext uri="{FF2B5EF4-FFF2-40B4-BE49-F238E27FC236}">
                <a16:creationId xmlns:a16="http://schemas.microsoft.com/office/drawing/2014/main" id="{F8F21547-A433-450A-B2A3-930DCFAB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71324"/>
          <a:stretch/>
        </p:blipFill>
        <p:spPr>
          <a:xfrm>
            <a:off x="0" y="0"/>
            <a:ext cx="3496235" cy="6858000"/>
          </a:xfrm>
          <a:prstGeom prst="rect">
            <a:avLst/>
          </a:prstGeom>
        </p:spPr>
      </p:pic>
      <p:pic>
        <p:nvPicPr>
          <p:cNvPr id="21" name="Picture 20">
            <a:extLst>
              <a:ext uri="{FF2B5EF4-FFF2-40B4-BE49-F238E27FC236}">
                <a16:creationId xmlns:a16="http://schemas.microsoft.com/office/drawing/2014/main" id="{A73B520B-D7E7-436A-B263-0682940B4F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61810" r="21258"/>
          <a:stretch/>
        </p:blipFill>
        <p:spPr>
          <a:xfrm>
            <a:off x="0" y="4238951"/>
            <a:ext cx="9600237" cy="2619049"/>
          </a:xfrm>
          <a:prstGeom prst="rect">
            <a:avLst/>
          </a:prstGeom>
        </p:spPr>
      </p:pic>
    </p:spTree>
    <p:extLst>
      <p:ext uri="{BB962C8B-B14F-4D97-AF65-F5344CB8AC3E}">
        <p14:creationId xmlns:p14="http://schemas.microsoft.com/office/powerpoint/2010/main" val="3534823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15" name="Picture 14">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2" name="Title 1">
            <a:extLst>
              <a:ext uri="{FF2B5EF4-FFF2-40B4-BE49-F238E27FC236}">
                <a16:creationId xmlns:a16="http://schemas.microsoft.com/office/drawing/2014/main" id="{A2A71843-B6BA-43D9-8A93-FEB915226B38}"/>
              </a:ext>
            </a:extLst>
          </p:cNvPr>
          <p:cNvSpPr>
            <a:spLocks noGrp="1"/>
          </p:cNvSpPr>
          <p:nvPr>
            <p:ph type="title"/>
          </p:nvPr>
        </p:nvSpPr>
        <p:spPr>
          <a:xfrm>
            <a:off x="1286933" y="2213361"/>
            <a:ext cx="6247721" cy="2204815"/>
          </a:xfrm>
        </p:spPr>
        <p:txBody>
          <a:bodyPr vert="horz" lIns="91440" tIns="45720" rIns="91440" bIns="45720" rtlCol="0" anchor="b">
            <a:normAutofit/>
          </a:bodyPr>
          <a:lstStyle/>
          <a:p>
            <a:pPr algn="l"/>
            <a:r>
              <a:rPr lang="en-US" sz="4800" b="1" dirty="0">
                <a:latin typeface="Calibri" panose="020F0502020204030204" pitchFamily="34" charset="0"/>
                <a:ea typeface="Calibri" panose="020F0502020204030204" pitchFamily="34" charset="0"/>
                <a:cs typeface="Calibri" panose="020F0502020204030204" pitchFamily="34" charset="0"/>
              </a:rPr>
              <a:t>Asset Management Tab</a:t>
            </a:r>
          </a:p>
        </p:txBody>
      </p:sp>
      <p:pic>
        <p:nvPicPr>
          <p:cNvPr id="17" name="Picture 16">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9" name="Picture 18">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402839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FB5D3-9090-6EF3-3585-6B855D637AD7}"/>
              </a:ext>
            </a:extLst>
          </p:cNvPr>
          <p:cNvSpPr>
            <a:spLocks noGrp="1"/>
          </p:cNvSpPr>
          <p:nvPr>
            <p:ph idx="1"/>
          </p:nvPr>
        </p:nvSpPr>
        <p:spPr>
          <a:xfrm>
            <a:off x="913774" y="1374035"/>
            <a:ext cx="10364452" cy="3424107"/>
          </a:xfrm>
        </p:spPr>
        <p:txBody>
          <a:bodyPr>
            <a:norm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No changes have been made to the asset management tab.</a:t>
            </a:r>
          </a:p>
          <a:p>
            <a:r>
              <a:rPr lang="en-US" sz="1800" dirty="0">
                <a:latin typeface="Calibri" panose="020F0502020204030204" pitchFamily="34" charset="0"/>
                <a:ea typeface="Calibri" panose="020F0502020204030204" pitchFamily="34" charset="0"/>
                <a:cs typeface="Calibri" panose="020F0502020204030204" pitchFamily="34" charset="0"/>
              </a:rPr>
              <a:t>utilities will need to fill out all information, with any changes since the original scorecard being updated.</a:t>
            </a:r>
          </a:p>
          <a:p>
            <a:r>
              <a:rPr lang="en-US" sz="1800" dirty="0">
                <a:latin typeface="Calibri" panose="020F0502020204030204" pitchFamily="34" charset="0"/>
                <a:ea typeface="Calibri" panose="020F0502020204030204" pitchFamily="34" charset="0"/>
                <a:cs typeface="Calibri" panose="020F0502020204030204" pitchFamily="34" charset="0"/>
              </a:rPr>
              <a:t>Utilities are required to show a comprehensive asset management plan at </a:t>
            </a:r>
            <a:r>
              <a:rPr lang="en-US" sz="1800" u="sng" dirty="0">
                <a:latin typeface="Calibri" panose="020F0502020204030204" pitchFamily="34" charset="0"/>
                <a:ea typeface="Calibri" panose="020F0502020204030204" pitchFamily="34" charset="0"/>
                <a:cs typeface="Calibri" panose="020F0502020204030204" pitchFamily="34" charset="0"/>
              </a:rPr>
              <a:t>80% </a:t>
            </a:r>
            <a:r>
              <a:rPr lang="en-US" sz="1800" dirty="0">
                <a:latin typeface="Calibri" panose="020F0502020204030204" pitchFamily="34" charset="0"/>
                <a:ea typeface="Calibri" panose="020F0502020204030204" pitchFamily="34" charset="0"/>
                <a:cs typeface="Calibri" panose="020F0502020204030204" pitchFamily="34" charset="0"/>
              </a:rPr>
              <a:t>of project completion to receive any additional reimbursements.  Categories are as follows</a:t>
            </a:r>
            <a:r>
              <a:rPr lang="en-US" sz="1800" b="1" i="1" dirty="0">
                <a:latin typeface="Calibri" panose="020F0502020204030204" pitchFamily="34" charset="0"/>
                <a:ea typeface="Calibri" panose="020F0502020204030204" pitchFamily="34" charset="0"/>
                <a:cs typeface="Calibri" panose="020F0502020204030204" pitchFamily="34" charset="0"/>
              </a:rPr>
              <a:t>: </a:t>
            </a:r>
          </a:p>
          <a:p>
            <a:pPr lvl="1"/>
            <a:r>
              <a:rPr lang="en-US" b="1" i="1" dirty="0">
                <a:solidFill>
                  <a:srgbClr val="FF0000"/>
                </a:solidFill>
                <a:latin typeface="Calibri" panose="020F0502020204030204" pitchFamily="34" charset="0"/>
                <a:ea typeface="Calibri" panose="020F0502020204030204" pitchFamily="34" charset="0"/>
                <a:cs typeface="Calibri" panose="020F0502020204030204" pitchFamily="34" charset="0"/>
              </a:rPr>
              <a:t>investigation and planning;</a:t>
            </a:r>
          </a:p>
          <a:p>
            <a:pPr lvl="1"/>
            <a:r>
              <a:rPr lang="en-US" b="1" i="1" dirty="0">
                <a:solidFill>
                  <a:srgbClr val="FF0000"/>
                </a:solidFill>
                <a:latin typeface="Calibri" panose="020F0502020204030204" pitchFamily="34" charset="0"/>
                <a:ea typeface="Calibri" panose="020F0502020204030204" pitchFamily="34" charset="0"/>
                <a:cs typeface="Calibri" panose="020F0502020204030204" pitchFamily="34" charset="0"/>
              </a:rPr>
              <a:t>investigation, planning, and design;</a:t>
            </a:r>
          </a:p>
          <a:p>
            <a:pPr lvl="1"/>
            <a:r>
              <a:rPr lang="en-US" b="1" i="1" dirty="0">
                <a:solidFill>
                  <a:srgbClr val="FF0000"/>
                </a:solidFill>
                <a:latin typeface="Calibri" panose="020F0502020204030204" pitchFamily="34" charset="0"/>
                <a:ea typeface="Calibri" panose="020F0502020204030204" pitchFamily="34" charset="0"/>
                <a:cs typeface="Calibri" panose="020F0502020204030204" pitchFamily="34" charset="0"/>
              </a:rPr>
              <a:t>Planning, design, and construction.</a:t>
            </a:r>
          </a:p>
          <a:p>
            <a:pPr lvl="1"/>
            <a:endParaRPr lang="en-US" dirty="0"/>
          </a:p>
          <a:p>
            <a:endParaRPr lang="en-US" dirty="0"/>
          </a:p>
        </p:txBody>
      </p:sp>
      <p:sp>
        <p:nvSpPr>
          <p:cNvPr id="4" name="TextBox 3">
            <a:extLst>
              <a:ext uri="{FF2B5EF4-FFF2-40B4-BE49-F238E27FC236}">
                <a16:creationId xmlns:a16="http://schemas.microsoft.com/office/drawing/2014/main" id="{0BB1D073-4C02-B768-4B47-AB8BF3754B22}"/>
              </a:ext>
            </a:extLst>
          </p:cNvPr>
          <p:cNvSpPr txBox="1"/>
          <p:nvPr/>
        </p:nvSpPr>
        <p:spPr>
          <a:xfrm>
            <a:off x="953729" y="4955458"/>
            <a:ext cx="10284542" cy="1011624"/>
          </a:xfrm>
          <a:prstGeom prst="rect">
            <a:avLst/>
          </a:prstGeom>
          <a:noFill/>
        </p:spPr>
        <p:txBody>
          <a:bodyPr wrap="square" rtlCol="0">
            <a:sp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n-US" sz="1700" b="0" i="0" u="none" strike="noStrike" kern="1200" cap="all"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Utilities are required to show a comprehensive asset management plan at </a:t>
            </a:r>
            <a:r>
              <a:rPr kumimoji="0" lang="en-US" sz="1700" b="0" i="0" u="sng" strike="noStrike" kern="1200" cap="all"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90% </a:t>
            </a:r>
            <a:r>
              <a:rPr kumimoji="0" lang="en-US" sz="1700" b="0" i="0" u="none" strike="noStrike" kern="1200" cap="all"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of project completion to receive any additional reimbursements if the utilities falls under </a:t>
            </a:r>
            <a:r>
              <a:rPr kumimoji="0" lang="en-US" sz="1700" b="0" i="0" u="none" strike="noStrike" kern="1200" cap="all"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a:t>
            </a:r>
            <a:r>
              <a:rPr lang="en-US" sz="1700" cap="all" dirty="0">
                <a:solidFill>
                  <a:prstClr val="black"/>
                </a:solidFill>
                <a:latin typeface="Calibri" panose="020F0502020204030204" pitchFamily="34" charset="0"/>
                <a:ea typeface="Calibri" panose="020F0502020204030204" pitchFamily="34" charset="0"/>
                <a:cs typeface="Calibri" panose="020F0502020204030204" pitchFamily="34" charset="0"/>
              </a:rPr>
              <a:t>e category of </a:t>
            </a:r>
            <a:r>
              <a:rPr lang="en-US" sz="1700" b="1" i="1" cap="all" dirty="0">
                <a:solidFill>
                  <a:srgbClr val="FF0000"/>
                </a:solidFill>
                <a:latin typeface="Calibri" panose="020F0502020204030204" pitchFamily="34" charset="0"/>
                <a:ea typeface="Calibri" panose="020F0502020204030204" pitchFamily="34" charset="0"/>
                <a:cs typeface="Calibri" panose="020F0502020204030204" pitchFamily="34" charset="0"/>
              </a:rPr>
              <a:t>construction only</a:t>
            </a:r>
            <a:r>
              <a:rPr lang="en-US" sz="1700" cap="all"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1700" b="0" i="0" u="none" strike="noStrike" kern="1200" cap="all"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9152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15" name="Picture 14">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2" name="Title 1">
            <a:extLst>
              <a:ext uri="{FF2B5EF4-FFF2-40B4-BE49-F238E27FC236}">
                <a16:creationId xmlns:a16="http://schemas.microsoft.com/office/drawing/2014/main" id="{A2A71843-B6BA-43D9-8A93-FEB915226B38}"/>
              </a:ext>
            </a:extLst>
          </p:cNvPr>
          <p:cNvSpPr>
            <a:spLocks noGrp="1"/>
          </p:cNvSpPr>
          <p:nvPr>
            <p:ph type="title"/>
          </p:nvPr>
        </p:nvSpPr>
        <p:spPr>
          <a:xfrm>
            <a:off x="1286933" y="2213361"/>
            <a:ext cx="6247721" cy="2204815"/>
          </a:xfrm>
        </p:spPr>
        <p:txBody>
          <a:bodyPr vert="horz" lIns="91440" tIns="45720" rIns="91440" bIns="45720" rtlCol="0" anchor="b">
            <a:normAutofit/>
          </a:bodyPr>
          <a:lstStyle/>
          <a:p>
            <a:pPr algn="l"/>
            <a:r>
              <a:rPr lang="en-US" sz="4800" b="1" dirty="0">
                <a:latin typeface="Calibri" panose="020F0502020204030204" pitchFamily="34" charset="0"/>
                <a:ea typeface="Calibri" panose="020F0502020204030204" pitchFamily="34" charset="0"/>
                <a:cs typeface="Calibri" panose="020F0502020204030204" pitchFamily="34" charset="0"/>
              </a:rPr>
              <a:t>Water Assessment tab</a:t>
            </a:r>
          </a:p>
        </p:txBody>
      </p:sp>
      <p:pic>
        <p:nvPicPr>
          <p:cNvPr id="17" name="Picture 16">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9" name="Picture 18">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1127479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93274B0C-1CB3-4AA4-A183-20B7FE5DB1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E640319-3BB6-49BF-BAF4-D63FEC73E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3" name="Rectangle 22">
            <a:extLst>
              <a:ext uri="{FF2B5EF4-FFF2-40B4-BE49-F238E27FC236}">
                <a16:creationId xmlns:a16="http://schemas.microsoft.com/office/drawing/2014/main" id="{580BB8B9-217F-4DCC-9FBD-2876278B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a:extLst>
              <a:ext uri="{FF2B5EF4-FFF2-40B4-BE49-F238E27FC236}">
                <a16:creationId xmlns:a16="http://schemas.microsoft.com/office/drawing/2014/main" id="{609D8CDD-FE26-4664-A535-825D83F15F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12">
            <a:extLst>
              <a:ext uri="{FF2B5EF4-FFF2-40B4-BE49-F238E27FC236}">
                <a16:creationId xmlns:a16="http://schemas.microsoft.com/office/drawing/2014/main" id="{17D77369-714C-4CDE-BD71-7B743B4CEE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4597" y="643467"/>
            <a:ext cx="10742806" cy="5564129"/>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29" name="Picture 28">
            <a:extLst>
              <a:ext uri="{FF2B5EF4-FFF2-40B4-BE49-F238E27FC236}">
                <a16:creationId xmlns:a16="http://schemas.microsoft.com/office/drawing/2014/main" id="{1A68D9ED-CF29-48C2-8EED-C9ABF22E7D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3" y="-3469"/>
            <a:ext cx="12192000" cy="6858000"/>
          </a:xfrm>
          <a:prstGeom prst="rect">
            <a:avLst/>
          </a:prstGeom>
        </p:spPr>
      </p:pic>
      <p:pic>
        <p:nvPicPr>
          <p:cNvPr id="5" name="Content Placeholder 4" descr="A screenshot of a computer&#10;&#10;Description automatically generated">
            <a:extLst>
              <a:ext uri="{FF2B5EF4-FFF2-40B4-BE49-F238E27FC236}">
                <a16:creationId xmlns:a16="http://schemas.microsoft.com/office/drawing/2014/main" id="{1F9D14A3-46D0-BBF6-269D-3ED1CA9E1996}"/>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73" t="-1730" r="2192" b="-3994"/>
          <a:stretch/>
        </p:blipFill>
        <p:spPr>
          <a:xfrm>
            <a:off x="1166116" y="855407"/>
            <a:ext cx="9859762" cy="4944188"/>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 name="Arrow: Right 5">
            <a:extLst>
              <a:ext uri="{FF2B5EF4-FFF2-40B4-BE49-F238E27FC236}">
                <a16:creationId xmlns:a16="http://schemas.microsoft.com/office/drawing/2014/main" id="{F2B9547A-AC5C-E069-9ED7-6E7378388012}"/>
              </a:ext>
            </a:extLst>
          </p:cNvPr>
          <p:cNvSpPr/>
          <p:nvPr/>
        </p:nvSpPr>
        <p:spPr>
          <a:xfrm>
            <a:off x="8603226" y="1889099"/>
            <a:ext cx="698090" cy="317484"/>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C89840-0B2B-58D1-B28F-A5E2C655D287}"/>
              </a:ext>
            </a:extLst>
          </p:cNvPr>
          <p:cNvSpPr txBox="1"/>
          <p:nvPr/>
        </p:nvSpPr>
        <p:spPr>
          <a:xfrm>
            <a:off x="6872748" y="2369574"/>
            <a:ext cx="2428568" cy="954107"/>
          </a:xfrm>
          <a:prstGeom prst="rect">
            <a:avLst/>
          </a:prstGeom>
          <a:noFill/>
        </p:spPr>
        <p:txBody>
          <a:bodyPr wrap="square" rtlCol="0">
            <a:spAutoFit/>
          </a:bodyPr>
          <a:lstStyle/>
          <a:p>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Enforcement Targeting Tool scores can be accessed through contacting your local Compliance Office Inspector.</a:t>
            </a:r>
          </a:p>
        </p:txBody>
      </p:sp>
    </p:spTree>
    <p:extLst>
      <p:ext uri="{BB962C8B-B14F-4D97-AF65-F5344CB8AC3E}">
        <p14:creationId xmlns:p14="http://schemas.microsoft.com/office/powerpoint/2010/main" val="63069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FA775492-ACCB-1BF5-472B-AD6DCF516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353" y="1936954"/>
            <a:ext cx="7538273" cy="33822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47ED2B70-4837-9653-5883-3159428D2250}"/>
              </a:ext>
            </a:extLst>
          </p:cNvPr>
          <p:cNvSpPr>
            <a:spLocks noGrp="1"/>
          </p:cNvSpPr>
          <p:nvPr>
            <p:ph idx="1"/>
          </p:nvPr>
        </p:nvSpPr>
        <p:spPr>
          <a:xfrm>
            <a:off x="8416749" y="1936954"/>
            <a:ext cx="3352128" cy="3881309"/>
          </a:xfrm>
        </p:spPr>
        <p:txBody>
          <a:bodyPr>
            <a:norm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utilities now required to submit the “annual information report” to the comptroller's office.</a:t>
            </a:r>
          </a:p>
          <a:p>
            <a:r>
              <a:rPr lang="en-US" sz="1800" dirty="0">
                <a:latin typeface="Calibri" panose="020F0502020204030204" pitchFamily="34" charset="0"/>
                <a:ea typeface="Calibri" panose="020F0502020204030204" pitchFamily="34" charset="0"/>
                <a:cs typeface="Calibri" panose="020F0502020204030204" pitchFamily="34" charset="0"/>
              </a:rPr>
              <a:t>Line 14 and 15 will use the information from the “AIR”.</a:t>
            </a:r>
          </a:p>
          <a:p>
            <a:r>
              <a:rPr lang="en-US" sz="1800" dirty="0">
                <a:latin typeface="Calibri" panose="020F0502020204030204" pitchFamily="34" charset="0"/>
                <a:ea typeface="Calibri" panose="020F0502020204030204" pitchFamily="34" charset="0"/>
                <a:cs typeface="Calibri" panose="020F0502020204030204" pitchFamily="34" charset="0"/>
              </a:rPr>
              <a:t>Line 16 will need to be found using internal data the utility should have.</a:t>
            </a:r>
          </a:p>
        </p:txBody>
      </p:sp>
      <p:sp>
        <p:nvSpPr>
          <p:cNvPr id="6" name="Arrow: Left-Up 5">
            <a:extLst>
              <a:ext uri="{FF2B5EF4-FFF2-40B4-BE49-F238E27FC236}">
                <a16:creationId xmlns:a16="http://schemas.microsoft.com/office/drawing/2014/main" id="{38D9E78B-88C0-55F7-A3FC-43CFF6673D24}"/>
              </a:ext>
            </a:extLst>
          </p:cNvPr>
          <p:cNvSpPr/>
          <p:nvPr/>
        </p:nvSpPr>
        <p:spPr>
          <a:xfrm rot="18717404">
            <a:off x="7480993" y="2543265"/>
            <a:ext cx="643850" cy="503031"/>
          </a:xfrm>
          <a:prstGeom prst="lef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9C21FE0-EB14-0E45-737C-914DA473B1E7}"/>
              </a:ext>
            </a:extLst>
          </p:cNvPr>
          <p:cNvSpPr/>
          <p:nvPr/>
        </p:nvSpPr>
        <p:spPr>
          <a:xfrm>
            <a:off x="5719866" y="3300016"/>
            <a:ext cx="752267" cy="257968"/>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33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1843-B6BA-43D9-8A93-FEB915226B38}"/>
              </a:ext>
            </a:extLst>
          </p:cNvPr>
          <p:cNvSpPr>
            <a:spLocks noGrp="1"/>
          </p:cNvSpPr>
          <p:nvPr>
            <p:ph type="title"/>
          </p:nvPr>
        </p:nvSpPr>
        <p:spPr>
          <a:xfrm>
            <a:off x="1286933" y="2213361"/>
            <a:ext cx="6247721" cy="2204815"/>
          </a:xfrm>
        </p:spPr>
        <p:txBody>
          <a:bodyPr vert="horz" lIns="91440" tIns="45720" rIns="91440" bIns="45720" rtlCol="0" anchor="b">
            <a:normAutofit/>
          </a:bodyPr>
          <a:lstStyle/>
          <a:p>
            <a:pPr algn="l"/>
            <a:r>
              <a:rPr lang="en-US" sz="4800" b="1" dirty="0">
                <a:latin typeface="Calibri" panose="020F0502020204030204" pitchFamily="34" charset="0"/>
                <a:ea typeface="Calibri" panose="020F0502020204030204" pitchFamily="34" charset="0"/>
                <a:cs typeface="Calibri" panose="020F0502020204030204" pitchFamily="34" charset="0"/>
              </a:rPr>
              <a:t>background</a:t>
            </a:r>
          </a:p>
        </p:txBody>
      </p:sp>
    </p:spTree>
    <p:extLst>
      <p:ext uri="{BB962C8B-B14F-4D97-AF65-F5344CB8AC3E}">
        <p14:creationId xmlns:p14="http://schemas.microsoft.com/office/powerpoint/2010/main" val="116629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4E50CAEE-CAC0-4F18-9593-F09A3338C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D2DA77D5-12C4-446D-AC72-A514960A55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0213"/>
          <a:stretch/>
        </p:blipFill>
        <p:spPr>
          <a:xfrm>
            <a:off x="8199690" y="290557"/>
            <a:ext cx="3992310" cy="3905520"/>
          </a:xfrm>
          <a:prstGeom prst="rect">
            <a:avLst/>
          </a:prstGeom>
        </p:spPr>
      </p:pic>
      <p:pic>
        <p:nvPicPr>
          <p:cNvPr id="15" name="Picture 14">
            <a:extLst>
              <a:ext uri="{FF2B5EF4-FFF2-40B4-BE49-F238E27FC236}">
                <a16:creationId xmlns:a16="http://schemas.microsoft.com/office/drawing/2014/main" id="{19E04E4F-6B32-4651-ACE0-DACABF1FC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450" t="1120" r="54326" b="73832"/>
          <a:stretch/>
        </p:blipFill>
        <p:spPr>
          <a:xfrm>
            <a:off x="4581330" y="0"/>
            <a:ext cx="6762408" cy="2867764"/>
          </a:xfrm>
          <a:prstGeom prst="rect">
            <a:avLst/>
          </a:prstGeom>
        </p:spPr>
      </p:pic>
      <p:sp>
        <p:nvSpPr>
          <p:cNvPr id="2" name="Title 1">
            <a:extLst>
              <a:ext uri="{FF2B5EF4-FFF2-40B4-BE49-F238E27FC236}">
                <a16:creationId xmlns:a16="http://schemas.microsoft.com/office/drawing/2014/main" id="{A2A71843-B6BA-43D9-8A93-FEB915226B38}"/>
              </a:ext>
            </a:extLst>
          </p:cNvPr>
          <p:cNvSpPr>
            <a:spLocks noGrp="1"/>
          </p:cNvSpPr>
          <p:nvPr>
            <p:ph type="title"/>
          </p:nvPr>
        </p:nvSpPr>
        <p:spPr>
          <a:xfrm>
            <a:off x="1286933" y="2213361"/>
            <a:ext cx="6247721" cy="2204815"/>
          </a:xfrm>
        </p:spPr>
        <p:txBody>
          <a:bodyPr vert="horz" lIns="91440" tIns="45720" rIns="91440" bIns="45720" rtlCol="0" anchor="b">
            <a:normAutofit/>
          </a:bodyPr>
          <a:lstStyle/>
          <a:p>
            <a:pPr algn="l"/>
            <a:r>
              <a:rPr lang="en-US" sz="4800" b="1" dirty="0">
                <a:latin typeface="Calibri" panose="020F0502020204030204" pitchFamily="34" charset="0"/>
                <a:ea typeface="Calibri" panose="020F0502020204030204" pitchFamily="34" charset="0"/>
                <a:cs typeface="Calibri" panose="020F0502020204030204" pitchFamily="34" charset="0"/>
              </a:rPr>
              <a:t>Wastewater Assessment tab</a:t>
            </a:r>
          </a:p>
        </p:txBody>
      </p:sp>
      <p:pic>
        <p:nvPicPr>
          <p:cNvPr id="17" name="Picture 16">
            <a:extLst>
              <a:ext uri="{FF2B5EF4-FFF2-40B4-BE49-F238E27FC236}">
                <a16:creationId xmlns:a16="http://schemas.microsoft.com/office/drawing/2014/main" id="{13D4F2B0-7771-46FC-9763-240E8F55F1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5973" t="81531" r="19879"/>
          <a:stretch/>
        </p:blipFill>
        <p:spPr>
          <a:xfrm>
            <a:off x="10246407" y="5429242"/>
            <a:ext cx="1945594" cy="1428758"/>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9" name="Picture 18">
            <a:extLst>
              <a:ext uri="{FF2B5EF4-FFF2-40B4-BE49-F238E27FC236}">
                <a16:creationId xmlns:a16="http://schemas.microsoft.com/office/drawing/2014/main" id="{6164F387-6750-4AFF-8A10-65C64D31E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6466" t="75007" r="30510"/>
          <a:stretch/>
        </p:blipFill>
        <p:spPr>
          <a:xfrm>
            <a:off x="9795659" y="4064996"/>
            <a:ext cx="2716669" cy="1658803"/>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3876804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32A7D5D8-F1DD-363B-AAD3-BA4B0F4E9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96" y="1230309"/>
            <a:ext cx="7758559" cy="48165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C53B89A1-7BA4-E44B-9247-FDE773D6A0F1}"/>
              </a:ext>
            </a:extLst>
          </p:cNvPr>
          <p:cNvSpPr>
            <a:spLocks noGrp="1"/>
          </p:cNvSpPr>
          <p:nvPr>
            <p:ph idx="1"/>
          </p:nvPr>
        </p:nvSpPr>
        <p:spPr>
          <a:xfrm>
            <a:off x="8196409" y="1230309"/>
            <a:ext cx="3352128" cy="4816529"/>
          </a:xfrm>
        </p:spPr>
        <p:txBody>
          <a:bodyPr>
            <a:normAutofit fontScale="85000" lnSpcReduction="10000"/>
          </a:bodyPr>
          <a:lstStyle/>
          <a:p>
            <a:r>
              <a:rPr lang="en-US" sz="1800" dirty="0"/>
              <a:t>Wastewater tab remains unchanged.</a:t>
            </a:r>
          </a:p>
          <a:p>
            <a:r>
              <a:rPr lang="en-US" sz="1800" dirty="0"/>
              <a:t>UTILITIES struggled in certain areas during original scorecard submission.</a:t>
            </a:r>
          </a:p>
          <a:p>
            <a:r>
              <a:rPr lang="en-US" sz="1800" dirty="0"/>
              <a:t>UTILITIES should correlate high wet weather overflows with higher </a:t>
            </a:r>
            <a:r>
              <a:rPr lang="en-US" sz="1800" dirty="0" err="1"/>
              <a:t>i</a:t>
            </a:r>
            <a:r>
              <a:rPr lang="en-US" sz="1800" dirty="0"/>
              <a:t>/</a:t>
            </a:r>
            <a:r>
              <a:rPr lang="en-US" sz="1800" dirty="0" err="1"/>
              <a:t>i</a:t>
            </a:r>
            <a:r>
              <a:rPr lang="en-US" sz="1800" dirty="0"/>
              <a:t>.</a:t>
            </a:r>
          </a:p>
          <a:p>
            <a:r>
              <a:rPr lang="en-US" sz="1800" dirty="0"/>
              <a:t>Example: a ww system with 70 wet weather overflows and a 10% </a:t>
            </a:r>
            <a:r>
              <a:rPr lang="en-US" sz="1800" dirty="0" err="1"/>
              <a:t>i</a:t>
            </a:r>
            <a:r>
              <a:rPr lang="en-US" sz="1800" dirty="0"/>
              <a:t>/I should recalculate </a:t>
            </a:r>
            <a:r>
              <a:rPr lang="en-US" sz="1800" dirty="0" err="1"/>
              <a:t>i</a:t>
            </a:r>
            <a:r>
              <a:rPr lang="en-US" sz="1800" dirty="0"/>
              <a:t>/I numbers.  </a:t>
            </a:r>
            <a:r>
              <a:rPr lang="en-US" sz="1800" dirty="0" err="1"/>
              <a:t>i</a:t>
            </a:r>
            <a:r>
              <a:rPr lang="en-US" sz="1800" dirty="0"/>
              <a:t>/I will typically be higher with a system that has increased amounts of wet weather overflows.</a:t>
            </a:r>
          </a:p>
        </p:txBody>
      </p:sp>
    </p:spTree>
    <p:extLst>
      <p:ext uri="{BB962C8B-B14F-4D97-AF65-F5344CB8AC3E}">
        <p14:creationId xmlns:p14="http://schemas.microsoft.com/office/powerpoint/2010/main" val="304591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9935250F-9475-4A7C-BD20-F3DD2BCA3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
            <a:extLst>
              <a:ext uri="{FF2B5EF4-FFF2-40B4-BE49-F238E27FC236}">
                <a16:creationId xmlns:a16="http://schemas.microsoft.com/office/drawing/2014/main" id="{CCE9F723-9A0F-4D08-A318-9BECBA07D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11548531" cy="6214534"/>
          </a:xfrm>
          <a:prstGeom prst="roundRect">
            <a:avLst>
              <a:gd name="adj" fmla="val 8642"/>
            </a:avLst>
          </a:pr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CC751CDD-D58E-46E4-9537-5DD051D62B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ontent Placeholder 4" descr="A screenshot of a computer&#10;&#10;Description automatically generated">
            <a:extLst>
              <a:ext uri="{FF2B5EF4-FFF2-40B4-BE49-F238E27FC236}">
                <a16:creationId xmlns:a16="http://schemas.microsoft.com/office/drawing/2014/main" id="{AB0C7E43-9385-8943-C14D-1C7A7E65CB3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27550" y="1574713"/>
            <a:ext cx="10261596" cy="2283204"/>
          </a:xfrm>
          <a:prstGeom prst="rect">
            <a:avLst/>
          </a:prstGeom>
        </p:spPr>
      </p:pic>
      <p:sp>
        <p:nvSpPr>
          <p:cNvPr id="6" name="TextBox 5">
            <a:extLst>
              <a:ext uri="{FF2B5EF4-FFF2-40B4-BE49-F238E27FC236}">
                <a16:creationId xmlns:a16="http://schemas.microsoft.com/office/drawing/2014/main" id="{73F26AA8-BA0A-785F-C07A-13D5107DB5E4}"/>
              </a:ext>
            </a:extLst>
          </p:cNvPr>
          <p:cNvSpPr txBox="1"/>
          <p:nvPr/>
        </p:nvSpPr>
        <p:spPr>
          <a:xfrm>
            <a:off x="1602658" y="4227871"/>
            <a:ext cx="898668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UTILTIES STRUGGLED WITH UNDERSTANDING CALCULATIONS FOR I/I DURING ORIGINAL SCORECARD SUBMISSION PROCESS.</a:t>
            </a:r>
          </a:p>
          <a:p>
            <a:pPr marL="285750" indent="-285750">
              <a:buFont typeface="Arial" panose="020B0604020202020204" pitchFamily="34" charset="0"/>
              <a:buChar char="•"/>
            </a:pPr>
            <a:r>
              <a:rPr lang="en-US" dirty="0"/>
              <a:t>TO SHOW POSITIVE CHANGES FROM THE ORIGINAL SCORECARD SUBMISSION, IT IS IMPERRITIVE UTILTITIES CALCULATE THESE NUMBERS CORRECTLY.</a:t>
            </a:r>
          </a:p>
          <a:p>
            <a:pPr marL="285750" indent="-285750">
              <a:buFont typeface="Arial" panose="020B0604020202020204" pitchFamily="34" charset="0"/>
              <a:buChar char="•"/>
            </a:pPr>
            <a:r>
              <a:rPr lang="en-US" dirty="0"/>
              <a:t>FORMULAS ARE SIMPLE TO UNDERSTAND WITH AVAILABLE DATA THAT THE WW OPERATOR IS RESPONSIBLE FOR.</a:t>
            </a:r>
          </a:p>
        </p:txBody>
      </p:sp>
      <p:sp>
        <p:nvSpPr>
          <p:cNvPr id="8" name="Circle: Hollow 7">
            <a:extLst>
              <a:ext uri="{FF2B5EF4-FFF2-40B4-BE49-F238E27FC236}">
                <a16:creationId xmlns:a16="http://schemas.microsoft.com/office/drawing/2014/main" id="{E63C685C-E2E1-9C7A-74D4-40DFE8B14EA2}"/>
              </a:ext>
            </a:extLst>
          </p:cNvPr>
          <p:cNvSpPr/>
          <p:nvPr/>
        </p:nvSpPr>
        <p:spPr>
          <a:xfrm>
            <a:off x="8756169" y="1252980"/>
            <a:ext cx="2723536" cy="1745859"/>
          </a:xfrm>
          <a:prstGeom prst="donu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6297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Picture 14">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4" descr="A screenshot of a computer&#10;&#10;Description automatically generated">
            <a:extLst>
              <a:ext uri="{FF2B5EF4-FFF2-40B4-BE49-F238E27FC236}">
                <a16:creationId xmlns:a16="http://schemas.microsoft.com/office/drawing/2014/main" id="{B2E29DAD-6693-48C3-C2DF-FABD4B4A32B8}"/>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76224"/>
          <a:stretch/>
        </p:blipFill>
        <p:spPr>
          <a:xfrm>
            <a:off x="1486464" y="1903340"/>
            <a:ext cx="9219072" cy="805069"/>
          </a:xfrm>
          <a:prstGeom prst="rect">
            <a:avLst/>
          </a:prstGeom>
        </p:spPr>
      </p:pic>
      <p:sp>
        <p:nvSpPr>
          <p:cNvPr id="5" name="TextBox 4">
            <a:extLst>
              <a:ext uri="{FF2B5EF4-FFF2-40B4-BE49-F238E27FC236}">
                <a16:creationId xmlns:a16="http://schemas.microsoft.com/office/drawing/2014/main" id="{DFFBCF93-2A59-E0CA-EF7D-87668C59D4EC}"/>
              </a:ext>
            </a:extLst>
          </p:cNvPr>
          <p:cNvSpPr txBox="1"/>
          <p:nvPr/>
        </p:nvSpPr>
        <p:spPr>
          <a:xfrm>
            <a:off x="1597997" y="2785286"/>
            <a:ext cx="8996006" cy="34163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 FIRST CACLULATION IS CALLED AVERAGE DAILY DRY WEATHER FLOW (ADDWF).</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ADDWF IS THE LOWEST 7-DAY CONSECUTIVE FLOW WITHIN THE CURRENT YEAR.</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TO CALCULATE THIS NUMBER, UTILTIES WILL NEED FLOW DATA THAT CAN BE FOUND ON THE WW PLANTS MONTHLY OPERATING REPORT (MOR).</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REVIEWING ALL FLOW DATA FOR A YEAR CAN BE TASKING.  PERSONNEL CAN SPEED UP THIS PROCESS BY REVIEWING THE MONTHS THAT ARE TYPICALLY THE DRYEST OF THE YEAR. </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FINDING THE APPROXIMATE LOWEST 7-DAYS, THE SYSTEM WILL AVERAGE THE FLOWS USING THE FOLLOWING CALCULATION:</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		</a:t>
            </a:r>
            <a:r>
              <a:rPr lang="en-US" b="1" i="1" dirty="0">
                <a:solidFill>
                  <a:srgbClr val="FF0000"/>
                </a:solidFill>
                <a:latin typeface="Calibri" panose="020F0502020204030204" pitchFamily="34" charset="0"/>
                <a:ea typeface="Calibri" panose="020F0502020204030204" pitchFamily="34" charset="0"/>
                <a:cs typeface="Calibri" panose="020F0502020204030204" pitchFamily="34" charset="0"/>
              </a:rPr>
              <a:t>ADDWF = 		</a:t>
            </a:r>
            <a:r>
              <a:rPr lang="en-US"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SUM OF ALL FLOWS DURING THE WEEK</a:t>
            </a:r>
          </a:p>
          <a:p>
            <a:r>
              <a:rPr lang="en-US" b="1" i="1" dirty="0">
                <a:solidFill>
                  <a:srgbClr val="FF0000"/>
                </a:solidFill>
                <a:latin typeface="Calibri" panose="020F0502020204030204" pitchFamily="34" charset="0"/>
                <a:ea typeface="Calibri" panose="020F0502020204030204" pitchFamily="34" charset="0"/>
                <a:cs typeface="Calibri" panose="020F0502020204030204" pitchFamily="34" charset="0"/>
              </a:rPr>
              <a:t>									7 DAYS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615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Picture 14">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4" descr="A screenshot of a computer&#10;&#10;Description automatically generated">
            <a:extLst>
              <a:ext uri="{FF2B5EF4-FFF2-40B4-BE49-F238E27FC236}">
                <a16:creationId xmlns:a16="http://schemas.microsoft.com/office/drawing/2014/main" id="{8623BC98-87B1-34D7-B5B9-ACA7C6700F16}"/>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4981" b="58750"/>
          <a:stretch/>
        </p:blipFill>
        <p:spPr>
          <a:xfrm>
            <a:off x="1472507" y="2126974"/>
            <a:ext cx="9246986" cy="535731"/>
          </a:xfrm>
          <a:prstGeom prst="rect">
            <a:avLst/>
          </a:prstGeom>
        </p:spPr>
      </p:pic>
      <p:sp>
        <p:nvSpPr>
          <p:cNvPr id="5" name="TextBox 4">
            <a:extLst>
              <a:ext uri="{FF2B5EF4-FFF2-40B4-BE49-F238E27FC236}">
                <a16:creationId xmlns:a16="http://schemas.microsoft.com/office/drawing/2014/main" id="{4727E64F-15B3-7292-6C74-DAF37385E9C3}"/>
              </a:ext>
            </a:extLst>
          </p:cNvPr>
          <p:cNvSpPr txBox="1"/>
          <p:nvPr/>
        </p:nvSpPr>
        <p:spPr>
          <a:xfrm>
            <a:off x="1725561" y="3048000"/>
            <a:ext cx="8740878"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AVERAGE DAILY FLOW (ADF) IS THE SECOND CALCULATION.</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UTILTIES CAN FIND THIS NUMBER USING THE FOLLOWING CALCULATION:</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		</a:t>
            </a:r>
            <a:r>
              <a:rPr lang="en-US" b="1" i="1" dirty="0">
                <a:solidFill>
                  <a:srgbClr val="FF0000"/>
                </a:solidFill>
                <a:latin typeface="Calibri" panose="020F0502020204030204" pitchFamily="34" charset="0"/>
                <a:ea typeface="Calibri" panose="020F0502020204030204" pitchFamily="34" charset="0"/>
                <a:cs typeface="Calibri" panose="020F0502020204030204" pitchFamily="34" charset="0"/>
              </a:rPr>
              <a:t>ADF= 		</a:t>
            </a:r>
            <a:r>
              <a:rPr lang="en-US"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SUM OF ALL TOTAL FLOWS FOR THE YEAR</a:t>
            </a:r>
          </a:p>
          <a:p>
            <a:r>
              <a:rPr lang="en-US" b="1" i="1" dirty="0">
                <a:solidFill>
                  <a:srgbClr val="FF0000"/>
                </a:solidFill>
                <a:latin typeface="Calibri" panose="020F0502020204030204" pitchFamily="34" charset="0"/>
                <a:ea typeface="Calibri" panose="020F0502020204030204" pitchFamily="34" charset="0"/>
                <a:cs typeface="Calibri" panose="020F0502020204030204" pitchFamily="34" charset="0"/>
              </a:rPr>
              <a:t>								365 DAYS</a:t>
            </a:r>
          </a:p>
        </p:txBody>
      </p:sp>
    </p:spTree>
    <p:extLst>
      <p:ext uri="{BB962C8B-B14F-4D97-AF65-F5344CB8AC3E}">
        <p14:creationId xmlns:p14="http://schemas.microsoft.com/office/powerpoint/2010/main" val="77531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7AC0-F773-43C0-F73B-3C382A231C2D}"/>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DRINKING WATER OPTIMIZATION, WASTEWATER OPTIMIZATION, AND RISK &amp; RESILENCY </a:t>
            </a:r>
          </a:p>
        </p:txBody>
      </p:sp>
      <p:sp>
        <p:nvSpPr>
          <p:cNvPr id="3" name="Content Placeholder 2">
            <a:extLst>
              <a:ext uri="{FF2B5EF4-FFF2-40B4-BE49-F238E27FC236}">
                <a16:creationId xmlns:a16="http://schemas.microsoft.com/office/drawing/2014/main" id="{4CBE667D-70FA-1575-059F-9341A4433B6D}"/>
              </a:ext>
            </a:extLst>
          </p:cNvPr>
          <p:cNvSpPr>
            <a:spLocks noGrp="1"/>
          </p:cNvSpPr>
          <p:nvPr>
            <p:ph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REMAINING TABS ON THE POST-PROJECT SCORECARD HAVE BEEN LEFT UNCHANGED.</a:t>
            </a:r>
          </a:p>
          <a:p>
            <a:r>
              <a:rPr lang="en-US" dirty="0">
                <a:latin typeface="Calibri" panose="020F0502020204030204" pitchFamily="34" charset="0"/>
                <a:ea typeface="Calibri" panose="020F0502020204030204" pitchFamily="34" charset="0"/>
                <a:cs typeface="Calibri" panose="020F0502020204030204" pitchFamily="34" charset="0"/>
              </a:rPr>
              <a:t>UTILITIES SHOULD FILL THESE OUT, UPDATING ANY CHANGES FROM THE ORIGINAL SCORECARD THAT HAVE BEEN IMPLEMENTED.</a:t>
            </a:r>
          </a:p>
        </p:txBody>
      </p:sp>
    </p:spTree>
    <p:extLst>
      <p:ext uri="{BB962C8B-B14F-4D97-AF65-F5344CB8AC3E}">
        <p14:creationId xmlns:p14="http://schemas.microsoft.com/office/powerpoint/2010/main" val="561305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1843-B6BA-43D9-8A93-FEB915226B38}"/>
              </a:ext>
            </a:extLst>
          </p:cNvPr>
          <p:cNvSpPr>
            <a:spLocks noGrp="1"/>
          </p:cNvSpPr>
          <p:nvPr>
            <p:ph type="title"/>
          </p:nvPr>
        </p:nvSpPr>
        <p:spPr>
          <a:xfrm>
            <a:off x="1286933" y="2213361"/>
            <a:ext cx="6247721" cy="2204815"/>
          </a:xfrm>
        </p:spPr>
        <p:txBody>
          <a:bodyPr vert="horz" lIns="91440" tIns="45720" rIns="91440" bIns="45720" rtlCol="0" anchor="b">
            <a:normAutofit/>
          </a:bodyPr>
          <a:lstStyle/>
          <a:p>
            <a:pPr algn="l"/>
            <a:r>
              <a:rPr lang="en-US" sz="4800" b="1" dirty="0">
                <a:latin typeface="Calibri" panose="020F0502020204030204" pitchFamily="34" charset="0"/>
                <a:ea typeface="Calibri" panose="020F0502020204030204" pitchFamily="34" charset="0"/>
                <a:cs typeface="Calibri" panose="020F0502020204030204" pitchFamily="34" charset="0"/>
              </a:rPr>
              <a:t>TDEC Submission Process</a:t>
            </a:r>
          </a:p>
        </p:txBody>
      </p:sp>
    </p:spTree>
    <p:extLst>
      <p:ext uri="{BB962C8B-B14F-4D97-AF65-F5344CB8AC3E}">
        <p14:creationId xmlns:p14="http://schemas.microsoft.com/office/powerpoint/2010/main" val="4012976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2C5B7AC0-F773-43C0-F73B-3C382A231C2D}"/>
              </a:ext>
            </a:extLst>
          </p:cNvPr>
          <p:cNvSpPr>
            <a:spLocks noGrp="1"/>
          </p:cNvSpPr>
          <p:nvPr>
            <p:ph type="title"/>
          </p:nvPr>
        </p:nvSpPr>
        <p:spPr>
          <a:xfrm>
            <a:off x="641074" y="1419900"/>
            <a:ext cx="2844002" cy="4018201"/>
          </a:xfrm>
        </p:spPr>
        <p:txBody>
          <a:bodyPr>
            <a:normAutofit/>
          </a:bodyPr>
          <a:lstStyle/>
          <a:p>
            <a:pPr algn="l"/>
            <a:r>
              <a:rPr lang="en-US" sz="3700" b="1" dirty="0">
                <a:latin typeface="Calibri" panose="020F0502020204030204" pitchFamily="34" charset="0"/>
                <a:ea typeface="Calibri" panose="020F0502020204030204" pitchFamily="34" charset="0"/>
                <a:cs typeface="Calibri" panose="020F0502020204030204" pitchFamily="34" charset="0"/>
              </a:rPr>
              <a:t>Tdec submission process</a:t>
            </a:r>
          </a:p>
        </p:txBody>
      </p:sp>
      <p:pic>
        <p:nvPicPr>
          <p:cNvPr id="26" name="Picture 2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pic>
        <p:nvPicPr>
          <p:cNvPr id="9" name="Picture 8">
            <a:extLst>
              <a:ext uri="{FF2B5EF4-FFF2-40B4-BE49-F238E27FC236}">
                <a16:creationId xmlns:a16="http://schemas.microsoft.com/office/drawing/2014/main" id="{F8564E41-31B4-62C4-D07F-C7F85397DF7E}"/>
              </a:ext>
            </a:extLst>
          </p:cNvPr>
          <p:cNvPicPr>
            <a:picLocks noChangeAspect="1"/>
          </p:cNvPicPr>
          <p:nvPr/>
        </p:nvPicPr>
        <p:blipFill>
          <a:blip r:embed="rId4"/>
          <a:stretch>
            <a:fillRect/>
          </a:stretch>
        </p:blipFill>
        <p:spPr>
          <a:xfrm>
            <a:off x="4153641" y="1451465"/>
            <a:ext cx="7956852" cy="3955069"/>
          </a:xfrm>
          <a:prstGeom prst="rect">
            <a:avLst/>
          </a:prstGeom>
        </p:spPr>
      </p:pic>
      <p:sp>
        <p:nvSpPr>
          <p:cNvPr id="10" name="Rectangle 9">
            <a:extLst>
              <a:ext uri="{FF2B5EF4-FFF2-40B4-BE49-F238E27FC236}">
                <a16:creationId xmlns:a16="http://schemas.microsoft.com/office/drawing/2014/main" id="{3CDFBDA8-2590-496B-B481-5D668D4C2CF8}"/>
              </a:ext>
            </a:extLst>
          </p:cNvPr>
          <p:cNvSpPr/>
          <p:nvPr/>
        </p:nvSpPr>
        <p:spPr>
          <a:xfrm>
            <a:off x="4153641" y="1419900"/>
            <a:ext cx="949301" cy="3695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245796-6C8B-80D2-32AD-1F3F56DF9ED8}"/>
              </a:ext>
            </a:extLst>
          </p:cNvPr>
          <p:cNvSpPr/>
          <p:nvPr/>
        </p:nvSpPr>
        <p:spPr>
          <a:xfrm>
            <a:off x="4306041" y="3696663"/>
            <a:ext cx="7804452" cy="3695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516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useBgFill="1">
        <p:nvSpPr>
          <p:cNvPr id="22" name="Rectangle 2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24" name="Picture 2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2C5B7AC0-F773-43C0-F73B-3C382A231C2D}"/>
              </a:ext>
            </a:extLst>
          </p:cNvPr>
          <p:cNvSpPr>
            <a:spLocks noGrp="1"/>
          </p:cNvSpPr>
          <p:nvPr>
            <p:ph type="title"/>
          </p:nvPr>
        </p:nvSpPr>
        <p:spPr>
          <a:xfrm>
            <a:off x="641074" y="1419900"/>
            <a:ext cx="2844002" cy="4018201"/>
          </a:xfrm>
        </p:spPr>
        <p:txBody>
          <a:bodyPr>
            <a:normAutofit/>
          </a:bodyPr>
          <a:lstStyle/>
          <a:p>
            <a:pPr algn="l"/>
            <a:r>
              <a:rPr lang="en-US" sz="3700" b="1" dirty="0">
                <a:latin typeface="Calibri" panose="020F0502020204030204" pitchFamily="34" charset="0"/>
                <a:ea typeface="Calibri" panose="020F0502020204030204" pitchFamily="34" charset="0"/>
                <a:cs typeface="Calibri" panose="020F0502020204030204" pitchFamily="34" charset="0"/>
              </a:rPr>
              <a:t>Tdec submission process</a:t>
            </a:r>
          </a:p>
        </p:txBody>
      </p:sp>
      <p:pic>
        <p:nvPicPr>
          <p:cNvPr id="26" name="Picture 2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pic>
        <p:nvPicPr>
          <p:cNvPr id="5" name="Picture 4">
            <a:extLst>
              <a:ext uri="{FF2B5EF4-FFF2-40B4-BE49-F238E27FC236}">
                <a16:creationId xmlns:a16="http://schemas.microsoft.com/office/drawing/2014/main" id="{A01DDF23-EEF8-3B41-53A9-DD57573DA3EF}"/>
              </a:ext>
            </a:extLst>
          </p:cNvPr>
          <p:cNvPicPr>
            <a:picLocks noChangeAspect="1"/>
          </p:cNvPicPr>
          <p:nvPr/>
        </p:nvPicPr>
        <p:blipFill>
          <a:blip r:embed="rId4"/>
          <a:stretch>
            <a:fillRect/>
          </a:stretch>
        </p:blipFill>
        <p:spPr>
          <a:xfrm>
            <a:off x="4095400" y="1854635"/>
            <a:ext cx="8128750" cy="3148729"/>
          </a:xfrm>
          <a:prstGeom prst="rect">
            <a:avLst/>
          </a:prstGeom>
        </p:spPr>
      </p:pic>
    </p:spTree>
    <p:extLst>
      <p:ext uri="{BB962C8B-B14F-4D97-AF65-F5344CB8AC3E}">
        <p14:creationId xmlns:p14="http://schemas.microsoft.com/office/powerpoint/2010/main" val="2039392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272E0-EE33-6181-6DA1-D62915869561}"/>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resources</a:t>
            </a:r>
          </a:p>
        </p:txBody>
      </p:sp>
      <p:sp>
        <p:nvSpPr>
          <p:cNvPr id="3" name="Content Placeholder 2">
            <a:extLst>
              <a:ext uri="{FF2B5EF4-FFF2-40B4-BE49-F238E27FC236}">
                <a16:creationId xmlns:a16="http://schemas.microsoft.com/office/drawing/2014/main" id="{9B37773E-F966-0BAB-FAFB-54400DC7AD95}"/>
              </a:ext>
            </a:extLst>
          </p:cNvPr>
          <p:cNvSpPr>
            <a:spLocks noGrp="1"/>
          </p:cNvSpPr>
          <p:nvPr>
            <p:ph idx="1"/>
          </p:nvPr>
        </p:nvSpPr>
        <p:spPr/>
        <p:txBody>
          <a:bodyPr>
            <a:normAutofit fontScale="77500" lnSpcReduction="20000"/>
          </a:bodyPr>
          <a:lstStyle/>
          <a:p>
            <a:r>
              <a:rPr lang="en-US" dirty="0"/>
              <a:t>American rescue plan: </a:t>
            </a:r>
            <a:r>
              <a:rPr lang="en-US" dirty="0">
                <a:hlinkClick r:id="rId2"/>
              </a:rPr>
              <a:t>https://www.tn.gov/environment/arp.html</a:t>
            </a:r>
            <a:r>
              <a:rPr lang="en-US" dirty="0"/>
              <a:t> </a:t>
            </a:r>
          </a:p>
          <a:p>
            <a:r>
              <a:rPr lang="en-US" dirty="0"/>
              <a:t>American Rescue plan implementation guide: </a:t>
            </a:r>
            <a:r>
              <a:rPr lang="en-US" dirty="0">
                <a:hlinkClick r:id="rId3"/>
              </a:rPr>
              <a:t>https://www.tn.gov/content/dam/tn/environment/arp/documents/arp_implementation-guide.pdf</a:t>
            </a:r>
            <a:r>
              <a:rPr lang="en-US" dirty="0"/>
              <a:t> </a:t>
            </a:r>
          </a:p>
          <a:p>
            <a:r>
              <a:rPr lang="en-US" dirty="0"/>
              <a:t>Grant Management System User Guide: </a:t>
            </a:r>
            <a:r>
              <a:rPr lang="en-US" dirty="0">
                <a:hlinkClick r:id="rId4"/>
              </a:rPr>
              <a:t>https://www.tn.gov/content/dam/tn/environment/arp/documents/arp_gms-user-guide.pdf</a:t>
            </a:r>
            <a:r>
              <a:rPr lang="en-US" dirty="0"/>
              <a:t> </a:t>
            </a:r>
          </a:p>
          <a:p>
            <a:r>
              <a:rPr lang="en-US" dirty="0"/>
              <a:t>American Rescue plan </a:t>
            </a:r>
            <a:r>
              <a:rPr lang="en-US"/>
              <a:t>progress dashboard: </a:t>
            </a:r>
            <a:r>
              <a:rPr lang="en-US">
                <a:hlinkClick r:id="rId5"/>
              </a:rPr>
              <a:t>https://www.tn.gov/environment/arp/dashboard.html</a:t>
            </a:r>
            <a:r>
              <a:rPr lang="en-US"/>
              <a:t>  </a:t>
            </a:r>
            <a:endParaRPr lang="en-US" dirty="0"/>
          </a:p>
          <a:p>
            <a:r>
              <a:rPr lang="en-US" dirty="0"/>
              <a:t>Deliverables checklist: </a:t>
            </a:r>
            <a:r>
              <a:rPr lang="en-US" dirty="0">
                <a:hlinkClick r:id="rId6"/>
              </a:rPr>
              <a:t>https://www.tn.gov/content/dam/tn/environment/arp/documents/arp_implementation-guide_deliverables-quick-reference-guide.pdf</a:t>
            </a:r>
            <a:r>
              <a:rPr lang="en-US" dirty="0"/>
              <a:t> </a:t>
            </a:r>
          </a:p>
          <a:p>
            <a:endParaRPr lang="en-US" dirty="0"/>
          </a:p>
        </p:txBody>
      </p:sp>
    </p:spTree>
    <p:extLst>
      <p:ext uri="{BB962C8B-B14F-4D97-AF65-F5344CB8AC3E}">
        <p14:creationId xmlns:p14="http://schemas.microsoft.com/office/powerpoint/2010/main" val="257129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B3EDD9-3AD1-6F11-4418-605CCDC62A7B}"/>
              </a:ext>
            </a:extLst>
          </p:cNvPr>
          <p:cNvSpPr>
            <a:spLocks noGrp="1"/>
          </p:cNvSpPr>
          <p:nvPr>
            <p:ph type="title"/>
          </p:nvPr>
        </p:nvSpPr>
        <p:spPr>
          <a:xfrm>
            <a:off x="913774" y="0"/>
            <a:ext cx="10364451" cy="1596177"/>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Background</a:t>
            </a:r>
          </a:p>
        </p:txBody>
      </p:sp>
      <p:sp>
        <p:nvSpPr>
          <p:cNvPr id="7" name="Text Placeholder 5">
            <a:extLst>
              <a:ext uri="{FF2B5EF4-FFF2-40B4-BE49-F238E27FC236}">
                <a16:creationId xmlns:a16="http://schemas.microsoft.com/office/drawing/2014/main" id="{6B28E030-B525-6BDD-9AA0-1324E04AB93F}"/>
              </a:ext>
            </a:extLst>
          </p:cNvPr>
          <p:cNvSpPr>
            <a:spLocks noGrp="1"/>
          </p:cNvSpPr>
          <p:nvPr>
            <p:ph sz="quarter" idx="13"/>
          </p:nvPr>
        </p:nvSpPr>
        <p:spPr>
          <a:xfrm>
            <a:off x="914399" y="1320298"/>
            <a:ext cx="10363826" cy="4793671"/>
          </a:xfrm>
        </p:spPr>
        <p:txBody>
          <a:bodyPr>
            <a:normAutofit fontScale="25000" lnSpcReduction="20000"/>
          </a:bodyPr>
          <a:lstStyle/>
          <a:p>
            <a:pPr marL="456565" indent="-456565">
              <a:spcAft>
                <a:spcPts val="600"/>
              </a:spcAft>
            </a:pPr>
            <a:r>
              <a:rPr lang="en-US" sz="8000" b="1" cap="none" dirty="0"/>
              <a:t>Developed in partnership with TAUD and TDEC SRF-SWIG</a:t>
            </a:r>
          </a:p>
          <a:p>
            <a:pPr marL="456565" indent="-456565">
              <a:spcAft>
                <a:spcPts val="600"/>
              </a:spcAft>
            </a:pPr>
            <a:r>
              <a:rPr lang="en-US" sz="8000" b="1" cap="none" dirty="0"/>
              <a:t>Useful tool for drinking water, wastewater, and stormwater systems to benchmark a system’s</a:t>
            </a:r>
            <a:r>
              <a:rPr lang="en-US" sz="8000" cap="none" dirty="0"/>
              <a:t>:</a:t>
            </a:r>
          </a:p>
          <a:p>
            <a:pPr marL="913765" lvl="1" indent="-456565">
              <a:spcAft>
                <a:spcPts val="600"/>
              </a:spcAft>
            </a:pPr>
            <a:r>
              <a:rPr lang="en-US" sz="8000" cap="none" dirty="0"/>
              <a:t>Financial capacity</a:t>
            </a:r>
          </a:p>
          <a:p>
            <a:pPr marL="913765" lvl="1" indent="-456565">
              <a:spcAft>
                <a:spcPts val="600"/>
              </a:spcAft>
            </a:pPr>
            <a:r>
              <a:rPr lang="en-US" sz="8000" cap="none" dirty="0"/>
              <a:t>Managerial capacity</a:t>
            </a:r>
          </a:p>
          <a:p>
            <a:pPr marL="913765" lvl="1" indent="-456565">
              <a:spcAft>
                <a:spcPts val="600"/>
              </a:spcAft>
            </a:pPr>
            <a:r>
              <a:rPr lang="en-US" sz="8000" cap="none" dirty="0"/>
              <a:t>Technical capacity</a:t>
            </a:r>
          </a:p>
          <a:p>
            <a:pPr marL="456565" indent="-456565">
              <a:spcAft>
                <a:spcPts val="600"/>
              </a:spcAft>
            </a:pPr>
            <a:r>
              <a:rPr lang="en-US" sz="8000" b="1" cap="none" dirty="0"/>
              <a:t>Identifies opportunities and challenges for system improvements</a:t>
            </a:r>
          </a:p>
          <a:p>
            <a:pPr marL="456565" indent="-456565">
              <a:spcAft>
                <a:spcPts val="600"/>
              </a:spcAft>
            </a:pPr>
            <a:r>
              <a:rPr lang="en-US" sz="8000" b="1" cap="none" dirty="0"/>
              <a:t>Particularly useful for small and disadvantaged systems</a:t>
            </a:r>
            <a:r>
              <a:rPr lang="en-US" sz="8000" cap="none" dirty="0"/>
              <a:t>:</a:t>
            </a:r>
          </a:p>
          <a:p>
            <a:pPr marL="913765" lvl="1" indent="-456565">
              <a:spcAft>
                <a:spcPts val="600"/>
              </a:spcAft>
            </a:pPr>
            <a:r>
              <a:rPr lang="en-US" sz="8000" cap="none" dirty="0"/>
              <a:t>Pinpointing cost-effective areas of focus</a:t>
            </a:r>
          </a:p>
          <a:p>
            <a:pPr marL="913765" lvl="1" indent="-456565">
              <a:spcAft>
                <a:spcPts val="600"/>
              </a:spcAft>
            </a:pPr>
            <a:r>
              <a:rPr lang="en-US" sz="8000" cap="none" dirty="0"/>
              <a:t>Analyzing yearly trends</a:t>
            </a:r>
          </a:p>
          <a:p>
            <a:pPr marL="913765" lvl="1" indent="-456565">
              <a:spcAft>
                <a:spcPts val="600"/>
              </a:spcAft>
            </a:pPr>
            <a:r>
              <a:rPr lang="en-US" sz="8000" cap="none" dirty="0"/>
              <a:t>Reaching financial balance</a:t>
            </a:r>
          </a:p>
          <a:p>
            <a:pPr marL="1370965" lvl="2" indent="-456565">
              <a:spcAft>
                <a:spcPts val="600"/>
              </a:spcAft>
            </a:pPr>
            <a:endParaRPr lang="en-US" dirty="0"/>
          </a:p>
          <a:p>
            <a:pPr marL="1370965" lvl="2" indent="-456565">
              <a:spcAft>
                <a:spcPts val="600"/>
              </a:spcAft>
            </a:pPr>
            <a:endParaRPr lang="en-US" dirty="0"/>
          </a:p>
          <a:p>
            <a:pPr marL="1370965" lvl="2" indent="-456565">
              <a:spcAft>
                <a:spcPts val="600"/>
              </a:spcAft>
            </a:pPr>
            <a:endParaRPr lang="en-US" i="1" dirty="0"/>
          </a:p>
        </p:txBody>
      </p:sp>
    </p:spTree>
    <p:extLst>
      <p:ext uri="{BB962C8B-B14F-4D97-AF65-F5344CB8AC3E}">
        <p14:creationId xmlns:p14="http://schemas.microsoft.com/office/powerpoint/2010/main" val="2506183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18BAA-7D5F-B2F3-AEC6-922D4E7EA74A}"/>
              </a:ext>
            </a:extLst>
          </p:cNvPr>
          <p:cNvSpPr>
            <a:spLocks noGrp="1"/>
          </p:cNvSpPr>
          <p:nvPr>
            <p:ph type="title"/>
          </p:nvPr>
        </p:nvSpPr>
        <p:spPr>
          <a:xfrm>
            <a:off x="913774" y="2516143"/>
            <a:ext cx="10364451" cy="1596177"/>
          </a:xfrm>
        </p:spPr>
        <p:txBody>
          <a:bodyPr>
            <a:normAutofit/>
          </a:bodyPr>
          <a:lstStyle/>
          <a:p>
            <a:r>
              <a:rPr lang="en-US" sz="6000" b="1" dirty="0">
                <a:latin typeface="Calibri" panose="020F0502020204030204" pitchFamily="34" charset="0"/>
                <a:ea typeface="Calibri" panose="020F0502020204030204" pitchFamily="34" charset="0"/>
                <a:cs typeface="Calibri" panose="020F0502020204030204" pitchFamily="34" charset="0"/>
              </a:rPr>
              <a:t>QUESTIONS…?</a:t>
            </a:r>
          </a:p>
        </p:txBody>
      </p:sp>
      <p:sp>
        <p:nvSpPr>
          <p:cNvPr id="4" name="Arrow: Circular 3">
            <a:extLst>
              <a:ext uri="{FF2B5EF4-FFF2-40B4-BE49-F238E27FC236}">
                <a16:creationId xmlns:a16="http://schemas.microsoft.com/office/drawing/2014/main" id="{8A7FC9DB-D8AC-A809-1B4B-AD45F6D5D4F1}"/>
              </a:ext>
            </a:extLst>
          </p:cNvPr>
          <p:cNvSpPr/>
          <p:nvPr/>
        </p:nvSpPr>
        <p:spPr>
          <a:xfrm>
            <a:off x="2782529" y="1044087"/>
            <a:ext cx="2615380" cy="2944111"/>
          </a:xfrm>
          <a:prstGeom prst="circular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A logo with text on it&#10;&#10;Description automatically generated">
            <a:extLst>
              <a:ext uri="{FF2B5EF4-FFF2-40B4-BE49-F238E27FC236}">
                <a16:creationId xmlns:a16="http://schemas.microsoft.com/office/drawing/2014/main" id="{55691056-E5FB-485F-33C1-96B2830F5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8403" y="4679095"/>
            <a:ext cx="1722642" cy="796868"/>
          </a:xfrm>
          <a:prstGeom prst="rect">
            <a:avLst/>
          </a:prstGeom>
        </p:spPr>
      </p:pic>
      <p:pic>
        <p:nvPicPr>
          <p:cNvPr id="8" name="Picture 7" descr="A black background with blue text&#10;&#10;Description automatically generated">
            <a:extLst>
              <a:ext uri="{FF2B5EF4-FFF2-40B4-BE49-F238E27FC236}">
                <a16:creationId xmlns:a16="http://schemas.microsoft.com/office/drawing/2014/main" id="{EEC8B6FB-AFEC-4C4D-3F86-23CA815DE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942" y="4679095"/>
            <a:ext cx="3210373" cy="781159"/>
          </a:xfrm>
          <a:prstGeom prst="rect">
            <a:avLst/>
          </a:prstGeom>
        </p:spPr>
      </p:pic>
    </p:spTree>
    <p:extLst>
      <p:ext uri="{BB962C8B-B14F-4D97-AF65-F5344CB8AC3E}">
        <p14:creationId xmlns:p14="http://schemas.microsoft.com/office/powerpoint/2010/main" val="63023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Shape 14">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7" name="Picture 16">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D093DD44-2F36-7579-B8B1-61D414F74E1B}"/>
              </a:ext>
            </a:extLst>
          </p:cNvPr>
          <p:cNvPicPr>
            <a:picLocks noChangeAspect="1"/>
          </p:cNvPicPr>
          <p:nvPr/>
        </p:nvPicPr>
        <p:blipFill>
          <a:blip r:embed="rId4"/>
          <a:stretch>
            <a:fillRect/>
          </a:stretch>
        </p:blipFill>
        <p:spPr>
          <a:xfrm>
            <a:off x="887278" y="121633"/>
            <a:ext cx="10417443" cy="6614733"/>
          </a:xfrm>
          <a:prstGeom prst="rect">
            <a:avLst/>
          </a:prstGeom>
        </p:spPr>
      </p:pic>
    </p:spTree>
    <p:extLst>
      <p:ext uri="{BB962C8B-B14F-4D97-AF65-F5344CB8AC3E}">
        <p14:creationId xmlns:p14="http://schemas.microsoft.com/office/powerpoint/2010/main" val="2216574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1843-B6BA-43D9-8A93-FEB915226B38}"/>
              </a:ext>
            </a:extLst>
          </p:cNvPr>
          <p:cNvSpPr>
            <a:spLocks noGrp="1"/>
          </p:cNvSpPr>
          <p:nvPr>
            <p:ph type="title"/>
          </p:nvPr>
        </p:nvSpPr>
        <p:spPr>
          <a:xfrm>
            <a:off x="1286933" y="2213361"/>
            <a:ext cx="6247721" cy="2204815"/>
          </a:xfrm>
        </p:spPr>
        <p:txBody>
          <a:bodyPr vert="horz" lIns="91440" tIns="45720" rIns="91440" bIns="45720" rtlCol="0" anchor="b">
            <a:normAutofit/>
          </a:bodyPr>
          <a:lstStyle/>
          <a:p>
            <a:pPr algn="l"/>
            <a:r>
              <a:rPr lang="en-US" sz="4800" b="1" dirty="0">
                <a:latin typeface="Calibri" panose="020F0502020204030204" pitchFamily="34" charset="0"/>
                <a:ea typeface="Calibri" panose="020F0502020204030204" pitchFamily="34" charset="0"/>
                <a:cs typeface="Calibri" panose="020F0502020204030204" pitchFamily="34" charset="0"/>
              </a:rPr>
              <a:t>ARP contract requirements</a:t>
            </a:r>
          </a:p>
        </p:txBody>
      </p:sp>
    </p:spTree>
    <p:extLst>
      <p:ext uri="{BB962C8B-B14F-4D97-AF65-F5344CB8AC3E}">
        <p14:creationId xmlns:p14="http://schemas.microsoft.com/office/powerpoint/2010/main" val="1805793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B3EDD9-3AD1-6F11-4418-605CCDC62A7B}"/>
              </a:ext>
            </a:extLst>
          </p:cNvPr>
          <p:cNvSpPr>
            <a:spLocks noGrp="1"/>
          </p:cNvSpPr>
          <p:nvPr>
            <p:ph type="title"/>
          </p:nvPr>
        </p:nvSpPr>
        <p:spPr>
          <a:xfrm>
            <a:off x="913774" y="0"/>
            <a:ext cx="10364451" cy="1596177"/>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ARP Contract requirements</a:t>
            </a:r>
          </a:p>
        </p:txBody>
      </p:sp>
      <p:sp>
        <p:nvSpPr>
          <p:cNvPr id="5" name="Text Placeholder 5">
            <a:extLst>
              <a:ext uri="{FF2B5EF4-FFF2-40B4-BE49-F238E27FC236}">
                <a16:creationId xmlns:a16="http://schemas.microsoft.com/office/drawing/2014/main" id="{2F6CD44A-9762-0FF5-5E3D-AE098CAE6E6F}"/>
              </a:ext>
            </a:extLst>
          </p:cNvPr>
          <p:cNvSpPr>
            <a:spLocks noGrp="1"/>
          </p:cNvSpPr>
          <p:nvPr>
            <p:ph sz="quarter" idx="13"/>
          </p:nvPr>
        </p:nvSpPr>
        <p:spPr>
          <a:xfrm>
            <a:off x="913774" y="1264025"/>
            <a:ext cx="10363826" cy="5593975"/>
          </a:xfrm>
        </p:spPr>
        <p:txBody>
          <a:bodyPr>
            <a:normAutofit lnSpcReduction="10000"/>
          </a:bodyPr>
          <a:lstStyle/>
          <a:p>
            <a:pPr marL="456565" indent="-456565">
              <a:spcAft>
                <a:spcPts val="600"/>
              </a:spcAft>
            </a:pPr>
            <a:r>
              <a:rPr lang="en-US" cap="none" dirty="0"/>
              <a:t>All drinking water, wastewater, and stormwater systems completed a pre-project scorecard assessment for ARP grants.</a:t>
            </a:r>
          </a:p>
          <a:p>
            <a:pPr marL="456565" indent="-456565">
              <a:spcAft>
                <a:spcPts val="600"/>
              </a:spcAft>
            </a:pPr>
            <a:r>
              <a:rPr lang="en-US" cap="none" dirty="0"/>
              <a:t>At project closeout, Section A of the grant contract requires grantees to complete a final scorecard for review and approval by the Tennessee Association of Utility Districts (TAUD). </a:t>
            </a:r>
          </a:p>
          <a:p>
            <a:pPr marL="913765" lvl="1" indent="-456565">
              <a:spcAft>
                <a:spcPts val="600"/>
              </a:spcAft>
            </a:pPr>
            <a:r>
              <a:rPr lang="en-US" cap="none" dirty="0"/>
              <a:t>A.7. Grantee shall complete a final Tennessee infrastructure scorecard (“scorecard”) and provide the scorecard summary for review and approval according to the approved individual project schedule for each water infrastructure system executing a project under this grant contract. The final scorecard(s) shall:</a:t>
            </a:r>
          </a:p>
          <a:p>
            <a:pPr marL="1370965" lvl="2" indent="-456565">
              <a:spcAft>
                <a:spcPts val="600"/>
              </a:spcAft>
            </a:pPr>
            <a:r>
              <a:rPr lang="en-US" cap="none" dirty="0"/>
              <a:t>Include three years of data from audited financial statements; and</a:t>
            </a:r>
          </a:p>
          <a:p>
            <a:pPr marL="1370965" lvl="2" indent="-456565">
              <a:spcAft>
                <a:spcPts val="600"/>
              </a:spcAft>
            </a:pPr>
            <a:r>
              <a:rPr lang="en-US" cap="none" dirty="0"/>
              <a:t>Demonstrate that a minimum of two critical needs were addressed to the standard or threshold set in the critical needs matrix, or if two critical needs were not fully met, the grantee shall provide a justification for any critical needs not resolved.</a:t>
            </a:r>
          </a:p>
          <a:p>
            <a:pPr marL="456565" indent="-456565">
              <a:spcAft>
                <a:spcPts val="600"/>
              </a:spcAft>
            </a:pPr>
            <a:r>
              <a:rPr lang="en-US" cap="none" dirty="0"/>
              <a:t>The final post-project scorecard submittal only applies to non-competitive projects. Competitive and state strategic contracts </a:t>
            </a:r>
            <a:r>
              <a:rPr lang="en-US" u="sng" cap="none" dirty="0"/>
              <a:t>DO NOT </a:t>
            </a:r>
            <a:r>
              <a:rPr lang="en-US" cap="none" dirty="0"/>
              <a:t>have this contract language or requirement.</a:t>
            </a:r>
          </a:p>
          <a:p>
            <a:pPr marL="1370965" lvl="2" indent="-456565">
              <a:spcAft>
                <a:spcPts val="600"/>
              </a:spcAft>
            </a:pPr>
            <a:endParaRPr lang="en-US" i="1" dirty="0"/>
          </a:p>
          <a:p>
            <a:pPr marL="1370965" lvl="2" indent="-456565">
              <a:spcAft>
                <a:spcPts val="600"/>
              </a:spcAft>
            </a:pPr>
            <a:endParaRPr lang="en-US" i="1" dirty="0"/>
          </a:p>
          <a:p>
            <a:pPr marL="1370965" lvl="2" indent="-456565">
              <a:spcAft>
                <a:spcPts val="600"/>
              </a:spcAft>
            </a:pPr>
            <a:endParaRPr lang="en-US" i="1" dirty="0"/>
          </a:p>
          <a:p>
            <a:pPr marL="1370965" lvl="2" indent="-456565">
              <a:spcAft>
                <a:spcPts val="600"/>
              </a:spcAft>
            </a:pPr>
            <a:endParaRPr lang="en-US" i="1" dirty="0"/>
          </a:p>
          <a:p>
            <a:pPr marL="1370965" lvl="2" indent="-456565">
              <a:spcAft>
                <a:spcPts val="600"/>
              </a:spcAft>
            </a:pPr>
            <a:endParaRPr lang="en-US" i="1" dirty="0"/>
          </a:p>
        </p:txBody>
      </p:sp>
    </p:spTree>
    <p:extLst>
      <p:ext uri="{BB962C8B-B14F-4D97-AF65-F5344CB8AC3E}">
        <p14:creationId xmlns:p14="http://schemas.microsoft.com/office/powerpoint/2010/main" val="296945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B3EDD9-3AD1-6F11-4418-605CCDC62A7B}"/>
              </a:ext>
            </a:extLst>
          </p:cNvPr>
          <p:cNvSpPr>
            <a:spLocks noGrp="1"/>
          </p:cNvSpPr>
          <p:nvPr>
            <p:ph type="title"/>
          </p:nvPr>
        </p:nvSpPr>
        <p:spPr>
          <a:xfrm>
            <a:off x="913774" y="79869"/>
            <a:ext cx="10364451" cy="1596177"/>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ARP Contract requirements continued</a:t>
            </a:r>
          </a:p>
        </p:txBody>
      </p:sp>
      <p:sp>
        <p:nvSpPr>
          <p:cNvPr id="5" name="Text Placeholder 5">
            <a:extLst>
              <a:ext uri="{FF2B5EF4-FFF2-40B4-BE49-F238E27FC236}">
                <a16:creationId xmlns:a16="http://schemas.microsoft.com/office/drawing/2014/main" id="{5B260125-1910-586F-4CB9-39AC0A6D501C}"/>
              </a:ext>
            </a:extLst>
          </p:cNvPr>
          <p:cNvSpPr>
            <a:spLocks noGrp="1"/>
          </p:cNvSpPr>
          <p:nvPr>
            <p:ph sz="quarter" idx="13"/>
          </p:nvPr>
        </p:nvSpPr>
        <p:spPr>
          <a:xfrm>
            <a:off x="913774" y="1299882"/>
            <a:ext cx="10363826" cy="5217459"/>
          </a:xfrm>
        </p:spPr>
        <p:txBody>
          <a:bodyPr>
            <a:normAutofit/>
          </a:bodyPr>
          <a:lstStyle/>
          <a:p>
            <a:pPr marL="456565" indent="-456565">
              <a:spcAft>
                <a:spcPts val="600"/>
              </a:spcAft>
            </a:pPr>
            <a:r>
              <a:rPr lang="en-US" cap="none" dirty="0"/>
              <a:t>Project owners must submit a post-project scorecard assessment for TAUD’s review and approval.</a:t>
            </a:r>
          </a:p>
          <a:p>
            <a:pPr marL="456565" indent="-456565">
              <a:spcAft>
                <a:spcPts val="600"/>
              </a:spcAft>
            </a:pPr>
            <a:r>
              <a:rPr lang="en-US" cap="none" dirty="0"/>
              <a:t>The approved scorecard must be uploaded to TDEC’s grants management system for final approval.</a:t>
            </a:r>
          </a:p>
          <a:p>
            <a:pPr marL="456565" indent="-456565">
              <a:spcAft>
                <a:spcPts val="600"/>
              </a:spcAft>
            </a:pPr>
            <a:r>
              <a:rPr lang="en-US" cap="none" dirty="0"/>
              <a:t>Project owners who do not demonstrate that a minimum of </a:t>
            </a:r>
            <a:r>
              <a:rPr lang="en-US" u="sng" cap="none" dirty="0"/>
              <a:t>two critical needs </a:t>
            </a:r>
            <a:r>
              <a:rPr lang="en-US" cap="none" dirty="0"/>
              <a:t>were addressed by the thresholds set by the grant contract and/or grant manual must provide a written justification for any critical needs that were unresolved. This document would be an additional submittal with the TAUD-approved scorecard.</a:t>
            </a:r>
          </a:p>
          <a:p>
            <a:pPr marL="456565" indent="-456565">
              <a:spcAft>
                <a:spcPts val="600"/>
              </a:spcAft>
            </a:pPr>
            <a:r>
              <a:rPr lang="en-US" cap="none" dirty="0"/>
              <a:t>TDEC may request additional information during their approval processes.</a:t>
            </a:r>
          </a:p>
          <a:p>
            <a:pPr marL="456565" indent="-456565">
              <a:spcAft>
                <a:spcPts val="600"/>
              </a:spcAft>
            </a:pPr>
            <a:r>
              <a:rPr lang="en-US" cap="none" dirty="0"/>
              <a:t>The maximum allowable reimbursement is </a:t>
            </a:r>
            <a:r>
              <a:rPr lang="en-US" u="sng" cap="none" dirty="0"/>
              <a:t>90%</a:t>
            </a:r>
            <a:r>
              <a:rPr lang="en-US" cap="none" dirty="0"/>
              <a:t> of the individual project budget until all required deliverables are received and approved by TDEC. The post-project scorecard is one of the required deliverables.</a:t>
            </a:r>
          </a:p>
          <a:p>
            <a:pPr marL="456565" indent="-456565">
              <a:spcAft>
                <a:spcPts val="600"/>
              </a:spcAft>
            </a:pPr>
            <a:endParaRPr lang="en-US" i="1" dirty="0"/>
          </a:p>
          <a:p>
            <a:pPr marL="456565" indent="-456565">
              <a:spcAft>
                <a:spcPts val="600"/>
              </a:spcAft>
            </a:pPr>
            <a:endParaRPr lang="en-US" i="1" dirty="0"/>
          </a:p>
          <a:p>
            <a:pPr marL="456565" indent="-456565">
              <a:spcAft>
                <a:spcPts val="600"/>
              </a:spcAft>
            </a:pPr>
            <a:endParaRPr lang="en-US" i="1" dirty="0"/>
          </a:p>
          <a:p>
            <a:pPr marL="456565" indent="-456565">
              <a:spcAft>
                <a:spcPts val="600"/>
              </a:spcAft>
            </a:pPr>
            <a:endParaRPr lang="en-US" i="1" dirty="0"/>
          </a:p>
          <a:p>
            <a:pPr marL="1370965" lvl="2" indent="-456565">
              <a:spcAft>
                <a:spcPts val="600"/>
              </a:spcAft>
            </a:pPr>
            <a:endParaRPr lang="en-US" i="1" dirty="0"/>
          </a:p>
          <a:p>
            <a:pPr marL="1370965" lvl="2" indent="-456565">
              <a:spcAft>
                <a:spcPts val="600"/>
              </a:spcAft>
            </a:pPr>
            <a:endParaRPr lang="en-US" i="1" dirty="0"/>
          </a:p>
          <a:p>
            <a:pPr marL="1370965" lvl="2" indent="-456565">
              <a:spcAft>
                <a:spcPts val="600"/>
              </a:spcAft>
            </a:pPr>
            <a:endParaRPr lang="en-US" i="1" dirty="0"/>
          </a:p>
          <a:p>
            <a:pPr marL="1370965" lvl="2" indent="-456565">
              <a:spcAft>
                <a:spcPts val="600"/>
              </a:spcAft>
            </a:pPr>
            <a:endParaRPr lang="en-US" i="1" dirty="0"/>
          </a:p>
        </p:txBody>
      </p:sp>
    </p:spTree>
    <p:extLst>
      <p:ext uri="{BB962C8B-B14F-4D97-AF65-F5344CB8AC3E}">
        <p14:creationId xmlns:p14="http://schemas.microsoft.com/office/powerpoint/2010/main" val="242749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71843-B6BA-43D9-8A93-FEB915226B38}"/>
              </a:ext>
            </a:extLst>
          </p:cNvPr>
          <p:cNvSpPr>
            <a:spLocks noGrp="1"/>
          </p:cNvSpPr>
          <p:nvPr>
            <p:ph type="title"/>
          </p:nvPr>
        </p:nvSpPr>
        <p:spPr>
          <a:xfrm>
            <a:off x="1286933" y="2213361"/>
            <a:ext cx="6247721" cy="2204815"/>
          </a:xfrm>
        </p:spPr>
        <p:txBody>
          <a:bodyPr vert="horz" lIns="91440" tIns="45720" rIns="91440" bIns="45720" rtlCol="0" anchor="b">
            <a:normAutofit/>
          </a:bodyPr>
          <a:lstStyle/>
          <a:p>
            <a:pPr algn="l"/>
            <a:r>
              <a:rPr lang="en-US" sz="4800" b="1" dirty="0">
                <a:latin typeface="Calibri" panose="020F0502020204030204" pitchFamily="34" charset="0"/>
                <a:ea typeface="Calibri" panose="020F0502020204030204" pitchFamily="34" charset="0"/>
                <a:cs typeface="Calibri" panose="020F0502020204030204" pitchFamily="34" charset="0"/>
              </a:rPr>
              <a:t>Scorecard overview and changes</a:t>
            </a:r>
          </a:p>
        </p:txBody>
      </p:sp>
    </p:spTree>
    <p:extLst>
      <p:ext uri="{BB962C8B-B14F-4D97-AF65-F5344CB8AC3E}">
        <p14:creationId xmlns:p14="http://schemas.microsoft.com/office/powerpoint/2010/main" val="319357631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50057DEC6DA34CAEBC961FA4444F63" ma:contentTypeVersion="6" ma:contentTypeDescription="Create a new document." ma:contentTypeScope="" ma:versionID="da8e1ce1c8bc138c6eb8e13c06604b88">
  <xsd:schema xmlns:xsd="http://www.w3.org/2001/XMLSchema" xmlns:xs="http://www.w3.org/2001/XMLSchema" xmlns:p="http://schemas.microsoft.com/office/2006/metadata/properties" xmlns:ns2="eabc6721-e2b8-481a-8afc-6f8e1eefa2fc" xmlns:ns3="d413eb7b-2c89-469f-9b80-6b79275e47d1" targetNamespace="http://schemas.microsoft.com/office/2006/metadata/properties" ma:root="true" ma:fieldsID="4cdf129e870267b9d4ecf19bf4719856" ns2:_="" ns3:_="">
    <xsd:import namespace="eabc6721-e2b8-481a-8afc-6f8e1eefa2fc"/>
    <xsd:import namespace="d413eb7b-2c89-469f-9b80-6b79275e47d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bc6721-e2b8-481a-8afc-6f8e1eefa2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13eb7b-2c89-469f-9b80-6b79275e47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E713F3-2FA0-40C3-A488-0D71FA19C937}">
  <ds:schemaRefs>
    <ds:schemaRef ds:uri="http://purl.org/dc/dcmitype/"/>
    <ds:schemaRef ds:uri="eabc6721-e2b8-481a-8afc-6f8e1eefa2fc"/>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d413eb7b-2c89-469f-9b80-6b79275e47d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69373809-8112-49A4-A362-1379FF9A48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bc6721-e2b8-481a-8afc-6f8e1eefa2fc"/>
    <ds:schemaRef ds:uri="d413eb7b-2c89-469f-9b80-6b79275e47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7D0B07-A728-4C00-AF20-8689521D6C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TM04033925[[fn=Droplet]]</Template>
  <TotalTime>10501</TotalTime>
  <Words>1525</Words>
  <Application>Microsoft Office PowerPoint</Application>
  <PresentationFormat>Widescreen</PresentationFormat>
  <Paragraphs>125</Paragraphs>
  <Slides>40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Aptos</vt:lpstr>
      <vt:lpstr>Arial</vt:lpstr>
      <vt:lpstr>Calibri</vt:lpstr>
      <vt:lpstr>Tw Cen MT</vt:lpstr>
      <vt:lpstr>Droplet</vt:lpstr>
      <vt:lpstr>Tennessee infrastructure scorecard Post-Project  Scorecard</vt:lpstr>
      <vt:lpstr>Agenda</vt:lpstr>
      <vt:lpstr>background</vt:lpstr>
      <vt:lpstr>Background</vt:lpstr>
      <vt:lpstr>PowerPoint Presentation</vt:lpstr>
      <vt:lpstr>ARP contract requirements</vt:lpstr>
      <vt:lpstr>ARP Contract requirements</vt:lpstr>
      <vt:lpstr>ARP Contract requirements continued</vt:lpstr>
      <vt:lpstr>Scorecard overview and changes</vt:lpstr>
      <vt:lpstr>Scorecard overview and changes</vt:lpstr>
      <vt:lpstr>Scorecard elements and submission process</vt:lpstr>
      <vt:lpstr>PowerPoint Presentation</vt:lpstr>
      <vt:lpstr>PowerPoint Presentation</vt:lpstr>
      <vt:lpstr>PowerPoint Presentation</vt:lpstr>
      <vt:lpstr>General tab review &amp; updates</vt:lpstr>
      <vt:lpstr>PowerPoint Presentation</vt:lpstr>
      <vt:lpstr>PowerPoint Presentation</vt:lpstr>
      <vt:lpstr>PowerPoint Presentation</vt:lpstr>
      <vt:lpstr>Financial tab review &amp; updates</vt:lpstr>
      <vt:lpstr>PowerPoint Presentation</vt:lpstr>
      <vt:lpstr>PowerPoint Presentation</vt:lpstr>
      <vt:lpstr>reserves</vt:lpstr>
      <vt:lpstr>LONG-TERM DEBT &amp; COSTS</vt:lpstr>
      <vt:lpstr>PowerPoint Presentation</vt:lpstr>
      <vt:lpstr>Asset Management Tab</vt:lpstr>
      <vt:lpstr>PowerPoint Presentation</vt:lpstr>
      <vt:lpstr>Water Assessment tab</vt:lpstr>
      <vt:lpstr>PowerPoint Presentation</vt:lpstr>
      <vt:lpstr>PowerPoint Presentation</vt:lpstr>
      <vt:lpstr>Wastewater Assessment tab</vt:lpstr>
      <vt:lpstr>PowerPoint Presentation</vt:lpstr>
      <vt:lpstr>PowerPoint Presentation</vt:lpstr>
      <vt:lpstr>PowerPoint Presentation</vt:lpstr>
      <vt:lpstr>PowerPoint Presentation</vt:lpstr>
      <vt:lpstr>DRINKING WATER OPTIMIZATION, WASTEWATER OPTIMIZATION, AND RISK &amp; RESILENCY </vt:lpstr>
      <vt:lpstr>TDEC Submission Process</vt:lpstr>
      <vt:lpstr>Tdec submission process</vt:lpstr>
      <vt:lpstr>Tdec submission process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ARP Contract Requirements: Post-Project Scorecard</dc:title>
  <dc:creator>Ethan Carter</dc:creator>
  <cp:lastModifiedBy>Ethan Carter</cp:lastModifiedBy>
  <cp:revision>6</cp:revision>
  <dcterms:created xsi:type="dcterms:W3CDTF">2024-08-16T15:31:54Z</dcterms:created>
  <dcterms:modified xsi:type="dcterms:W3CDTF">2024-10-30T14:26:47Z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0x0101003750057DEC6DA34CAEBC961FA4444F63</vt:lpwstr>
  </property>
</Properties>
</file>