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1"/>
  </p:notesMasterIdLst>
  <p:handoutMasterIdLst>
    <p:handoutMasterId r:id="rId42"/>
  </p:handoutMasterIdLst>
  <p:sldIdLst>
    <p:sldId id="256" r:id="rId4"/>
    <p:sldId id="337" r:id="rId5"/>
    <p:sldId id="447" r:id="rId6"/>
    <p:sldId id="442" r:id="rId7"/>
    <p:sldId id="460" r:id="rId8"/>
    <p:sldId id="330" r:id="rId9"/>
    <p:sldId id="448" r:id="rId10"/>
    <p:sldId id="446" r:id="rId11"/>
    <p:sldId id="335" r:id="rId12"/>
    <p:sldId id="449" r:id="rId13"/>
    <p:sldId id="450" r:id="rId14"/>
    <p:sldId id="459" r:id="rId15"/>
    <p:sldId id="451" r:id="rId16"/>
    <p:sldId id="452" r:id="rId17"/>
    <p:sldId id="453" r:id="rId18"/>
    <p:sldId id="454" r:id="rId19"/>
    <p:sldId id="456" r:id="rId20"/>
    <p:sldId id="455" r:id="rId21"/>
    <p:sldId id="457" r:id="rId22"/>
    <p:sldId id="458" r:id="rId23"/>
    <p:sldId id="461" r:id="rId24"/>
    <p:sldId id="462" r:id="rId25"/>
    <p:sldId id="463" r:id="rId26"/>
    <p:sldId id="464" r:id="rId27"/>
    <p:sldId id="465" r:id="rId28"/>
    <p:sldId id="466" r:id="rId29"/>
    <p:sldId id="467" r:id="rId30"/>
    <p:sldId id="468" r:id="rId31"/>
    <p:sldId id="469" r:id="rId32"/>
    <p:sldId id="470" r:id="rId33"/>
    <p:sldId id="471" r:id="rId34"/>
    <p:sldId id="472" r:id="rId35"/>
    <p:sldId id="473" r:id="rId36"/>
    <p:sldId id="474" r:id="rId37"/>
    <p:sldId id="475" r:id="rId38"/>
    <p:sldId id="476" r:id="rId39"/>
    <p:sldId id="477" r:id="rId4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A99E66B-8CA7-4D4C-BFAC-6A832B11FC60}">
          <p14:sldIdLst>
            <p14:sldId id="256"/>
            <p14:sldId id="337"/>
            <p14:sldId id="447"/>
            <p14:sldId id="442"/>
            <p14:sldId id="460"/>
            <p14:sldId id="330"/>
            <p14:sldId id="448"/>
            <p14:sldId id="446"/>
            <p14:sldId id="335"/>
            <p14:sldId id="449"/>
            <p14:sldId id="450"/>
            <p14:sldId id="459"/>
            <p14:sldId id="451"/>
            <p14:sldId id="452"/>
            <p14:sldId id="453"/>
            <p14:sldId id="454"/>
            <p14:sldId id="456"/>
            <p14:sldId id="455"/>
            <p14:sldId id="457"/>
            <p14:sldId id="458"/>
            <p14:sldId id="461"/>
            <p14:sldId id="462"/>
            <p14:sldId id="463"/>
            <p14:sldId id="464"/>
            <p14:sldId id="465"/>
            <p14:sldId id="466"/>
            <p14:sldId id="467"/>
            <p14:sldId id="468"/>
            <p14:sldId id="469"/>
            <p14:sldId id="470"/>
            <p14:sldId id="471"/>
            <p14:sldId id="472"/>
            <p14:sldId id="473"/>
            <p14:sldId id="474"/>
            <p14:sldId id="475"/>
            <p14:sldId id="476"/>
            <p14:sldId id="477"/>
          </p14:sldIdLst>
        </p14:section>
        <p14:section name="Untitled Section" id="{474DE060-EE9D-47AD-933D-E047B774964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anie Sain" initials="MS" lastIdx="1" clrIdx="0">
    <p:extLst>
      <p:ext uri="{19B8F6BF-5375-455C-9EA6-DF929625EA0E}">
        <p15:presenceInfo xmlns:p15="http://schemas.microsoft.com/office/powerpoint/2012/main" userId="S-1-5-21-2209410535-1738041496-768148181-11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802ACA-BC3F-4B23-A007-E90E957321C8}" v="138" dt="2024-10-31T10:47:43.7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165" autoAdjust="0"/>
  </p:normalViewPr>
  <p:slideViewPr>
    <p:cSldViewPr snapToGrid="0">
      <p:cViewPr varScale="1">
        <p:scale>
          <a:sx n="63" d="100"/>
          <a:sy n="63" d="100"/>
        </p:scale>
        <p:origin x="1454" y="67"/>
      </p:cViewPr>
      <p:guideLst>
        <p:guide orient="horz" pos="2160"/>
        <p:guide pos="3840"/>
      </p:guideLst>
    </p:cSldViewPr>
  </p:slideViewPr>
  <p:outlineViewPr>
    <p:cViewPr>
      <p:scale>
        <a:sx n="33" d="100"/>
        <a:sy n="33" d="100"/>
      </p:scale>
      <p:origin x="0" y="-23982"/>
    </p:cViewPr>
  </p:outlineViewPr>
  <p:notesTextViewPr>
    <p:cViewPr>
      <p:scale>
        <a:sx n="1" d="1"/>
        <a:sy n="1" d="1"/>
      </p:scale>
      <p:origin x="0" y="0"/>
    </p:cViewPr>
  </p:notesTextViewPr>
  <p:notesViewPr>
    <p:cSldViewPr snapToGrid="0">
      <p:cViewPr>
        <p:scale>
          <a:sx n="80" d="100"/>
          <a:sy n="80" d="100"/>
        </p:scale>
        <p:origin x="2774" y="-48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commentAuthors" Target="commentAuthors.xml"/><Relationship Id="rId48" Type="http://schemas.microsoft.com/office/2015/10/relationships/revisionInfo" Target="revisionInfo.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6522B07-CD53-49E7-89F2-51A5AC72D254}"/>
              </a:ext>
            </a:extLst>
          </p:cNvPr>
          <p:cNvSpPr>
            <a:spLocks noGrp="1"/>
          </p:cNvSpPr>
          <p:nvPr>
            <p:ph type="hdr" sz="quarter"/>
          </p:nvPr>
        </p:nvSpPr>
        <p:spPr>
          <a:xfrm>
            <a:off x="0" y="0"/>
            <a:ext cx="3038155" cy="466554"/>
          </a:xfrm>
          <a:prstGeom prst="rect">
            <a:avLst/>
          </a:prstGeom>
        </p:spPr>
        <p:txBody>
          <a:bodyPr vert="horz" lIns="90690" tIns="45345" rIns="90690" bIns="45345" rtlCol="0"/>
          <a:lstStyle>
            <a:lvl1pPr algn="l">
              <a:defRPr sz="1200"/>
            </a:lvl1pPr>
          </a:lstStyle>
          <a:p>
            <a:endParaRPr lang="en-US"/>
          </a:p>
        </p:txBody>
      </p:sp>
      <p:sp>
        <p:nvSpPr>
          <p:cNvPr id="3" name="Date Placeholder 2">
            <a:extLst>
              <a:ext uri="{FF2B5EF4-FFF2-40B4-BE49-F238E27FC236}">
                <a16:creationId xmlns:a16="http://schemas.microsoft.com/office/drawing/2014/main" id="{792A2415-F48C-4D81-A7A2-68E9E2DAD5CD}"/>
              </a:ext>
            </a:extLst>
          </p:cNvPr>
          <p:cNvSpPr>
            <a:spLocks noGrp="1"/>
          </p:cNvSpPr>
          <p:nvPr>
            <p:ph type="dt" sz="quarter" idx="1"/>
          </p:nvPr>
        </p:nvSpPr>
        <p:spPr>
          <a:xfrm>
            <a:off x="3970673" y="0"/>
            <a:ext cx="3038155" cy="466554"/>
          </a:xfrm>
          <a:prstGeom prst="rect">
            <a:avLst/>
          </a:prstGeom>
        </p:spPr>
        <p:txBody>
          <a:bodyPr vert="horz" lIns="90690" tIns="45345" rIns="90690" bIns="45345" rtlCol="0"/>
          <a:lstStyle>
            <a:lvl1pPr algn="r">
              <a:defRPr sz="1200"/>
            </a:lvl1pPr>
          </a:lstStyle>
          <a:p>
            <a:fld id="{56471406-E82E-49ED-B8BC-7B9BE89E2FA1}" type="datetimeFigureOut">
              <a:rPr lang="en-US" smtClean="0"/>
              <a:t>10/31/2024</a:t>
            </a:fld>
            <a:endParaRPr lang="en-US"/>
          </a:p>
        </p:txBody>
      </p:sp>
      <p:sp>
        <p:nvSpPr>
          <p:cNvPr id="4" name="Footer Placeholder 3">
            <a:extLst>
              <a:ext uri="{FF2B5EF4-FFF2-40B4-BE49-F238E27FC236}">
                <a16:creationId xmlns:a16="http://schemas.microsoft.com/office/drawing/2014/main" id="{D39253BC-BD14-429D-B629-9898128A8613}"/>
              </a:ext>
            </a:extLst>
          </p:cNvPr>
          <p:cNvSpPr>
            <a:spLocks noGrp="1"/>
          </p:cNvSpPr>
          <p:nvPr>
            <p:ph type="ftr" sz="quarter" idx="2"/>
          </p:nvPr>
        </p:nvSpPr>
        <p:spPr>
          <a:xfrm>
            <a:off x="0" y="8829846"/>
            <a:ext cx="3038155" cy="466554"/>
          </a:xfrm>
          <a:prstGeom prst="rect">
            <a:avLst/>
          </a:prstGeom>
        </p:spPr>
        <p:txBody>
          <a:bodyPr vert="horz" lIns="90690" tIns="45345" rIns="90690" bIns="4534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ACEAC4C-FA36-4039-B921-58E82EA36F3C}"/>
              </a:ext>
            </a:extLst>
          </p:cNvPr>
          <p:cNvSpPr>
            <a:spLocks noGrp="1"/>
          </p:cNvSpPr>
          <p:nvPr>
            <p:ph type="sldNum" sz="quarter" idx="3"/>
          </p:nvPr>
        </p:nvSpPr>
        <p:spPr>
          <a:xfrm>
            <a:off x="3970673" y="8829846"/>
            <a:ext cx="3038155" cy="466554"/>
          </a:xfrm>
          <a:prstGeom prst="rect">
            <a:avLst/>
          </a:prstGeom>
        </p:spPr>
        <p:txBody>
          <a:bodyPr vert="horz" lIns="90690" tIns="45345" rIns="90690" bIns="45345" rtlCol="0" anchor="b"/>
          <a:lstStyle>
            <a:lvl1pPr algn="r">
              <a:defRPr sz="1200"/>
            </a:lvl1pPr>
          </a:lstStyle>
          <a:p>
            <a:fld id="{58FB3C67-AFE0-4278-8C96-02F295529C36}" type="slidenum">
              <a:rPr lang="en-US" smtClean="0"/>
              <a:t>‹#›</a:t>
            </a:fld>
            <a:endParaRPr lang="en-US"/>
          </a:p>
        </p:txBody>
      </p:sp>
    </p:spTree>
    <p:extLst>
      <p:ext uri="{BB962C8B-B14F-4D97-AF65-F5344CB8AC3E}">
        <p14:creationId xmlns:p14="http://schemas.microsoft.com/office/powerpoint/2010/main" val="1530377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475" cy="466725"/>
          </a:xfrm>
          <a:prstGeom prst="rect">
            <a:avLst/>
          </a:prstGeom>
        </p:spPr>
        <p:txBody>
          <a:bodyPr vert="horz" lIns="91425" tIns="45712" rIns="91425" bIns="45712" rtlCol="0"/>
          <a:lstStyle>
            <a:lvl1pPr algn="l">
              <a:defRPr sz="1200"/>
            </a:lvl1pPr>
          </a:lstStyle>
          <a:p>
            <a:endParaRPr lang="en-US" dirty="0"/>
          </a:p>
        </p:txBody>
      </p:sp>
      <p:sp>
        <p:nvSpPr>
          <p:cNvPr id="3" name="Date Placeholder 2"/>
          <p:cNvSpPr>
            <a:spLocks noGrp="1"/>
          </p:cNvSpPr>
          <p:nvPr>
            <p:ph type="dt" idx="1"/>
          </p:nvPr>
        </p:nvSpPr>
        <p:spPr>
          <a:xfrm>
            <a:off x="3970339" y="1"/>
            <a:ext cx="3038475" cy="466725"/>
          </a:xfrm>
          <a:prstGeom prst="rect">
            <a:avLst/>
          </a:prstGeom>
        </p:spPr>
        <p:txBody>
          <a:bodyPr vert="horz" lIns="91425" tIns="45712" rIns="91425" bIns="45712" rtlCol="0"/>
          <a:lstStyle>
            <a:lvl1pPr algn="r">
              <a:defRPr sz="1200"/>
            </a:lvl1pPr>
          </a:lstStyle>
          <a:p>
            <a:fld id="{0177861E-444A-43C0-8439-0FDF112DC574}" type="datetimeFigureOut">
              <a:rPr lang="en-US" smtClean="0"/>
              <a:t>10/31/2024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25" tIns="45712" rIns="91425" bIns="45712" rtlCol="0" anchor="ctr"/>
          <a:lstStyle/>
          <a:p>
            <a:endParaRPr lang="en-US" dirty="0"/>
          </a:p>
        </p:txBody>
      </p:sp>
      <p:sp>
        <p:nvSpPr>
          <p:cNvPr id="5" name="Notes Placeholder 4"/>
          <p:cNvSpPr>
            <a:spLocks noGrp="1"/>
          </p:cNvSpPr>
          <p:nvPr>
            <p:ph type="body" sz="quarter" idx="3"/>
          </p:nvPr>
        </p:nvSpPr>
        <p:spPr>
          <a:xfrm>
            <a:off x="701675" y="4473576"/>
            <a:ext cx="5607050" cy="3660775"/>
          </a:xfrm>
          <a:prstGeom prst="rect">
            <a:avLst/>
          </a:prstGeom>
        </p:spPr>
        <p:txBody>
          <a:bodyPr vert="horz" lIns="91425" tIns="45712" rIns="91425" bIns="4571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25" tIns="45712" rIns="91425" bIns="4571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829675"/>
            <a:ext cx="3038475" cy="466725"/>
          </a:xfrm>
          <a:prstGeom prst="rect">
            <a:avLst/>
          </a:prstGeom>
        </p:spPr>
        <p:txBody>
          <a:bodyPr vert="horz" lIns="91425" tIns="45712" rIns="91425" bIns="45712" rtlCol="0" anchor="b"/>
          <a:lstStyle>
            <a:lvl1pPr algn="r">
              <a:defRPr sz="1200"/>
            </a:lvl1pPr>
          </a:lstStyle>
          <a:p>
            <a:fld id="{B207E656-0E97-4BB1-BF1D-BCBAE9C25D50}" type="slidenum">
              <a:rPr lang="en-US" smtClean="0"/>
              <a:t>‹#›</a:t>
            </a:fld>
            <a:endParaRPr lang="en-US" dirty="0"/>
          </a:p>
        </p:txBody>
      </p:sp>
    </p:spTree>
    <p:extLst>
      <p:ext uri="{BB962C8B-B14F-4D97-AF65-F5344CB8AC3E}">
        <p14:creationId xmlns:p14="http://schemas.microsoft.com/office/powerpoint/2010/main" val="2328889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Some of your boards could be different but I tried to not discuss too may specifics and more general</a:t>
            </a:r>
          </a:p>
        </p:txBody>
      </p:sp>
      <p:sp>
        <p:nvSpPr>
          <p:cNvPr id="4" name="Slide Number Placeholder 3"/>
          <p:cNvSpPr>
            <a:spLocks noGrp="1"/>
          </p:cNvSpPr>
          <p:nvPr>
            <p:ph type="sldNum" sz="quarter" idx="10"/>
          </p:nvPr>
        </p:nvSpPr>
        <p:spPr/>
        <p:txBody>
          <a:bodyPr/>
          <a:lstStyle/>
          <a:p>
            <a:fld id="{B207E656-0E97-4BB1-BF1D-BCBAE9C25D50}" type="slidenum">
              <a:rPr lang="en-US" smtClean="0"/>
              <a:t>1</a:t>
            </a:fld>
            <a:endParaRPr lang="en-US" dirty="0"/>
          </a:p>
        </p:txBody>
      </p:sp>
    </p:spTree>
    <p:extLst>
      <p:ext uri="{BB962C8B-B14F-4D97-AF65-F5344CB8AC3E}">
        <p14:creationId xmlns:p14="http://schemas.microsoft.com/office/powerpoint/2010/main" val="2511634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pPr marL="171450" indent="-171450">
              <a:buFont typeface="Arial" panose="020B0604020202020204" pitchFamily="34" charset="0"/>
              <a:buChar char="•"/>
            </a:pPr>
            <a:r>
              <a:rPr lang="en-US" dirty="0"/>
              <a:t>21 we will cover.  If we get to the all.  I did my favorites first</a:t>
            </a:r>
          </a:p>
        </p:txBody>
      </p:sp>
      <p:sp>
        <p:nvSpPr>
          <p:cNvPr id="4" name="Slide Number Placeholder 3"/>
          <p:cNvSpPr>
            <a:spLocks noGrp="1"/>
          </p:cNvSpPr>
          <p:nvPr>
            <p:ph type="sldNum" sz="quarter" idx="10"/>
          </p:nvPr>
        </p:nvSpPr>
        <p:spPr/>
        <p:txBody>
          <a:bodyPr/>
          <a:lstStyle/>
          <a:p>
            <a:fld id="{B207E656-0E97-4BB1-BF1D-BCBAE9C25D50}" type="slidenum">
              <a:rPr lang="en-US" smtClean="0"/>
              <a:t>10</a:t>
            </a:fld>
            <a:endParaRPr lang="en-US" dirty="0"/>
          </a:p>
        </p:txBody>
      </p:sp>
    </p:spTree>
    <p:extLst>
      <p:ext uri="{BB962C8B-B14F-4D97-AF65-F5344CB8AC3E}">
        <p14:creationId xmlns:p14="http://schemas.microsoft.com/office/powerpoint/2010/main" val="337025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Now I know this is can be a tough one to start out on.  Board members are typically tied to a community and there are a lot of influences on them</a:t>
            </a:r>
          </a:p>
          <a:p>
            <a:endParaRPr lang="en-US" dirty="0"/>
          </a:p>
          <a:p>
            <a:r>
              <a:rPr lang="en-US" dirty="0"/>
              <a:t>GM’s:  What is the most embarrassing thing that has happened in a Board Meeting</a:t>
            </a:r>
          </a:p>
        </p:txBody>
      </p:sp>
      <p:sp>
        <p:nvSpPr>
          <p:cNvPr id="4" name="Slide Number Placeholder 3"/>
          <p:cNvSpPr>
            <a:spLocks noGrp="1"/>
          </p:cNvSpPr>
          <p:nvPr>
            <p:ph type="sldNum" sz="quarter" idx="10"/>
          </p:nvPr>
        </p:nvSpPr>
        <p:spPr/>
        <p:txBody>
          <a:bodyPr/>
          <a:lstStyle/>
          <a:p>
            <a:fld id="{B207E656-0E97-4BB1-BF1D-BCBAE9C25D50}" type="slidenum">
              <a:rPr lang="en-US" smtClean="0"/>
              <a:t>11</a:t>
            </a:fld>
            <a:endParaRPr lang="en-US" dirty="0"/>
          </a:p>
        </p:txBody>
      </p:sp>
    </p:spTree>
    <p:extLst>
      <p:ext uri="{BB962C8B-B14F-4D97-AF65-F5344CB8AC3E}">
        <p14:creationId xmlns:p14="http://schemas.microsoft.com/office/powerpoint/2010/main" val="4197411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He was a very connected lawyer in Memphis.  Very influential church,.  Turned into a circus pretty quickly</a:t>
            </a:r>
          </a:p>
        </p:txBody>
      </p:sp>
      <p:sp>
        <p:nvSpPr>
          <p:cNvPr id="4" name="Slide Number Placeholder 3"/>
          <p:cNvSpPr>
            <a:spLocks noGrp="1"/>
          </p:cNvSpPr>
          <p:nvPr>
            <p:ph type="sldNum" sz="quarter" idx="10"/>
          </p:nvPr>
        </p:nvSpPr>
        <p:spPr/>
        <p:txBody>
          <a:bodyPr/>
          <a:lstStyle/>
          <a:p>
            <a:fld id="{B207E656-0E97-4BB1-BF1D-BCBAE9C25D50}" type="slidenum">
              <a:rPr lang="en-US" smtClean="0"/>
              <a:t>12</a:t>
            </a:fld>
            <a:endParaRPr lang="en-US" dirty="0"/>
          </a:p>
        </p:txBody>
      </p:sp>
    </p:spTree>
    <p:extLst>
      <p:ext uri="{BB962C8B-B14F-4D97-AF65-F5344CB8AC3E}">
        <p14:creationId xmlns:p14="http://schemas.microsoft.com/office/powerpoint/2010/main" val="1676494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endParaRPr lang="en-US" dirty="0"/>
          </a:p>
        </p:txBody>
      </p:sp>
      <p:sp>
        <p:nvSpPr>
          <p:cNvPr id="4" name="Slide Number Placeholder 3"/>
          <p:cNvSpPr>
            <a:spLocks noGrp="1"/>
          </p:cNvSpPr>
          <p:nvPr>
            <p:ph type="sldNum" sz="quarter" idx="10"/>
          </p:nvPr>
        </p:nvSpPr>
        <p:spPr/>
        <p:txBody>
          <a:bodyPr/>
          <a:lstStyle/>
          <a:p>
            <a:fld id="{B207E656-0E97-4BB1-BF1D-BCBAE9C25D50}" type="slidenum">
              <a:rPr lang="en-US" smtClean="0"/>
              <a:t>13</a:t>
            </a:fld>
            <a:endParaRPr lang="en-US" dirty="0"/>
          </a:p>
        </p:txBody>
      </p:sp>
    </p:spTree>
    <p:extLst>
      <p:ext uri="{BB962C8B-B14F-4D97-AF65-F5344CB8AC3E}">
        <p14:creationId xmlns:p14="http://schemas.microsoft.com/office/powerpoint/2010/main" val="369200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Just must be informed</a:t>
            </a:r>
          </a:p>
          <a:p>
            <a:r>
              <a:rPr lang="en-US" dirty="0"/>
              <a:t>Board members must be prepared</a:t>
            </a:r>
          </a:p>
          <a:p>
            <a:r>
              <a:rPr lang="en-US" dirty="0"/>
              <a:t>Nothing tougher for a organization to try to get things done if board is not up to speed</a:t>
            </a:r>
          </a:p>
          <a:p>
            <a:r>
              <a:rPr lang="en-US" dirty="0" err="1"/>
              <a:t>Inversly</a:t>
            </a:r>
            <a:r>
              <a:rPr lang="en-US" dirty="0"/>
              <a:t> as a GM you need to have your stuff together when going to a board meeting</a:t>
            </a:r>
          </a:p>
        </p:txBody>
      </p:sp>
      <p:sp>
        <p:nvSpPr>
          <p:cNvPr id="4" name="Slide Number Placeholder 3"/>
          <p:cNvSpPr>
            <a:spLocks noGrp="1"/>
          </p:cNvSpPr>
          <p:nvPr>
            <p:ph type="sldNum" sz="quarter" idx="10"/>
          </p:nvPr>
        </p:nvSpPr>
        <p:spPr/>
        <p:txBody>
          <a:bodyPr/>
          <a:lstStyle/>
          <a:p>
            <a:fld id="{B207E656-0E97-4BB1-BF1D-BCBAE9C25D50}" type="slidenum">
              <a:rPr lang="en-US" smtClean="0"/>
              <a:t>14</a:t>
            </a:fld>
            <a:endParaRPr lang="en-US" dirty="0"/>
          </a:p>
        </p:txBody>
      </p:sp>
    </p:spTree>
    <p:extLst>
      <p:ext uri="{BB962C8B-B14F-4D97-AF65-F5344CB8AC3E}">
        <p14:creationId xmlns:p14="http://schemas.microsoft.com/office/powerpoint/2010/main" val="2146470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endParaRPr lang="en-US" dirty="0"/>
          </a:p>
          <a:p>
            <a:endParaRPr lang="en-US" dirty="0"/>
          </a:p>
          <a:p>
            <a:r>
              <a:rPr lang="en-US" dirty="0"/>
              <a:t>Its all about the </a:t>
            </a:r>
            <a:r>
              <a:rPr lang="en-US" dirty="0" err="1"/>
              <a:t>berjamines</a:t>
            </a:r>
            <a:endParaRPr lang="en-US" dirty="0"/>
          </a:p>
          <a:p>
            <a:r>
              <a:rPr lang="en-US" dirty="0"/>
              <a:t>It is the boards responsibility to help equip a organization to ensure sound operation of the organization as a whole</a:t>
            </a:r>
          </a:p>
        </p:txBody>
      </p:sp>
      <p:sp>
        <p:nvSpPr>
          <p:cNvPr id="4" name="Slide Number Placeholder 3"/>
          <p:cNvSpPr>
            <a:spLocks noGrp="1"/>
          </p:cNvSpPr>
          <p:nvPr>
            <p:ph type="sldNum" sz="quarter" idx="10"/>
          </p:nvPr>
        </p:nvSpPr>
        <p:spPr/>
        <p:txBody>
          <a:bodyPr/>
          <a:lstStyle/>
          <a:p>
            <a:fld id="{B207E656-0E97-4BB1-BF1D-BCBAE9C25D50}" type="slidenum">
              <a:rPr lang="en-US" smtClean="0"/>
              <a:t>15</a:t>
            </a:fld>
            <a:endParaRPr lang="en-US" dirty="0"/>
          </a:p>
        </p:txBody>
      </p:sp>
    </p:spTree>
    <p:extLst>
      <p:ext uri="{BB962C8B-B14F-4D97-AF65-F5344CB8AC3E}">
        <p14:creationId xmlns:p14="http://schemas.microsoft.com/office/powerpoint/2010/main" val="2364480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endParaRPr lang="en-US" dirty="0"/>
          </a:p>
          <a:p>
            <a:r>
              <a:rPr lang="en-US" dirty="0"/>
              <a:t>Public boards and is public information</a:t>
            </a:r>
          </a:p>
          <a:p>
            <a:r>
              <a:rPr lang="en-US" dirty="0"/>
              <a:t>At MLGW the Joke was that the union leadership knew the boards decisions in Executive Session before the meeting was over</a:t>
            </a:r>
          </a:p>
        </p:txBody>
      </p:sp>
      <p:sp>
        <p:nvSpPr>
          <p:cNvPr id="4" name="Slide Number Placeholder 3"/>
          <p:cNvSpPr>
            <a:spLocks noGrp="1"/>
          </p:cNvSpPr>
          <p:nvPr>
            <p:ph type="sldNum" sz="quarter" idx="10"/>
          </p:nvPr>
        </p:nvSpPr>
        <p:spPr/>
        <p:txBody>
          <a:bodyPr/>
          <a:lstStyle/>
          <a:p>
            <a:fld id="{B207E656-0E97-4BB1-BF1D-BCBAE9C25D50}" type="slidenum">
              <a:rPr lang="en-US" smtClean="0"/>
              <a:t>16</a:t>
            </a:fld>
            <a:endParaRPr lang="en-US" dirty="0"/>
          </a:p>
        </p:txBody>
      </p:sp>
    </p:spTree>
    <p:extLst>
      <p:ext uri="{BB962C8B-B14F-4D97-AF65-F5344CB8AC3E}">
        <p14:creationId xmlns:p14="http://schemas.microsoft.com/office/powerpoint/2010/main" val="3651933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Now this does not mean they need to know utilities.  I have worked with very successful boards that come from all sorts of backgrounds where their strengths are utilized.  Only need one lawyer on there though.</a:t>
            </a:r>
          </a:p>
        </p:txBody>
      </p:sp>
      <p:sp>
        <p:nvSpPr>
          <p:cNvPr id="4" name="Slide Number Placeholder 3"/>
          <p:cNvSpPr>
            <a:spLocks noGrp="1"/>
          </p:cNvSpPr>
          <p:nvPr>
            <p:ph type="sldNum" sz="quarter" idx="10"/>
          </p:nvPr>
        </p:nvSpPr>
        <p:spPr/>
        <p:txBody>
          <a:bodyPr/>
          <a:lstStyle/>
          <a:p>
            <a:fld id="{B207E656-0E97-4BB1-BF1D-BCBAE9C25D50}" type="slidenum">
              <a:rPr lang="en-US" smtClean="0"/>
              <a:t>17</a:t>
            </a:fld>
            <a:endParaRPr lang="en-US" dirty="0"/>
          </a:p>
        </p:txBody>
      </p:sp>
    </p:spTree>
    <p:extLst>
      <p:ext uri="{BB962C8B-B14F-4D97-AF65-F5344CB8AC3E}">
        <p14:creationId xmlns:p14="http://schemas.microsoft.com/office/powerpoint/2010/main" val="13646366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Sidebar conversations took on a whole new role for me in Memphis, Walking around talking to other members while I was presenting</a:t>
            </a:r>
          </a:p>
          <a:p>
            <a:r>
              <a:rPr lang="en-US" dirty="0"/>
              <a:t>GM’s  What is the ugliest thing a board member has said to you?</a:t>
            </a:r>
          </a:p>
        </p:txBody>
      </p:sp>
      <p:sp>
        <p:nvSpPr>
          <p:cNvPr id="4" name="Slide Number Placeholder 3"/>
          <p:cNvSpPr>
            <a:spLocks noGrp="1"/>
          </p:cNvSpPr>
          <p:nvPr>
            <p:ph type="sldNum" sz="quarter" idx="10"/>
          </p:nvPr>
        </p:nvSpPr>
        <p:spPr/>
        <p:txBody>
          <a:bodyPr/>
          <a:lstStyle/>
          <a:p>
            <a:fld id="{B207E656-0E97-4BB1-BF1D-BCBAE9C25D50}" type="slidenum">
              <a:rPr lang="en-US" smtClean="0"/>
              <a:t>18</a:t>
            </a:fld>
            <a:endParaRPr lang="en-US" dirty="0"/>
          </a:p>
        </p:txBody>
      </p:sp>
    </p:spTree>
    <p:extLst>
      <p:ext uri="{BB962C8B-B14F-4D97-AF65-F5344CB8AC3E}">
        <p14:creationId xmlns:p14="http://schemas.microsoft.com/office/powerpoint/2010/main" val="29737696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Board Members: What is the funniest or ugliest thing said to you as a board member?</a:t>
            </a:r>
          </a:p>
        </p:txBody>
      </p:sp>
      <p:sp>
        <p:nvSpPr>
          <p:cNvPr id="4" name="Slide Number Placeholder 3"/>
          <p:cNvSpPr>
            <a:spLocks noGrp="1"/>
          </p:cNvSpPr>
          <p:nvPr>
            <p:ph type="sldNum" sz="quarter" idx="10"/>
          </p:nvPr>
        </p:nvSpPr>
        <p:spPr/>
        <p:txBody>
          <a:bodyPr/>
          <a:lstStyle/>
          <a:p>
            <a:fld id="{B207E656-0E97-4BB1-BF1D-BCBAE9C25D50}" type="slidenum">
              <a:rPr lang="en-US" smtClean="0"/>
              <a:t>19</a:t>
            </a:fld>
            <a:endParaRPr lang="en-US" dirty="0"/>
          </a:p>
        </p:txBody>
      </p:sp>
    </p:spTree>
    <p:extLst>
      <p:ext uri="{BB962C8B-B14F-4D97-AF65-F5344CB8AC3E}">
        <p14:creationId xmlns:p14="http://schemas.microsoft.com/office/powerpoint/2010/main" val="3930564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endParaRPr lang="en-US" dirty="0"/>
          </a:p>
        </p:txBody>
      </p:sp>
      <p:sp>
        <p:nvSpPr>
          <p:cNvPr id="4" name="Slide Number Placeholder 3"/>
          <p:cNvSpPr>
            <a:spLocks noGrp="1"/>
          </p:cNvSpPr>
          <p:nvPr>
            <p:ph type="sldNum" sz="quarter" idx="10"/>
          </p:nvPr>
        </p:nvSpPr>
        <p:spPr/>
        <p:txBody>
          <a:bodyPr/>
          <a:lstStyle/>
          <a:p>
            <a:fld id="{B207E656-0E97-4BB1-BF1D-BCBAE9C25D50}" type="slidenum">
              <a:rPr lang="en-US" smtClean="0"/>
              <a:t>2</a:t>
            </a:fld>
            <a:endParaRPr lang="en-US" dirty="0"/>
          </a:p>
        </p:txBody>
      </p:sp>
    </p:spTree>
    <p:extLst>
      <p:ext uri="{BB962C8B-B14F-4D97-AF65-F5344CB8AC3E}">
        <p14:creationId xmlns:p14="http://schemas.microsoft.com/office/powerpoint/2010/main" val="17477660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Habitat for humanity</a:t>
            </a:r>
          </a:p>
        </p:txBody>
      </p:sp>
      <p:sp>
        <p:nvSpPr>
          <p:cNvPr id="4" name="Slide Number Placeholder 3"/>
          <p:cNvSpPr>
            <a:spLocks noGrp="1"/>
          </p:cNvSpPr>
          <p:nvPr>
            <p:ph type="sldNum" sz="quarter" idx="10"/>
          </p:nvPr>
        </p:nvSpPr>
        <p:spPr/>
        <p:txBody>
          <a:bodyPr/>
          <a:lstStyle/>
          <a:p>
            <a:fld id="{B207E656-0E97-4BB1-BF1D-BCBAE9C25D50}" type="slidenum">
              <a:rPr lang="en-US" smtClean="0"/>
              <a:t>20</a:t>
            </a:fld>
            <a:endParaRPr lang="en-US" dirty="0"/>
          </a:p>
        </p:txBody>
      </p:sp>
    </p:spTree>
    <p:extLst>
      <p:ext uri="{BB962C8B-B14F-4D97-AF65-F5344CB8AC3E}">
        <p14:creationId xmlns:p14="http://schemas.microsoft.com/office/powerpoint/2010/main" val="10197377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Don’t take it out of the board meeting</a:t>
            </a:r>
          </a:p>
        </p:txBody>
      </p:sp>
      <p:sp>
        <p:nvSpPr>
          <p:cNvPr id="4" name="Slide Number Placeholder 3"/>
          <p:cNvSpPr>
            <a:spLocks noGrp="1"/>
          </p:cNvSpPr>
          <p:nvPr>
            <p:ph type="sldNum" sz="quarter" idx="10"/>
          </p:nvPr>
        </p:nvSpPr>
        <p:spPr/>
        <p:txBody>
          <a:bodyPr/>
          <a:lstStyle/>
          <a:p>
            <a:fld id="{B207E656-0E97-4BB1-BF1D-BCBAE9C25D50}" type="slidenum">
              <a:rPr lang="en-US" smtClean="0"/>
              <a:t>21</a:t>
            </a:fld>
            <a:endParaRPr lang="en-US" dirty="0"/>
          </a:p>
        </p:txBody>
      </p:sp>
    </p:spTree>
    <p:extLst>
      <p:ext uri="{BB962C8B-B14F-4D97-AF65-F5344CB8AC3E}">
        <p14:creationId xmlns:p14="http://schemas.microsoft.com/office/powerpoint/2010/main" val="41908090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I have had board members who have obviously not reviewed the material. Its frustrating.  Now I completely understand the </a:t>
            </a:r>
            <a:r>
              <a:rPr lang="en-US" sz="1600" dirty="0" err="1"/>
              <a:t>delima</a:t>
            </a:r>
            <a:r>
              <a:rPr lang="en-US" sz="1600" dirty="0"/>
              <a:t> behind this.  Some board packets can get huge really quickly. </a:t>
            </a:r>
          </a:p>
          <a:p>
            <a:r>
              <a:rPr lang="en-US" sz="1600" dirty="0"/>
              <a:t> TBOUR </a:t>
            </a:r>
          </a:p>
          <a:p>
            <a:endParaRPr lang="en-US" sz="1600" dirty="0"/>
          </a:p>
        </p:txBody>
      </p:sp>
      <p:sp>
        <p:nvSpPr>
          <p:cNvPr id="4" name="Slide Number Placeholder 3"/>
          <p:cNvSpPr>
            <a:spLocks noGrp="1"/>
          </p:cNvSpPr>
          <p:nvPr>
            <p:ph type="sldNum" sz="quarter" idx="10"/>
          </p:nvPr>
        </p:nvSpPr>
        <p:spPr/>
        <p:txBody>
          <a:bodyPr/>
          <a:lstStyle/>
          <a:p>
            <a:fld id="{B207E656-0E97-4BB1-BF1D-BCBAE9C25D50}" type="slidenum">
              <a:rPr lang="en-US" smtClean="0"/>
              <a:t>22</a:t>
            </a:fld>
            <a:endParaRPr lang="en-US" dirty="0"/>
          </a:p>
        </p:txBody>
      </p:sp>
    </p:spTree>
    <p:extLst>
      <p:ext uri="{BB962C8B-B14F-4D97-AF65-F5344CB8AC3E}">
        <p14:creationId xmlns:p14="http://schemas.microsoft.com/office/powerpoint/2010/main" val="32801465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Surf Club. Board member came in late and said.  I didn’t hear what he said but it’s a lie.</a:t>
            </a:r>
          </a:p>
        </p:txBody>
      </p:sp>
      <p:sp>
        <p:nvSpPr>
          <p:cNvPr id="4" name="Slide Number Placeholder 3"/>
          <p:cNvSpPr>
            <a:spLocks noGrp="1"/>
          </p:cNvSpPr>
          <p:nvPr>
            <p:ph type="sldNum" sz="quarter" idx="10"/>
          </p:nvPr>
        </p:nvSpPr>
        <p:spPr/>
        <p:txBody>
          <a:bodyPr/>
          <a:lstStyle/>
          <a:p>
            <a:fld id="{B207E656-0E97-4BB1-BF1D-BCBAE9C25D50}" type="slidenum">
              <a:rPr lang="en-US" smtClean="0"/>
              <a:t>23</a:t>
            </a:fld>
            <a:endParaRPr lang="en-US" dirty="0"/>
          </a:p>
        </p:txBody>
      </p:sp>
    </p:spTree>
    <p:extLst>
      <p:ext uri="{BB962C8B-B14F-4D97-AF65-F5344CB8AC3E}">
        <p14:creationId xmlns:p14="http://schemas.microsoft.com/office/powerpoint/2010/main" val="19225010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In most situations who is the employees of the board?  Written and reviewed</a:t>
            </a:r>
          </a:p>
          <a:p>
            <a:endParaRPr lang="en-US" sz="1600" dirty="0"/>
          </a:p>
          <a:p>
            <a:r>
              <a:rPr lang="en-US" sz="1600" dirty="0"/>
              <a:t> JENNA </a:t>
            </a:r>
          </a:p>
          <a:p>
            <a:r>
              <a:rPr lang="en-US" sz="1600" dirty="0"/>
              <a:t>Now if the leader is not performing and the employees are not being supported the board needs to act.</a:t>
            </a:r>
          </a:p>
          <a:p>
            <a:r>
              <a:rPr lang="en-US" sz="1600" dirty="0"/>
              <a:t>Needs to be set guidelines on how it done.  </a:t>
            </a:r>
          </a:p>
          <a:p>
            <a:r>
              <a:rPr lang="en-US" sz="1600" dirty="0"/>
              <a:t>Union shop – employees opportunity</a:t>
            </a:r>
          </a:p>
        </p:txBody>
      </p:sp>
      <p:sp>
        <p:nvSpPr>
          <p:cNvPr id="4" name="Slide Number Placeholder 3"/>
          <p:cNvSpPr>
            <a:spLocks noGrp="1"/>
          </p:cNvSpPr>
          <p:nvPr>
            <p:ph type="sldNum" sz="quarter" idx="10"/>
          </p:nvPr>
        </p:nvSpPr>
        <p:spPr/>
        <p:txBody>
          <a:bodyPr/>
          <a:lstStyle/>
          <a:p>
            <a:fld id="{B207E656-0E97-4BB1-BF1D-BCBAE9C25D50}" type="slidenum">
              <a:rPr lang="en-US" smtClean="0"/>
              <a:t>24</a:t>
            </a:fld>
            <a:endParaRPr lang="en-US" dirty="0"/>
          </a:p>
        </p:txBody>
      </p:sp>
    </p:spTree>
    <p:extLst>
      <p:ext uri="{BB962C8B-B14F-4D97-AF65-F5344CB8AC3E}">
        <p14:creationId xmlns:p14="http://schemas.microsoft.com/office/powerpoint/2010/main" val="18429831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Can be difficult to do in a diverse population</a:t>
            </a:r>
          </a:p>
          <a:p>
            <a:r>
              <a:rPr lang="en-US" sz="1600" dirty="0"/>
              <a:t>Rule of thumb:  Your board should look like the community they serve. </a:t>
            </a:r>
          </a:p>
          <a:p>
            <a:r>
              <a:rPr lang="en-US" sz="1600" dirty="0"/>
              <a:t>TAUD Board with 3 females</a:t>
            </a:r>
          </a:p>
        </p:txBody>
      </p:sp>
      <p:sp>
        <p:nvSpPr>
          <p:cNvPr id="4" name="Slide Number Placeholder 3"/>
          <p:cNvSpPr>
            <a:spLocks noGrp="1"/>
          </p:cNvSpPr>
          <p:nvPr>
            <p:ph type="sldNum" sz="quarter" idx="10"/>
          </p:nvPr>
        </p:nvSpPr>
        <p:spPr/>
        <p:txBody>
          <a:bodyPr/>
          <a:lstStyle/>
          <a:p>
            <a:fld id="{B207E656-0E97-4BB1-BF1D-BCBAE9C25D50}" type="slidenum">
              <a:rPr lang="en-US" smtClean="0"/>
              <a:t>25</a:t>
            </a:fld>
            <a:endParaRPr lang="en-US" dirty="0"/>
          </a:p>
        </p:txBody>
      </p:sp>
    </p:spTree>
    <p:extLst>
      <p:ext uri="{BB962C8B-B14F-4D97-AF65-F5344CB8AC3E}">
        <p14:creationId xmlns:p14="http://schemas.microsoft.com/office/powerpoint/2010/main" val="16919789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4- 5 hour board meetings.  Board member would get on his soap box.  Lost respect from other board members.</a:t>
            </a:r>
          </a:p>
        </p:txBody>
      </p:sp>
      <p:sp>
        <p:nvSpPr>
          <p:cNvPr id="4" name="Slide Number Placeholder 3"/>
          <p:cNvSpPr>
            <a:spLocks noGrp="1"/>
          </p:cNvSpPr>
          <p:nvPr>
            <p:ph type="sldNum" sz="quarter" idx="10"/>
          </p:nvPr>
        </p:nvSpPr>
        <p:spPr/>
        <p:txBody>
          <a:bodyPr/>
          <a:lstStyle/>
          <a:p>
            <a:fld id="{B207E656-0E97-4BB1-BF1D-BCBAE9C25D50}" type="slidenum">
              <a:rPr lang="en-US" smtClean="0"/>
              <a:t>26</a:t>
            </a:fld>
            <a:endParaRPr lang="en-US" dirty="0"/>
          </a:p>
        </p:txBody>
      </p:sp>
    </p:spTree>
    <p:extLst>
      <p:ext uri="{BB962C8B-B14F-4D97-AF65-F5344CB8AC3E}">
        <p14:creationId xmlns:p14="http://schemas.microsoft.com/office/powerpoint/2010/main" val="590771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 Rules on meeting attendance Missing 2 or more consecutive meetings can be removed.</a:t>
            </a:r>
          </a:p>
        </p:txBody>
      </p:sp>
      <p:sp>
        <p:nvSpPr>
          <p:cNvPr id="4" name="Slide Number Placeholder 3"/>
          <p:cNvSpPr>
            <a:spLocks noGrp="1"/>
          </p:cNvSpPr>
          <p:nvPr>
            <p:ph type="sldNum" sz="quarter" idx="10"/>
          </p:nvPr>
        </p:nvSpPr>
        <p:spPr/>
        <p:txBody>
          <a:bodyPr/>
          <a:lstStyle/>
          <a:p>
            <a:fld id="{B207E656-0E97-4BB1-BF1D-BCBAE9C25D50}" type="slidenum">
              <a:rPr lang="en-US" smtClean="0"/>
              <a:t>27</a:t>
            </a:fld>
            <a:endParaRPr lang="en-US" dirty="0"/>
          </a:p>
        </p:txBody>
      </p:sp>
    </p:spTree>
    <p:extLst>
      <p:ext uri="{BB962C8B-B14F-4D97-AF65-F5344CB8AC3E}">
        <p14:creationId xmlns:p14="http://schemas.microsoft.com/office/powerpoint/2010/main" val="5559375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TBOUR, Anthony, Bruce, Phillip, and Ross. </a:t>
            </a:r>
          </a:p>
          <a:p>
            <a:r>
              <a:rPr lang="en-US" sz="1600" dirty="0"/>
              <a:t>People look closer at boards due to the issues </a:t>
            </a:r>
          </a:p>
          <a:p>
            <a:r>
              <a:rPr lang="en-US" sz="1600" dirty="0"/>
              <a:t>People asking me to be on a board and they lead with how much money I can make.  </a:t>
            </a:r>
          </a:p>
        </p:txBody>
      </p:sp>
      <p:sp>
        <p:nvSpPr>
          <p:cNvPr id="4" name="Slide Number Placeholder 3"/>
          <p:cNvSpPr>
            <a:spLocks noGrp="1"/>
          </p:cNvSpPr>
          <p:nvPr>
            <p:ph type="sldNum" sz="quarter" idx="10"/>
          </p:nvPr>
        </p:nvSpPr>
        <p:spPr/>
        <p:txBody>
          <a:bodyPr/>
          <a:lstStyle/>
          <a:p>
            <a:fld id="{B207E656-0E97-4BB1-BF1D-BCBAE9C25D50}" type="slidenum">
              <a:rPr lang="en-US" smtClean="0"/>
              <a:t>28</a:t>
            </a:fld>
            <a:endParaRPr lang="en-US" dirty="0"/>
          </a:p>
        </p:txBody>
      </p:sp>
    </p:spTree>
    <p:extLst>
      <p:ext uri="{BB962C8B-B14F-4D97-AF65-F5344CB8AC3E}">
        <p14:creationId xmlns:p14="http://schemas.microsoft.com/office/powerpoint/2010/main" val="7566604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2002</a:t>
            </a:r>
          </a:p>
          <a:p>
            <a:r>
              <a:rPr lang="en-US" sz="1600" dirty="0"/>
              <a:t>Fines and </a:t>
            </a:r>
            <a:r>
              <a:rPr lang="en-US" sz="1600" dirty="0" err="1"/>
              <a:t>imprisonament</a:t>
            </a:r>
            <a:r>
              <a:rPr lang="en-US" sz="1600" dirty="0"/>
              <a:t> can be administered</a:t>
            </a:r>
          </a:p>
          <a:p>
            <a:r>
              <a:rPr lang="en-US" sz="1600" dirty="0"/>
              <a:t> Don, Carol and Mel can probably go all day about this one. </a:t>
            </a:r>
          </a:p>
        </p:txBody>
      </p:sp>
      <p:sp>
        <p:nvSpPr>
          <p:cNvPr id="4" name="Slide Number Placeholder 3"/>
          <p:cNvSpPr>
            <a:spLocks noGrp="1"/>
          </p:cNvSpPr>
          <p:nvPr>
            <p:ph type="sldNum" sz="quarter" idx="10"/>
          </p:nvPr>
        </p:nvSpPr>
        <p:spPr/>
        <p:txBody>
          <a:bodyPr/>
          <a:lstStyle/>
          <a:p>
            <a:fld id="{B207E656-0E97-4BB1-BF1D-BCBAE9C25D50}" type="slidenum">
              <a:rPr lang="en-US" smtClean="0"/>
              <a:t>29</a:t>
            </a:fld>
            <a:endParaRPr lang="en-US" dirty="0"/>
          </a:p>
        </p:txBody>
      </p:sp>
    </p:spTree>
    <p:extLst>
      <p:ext uri="{BB962C8B-B14F-4D97-AF65-F5344CB8AC3E}">
        <p14:creationId xmlns:p14="http://schemas.microsoft.com/office/powerpoint/2010/main" val="2655802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Nick what the heck you know about being on a board</a:t>
            </a:r>
          </a:p>
        </p:txBody>
      </p:sp>
      <p:sp>
        <p:nvSpPr>
          <p:cNvPr id="4" name="Slide Number Placeholder 3"/>
          <p:cNvSpPr>
            <a:spLocks noGrp="1"/>
          </p:cNvSpPr>
          <p:nvPr>
            <p:ph type="sldNum" sz="quarter" idx="10"/>
          </p:nvPr>
        </p:nvSpPr>
        <p:spPr/>
        <p:txBody>
          <a:bodyPr/>
          <a:lstStyle/>
          <a:p>
            <a:fld id="{B207E656-0E97-4BB1-BF1D-BCBAE9C25D50}" type="slidenum">
              <a:rPr lang="en-US" smtClean="0"/>
              <a:t>3</a:t>
            </a:fld>
            <a:endParaRPr lang="en-US" dirty="0"/>
          </a:p>
        </p:txBody>
      </p:sp>
    </p:spTree>
    <p:extLst>
      <p:ext uri="{BB962C8B-B14F-4D97-AF65-F5344CB8AC3E}">
        <p14:creationId xmlns:p14="http://schemas.microsoft.com/office/powerpoint/2010/main" val="8186514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Necessary evil</a:t>
            </a:r>
          </a:p>
          <a:p>
            <a:r>
              <a:rPr lang="en-US" sz="1600"/>
              <a:t>Who Hissed?</a:t>
            </a:r>
            <a:endParaRPr lang="en-US" sz="1600" dirty="0"/>
          </a:p>
          <a:p>
            <a:r>
              <a:rPr lang="en-US" sz="1600" dirty="0"/>
              <a:t>Dons favorite thing,  </a:t>
            </a:r>
          </a:p>
        </p:txBody>
      </p:sp>
      <p:sp>
        <p:nvSpPr>
          <p:cNvPr id="4" name="Slide Number Placeholder 3"/>
          <p:cNvSpPr>
            <a:spLocks noGrp="1"/>
          </p:cNvSpPr>
          <p:nvPr>
            <p:ph type="sldNum" sz="quarter" idx="10"/>
          </p:nvPr>
        </p:nvSpPr>
        <p:spPr/>
        <p:txBody>
          <a:bodyPr/>
          <a:lstStyle/>
          <a:p>
            <a:fld id="{B207E656-0E97-4BB1-BF1D-BCBAE9C25D50}" type="slidenum">
              <a:rPr lang="en-US" smtClean="0"/>
              <a:t>30</a:t>
            </a:fld>
            <a:endParaRPr lang="en-US" dirty="0"/>
          </a:p>
        </p:txBody>
      </p:sp>
    </p:spTree>
    <p:extLst>
      <p:ext uri="{BB962C8B-B14F-4D97-AF65-F5344CB8AC3E}">
        <p14:creationId xmlns:p14="http://schemas.microsoft.com/office/powerpoint/2010/main" val="29343122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Must be careful </a:t>
            </a:r>
            <a:r>
              <a:rPr lang="en-US" sz="1600" dirty="0" err="1"/>
              <a:t>Suspecion</a:t>
            </a:r>
            <a:r>
              <a:rPr lang="en-US" sz="1600" dirty="0"/>
              <a:t> and misunderstanding can happen for the staff and ones not allowed in the meeting.,  </a:t>
            </a:r>
          </a:p>
          <a:p>
            <a:r>
              <a:rPr lang="en-US" sz="1600" dirty="0"/>
              <a:t>Will encourage rumors and unrest</a:t>
            </a:r>
          </a:p>
        </p:txBody>
      </p:sp>
      <p:sp>
        <p:nvSpPr>
          <p:cNvPr id="4" name="Slide Number Placeholder 3"/>
          <p:cNvSpPr>
            <a:spLocks noGrp="1"/>
          </p:cNvSpPr>
          <p:nvPr>
            <p:ph type="sldNum" sz="quarter" idx="10"/>
          </p:nvPr>
        </p:nvSpPr>
        <p:spPr/>
        <p:txBody>
          <a:bodyPr/>
          <a:lstStyle/>
          <a:p>
            <a:fld id="{B207E656-0E97-4BB1-BF1D-BCBAE9C25D50}" type="slidenum">
              <a:rPr lang="en-US" smtClean="0"/>
              <a:t>31</a:t>
            </a:fld>
            <a:endParaRPr lang="en-US" dirty="0"/>
          </a:p>
        </p:txBody>
      </p:sp>
    </p:spTree>
    <p:extLst>
      <p:ext uri="{BB962C8B-B14F-4D97-AF65-F5344CB8AC3E}">
        <p14:creationId xmlns:p14="http://schemas.microsoft.com/office/powerpoint/2010/main" val="9661806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 Cant see the </a:t>
            </a:r>
            <a:r>
              <a:rPr lang="en-US" sz="1600" dirty="0" err="1"/>
              <a:t>forrest</a:t>
            </a:r>
            <a:r>
              <a:rPr lang="en-US" sz="1600" dirty="0"/>
              <a:t> for the trees.</a:t>
            </a:r>
          </a:p>
          <a:p>
            <a:r>
              <a:rPr lang="en-US" sz="1600" dirty="0"/>
              <a:t>Best case I have for this is the decision of whether to leave TVA or not in Memphis.  It wasn’t pretty and agendas and politics got in the way of the decision.  Fortunately they got back on track and made the correct decision.</a:t>
            </a:r>
          </a:p>
          <a:p>
            <a:endParaRPr lang="en-US" sz="1600" dirty="0"/>
          </a:p>
        </p:txBody>
      </p:sp>
      <p:sp>
        <p:nvSpPr>
          <p:cNvPr id="4" name="Slide Number Placeholder 3"/>
          <p:cNvSpPr>
            <a:spLocks noGrp="1"/>
          </p:cNvSpPr>
          <p:nvPr>
            <p:ph type="sldNum" sz="quarter" idx="10"/>
          </p:nvPr>
        </p:nvSpPr>
        <p:spPr/>
        <p:txBody>
          <a:bodyPr/>
          <a:lstStyle/>
          <a:p>
            <a:fld id="{B207E656-0E97-4BB1-BF1D-BCBAE9C25D50}" type="slidenum">
              <a:rPr lang="en-US" smtClean="0"/>
              <a:t>32</a:t>
            </a:fld>
            <a:endParaRPr lang="en-US" dirty="0"/>
          </a:p>
        </p:txBody>
      </p:sp>
    </p:spTree>
    <p:extLst>
      <p:ext uri="{BB962C8B-B14F-4D97-AF65-F5344CB8AC3E}">
        <p14:creationId xmlns:p14="http://schemas.microsoft.com/office/powerpoint/2010/main" val="26852697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 Got to have it</a:t>
            </a:r>
          </a:p>
          <a:p>
            <a:r>
              <a:rPr lang="en-US" sz="1600" dirty="0"/>
              <a:t>Does not have to be all that complicated</a:t>
            </a:r>
          </a:p>
          <a:p>
            <a:r>
              <a:rPr lang="en-US" sz="1600" dirty="0"/>
              <a:t>Need buy in from your team.</a:t>
            </a:r>
          </a:p>
        </p:txBody>
      </p:sp>
      <p:sp>
        <p:nvSpPr>
          <p:cNvPr id="4" name="Slide Number Placeholder 3"/>
          <p:cNvSpPr>
            <a:spLocks noGrp="1"/>
          </p:cNvSpPr>
          <p:nvPr>
            <p:ph type="sldNum" sz="quarter" idx="10"/>
          </p:nvPr>
        </p:nvSpPr>
        <p:spPr/>
        <p:txBody>
          <a:bodyPr/>
          <a:lstStyle/>
          <a:p>
            <a:fld id="{B207E656-0E97-4BB1-BF1D-BCBAE9C25D50}" type="slidenum">
              <a:rPr lang="en-US" smtClean="0"/>
              <a:t>33</a:t>
            </a:fld>
            <a:endParaRPr lang="en-US" dirty="0"/>
          </a:p>
        </p:txBody>
      </p:sp>
    </p:spTree>
    <p:extLst>
      <p:ext uri="{BB962C8B-B14F-4D97-AF65-F5344CB8AC3E}">
        <p14:creationId xmlns:p14="http://schemas.microsoft.com/office/powerpoint/2010/main" val="35761184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Important not to leave board members behind with technology,  Can be a lot for a senior board member to keep up.</a:t>
            </a:r>
          </a:p>
          <a:p>
            <a:r>
              <a:rPr lang="en-US" sz="1600" dirty="0"/>
              <a:t>So </a:t>
            </a:r>
            <a:r>
              <a:rPr lang="en-US" sz="1600" dirty="0" err="1"/>
              <a:t>technolory</a:t>
            </a:r>
            <a:r>
              <a:rPr lang="en-US" sz="1600" dirty="0"/>
              <a:t> is sometimes my friend </a:t>
            </a:r>
            <a:r>
              <a:rPr lang="en-US" sz="1600"/>
              <a:t>and sometimes not</a:t>
            </a:r>
            <a:endParaRPr lang="en-US" sz="1600" dirty="0"/>
          </a:p>
        </p:txBody>
      </p:sp>
      <p:sp>
        <p:nvSpPr>
          <p:cNvPr id="4" name="Slide Number Placeholder 3"/>
          <p:cNvSpPr>
            <a:spLocks noGrp="1"/>
          </p:cNvSpPr>
          <p:nvPr>
            <p:ph type="sldNum" sz="quarter" idx="10"/>
          </p:nvPr>
        </p:nvSpPr>
        <p:spPr/>
        <p:txBody>
          <a:bodyPr/>
          <a:lstStyle/>
          <a:p>
            <a:fld id="{B207E656-0E97-4BB1-BF1D-BCBAE9C25D50}" type="slidenum">
              <a:rPr lang="en-US" smtClean="0"/>
              <a:t>34</a:t>
            </a:fld>
            <a:endParaRPr lang="en-US" dirty="0"/>
          </a:p>
        </p:txBody>
      </p:sp>
    </p:spTree>
    <p:extLst>
      <p:ext uri="{BB962C8B-B14F-4D97-AF65-F5344CB8AC3E}">
        <p14:creationId xmlns:p14="http://schemas.microsoft.com/office/powerpoint/2010/main" val="40106549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It wouldn’t be much fun without some drama and conflict</a:t>
            </a:r>
          </a:p>
          <a:p>
            <a:endParaRPr lang="en-US" sz="1600" dirty="0"/>
          </a:p>
        </p:txBody>
      </p:sp>
      <p:sp>
        <p:nvSpPr>
          <p:cNvPr id="4" name="Slide Number Placeholder 3"/>
          <p:cNvSpPr>
            <a:spLocks noGrp="1"/>
          </p:cNvSpPr>
          <p:nvPr>
            <p:ph type="sldNum" sz="quarter" idx="10"/>
          </p:nvPr>
        </p:nvSpPr>
        <p:spPr/>
        <p:txBody>
          <a:bodyPr/>
          <a:lstStyle/>
          <a:p>
            <a:fld id="{B207E656-0E97-4BB1-BF1D-BCBAE9C25D50}" type="slidenum">
              <a:rPr lang="en-US" smtClean="0"/>
              <a:t>35</a:t>
            </a:fld>
            <a:endParaRPr lang="en-US" dirty="0"/>
          </a:p>
        </p:txBody>
      </p:sp>
    </p:spTree>
    <p:extLst>
      <p:ext uri="{BB962C8B-B14F-4D97-AF65-F5344CB8AC3E}">
        <p14:creationId xmlns:p14="http://schemas.microsoft.com/office/powerpoint/2010/main" val="7578384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Sometimes it’s a good idea to add some of the character topics could provide some good communication and help grow the board closer.</a:t>
            </a:r>
          </a:p>
          <a:p>
            <a:endParaRPr lang="en-US" sz="1600" dirty="0"/>
          </a:p>
        </p:txBody>
      </p:sp>
      <p:sp>
        <p:nvSpPr>
          <p:cNvPr id="4" name="Slide Number Placeholder 3"/>
          <p:cNvSpPr>
            <a:spLocks noGrp="1"/>
          </p:cNvSpPr>
          <p:nvPr>
            <p:ph type="sldNum" sz="quarter" idx="10"/>
          </p:nvPr>
        </p:nvSpPr>
        <p:spPr/>
        <p:txBody>
          <a:bodyPr/>
          <a:lstStyle/>
          <a:p>
            <a:fld id="{B207E656-0E97-4BB1-BF1D-BCBAE9C25D50}" type="slidenum">
              <a:rPr lang="en-US" smtClean="0"/>
              <a:t>36</a:t>
            </a:fld>
            <a:endParaRPr lang="en-US" dirty="0"/>
          </a:p>
        </p:txBody>
      </p:sp>
    </p:spTree>
    <p:extLst>
      <p:ext uri="{BB962C8B-B14F-4D97-AF65-F5344CB8AC3E}">
        <p14:creationId xmlns:p14="http://schemas.microsoft.com/office/powerpoint/2010/main" val="22731242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sz="1600" dirty="0"/>
              <a:t>Sometimes it’s a good idea to add some of the character topics could provide some good communication and help grow the board closer.</a:t>
            </a:r>
          </a:p>
          <a:p>
            <a:endParaRPr lang="en-US" sz="1600" dirty="0"/>
          </a:p>
        </p:txBody>
      </p:sp>
      <p:sp>
        <p:nvSpPr>
          <p:cNvPr id="4" name="Slide Number Placeholder 3"/>
          <p:cNvSpPr>
            <a:spLocks noGrp="1"/>
          </p:cNvSpPr>
          <p:nvPr>
            <p:ph type="sldNum" sz="quarter" idx="10"/>
          </p:nvPr>
        </p:nvSpPr>
        <p:spPr/>
        <p:txBody>
          <a:bodyPr/>
          <a:lstStyle/>
          <a:p>
            <a:fld id="{B207E656-0E97-4BB1-BF1D-BCBAE9C25D50}" type="slidenum">
              <a:rPr lang="en-US" smtClean="0"/>
              <a:t>37</a:t>
            </a:fld>
            <a:endParaRPr lang="en-US" dirty="0"/>
          </a:p>
        </p:txBody>
      </p:sp>
    </p:spTree>
    <p:extLst>
      <p:ext uri="{BB962C8B-B14F-4D97-AF65-F5344CB8AC3E}">
        <p14:creationId xmlns:p14="http://schemas.microsoft.com/office/powerpoint/2010/main" val="3061306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endParaRPr lang="en-US" dirty="0"/>
          </a:p>
        </p:txBody>
      </p:sp>
      <p:sp>
        <p:nvSpPr>
          <p:cNvPr id="4" name="Slide Number Placeholder 3"/>
          <p:cNvSpPr>
            <a:spLocks noGrp="1"/>
          </p:cNvSpPr>
          <p:nvPr>
            <p:ph type="sldNum" sz="quarter" idx="10"/>
          </p:nvPr>
        </p:nvSpPr>
        <p:spPr/>
        <p:txBody>
          <a:bodyPr/>
          <a:lstStyle/>
          <a:p>
            <a:fld id="{B207E656-0E97-4BB1-BF1D-BCBAE9C25D50}" type="slidenum">
              <a:rPr lang="en-US" smtClean="0"/>
              <a:t>4</a:t>
            </a:fld>
            <a:endParaRPr lang="en-US" dirty="0"/>
          </a:p>
        </p:txBody>
      </p:sp>
    </p:spTree>
    <p:extLst>
      <p:ext uri="{BB962C8B-B14F-4D97-AF65-F5344CB8AC3E}">
        <p14:creationId xmlns:p14="http://schemas.microsoft.com/office/powerpoint/2010/main" val="2559308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err="1"/>
              <a:t>Gonna</a:t>
            </a:r>
            <a:r>
              <a:rPr lang="en-US" dirty="0"/>
              <a:t> try and have a little fun with this.  Please don’t take any of this personal.  Pretty straight forward information but want feedback and tell some stories from my experience</a:t>
            </a:r>
          </a:p>
          <a:p>
            <a:endParaRPr lang="en-US" dirty="0"/>
          </a:p>
        </p:txBody>
      </p:sp>
      <p:sp>
        <p:nvSpPr>
          <p:cNvPr id="4" name="Slide Number Placeholder 3"/>
          <p:cNvSpPr>
            <a:spLocks noGrp="1"/>
          </p:cNvSpPr>
          <p:nvPr>
            <p:ph type="sldNum" sz="quarter" idx="10"/>
          </p:nvPr>
        </p:nvSpPr>
        <p:spPr/>
        <p:txBody>
          <a:bodyPr/>
          <a:lstStyle/>
          <a:p>
            <a:fld id="{B207E656-0E97-4BB1-BF1D-BCBAE9C25D50}" type="slidenum">
              <a:rPr lang="en-US" smtClean="0"/>
              <a:t>5</a:t>
            </a:fld>
            <a:endParaRPr lang="en-US" dirty="0"/>
          </a:p>
        </p:txBody>
      </p:sp>
    </p:spTree>
    <p:extLst>
      <p:ext uri="{BB962C8B-B14F-4D97-AF65-F5344CB8AC3E}">
        <p14:creationId xmlns:p14="http://schemas.microsoft.com/office/powerpoint/2010/main" val="2088645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Reference, Short concise information</a:t>
            </a:r>
          </a:p>
          <a:p>
            <a:endParaRPr lang="en-US" dirty="0"/>
          </a:p>
          <a:p>
            <a:r>
              <a:rPr lang="en-US" dirty="0"/>
              <a:t>Was going to buy them but you cant</a:t>
            </a:r>
          </a:p>
          <a:p>
            <a:r>
              <a:rPr lang="en-US" dirty="0"/>
              <a:t>Audiobook on amazon</a:t>
            </a:r>
          </a:p>
        </p:txBody>
      </p:sp>
      <p:sp>
        <p:nvSpPr>
          <p:cNvPr id="4" name="Slide Number Placeholder 3"/>
          <p:cNvSpPr>
            <a:spLocks noGrp="1"/>
          </p:cNvSpPr>
          <p:nvPr>
            <p:ph type="sldNum" sz="quarter" idx="10"/>
          </p:nvPr>
        </p:nvSpPr>
        <p:spPr/>
        <p:txBody>
          <a:bodyPr/>
          <a:lstStyle/>
          <a:p>
            <a:fld id="{B207E656-0E97-4BB1-BF1D-BCBAE9C25D50}" type="slidenum">
              <a:rPr lang="en-US" smtClean="0"/>
              <a:t>6</a:t>
            </a:fld>
            <a:endParaRPr lang="en-US" dirty="0"/>
          </a:p>
        </p:txBody>
      </p:sp>
    </p:spTree>
    <p:extLst>
      <p:ext uri="{BB962C8B-B14F-4D97-AF65-F5344CB8AC3E}">
        <p14:creationId xmlns:p14="http://schemas.microsoft.com/office/powerpoint/2010/main" val="491934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When I was placed on the Board for TAUD in 2011 Bob came to me and said you are on the board.</a:t>
            </a:r>
          </a:p>
        </p:txBody>
      </p:sp>
      <p:sp>
        <p:nvSpPr>
          <p:cNvPr id="4" name="Slide Number Placeholder 3"/>
          <p:cNvSpPr>
            <a:spLocks noGrp="1"/>
          </p:cNvSpPr>
          <p:nvPr>
            <p:ph type="sldNum" sz="quarter" idx="10"/>
          </p:nvPr>
        </p:nvSpPr>
        <p:spPr/>
        <p:txBody>
          <a:bodyPr/>
          <a:lstStyle/>
          <a:p>
            <a:fld id="{B207E656-0E97-4BB1-BF1D-BCBAE9C25D50}" type="slidenum">
              <a:rPr lang="en-US" smtClean="0"/>
              <a:t>7</a:t>
            </a:fld>
            <a:endParaRPr lang="en-US" dirty="0"/>
          </a:p>
        </p:txBody>
      </p:sp>
    </p:spTree>
    <p:extLst>
      <p:ext uri="{BB962C8B-B14F-4D97-AF65-F5344CB8AC3E}">
        <p14:creationId xmlns:p14="http://schemas.microsoft.com/office/powerpoint/2010/main" val="3279259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r>
              <a:rPr lang="en-US" dirty="0"/>
              <a:t>Good quick and easy to read descriptions and definitions of the 50 topics</a:t>
            </a:r>
          </a:p>
          <a:p>
            <a:r>
              <a:rPr lang="en-US" dirty="0"/>
              <a:t>Were </a:t>
            </a:r>
            <a:r>
              <a:rPr lang="en-US" dirty="0" err="1"/>
              <a:t>gonna</a:t>
            </a:r>
            <a:r>
              <a:rPr lang="en-US" dirty="0"/>
              <a:t> run through all 50, 2 minutes per topic should be good.</a:t>
            </a:r>
          </a:p>
        </p:txBody>
      </p:sp>
      <p:sp>
        <p:nvSpPr>
          <p:cNvPr id="4" name="Slide Number Placeholder 3"/>
          <p:cNvSpPr>
            <a:spLocks noGrp="1"/>
          </p:cNvSpPr>
          <p:nvPr>
            <p:ph type="sldNum" sz="quarter" idx="10"/>
          </p:nvPr>
        </p:nvSpPr>
        <p:spPr/>
        <p:txBody>
          <a:bodyPr/>
          <a:lstStyle/>
          <a:p>
            <a:fld id="{B207E656-0E97-4BB1-BF1D-BCBAE9C25D50}" type="slidenum">
              <a:rPr lang="en-US" smtClean="0"/>
              <a:t>8</a:t>
            </a:fld>
            <a:endParaRPr lang="en-US" dirty="0"/>
          </a:p>
        </p:txBody>
      </p:sp>
    </p:spTree>
    <p:extLst>
      <p:ext uri="{BB962C8B-B14F-4D97-AF65-F5344CB8AC3E}">
        <p14:creationId xmlns:p14="http://schemas.microsoft.com/office/powerpoint/2010/main" val="2197078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pPr marL="171450" indent="-171450">
              <a:buFont typeface="Arial" panose="020B0604020202020204" pitchFamily="34" charset="0"/>
              <a:buChar char="•"/>
            </a:pPr>
            <a:r>
              <a:rPr lang="en-US" dirty="0"/>
              <a:t>Honesty</a:t>
            </a:r>
          </a:p>
          <a:p>
            <a:pPr marL="171450" indent="-171450">
              <a:buFont typeface="Arial" panose="020B0604020202020204" pitchFamily="34" charset="0"/>
              <a:buChar char="•"/>
            </a:pPr>
            <a:r>
              <a:rPr lang="en-US" dirty="0"/>
              <a:t>Compensation</a:t>
            </a:r>
          </a:p>
          <a:p>
            <a:pPr marL="171450" indent="-171450">
              <a:buFont typeface="Arial" panose="020B0604020202020204" pitchFamily="34" charset="0"/>
              <a:buChar char="•"/>
            </a:pPr>
            <a:r>
              <a:rPr lang="en-US" dirty="0"/>
              <a:t>Additional competition</a:t>
            </a:r>
          </a:p>
          <a:p>
            <a:pPr marL="171450" indent="-171450">
              <a:buFont typeface="Arial" panose="020B0604020202020204" pitchFamily="34" charset="0"/>
              <a:buChar char="•"/>
            </a:pPr>
            <a:r>
              <a:rPr lang="en-US" dirty="0"/>
              <a:t>Board size</a:t>
            </a:r>
          </a:p>
          <a:p>
            <a:pPr marL="171450" indent="-171450">
              <a:buFont typeface="Arial" panose="020B0604020202020204" pitchFamily="34" charset="0"/>
              <a:buChar char="•"/>
            </a:pPr>
            <a:r>
              <a:rPr lang="en-US" dirty="0"/>
              <a:t>Forbidden Fruit </a:t>
            </a:r>
          </a:p>
        </p:txBody>
      </p:sp>
      <p:sp>
        <p:nvSpPr>
          <p:cNvPr id="4" name="Slide Number Placeholder 3"/>
          <p:cNvSpPr>
            <a:spLocks noGrp="1"/>
          </p:cNvSpPr>
          <p:nvPr>
            <p:ph type="sldNum" sz="quarter" idx="10"/>
          </p:nvPr>
        </p:nvSpPr>
        <p:spPr/>
        <p:txBody>
          <a:bodyPr/>
          <a:lstStyle/>
          <a:p>
            <a:fld id="{B207E656-0E97-4BB1-BF1D-BCBAE9C25D50}" type="slidenum">
              <a:rPr lang="en-US" smtClean="0"/>
              <a:t>9</a:t>
            </a:fld>
            <a:endParaRPr lang="en-US" dirty="0"/>
          </a:p>
        </p:txBody>
      </p:sp>
    </p:spTree>
    <p:extLst>
      <p:ext uri="{BB962C8B-B14F-4D97-AF65-F5344CB8AC3E}">
        <p14:creationId xmlns:p14="http://schemas.microsoft.com/office/powerpoint/2010/main" val="1054135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E85DB6-03B2-4C4B-BACF-2F6340747057}"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614825"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632849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D0DE1D-3D04-47FC-8EB3-924E63ADABF3}"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242792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087744-775C-42F6-9125-E03819A64763}"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522655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E85DB6-03B2-4C4B-BACF-2F6340747057}"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614825" y="6356349"/>
            <a:ext cx="458821" cy="365125"/>
          </a:xfrm>
        </p:spPr>
        <p:txBody>
          <a:bodyPr/>
          <a:lstStyle/>
          <a:p>
            <a:fld id="{7502BAE1-D57F-41CC-A6C7-4DD710F4FB32}" type="slidenum">
              <a:rPr lang="en-US" smtClean="0"/>
              <a:t>‹#›</a:t>
            </a:fld>
            <a:endParaRPr lang="en-US" dirty="0"/>
          </a:p>
        </p:txBody>
      </p:sp>
      <p:pic>
        <p:nvPicPr>
          <p:cNvPr id="7" name="4080CD62-9021-4753-AFCE-3A52C413D9C2">
            <a:extLst>
              <a:ext uri="{FF2B5EF4-FFF2-40B4-BE49-F238E27FC236}">
                <a16:creationId xmlns:a16="http://schemas.microsoft.com/office/drawing/2014/main" id="{483CADE8-A568-42EC-B011-CA9AF7A3485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22BEBB9C-4CA3-484F-A94D-A6221E6DF193}"/>
              </a:ext>
            </a:extLst>
          </p:cNvPr>
          <p:cNvSpPr/>
          <p:nvPr userDrawn="1"/>
        </p:nvSpPr>
        <p:spPr>
          <a:xfrm>
            <a:off x="527604" y="223736"/>
            <a:ext cx="11136792" cy="198219"/>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E3EDF53D-A812-4239-A096-9DCD24AC68C2}"/>
              </a:ext>
            </a:extLst>
          </p:cNvPr>
          <p:cNvSpPr/>
          <p:nvPr userDrawn="1"/>
        </p:nvSpPr>
        <p:spPr>
          <a:xfrm>
            <a:off x="527604" y="421955"/>
            <a:ext cx="11136792" cy="20061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3513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00C98-E023-4372-BCA8-CE7E55326C1F}"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733179"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466957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D083E9-70DA-4618-AC74-CD315AC2CD75}"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236920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4832FE-2A68-4D28-AC4B-AE001142262D}"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374767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812DCC-7382-48EE-BD0E-AAFA5F2ACBCB}" type="datetime1">
              <a:rPr lang="en-US" smtClean="0"/>
              <a:t>10/31/2024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94733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4180BC-3D90-4BE1-BDAD-5E4E3E2DA5E7}" type="datetime1">
              <a:rPr lang="en-US" smtClean="0"/>
              <a:t>10/31/2024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11808542" y="6356350"/>
            <a:ext cx="383458" cy="501650"/>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62962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1D177-8ACE-4100-AEDE-8EA1C350CB79}" type="datetime1">
              <a:rPr lang="en-US" smtClean="0"/>
              <a:t>10/31/2024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11605098"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95089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D6AB68-56EE-42BB-87F2-5C18B6F1A1E0}"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66343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00C98-E023-4372-BCA8-CE7E55326C1F}"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733179"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8178768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C68D2D-0D92-40ED-BE71-FF61F587004C}"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41990795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D0DE1D-3D04-47FC-8EB3-924E63ADABF3}"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292844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087744-775C-42F6-9125-E03819A64763}"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4125424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E85DB6-03B2-4C4B-BACF-2F6340747057}"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614825" y="6356349"/>
            <a:ext cx="458821" cy="365125"/>
          </a:xfrm>
        </p:spPr>
        <p:txBody>
          <a:bodyPr/>
          <a:lstStyle/>
          <a:p>
            <a:fld id="{7502BAE1-D57F-41CC-A6C7-4DD710F4FB32}" type="slidenum">
              <a:rPr lang="en-US" smtClean="0"/>
              <a:t>‹#›</a:t>
            </a:fld>
            <a:endParaRPr lang="en-US" dirty="0"/>
          </a:p>
        </p:txBody>
      </p:sp>
      <p:pic>
        <p:nvPicPr>
          <p:cNvPr id="7" name="4080CD62-9021-4753-AFCE-3A52C413D9C2">
            <a:extLst>
              <a:ext uri="{FF2B5EF4-FFF2-40B4-BE49-F238E27FC236}">
                <a16:creationId xmlns:a16="http://schemas.microsoft.com/office/drawing/2014/main" id="{483CADE8-A568-42EC-B011-CA9AF7A3485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22BEBB9C-4CA3-484F-A94D-A6221E6DF193}"/>
              </a:ext>
            </a:extLst>
          </p:cNvPr>
          <p:cNvSpPr/>
          <p:nvPr userDrawn="1"/>
        </p:nvSpPr>
        <p:spPr>
          <a:xfrm>
            <a:off x="527604" y="223736"/>
            <a:ext cx="11136792" cy="198219"/>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E3EDF53D-A812-4239-A096-9DCD24AC68C2}"/>
              </a:ext>
            </a:extLst>
          </p:cNvPr>
          <p:cNvSpPr/>
          <p:nvPr userDrawn="1"/>
        </p:nvSpPr>
        <p:spPr>
          <a:xfrm>
            <a:off x="527604" y="421955"/>
            <a:ext cx="11136792" cy="20061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26964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00C98-E023-4372-BCA8-CE7E55326C1F}"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733179"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1173146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D083E9-70DA-4618-AC74-CD315AC2CD75}"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7917701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4832FE-2A68-4D28-AC4B-AE001142262D}"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1357070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812DCC-7382-48EE-BD0E-AAFA5F2ACBCB}" type="datetime1">
              <a:rPr lang="en-US" smtClean="0"/>
              <a:t>10/31/2024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9873714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4180BC-3D90-4BE1-BDAD-5E4E3E2DA5E7}" type="datetime1">
              <a:rPr lang="en-US" smtClean="0"/>
              <a:t>10/31/2024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11808542" y="6356350"/>
            <a:ext cx="383458" cy="501650"/>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3187939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1D177-8ACE-4100-AEDE-8EA1C350CB79}" type="datetime1">
              <a:rPr lang="en-US" smtClean="0"/>
              <a:t>10/31/2024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11605098"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639694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D083E9-70DA-4618-AC74-CD315AC2CD75}"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7834434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D6AB68-56EE-42BB-87F2-5C18B6F1A1E0}"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6686183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C68D2D-0D92-40ED-BE71-FF61F587004C}"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24336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D0DE1D-3D04-47FC-8EB3-924E63ADABF3}"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3995031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087744-775C-42F6-9125-E03819A64763}" type="datetime1">
              <a:rPr lang="en-US" smtClean="0"/>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732455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4832FE-2A68-4D28-AC4B-AE001142262D}"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754990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812DCC-7382-48EE-BD0E-AAFA5F2ACBCB}" type="datetime1">
              <a:rPr lang="en-US" smtClean="0"/>
              <a:t>10/31/2024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695359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4180BC-3D90-4BE1-BDAD-5E4E3E2DA5E7}" type="datetime1">
              <a:rPr lang="en-US" smtClean="0"/>
              <a:t>10/31/2024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11808542" y="6356350"/>
            <a:ext cx="383458" cy="501650"/>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978435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1D177-8ACE-4100-AEDE-8EA1C350CB79}" type="datetime1">
              <a:rPr lang="en-US" smtClean="0"/>
              <a:t>10/31/2024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11605098"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05294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D6AB68-56EE-42BB-87F2-5C18B6F1A1E0}"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34473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C68D2D-0D92-40ED-BE71-FF61F587004C}" type="datetime1">
              <a:rPr lang="en-US" smtClean="0"/>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677849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F3B0E-51A8-46B7-8A3D-9EA213DD9909}" type="datetime1">
              <a:rPr lang="en-US" smtClean="0"/>
              <a:t>10/31/2024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894978" y="6356350"/>
            <a:ext cx="45882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2BAE1-D57F-41CC-A6C7-4DD710F4FB32}" type="slidenum">
              <a:rPr lang="en-US" smtClean="0"/>
              <a:t>‹#›</a:t>
            </a:fld>
            <a:endParaRPr lang="en-US" dirty="0"/>
          </a:p>
        </p:txBody>
      </p:sp>
    </p:spTree>
    <p:extLst>
      <p:ext uri="{BB962C8B-B14F-4D97-AF65-F5344CB8AC3E}">
        <p14:creationId xmlns:p14="http://schemas.microsoft.com/office/powerpoint/2010/main" val="2933681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accent1">
                <a:lumMod val="0"/>
                <a:lumOff val="100000"/>
              </a:schemeClr>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F3B0E-51A8-46B7-8A3D-9EA213DD9909}" type="datetime1">
              <a:rPr lang="en-US" smtClean="0"/>
              <a:t>10/31/2024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894978" y="6356350"/>
            <a:ext cx="45882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2BAE1-D57F-41CC-A6C7-4DD710F4FB32}" type="slidenum">
              <a:rPr lang="en-US" smtClean="0"/>
              <a:t>‹#›</a:t>
            </a:fld>
            <a:endParaRPr lang="en-US" dirty="0"/>
          </a:p>
        </p:txBody>
      </p:sp>
    </p:spTree>
    <p:extLst>
      <p:ext uri="{BB962C8B-B14F-4D97-AF65-F5344CB8AC3E}">
        <p14:creationId xmlns:p14="http://schemas.microsoft.com/office/powerpoint/2010/main" val="46836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0"/>
                <a:lumOff val="100000"/>
              </a:schemeClr>
            </a:gs>
            <a:gs pos="35000">
              <a:schemeClr val="accent1">
                <a:lumMod val="0"/>
                <a:lumOff val="100000"/>
              </a:schemeClr>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F3B0E-51A8-46B7-8A3D-9EA213DD9909}" type="datetime1">
              <a:rPr lang="en-US" smtClean="0"/>
              <a:t>10/31/2024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894978" y="6356350"/>
            <a:ext cx="45882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2BAE1-D57F-41CC-A6C7-4DD710F4FB32}" type="slidenum">
              <a:rPr lang="en-US" smtClean="0"/>
              <a:t>‹#›</a:t>
            </a:fld>
            <a:endParaRPr lang="en-US" dirty="0"/>
          </a:p>
        </p:txBody>
      </p:sp>
    </p:spTree>
    <p:extLst>
      <p:ext uri="{BB962C8B-B14F-4D97-AF65-F5344CB8AC3E}">
        <p14:creationId xmlns:p14="http://schemas.microsoft.com/office/powerpoint/2010/main" val="13148928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mailto:NickNewman@TAUD.org"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039937"/>
          </a:xfrm>
        </p:spPr>
        <p:txBody>
          <a:bodyPr>
            <a:normAutofit/>
          </a:bodyPr>
          <a:lstStyle/>
          <a:p>
            <a:r>
              <a:rPr lang="en-US" b="1" dirty="0">
                <a:solidFill>
                  <a:schemeClr val="accent1">
                    <a:lumMod val="50000"/>
                  </a:schemeClr>
                </a:solidFill>
                <a:latin typeface="Gill sans"/>
              </a:rPr>
              <a:t>Commissioner Roles</a:t>
            </a:r>
          </a:p>
        </p:txBody>
      </p:sp>
      <p:sp>
        <p:nvSpPr>
          <p:cNvPr id="3" name="Subtitle 2"/>
          <p:cNvSpPr>
            <a:spLocks noGrp="1"/>
          </p:cNvSpPr>
          <p:nvPr>
            <p:ph type="subTitle" idx="1"/>
          </p:nvPr>
        </p:nvSpPr>
        <p:spPr>
          <a:xfrm>
            <a:off x="1524000" y="3695700"/>
            <a:ext cx="9144000" cy="2857155"/>
          </a:xfrm>
        </p:spPr>
        <p:txBody>
          <a:bodyPr>
            <a:normAutofit/>
          </a:bodyPr>
          <a:lstStyle/>
          <a:p>
            <a:r>
              <a:rPr lang="en-US" sz="2800" dirty="0">
                <a:solidFill>
                  <a:schemeClr val="accent1">
                    <a:lumMod val="50000"/>
                  </a:schemeClr>
                </a:solidFill>
                <a:latin typeface="Gill sans"/>
              </a:rPr>
              <a:t>Nick Newman/Lloyd</a:t>
            </a:r>
          </a:p>
          <a:p>
            <a:r>
              <a:rPr lang="en-US" sz="2800" dirty="0">
                <a:solidFill>
                  <a:schemeClr val="accent1">
                    <a:lumMod val="50000"/>
                  </a:schemeClr>
                </a:solidFill>
                <a:latin typeface="Gill sans"/>
              </a:rPr>
              <a:t>Executive Director</a:t>
            </a:r>
          </a:p>
          <a:p>
            <a:r>
              <a:rPr lang="en-US" sz="2800" dirty="0">
                <a:solidFill>
                  <a:schemeClr val="accent1">
                    <a:lumMod val="50000"/>
                  </a:schemeClr>
                </a:solidFill>
                <a:latin typeface="Gill sans"/>
              </a:rPr>
              <a:t>Tennessee Association  of Utility Districts</a:t>
            </a:r>
          </a:p>
          <a:p>
            <a:endParaRPr lang="en-US" sz="2800" dirty="0">
              <a:latin typeface="Garamond" panose="02020404030301010803" pitchFamily="18" charset="0"/>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410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1">
                    <a:lumMod val="50000"/>
                  </a:schemeClr>
                </a:solidFill>
                <a:latin typeface="Gill sans"/>
              </a:rPr>
              <a:t>Topics  Covered Today</a:t>
            </a:r>
          </a:p>
        </p:txBody>
      </p:sp>
      <p:sp>
        <p:nvSpPr>
          <p:cNvPr id="3" name="Subtitle 2"/>
          <p:cNvSpPr>
            <a:spLocks noGrp="1"/>
          </p:cNvSpPr>
          <p:nvPr>
            <p:ph sz="half" idx="1"/>
          </p:nvPr>
        </p:nvSpPr>
        <p:spPr/>
        <p:txBody>
          <a:bodyPr>
            <a:normAutofit fontScale="55000" lnSpcReduction="20000"/>
          </a:bodyPr>
          <a:lstStyle/>
          <a:p>
            <a:pPr marL="0" indent="0" algn="l">
              <a:buNone/>
            </a:pPr>
            <a:endParaRPr lang="en-US" sz="3900" dirty="0">
              <a:solidFill>
                <a:schemeClr val="accent1">
                  <a:lumMod val="50000"/>
                </a:schemeClr>
              </a:solidFill>
              <a:latin typeface="Gill sans"/>
            </a:endParaRPr>
          </a:p>
          <a:p>
            <a:pPr algn="l">
              <a:buFont typeface="Arial" panose="020B0604020202020204" pitchFamily="34" charset="0"/>
              <a:buChar char="•"/>
            </a:pPr>
            <a:r>
              <a:rPr lang="en-US" sz="3900" dirty="0">
                <a:solidFill>
                  <a:schemeClr val="accent1">
                    <a:lumMod val="50000"/>
                  </a:schemeClr>
                </a:solidFill>
                <a:latin typeface="Gill sans"/>
              </a:rPr>
              <a:t>Loyalty</a:t>
            </a:r>
          </a:p>
          <a:p>
            <a:pPr algn="l">
              <a:buFont typeface="Arial" panose="020B0604020202020204" pitchFamily="34" charset="0"/>
              <a:buChar char="•"/>
            </a:pPr>
            <a:r>
              <a:rPr lang="en-US" sz="3900" dirty="0">
                <a:solidFill>
                  <a:schemeClr val="accent1">
                    <a:lumMod val="50000"/>
                  </a:schemeClr>
                </a:solidFill>
                <a:latin typeface="Gill sans"/>
              </a:rPr>
              <a:t>Obedience</a:t>
            </a:r>
          </a:p>
          <a:p>
            <a:pPr algn="l">
              <a:buFont typeface="Arial" panose="020B0604020202020204" pitchFamily="34" charset="0"/>
              <a:buChar char="•"/>
            </a:pPr>
            <a:r>
              <a:rPr lang="en-US" sz="3900" dirty="0">
                <a:solidFill>
                  <a:schemeClr val="accent1">
                    <a:lumMod val="50000"/>
                  </a:schemeClr>
                </a:solidFill>
                <a:latin typeface="Gill sans"/>
              </a:rPr>
              <a:t>Care</a:t>
            </a:r>
          </a:p>
          <a:p>
            <a:pPr algn="l">
              <a:buFont typeface="Arial" panose="020B0604020202020204" pitchFamily="34" charset="0"/>
              <a:buChar char="•"/>
            </a:pPr>
            <a:r>
              <a:rPr lang="en-US" sz="3900" dirty="0">
                <a:solidFill>
                  <a:schemeClr val="accent1">
                    <a:lumMod val="50000"/>
                  </a:schemeClr>
                </a:solidFill>
                <a:latin typeface="Gill sans"/>
              </a:rPr>
              <a:t>Obligation</a:t>
            </a:r>
          </a:p>
          <a:p>
            <a:pPr algn="l">
              <a:buFont typeface="Arial" panose="020B0604020202020204" pitchFamily="34" charset="0"/>
              <a:buChar char="•"/>
            </a:pPr>
            <a:r>
              <a:rPr lang="en-US" sz="3900" dirty="0">
                <a:solidFill>
                  <a:schemeClr val="accent1">
                    <a:lumMod val="50000"/>
                  </a:schemeClr>
                </a:solidFill>
                <a:latin typeface="Gill sans"/>
              </a:rPr>
              <a:t>Confidentially</a:t>
            </a:r>
          </a:p>
          <a:p>
            <a:pPr algn="l">
              <a:buFont typeface="Arial" panose="020B0604020202020204" pitchFamily="34" charset="0"/>
              <a:buChar char="•"/>
            </a:pPr>
            <a:r>
              <a:rPr lang="en-US" sz="3900" dirty="0">
                <a:solidFill>
                  <a:schemeClr val="accent1">
                    <a:lumMod val="50000"/>
                  </a:schemeClr>
                </a:solidFill>
                <a:latin typeface="Gill sans"/>
              </a:rPr>
              <a:t>Competency</a:t>
            </a:r>
          </a:p>
          <a:p>
            <a:pPr algn="l">
              <a:buFont typeface="Arial" panose="020B0604020202020204" pitchFamily="34" charset="0"/>
              <a:buChar char="•"/>
            </a:pPr>
            <a:r>
              <a:rPr lang="en-US" sz="3900" dirty="0">
                <a:solidFill>
                  <a:schemeClr val="accent1">
                    <a:lumMod val="50000"/>
                  </a:schemeClr>
                </a:solidFill>
                <a:latin typeface="Gill sans"/>
              </a:rPr>
              <a:t>Respect</a:t>
            </a:r>
          </a:p>
          <a:p>
            <a:pPr algn="l">
              <a:buFont typeface="Arial" panose="020B0604020202020204" pitchFamily="34" charset="0"/>
              <a:buChar char="•"/>
            </a:pPr>
            <a:r>
              <a:rPr lang="en-US" sz="3900" dirty="0">
                <a:solidFill>
                  <a:schemeClr val="accent1">
                    <a:lumMod val="50000"/>
                  </a:schemeClr>
                </a:solidFill>
                <a:latin typeface="Gill sans"/>
              </a:rPr>
              <a:t>Unity</a:t>
            </a:r>
          </a:p>
          <a:p>
            <a:pPr algn="l">
              <a:buFont typeface="Arial" panose="020B0604020202020204" pitchFamily="34" charset="0"/>
              <a:buChar char="•"/>
            </a:pPr>
            <a:r>
              <a:rPr lang="en-US" sz="3900" dirty="0">
                <a:solidFill>
                  <a:schemeClr val="accent1">
                    <a:lumMod val="50000"/>
                  </a:schemeClr>
                </a:solidFill>
                <a:latin typeface="Gill sans"/>
              </a:rPr>
              <a:t>Willingness</a:t>
            </a:r>
          </a:p>
          <a:p>
            <a:pPr algn="l">
              <a:buFont typeface="Arial" panose="020B0604020202020204" pitchFamily="34" charset="0"/>
              <a:buChar char="•"/>
            </a:pPr>
            <a:r>
              <a:rPr lang="en-US" sz="3900" dirty="0">
                <a:solidFill>
                  <a:schemeClr val="accent1">
                    <a:lumMod val="50000"/>
                  </a:schemeClr>
                </a:solidFill>
                <a:latin typeface="Gill sans"/>
              </a:rPr>
              <a:t>Open Minded</a:t>
            </a:r>
          </a:p>
          <a:p>
            <a:pPr algn="l">
              <a:buFont typeface="Arial" panose="020B0604020202020204" pitchFamily="34" charset="0"/>
              <a:buChar char="•"/>
            </a:pPr>
            <a:r>
              <a:rPr lang="en-US" sz="3900" dirty="0">
                <a:solidFill>
                  <a:schemeClr val="accent1">
                    <a:lumMod val="50000"/>
                  </a:schemeClr>
                </a:solidFill>
                <a:latin typeface="Gill sans"/>
              </a:rPr>
              <a:t>Paradox of Leadership</a:t>
            </a:r>
          </a:p>
          <a:p>
            <a:pPr algn="l">
              <a:buFont typeface="Arial" panose="020B0604020202020204" pitchFamily="34" charset="0"/>
              <a:buChar char="•"/>
            </a:pPr>
            <a:endParaRPr lang="en-US" sz="3900" dirty="0">
              <a:solidFill>
                <a:schemeClr val="accent1">
                  <a:lumMod val="50000"/>
                </a:schemeClr>
              </a:solidFill>
              <a:latin typeface="Gill sans"/>
            </a:endParaRPr>
          </a:p>
          <a:p>
            <a:pPr marL="0" indent="0" algn="l">
              <a:buNone/>
            </a:pPr>
            <a:endParaRPr lang="en-US" sz="3900" dirty="0">
              <a:solidFill>
                <a:schemeClr val="accent1">
                  <a:lumMod val="50000"/>
                </a:schemeClr>
              </a:solidFill>
              <a:latin typeface="Gill sans"/>
            </a:endParaRPr>
          </a:p>
          <a:p>
            <a:pPr marL="0" indent="0" algn="l">
              <a:buNone/>
            </a:pPr>
            <a:endParaRPr lang="en-US" sz="2800" dirty="0">
              <a:latin typeface="Garamond" panose="02020404030301010803" pitchFamily="18" charset="0"/>
            </a:endParaRPr>
          </a:p>
        </p:txBody>
      </p:sp>
      <p:sp>
        <p:nvSpPr>
          <p:cNvPr id="8" name="Content Placeholder 7">
            <a:extLst>
              <a:ext uri="{FF2B5EF4-FFF2-40B4-BE49-F238E27FC236}">
                <a16:creationId xmlns:a16="http://schemas.microsoft.com/office/drawing/2014/main" id="{A6EEA9DC-7B51-8200-139B-40653DA04FCF}"/>
              </a:ext>
            </a:extLst>
          </p:cNvPr>
          <p:cNvSpPr>
            <a:spLocks noGrp="1"/>
          </p:cNvSpPr>
          <p:nvPr>
            <p:ph sz="half" idx="2"/>
          </p:nvPr>
        </p:nvSpPr>
        <p:spPr/>
        <p:txBody>
          <a:bodyPr>
            <a:normAutofit fontScale="55000" lnSpcReduction="20000"/>
          </a:bodyPr>
          <a:lstStyle/>
          <a:p>
            <a:pPr marL="0" indent="0">
              <a:buNone/>
            </a:pPr>
            <a:endParaRPr lang="en-US" sz="4000" dirty="0">
              <a:solidFill>
                <a:schemeClr val="accent1">
                  <a:lumMod val="50000"/>
                </a:schemeClr>
              </a:solidFill>
              <a:latin typeface="Gill sans"/>
            </a:endParaRPr>
          </a:p>
          <a:p>
            <a:r>
              <a:rPr lang="en-US" sz="4000" dirty="0">
                <a:solidFill>
                  <a:schemeClr val="accent1">
                    <a:lumMod val="50000"/>
                  </a:schemeClr>
                </a:solidFill>
                <a:latin typeface="Gill sans"/>
              </a:rPr>
              <a:t>Diversity</a:t>
            </a:r>
          </a:p>
          <a:p>
            <a:r>
              <a:rPr lang="en-US" sz="4000" dirty="0">
                <a:solidFill>
                  <a:schemeClr val="accent1">
                    <a:lumMod val="50000"/>
                  </a:schemeClr>
                </a:solidFill>
                <a:latin typeface="Gill sans"/>
              </a:rPr>
              <a:t>Meetings</a:t>
            </a:r>
          </a:p>
          <a:p>
            <a:r>
              <a:rPr lang="en-US" sz="4000" dirty="0">
                <a:solidFill>
                  <a:schemeClr val="accent1">
                    <a:lumMod val="50000"/>
                  </a:schemeClr>
                </a:solidFill>
                <a:latin typeface="Gill sans"/>
              </a:rPr>
              <a:t>Meeting Attendance</a:t>
            </a:r>
          </a:p>
          <a:p>
            <a:r>
              <a:rPr lang="en-US" sz="4000" dirty="0">
                <a:solidFill>
                  <a:schemeClr val="accent1">
                    <a:lumMod val="50000"/>
                  </a:schemeClr>
                </a:solidFill>
                <a:latin typeface="Gill sans"/>
              </a:rPr>
              <a:t>Public Scrutiny</a:t>
            </a:r>
          </a:p>
          <a:p>
            <a:r>
              <a:rPr lang="en-US" sz="4000" dirty="0">
                <a:solidFill>
                  <a:schemeClr val="accent1">
                    <a:lumMod val="50000"/>
                  </a:schemeClr>
                </a:solidFill>
                <a:latin typeface="Gill sans"/>
              </a:rPr>
              <a:t>Sarbanes-Oxley Act</a:t>
            </a:r>
          </a:p>
          <a:p>
            <a:r>
              <a:rPr lang="en-US" sz="4000" dirty="0">
                <a:solidFill>
                  <a:schemeClr val="accent1">
                    <a:lumMod val="50000"/>
                  </a:schemeClr>
                </a:solidFill>
                <a:latin typeface="Gill sans"/>
              </a:rPr>
              <a:t>Lawyers</a:t>
            </a:r>
          </a:p>
          <a:p>
            <a:r>
              <a:rPr lang="en-US" sz="4000" dirty="0">
                <a:solidFill>
                  <a:schemeClr val="accent1">
                    <a:lumMod val="50000"/>
                  </a:schemeClr>
                </a:solidFill>
                <a:latin typeface="Gill sans"/>
              </a:rPr>
              <a:t>Executive Committees</a:t>
            </a:r>
          </a:p>
          <a:p>
            <a:r>
              <a:rPr lang="en-US" sz="4000" dirty="0">
                <a:solidFill>
                  <a:schemeClr val="accent1">
                    <a:lumMod val="50000"/>
                  </a:schemeClr>
                </a:solidFill>
                <a:latin typeface="Gill sans"/>
              </a:rPr>
              <a:t>The Abilene Paradox</a:t>
            </a:r>
          </a:p>
          <a:p>
            <a:r>
              <a:rPr lang="en-US" sz="4000" dirty="0">
                <a:solidFill>
                  <a:schemeClr val="accent1">
                    <a:lumMod val="50000"/>
                  </a:schemeClr>
                </a:solidFill>
                <a:latin typeface="Gill sans"/>
              </a:rPr>
              <a:t>Strategic Planning</a:t>
            </a:r>
          </a:p>
          <a:p>
            <a:r>
              <a:rPr lang="en-US" sz="4000" dirty="0">
                <a:solidFill>
                  <a:schemeClr val="accent1">
                    <a:lumMod val="50000"/>
                  </a:schemeClr>
                </a:solidFill>
                <a:latin typeface="Gill sans"/>
              </a:rPr>
              <a:t>Technology</a:t>
            </a:r>
          </a:p>
          <a:p>
            <a:endParaRPr lang="en-US" sz="4000" dirty="0">
              <a:latin typeface="Gill sans"/>
            </a:endParaRPr>
          </a:p>
          <a:p>
            <a:endParaRPr lang="en-US" sz="4000" dirty="0">
              <a:latin typeface="Gill sans"/>
            </a:endParaRPr>
          </a:p>
          <a:p>
            <a:endParaRPr lang="en-US" sz="4000" dirty="0">
              <a:latin typeface="Gill sans"/>
            </a:endParaRPr>
          </a:p>
          <a:p>
            <a:endParaRPr lang="en-US" dirty="0"/>
          </a:p>
        </p:txBody>
      </p:sp>
      <p:sp>
        <p:nvSpPr>
          <p:cNvPr id="4" name="Slide Number Placeholder 3"/>
          <p:cNvSpPr>
            <a:spLocks noGrp="1"/>
          </p:cNvSpPr>
          <p:nvPr>
            <p:ph type="sldNum" sz="quarter" idx="12"/>
          </p:nvPr>
        </p:nvSpPr>
        <p:spPr/>
        <p:txBody>
          <a:bodyPr/>
          <a:lstStyle/>
          <a:p>
            <a:fld id="{7502BAE1-D57F-41CC-A6C7-4DD710F4FB32}" type="slidenum">
              <a:rPr lang="en-US" smtClean="0"/>
              <a:t>10</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7578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Loyalty</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Director must put aside individual’s interests: this includes consideration for the Director’s family, friends, associates, other organizations and all above, the Directors employer.</a:t>
            </a:r>
          </a:p>
          <a:p>
            <a:pPr marL="571500" indent="-571500" algn="l">
              <a:buFont typeface="Arial" panose="020B0604020202020204" pitchFamily="34" charset="0"/>
              <a:buChar char="•"/>
            </a:pPr>
            <a:r>
              <a:rPr lang="en-US" sz="3600" dirty="0">
                <a:solidFill>
                  <a:schemeClr val="accent1">
                    <a:lumMod val="50000"/>
                  </a:schemeClr>
                </a:solidFill>
                <a:latin typeface="Gill sans"/>
              </a:rPr>
              <a:t>Must put on the hat of the organization and all other hats should be removed</a:t>
            </a:r>
            <a:endParaRPr lang="en-US" sz="4200" dirty="0">
              <a:solidFill>
                <a:schemeClr val="accent1">
                  <a:lumMod val="50000"/>
                </a:schemeClr>
              </a:solidFill>
              <a:latin typeface="Gill sans"/>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11</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319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Loyalty</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Board member pulled out a water design of a water main extension my team designed to a church.</a:t>
            </a:r>
          </a:p>
          <a:p>
            <a:pPr marL="1485900" lvl="2" indent="-571500" algn="l">
              <a:buFont typeface="Arial" panose="020B0604020202020204" pitchFamily="34" charset="0"/>
              <a:buChar char="•"/>
            </a:pPr>
            <a:r>
              <a:rPr lang="en-US" sz="3000" dirty="0">
                <a:solidFill>
                  <a:schemeClr val="accent1">
                    <a:lumMod val="50000"/>
                  </a:schemeClr>
                </a:solidFill>
                <a:latin typeface="Gill sans"/>
              </a:rPr>
              <a:t>Tried to redesign it in the meeting.</a:t>
            </a:r>
          </a:p>
          <a:p>
            <a:pPr marL="571500" indent="-571500" algn="l">
              <a:buFont typeface="Arial" panose="020B0604020202020204" pitchFamily="34" charset="0"/>
              <a:buChar char="•"/>
            </a:pPr>
            <a:r>
              <a:rPr lang="en-US" sz="3600" dirty="0">
                <a:solidFill>
                  <a:schemeClr val="accent1">
                    <a:lumMod val="50000"/>
                  </a:schemeClr>
                </a:solidFill>
                <a:latin typeface="Gill sans"/>
              </a:rPr>
              <a:t>Electric Restoration Procedure</a:t>
            </a:r>
          </a:p>
          <a:p>
            <a:pPr lvl="2" algn="l"/>
            <a:endParaRPr lang="en-US" sz="3000" dirty="0">
              <a:solidFill>
                <a:schemeClr val="accent1">
                  <a:lumMod val="50000"/>
                </a:schemeClr>
              </a:solidFill>
              <a:latin typeface="Gill sans"/>
            </a:endParaRPr>
          </a:p>
          <a:p>
            <a:pPr marL="571500" indent="-571500" algn="l">
              <a:buFont typeface="Arial" panose="020B0604020202020204" pitchFamily="34" charset="0"/>
              <a:buChar char="•"/>
            </a:pPr>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12</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892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Obedience</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Must know and follow the letter and spirit of its governing documents </a:t>
            </a:r>
          </a:p>
          <a:p>
            <a:pPr marL="1028700" lvl="1" indent="-571500" algn="l">
              <a:buFont typeface="Arial" panose="020B0604020202020204" pitchFamily="34" charset="0"/>
              <a:buChar char="•"/>
            </a:pPr>
            <a:r>
              <a:rPr lang="en-US" sz="3200" dirty="0">
                <a:solidFill>
                  <a:schemeClr val="accent1">
                    <a:lumMod val="50000"/>
                  </a:schemeClr>
                </a:solidFill>
                <a:latin typeface="Gill sans"/>
              </a:rPr>
              <a:t>Articles of Incorporation</a:t>
            </a:r>
          </a:p>
          <a:p>
            <a:pPr marL="1028700" lvl="1" indent="-571500" algn="l">
              <a:buFont typeface="Arial" panose="020B0604020202020204" pitchFamily="34" charset="0"/>
              <a:buChar char="•"/>
            </a:pPr>
            <a:r>
              <a:rPr lang="en-US" sz="3200" dirty="0">
                <a:solidFill>
                  <a:schemeClr val="accent1">
                    <a:lumMod val="50000"/>
                  </a:schemeClr>
                </a:solidFill>
                <a:latin typeface="Gill sans"/>
              </a:rPr>
              <a:t>Bylaws</a:t>
            </a:r>
          </a:p>
          <a:p>
            <a:pPr marL="1028700" lvl="1" indent="-571500" algn="l">
              <a:buFont typeface="Arial" panose="020B0604020202020204" pitchFamily="34" charset="0"/>
              <a:buChar char="•"/>
            </a:pPr>
            <a:r>
              <a:rPr lang="en-US" sz="3200" dirty="0">
                <a:solidFill>
                  <a:schemeClr val="accent1">
                    <a:lumMod val="50000"/>
                  </a:schemeClr>
                </a:solidFill>
                <a:latin typeface="Gill sans"/>
              </a:rPr>
              <a:t>Policies</a:t>
            </a:r>
          </a:p>
          <a:p>
            <a:pPr marL="1028700" lvl="1" indent="-571500" algn="l">
              <a:buFont typeface="Arial" panose="020B0604020202020204" pitchFamily="34" charset="0"/>
              <a:buChar char="•"/>
            </a:pPr>
            <a:r>
              <a:rPr lang="en-US" sz="3200" dirty="0">
                <a:solidFill>
                  <a:schemeClr val="accent1">
                    <a:lumMod val="50000"/>
                  </a:schemeClr>
                </a:solidFill>
                <a:latin typeface="Gill sans"/>
              </a:rPr>
              <a:t>Special orders</a:t>
            </a: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13</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8147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Care</a:t>
            </a:r>
          </a:p>
        </p:txBody>
      </p:sp>
      <p:sp>
        <p:nvSpPr>
          <p:cNvPr id="3" name="Subtitle 2"/>
          <p:cNvSpPr>
            <a:spLocks noGrp="1"/>
          </p:cNvSpPr>
          <p:nvPr>
            <p:ph type="subTitle" idx="1"/>
          </p:nvPr>
        </p:nvSpPr>
        <p:spPr>
          <a:xfrm>
            <a:off x="577175" y="2495369"/>
            <a:ext cx="11136791" cy="3380266"/>
          </a:xfrm>
        </p:spPr>
        <p:txBody>
          <a:bodyPr>
            <a:normAutofit fontScale="92500" lnSpcReduction="10000"/>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Must attend meeting, be informed, make reasonable decisions, and see to it things get done.</a:t>
            </a:r>
          </a:p>
          <a:p>
            <a:pPr marL="571500" indent="-571500" algn="l">
              <a:buFont typeface="Arial" panose="020B0604020202020204" pitchFamily="34" charset="0"/>
              <a:buChar char="•"/>
            </a:pPr>
            <a:r>
              <a:rPr lang="en-US" sz="3600" dirty="0">
                <a:solidFill>
                  <a:schemeClr val="accent1">
                    <a:lumMod val="50000"/>
                  </a:schemeClr>
                </a:solidFill>
                <a:latin typeface="Gill sans"/>
              </a:rPr>
              <a:t>It’s your duty to be fully aware of the Board’s issues and actions.</a:t>
            </a:r>
          </a:p>
          <a:p>
            <a:pPr marL="571500" indent="-571500" algn="l">
              <a:buFont typeface="Arial" panose="020B0604020202020204" pitchFamily="34" charset="0"/>
              <a:buChar char="•"/>
            </a:pPr>
            <a:r>
              <a:rPr lang="en-US" sz="3600" dirty="0">
                <a:solidFill>
                  <a:schemeClr val="accent1">
                    <a:lumMod val="50000"/>
                  </a:schemeClr>
                </a:solidFill>
                <a:latin typeface="Gill sans"/>
              </a:rPr>
              <a:t>Directors need to read, review and study materials pertaining to each issue.</a:t>
            </a:r>
          </a:p>
          <a:p>
            <a:pPr marL="571500" indent="-571500" algn="l">
              <a:buFont typeface="Arial" panose="020B0604020202020204" pitchFamily="34" charset="0"/>
              <a:buChar char="•"/>
            </a:pPr>
            <a:r>
              <a:rPr lang="en-US" sz="3600">
                <a:solidFill>
                  <a:schemeClr val="accent1">
                    <a:lumMod val="50000"/>
                  </a:schemeClr>
                </a:solidFill>
                <a:latin typeface="Gill sans"/>
              </a:rPr>
              <a:t>Decisions must be </a:t>
            </a:r>
            <a:r>
              <a:rPr lang="en-US" sz="3600" dirty="0">
                <a:solidFill>
                  <a:schemeClr val="accent1">
                    <a:lumMod val="50000"/>
                  </a:schemeClr>
                </a:solidFill>
                <a:latin typeface="Gill sans"/>
              </a:rPr>
              <a:t>correctly and filed</a:t>
            </a: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14</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0526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Obligation</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Lead  and care for the Organization.</a:t>
            </a:r>
          </a:p>
          <a:p>
            <a:pPr marL="571500" indent="-571500" algn="l">
              <a:buFont typeface="Arial" panose="020B0604020202020204" pitchFamily="34" charset="0"/>
              <a:buChar char="•"/>
            </a:pPr>
            <a:r>
              <a:rPr lang="en-US" sz="3600" dirty="0">
                <a:solidFill>
                  <a:schemeClr val="accent1">
                    <a:lumMod val="50000"/>
                  </a:schemeClr>
                </a:solidFill>
                <a:latin typeface="Gill sans"/>
              </a:rPr>
              <a:t>Must use sound judgement, prudence and diligence </a:t>
            </a:r>
          </a:p>
          <a:p>
            <a:pPr marL="571500" indent="-571500" algn="l">
              <a:buFont typeface="Arial" panose="020B0604020202020204" pitchFamily="34" charset="0"/>
              <a:buChar char="•"/>
            </a:pPr>
            <a:r>
              <a:rPr lang="en-US" sz="3600" dirty="0">
                <a:solidFill>
                  <a:schemeClr val="accent1">
                    <a:lumMod val="50000"/>
                  </a:schemeClr>
                </a:solidFill>
                <a:latin typeface="Gill sans"/>
              </a:rPr>
              <a:t>Fiduciary responsibility is extremely important	</a:t>
            </a:r>
          </a:p>
          <a:p>
            <a:pPr marL="1028700" lvl="1" indent="-571500" algn="l">
              <a:buFont typeface="Arial" panose="020B0604020202020204" pitchFamily="34" charset="0"/>
              <a:buChar char="•"/>
            </a:pPr>
            <a:r>
              <a:rPr lang="en-US" sz="3200" dirty="0">
                <a:solidFill>
                  <a:schemeClr val="accent1">
                    <a:lumMod val="50000"/>
                  </a:schemeClr>
                </a:solidFill>
                <a:latin typeface="Gill sans"/>
              </a:rPr>
              <a:t>Spend money like it is their own</a:t>
            </a:r>
          </a:p>
          <a:p>
            <a:pPr marL="571500" indent="-571500" algn="l">
              <a:buFont typeface="Arial" panose="020B0604020202020204" pitchFamily="34" charset="0"/>
              <a:buChar char="•"/>
            </a:pPr>
            <a:r>
              <a:rPr lang="en-US" sz="3600" dirty="0">
                <a:solidFill>
                  <a:schemeClr val="accent1">
                    <a:lumMod val="50000"/>
                  </a:schemeClr>
                </a:solidFill>
                <a:latin typeface="Gill sans"/>
              </a:rPr>
              <a:t>Ensure the sound operation of the organization</a:t>
            </a: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15</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7494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Confidentiality</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Discussions, votes and sensitive data must be protected.</a:t>
            </a:r>
          </a:p>
          <a:p>
            <a:pPr marL="1028700" lvl="1" indent="-571500" algn="l">
              <a:buFont typeface="Arial" panose="020B0604020202020204" pitchFamily="34" charset="0"/>
              <a:buChar char="•"/>
            </a:pPr>
            <a:r>
              <a:rPr lang="en-US" sz="3200" dirty="0">
                <a:solidFill>
                  <a:schemeClr val="accent1">
                    <a:lumMod val="50000"/>
                  </a:schemeClr>
                </a:solidFill>
                <a:latin typeface="Gill sans"/>
              </a:rPr>
              <a:t>Executive Session</a:t>
            </a:r>
          </a:p>
          <a:p>
            <a:pPr marL="571500" indent="-571500" algn="l">
              <a:buFont typeface="Arial" panose="020B0604020202020204" pitchFamily="34" charset="0"/>
              <a:buChar char="•"/>
            </a:pPr>
            <a:r>
              <a:rPr lang="en-US" sz="3600" dirty="0">
                <a:solidFill>
                  <a:schemeClr val="accent1">
                    <a:lumMod val="50000"/>
                  </a:schemeClr>
                </a:solidFill>
                <a:latin typeface="Gill sans"/>
              </a:rPr>
              <a:t>Keep the issues in the boardroom</a:t>
            </a:r>
          </a:p>
          <a:p>
            <a:pPr marL="571500" indent="-571500" algn="l">
              <a:buFont typeface="Arial" panose="020B0604020202020204" pitchFamily="34" charset="0"/>
              <a:buChar char="•"/>
            </a:pPr>
            <a:r>
              <a:rPr lang="en-US" sz="3600" dirty="0">
                <a:solidFill>
                  <a:schemeClr val="accent1">
                    <a:lumMod val="50000"/>
                  </a:schemeClr>
                </a:solidFill>
                <a:latin typeface="Gill sans"/>
              </a:rPr>
              <a:t>Revealing confidential information can damage relationships and erode the board’s ability to act.</a:t>
            </a: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16</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2379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Competency</a:t>
            </a:r>
          </a:p>
        </p:txBody>
      </p:sp>
      <p:sp>
        <p:nvSpPr>
          <p:cNvPr id="3" name="Subtitle 2"/>
          <p:cNvSpPr>
            <a:spLocks noGrp="1"/>
          </p:cNvSpPr>
          <p:nvPr>
            <p:ph type="subTitle" idx="1"/>
          </p:nvPr>
        </p:nvSpPr>
        <p:spPr>
          <a:xfrm>
            <a:off x="577175" y="2495369"/>
            <a:ext cx="11136791" cy="3380266"/>
          </a:xfrm>
        </p:spPr>
        <p:txBody>
          <a:bodyPr>
            <a:normAutofit fontScale="92500"/>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The Selection of competent persons begins with leadership development or nominating committee learning about potential members abilities, background, experience and skills before they become directors.</a:t>
            </a:r>
          </a:p>
          <a:p>
            <a:pPr marL="571500" indent="-571500" algn="l">
              <a:buFont typeface="Arial" panose="020B0604020202020204" pitchFamily="34" charset="0"/>
              <a:buChar char="•"/>
            </a:pPr>
            <a:r>
              <a:rPr lang="en-US" sz="3600" dirty="0">
                <a:solidFill>
                  <a:schemeClr val="accent1">
                    <a:lumMod val="50000"/>
                  </a:schemeClr>
                </a:solidFill>
                <a:latin typeface="Gill sans"/>
              </a:rPr>
              <a:t>Get experience of smaller boards prior to larger ones</a:t>
            </a:r>
          </a:p>
          <a:p>
            <a:pPr marL="1028700" lvl="1" indent="-571500" algn="l">
              <a:buFont typeface="Arial" panose="020B0604020202020204" pitchFamily="34" charset="0"/>
              <a:buChar char="•"/>
            </a:pPr>
            <a:r>
              <a:rPr lang="en-US" sz="3200" dirty="0">
                <a:solidFill>
                  <a:schemeClr val="accent1">
                    <a:lumMod val="50000"/>
                  </a:schemeClr>
                </a:solidFill>
                <a:latin typeface="Gill sans"/>
              </a:rPr>
              <a:t>Not very often a rookie is in the staring lineup on an MLB team</a:t>
            </a:r>
            <a:endParaRPr lang="en-US" sz="32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17</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52080"/>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21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Respect</a:t>
            </a:r>
          </a:p>
        </p:txBody>
      </p:sp>
      <p:sp>
        <p:nvSpPr>
          <p:cNvPr id="3" name="Subtitle 2"/>
          <p:cNvSpPr>
            <a:spLocks noGrp="1"/>
          </p:cNvSpPr>
          <p:nvPr>
            <p:ph type="subTitle" idx="1"/>
          </p:nvPr>
        </p:nvSpPr>
        <p:spPr>
          <a:xfrm>
            <a:off x="577175" y="2495369"/>
            <a:ext cx="11136791" cy="3380266"/>
          </a:xfrm>
        </p:spPr>
        <p:txBody>
          <a:bodyPr>
            <a:normAutofit fontScale="85000" lnSpcReduction="20000"/>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The human relations equation is critical to working in a successful board.</a:t>
            </a:r>
          </a:p>
          <a:p>
            <a:pPr marL="571500" indent="-571500" algn="l">
              <a:buFont typeface="Arial" panose="020B0604020202020204" pitchFamily="34" charset="0"/>
              <a:buChar char="•"/>
            </a:pPr>
            <a:r>
              <a:rPr lang="en-US" sz="3600" dirty="0">
                <a:solidFill>
                  <a:schemeClr val="accent1">
                    <a:lumMod val="50000"/>
                  </a:schemeClr>
                </a:solidFill>
                <a:latin typeface="Gill sans"/>
              </a:rPr>
              <a:t>Respecting others and they will respect you ( most of the time)</a:t>
            </a:r>
          </a:p>
          <a:p>
            <a:pPr marL="1028700" lvl="1" indent="-571500" algn="l">
              <a:buFont typeface="Arial" panose="020B0604020202020204" pitchFamily="34" charset="0"/>
              <a:buChar char="•"/>
            </a:pPr>
            <a:r>
              <a:rPr lang="en-US" sz="3500" dirty="0">
                <a:solidFill>
                  <a:schemeClr val="accent1">
                    <a:lumMod val="50000"/>
                  </a:schemeClr>
                </a:solidFill>
                <a:latin typeface="Gill sans"/>
              </a:rPr>
              <a:t>Listen</a:t>
            </a:r>
          </a:p>
          <a:p>
            <a:pPr marL="1028700" lvl="1" indent="-571500" algn="l">
              <a:buFont typeface="Arial" panose="020B0604020202020204" pitchFamily="34" charset="0"/>
              <a:buChar char="•"/>
            </a:pPr>
            <a:r>
              <a:rPr lang="en-US" sz="3500" dirty="0">
                <a:solidFill>
                  <a:schemeClr val="accent1">
                    <a:lumMod val="50000"/>
                  </a:schemeClr>
                </a:solidFill>
                <a:latin typeface="Gill sans"/>
              </a:rPr>
              <a:t>Take notes</a:t>
            </a:r>
          </a:p>
          <a:p>
            <a:pPr marL="1028700" lvl="1" indent="-571500" algn="l">
              <a:buFont typeface="Arial" panose="020B0604020202020204" pitchFamily="34" charset="0"/>
              <a:buChar char="•"/>
            </a:pPr>
            <a:r>
              <a:rPr lang="en-US" sz="3500" dirty="0">
                <a:solidFill>
                  <a:schemeClr val="accent1">
                    <a:lumMod val="50000"/>
                  </a:schemeClr>
                </a:solidFill>
                <a:latin typeface="Gill sans"/>
              </a:rPr>
              <a:t>Be interested</a:t>
            </a:r>
          </a:p>
          <a:p>
            <a:pPr marL="1028700" lvl="1" indent="-571500" algn="l">
              <a:buFont typeface="Arial" panose="020B0604020202020204" pitchFamily="34" charset="0"/>
              <a:buChar char="•"/>
            </a:pPr>
            <a:endParaRPr lang="en-US" sz="2400" dirty="0">
              <a:solidFill>
                <a:schemeClr val="accent1">
                  <a:lumMod val="50000"/>
                </a:schemeClr>
              </a:solidFill>
              <a:latin typeface="Gill sans"/>
            </a:endParaRPr>
          </a:p>
          <a:p>
            <a:pPr marL="571500" indent="-571500" algn="l">
              <a:buFont typeface="Arial" panose="020B0604020202020204" pitchFamily="34" charset="0"/>
              <a:buChar char="•"/>
            </a:pPr>
            <a:r>
              <a:rPr lang="en-US" sz="3600" dirty="0">
                <a:solidFill>
                  <a:schemeClr val="accent1">
                    <a:lumMod val="50000"/>
                  </a:schemeClr>
                </a:solidFill>
                <a:latin typeface="Gill sans"/>
              </a:rPr>
              <a:t>Sidebar Conversations</a:t>
            </a:r>
            <a:endParaRPr lang="en-US" sz="36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18</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3212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Respect (GM)</a:t>
            </a:r>
          </a:p>
        </p:txBody>
      </p:sp>
      <p:sp>
        <p:nvSpPr>
          <p:cNvPr id="3" name="Subtitle 2"/>
          <p:cNvSpPr>
            <a:spLocks noGrp="1"/>
          </p:cNvSpPr>
          <p:nvPr>
            <p:ph type="subTitle" idx="1"/>
          </p:nvPr>
        </p:nvSpPr>
        <p:spPr>
          <a:xfrm>
            <a:off x="577175" y="2495369"/>
            <a:ext cx="11136791" cy="3380266"/>
          </a:xfrm>
        </p:spPr>
        <p:txBody>
          <a:bodyPr>
            <a:normAutofit lnSpcReduction="10000"/>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You are an environmental terrorist, killing the inner-city kids of Memphis</a:t>
            </a:r>
          </a:p>
          <a:p>
            <a:pPr marL="1028700" lvl="1" indent="-571500" algn="l">
              <a:buFont typeface="Arial" panose="020B0604020202020204" pitchFamily="34" charset="0"/>
              <a:buChar char="•"/>
            </a:pPr>
            <a:r>
              <a:rPr lang="en-US" sz="3200" dirty="0">
                <a:solidFill>
                  <a:schemeClr val="accent1">
                    <a:lumMod val="50000"/>
                  </a:schemeClr>
                </a:solidFill>
                <a:latin typeface="Gill sans"/>
              </a:rPr>
              <a:t>No sir I am killing all of them because we put fluoride in all the water in Shelby County</a:t>
            </a:r>
          </a:p>
          <a:p>
            <a:pPr marL="1028700" lvl="1" indent="-571500" algn="l">
              <a:buFont typeface="Arial" panose="020B0604020202020204" pitchFamily="34" charset="0"/>
              <a:buChar char="•"/>
            </a:pPr>
            <a:r>
              <a:rPr lang="en-US" sz="3200" dirty="0">
                <a:solidFill>
                  <a:schemeClr val="accent1">
                    <a:lumMod val="50000"/>
                  </a:schemeClr>
                </a:solidFill>
                <a:latin typeface="Gill sans"/>
              </a:rPr>
              <a:t>We are following the city referendum voted on by the citizens in Memphis.  It would take another vote to change that.</a:t>
            </a:r>
          </a:p>
        </p:txBody>
      </p:sp>
      <p:sp>
        <p:nvSpPr>
          <p:cNvPr id="4" name="Slide Number Placeholder 3"/>
          <p:cNvSpPr>
            <a:spLocks noGrp="1"/>
          </p:cNvSpPr>
          <p:nvPr>
            <p:ph type="sldNum" sz="quarter" idx="12"/>
          </p:nvPr>
        </p:nvSpPr>
        <p:spPr/>
        <p:txBody>
          <a:bodyPr/>
          <a:lstStyle/>
          <a:p>
            <a:fld id="{7502BAE1-D57F-41CC-A6C7-4DD710F4FB32}" type="slidenum">
              <a:rPr lang="en-US" smtClean="0"/>
              <a:t>19</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0644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Experience with Boards</a:t>
            </a:r>
          </a:p>
        </p:txBody>
      </p:sp>
      <p:sp>
        <p:nvSpPr>
          <p:cNvPr id="3" name="Subtitle 2"/>
          <p:cNvSpPr>
            <a:spLocks noGrp="1"/>
          </p:cNvSpPr>
          <p:nvPr>
            <p:ph type="subTitle" idx="1"/>
          </p:nvPr>
        </p:nvSpPr>
        <p:spPr>
          <a:xfrm>
            <a:off x="577175" y="2495369"/>
            <a:ext cx="11136791" cy="3380266"/>
          </a:xfrm>
        </p:spPr>
        <p:txBody>
          <a:bodyPr>
            <a:normAutofit/>
          </a:bodyPr>
          <a:lstStyle/>
          <a:p>
            <a:pPr marL="830262" lvl="0" indent="-457200" algn="l" defTabSz="685800">
              <a:spcBef>
                <a:spcPts val="750"/>
              </a:spcBef>
              <a:buFont typeface="Arial" panose="020B0604020202020204" pitchFamily="34" charset="0"/>
              <a:buChar char="•"/>
            </a:pPr>
            <a:endParaRPr lang="en-US" sz="3200" dirty="0">
              <a:solidFill>
                <a:schemeClr val="accent1">
                  <a:lumMod val="50000"/>
                </a:schemeClr>
              </a:solidFill>
            </a:endParaRPr>
          </a:p>
          <a:p>
            <a:pPr marL="571500" indent="-571500" algn="l">
              <a:buFont typeface="Arial" panose="020B0604020202020204" pitchFamily="34" charset="0"/>
              <a:buChar char="•"/>
            </a:pPr>
            <a:r>
              <a:rPr lang="en-US" sz="3600" dirty="0">
                <a:solidFill>
                  <a:schemeClr val="accent1">
                    <a:lumMod val="50000"/>
                  </a:schemeClr>
                </a:solidFill>
                <a:latin typeface="Gill sans"/>
              </a:rPr>
              <a:t>MLGW</a:t>
            </a:r>
          </a:p>
          <a:p>
            <a:pPr marL="1028700" lvl="1" indent="-571500" algn="l">
              <a:buFont typeface="Arial" panose="020B0604020202020204" pitchFamily="34" charset="0"/>
              <a:buChar char="•"/>
            </a:pPr>
            <a:r>
              <a:rPr lang="en-US" sz="3200" dirty="0">
                <a:solidFill>
                  <a:schemeClr val="accent1">
                    <a:lumMod val="50000"/>
                  </a:schemeClr>
                </a:solidFill>
                <a:latin typeface="Gill sans"/>
              </a:rPr>
              <a:t>Five Member Board</a:t>
            </a:r>
          </a:p>
          <a:p>
            <a:pPr marL="1028700" lvl="1" indent="-571500" algn="l">
              <a:buFont typeface="Arial" panose="020B0604020202020204" pitchFamily="34" charset="0"/>
              <a:buChar char="•"/>
            </a:pPr>
            <a:r>
              <a:rPr lang="en-US" sz="3200" dirty="0">
                <a:solidFill>
                  <a:schemeClr val="accent1">
                    <a:lumMod val="50000"/>
                  </a:schemeClr>
                </a:solidFill>
                <a:latin typeface="Gill sans"/>
              </a:rPr>
              <a:t>Thirteen Member City Council</a:t>
            </a:r>
          </a:p>
          <a:p>
            <a:pPr marL="571500" indent="-571500" algn="l">
              <a:buFont typeface="Arial" panose="020B0604020202020204" pitchFamily="34" charset="0"/>
              <a:buChar char="•"/>
            </a:pPr>
            <a:r>
              <a:rPr lang="en-US" sz="3600" dirty="0">
                <a:solidFill>
                  <a:schemeClr val="accent1">
                    <a:lumMod val="50000"/>
                  </a:schemeClr>
                </a:solidFill>
                <a:latin typeface="Gill sans"/>
              </a:rPr>
              <a:t>TAUD</a:t>
            </a:r>
          </a:p>
          <a:p>
            <a:pPr marL="1028700" lvl="1" indent="-571500" algn="l">
              <a:buFont typeface="Arial" panose="020B0604020202020204" pitchFamily="34" charset="0"/>
              <a:buChar char="•"/>
            </a:pPr>
            <a:r>
              <a:rPr lang="en-US" sz="3200" dirty="0">
                <a:solidFill>
                  <a:schemeClr val="accent1">
                    <a:lumMod val="50000"/>
                  </a:schemeClr>
                </a:solidFill>
                <a:latin typeface="Gill sans"/>
              </a:rPr>
              <a:t>Thirteen-member Board</a:t>
            </a:r>
          </a:p>
          <a:p>
            <a:pPr algn="l"/>
            <a:endParaRPr lang="en-US" sz="4200" dirty="0">
              <a:solidFill>
                <a:schemeClr val="accent1">
                  <a:lumMod val="50000"/>
                </a:schemeClr>
              </a:solidFill>
              <a:latin typeface="Gill sans"/>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9601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Respect (Board)</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Contractor charged 4 hours to replace an electric receptacle in a home.</a:t>
            </a:r>
          </a:p>
          <a:p>
            <a:pPr marL="1028700" lvl="1" indent="-571500" algn="l">
              <a:buFont typeface="Arial" panose="020B0604020202020204" pitchFamily="34" charset="0"/>
              <a:buChar char="•"/>
            </a:pPr>
            <a:r>
              <a:rPr lang="en-US" sz="3200" dirty="0">
                <a:solidFill>
                  <a:schemeClr val="accent1">
                    <a:lumMod val="50000"/>
                  </a:schemeClr>
                </a:solidFill>
                <a:latin typeface="Gill sans"/>
              </a:rPr>
              <a:t>Mr. Newman you obviously are not informed of electric standards and the amount of work it takes to do electrical work.  I do not have time to teach you.</a:t>
            </a:r>
          </a:p>
          <a:p>
            <a:pPr marL="1943100" lvl="3" indent="-571500" algn="l">
              <a:buFont typeface="Arial" panose="020B0604020202020204" pitchFamily="34" charset="0"/>
              <a:buChar char="•"/>
            </a:pPr>
            <a:r>
              <a:rPr lang="en-US" sz="2800" dirty="0">
                <a:solidFill>
                  <a:schemeClr val="accent1">
                    <a:lumMod val="50000"/>
                  </a:schemeClr>
                </a:solidFill>
                <a:latin typeface="Gill sans"/>
              </a:rPr>
              <a:t>He might should have done some research</a:t>
            </a:r>
          </a:p>
        </p:txBody>
      </p:sp>
      <p:sp>
        <p:nvSpPr>
          <p:cNvPr id="4" name="Slide Number Placeholder 3"/>
          <p:cNvSpPr>
            <a:spLocks noGrp="1"/>
          </p:cNvSpPr>
          <p:nvPr>
            <p:ph type="sldNum" sz="quarter" idx="12"/>
          </p:nvPr>
        </p:nvSpPr>
        <p:spPr/>
        <p:txBody>
          <a:bodyPr/>
          <a:lstStyle/>
          <a:p>
            <a:fld id="{7502BAE1-D57F-41CC-A6C7-4DD710F4FB32}" type="slidenum">
              <a:rPr lang="en-US" smtClean="0"/>
              <a:t>20</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3617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Unity</a:t>
            </a:r>
          </a:p>
        </p:txBody>
      </p:sp>
      <p:sp>
        <p:nvSpPr>
          <p:cNvPr id="3" name="Subtitle 2"/>
          <p:cNvSpPr>
            <a:spLocks noGrp="1"/>
          </p:cNvSpPr>
          <p:nvPr>
            <p:ph type="subTitle" idx="1"/>
          </p:nvPr>
        </p:nvSpPr>
        <p:spPr>
          <a:xfrm>
            <a:off x="577175" y="2495369"/>
            <a:ext cx="11136791" cy="3380266"/>
          </a:xfrm>
        </p:spPr>
        <p:txBody>
          <a:bodyPr>
            <a:normAutofit fontScale="92500"/>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Board must act as a unit.</a:t>
            </a:r>
          </a:p>
          <a:p>
            <a:pPr marL="571500" indent="-571500" algn="l">
              <a:buFont typeface="Arial" panose="020B0604020202020204" pitchFamily="34" charset="0"/>
              <a:buChar char="•"/>
            </a:pPr>
            <a:r>
              <a:rPr lang="en-US" sz="3600" dirty="0">
                <a:solidFill>
                  <a:schemeClr val="accent1">
                    <a:lumMod val="50000"/>
                  </a:schemeClr>
                </a:solidFill>
                <a:latin typeface="Gill sans"/>
              </a:rPr>
              <a:t>If not it will erode and undermine the boards effectiveness.</a:t>
            </a:r>
          </a:p>
          <a:p>
            <a:pPr marL="571500" indent="-571500" algn="l">
              <a:buFont typeface="Arial" panose="020B0604020202020204" pitchFamily="34" charset="0"/>
              <a:buChar char="•"/>
            </a:pPr>
            <a:r>
              <a:rPr lang="en-US" sz="3600" dirty="0">
                <a:solidFill>
                  <a:schemeClr val="accent1">
                    <a:lumMod val="50000"/>
                  </a:schemeClr>
                </a:solidFill>
                <a:latin typeface="Gill sans"/>
              </a:rPr>
              <a:t>Debate/Vote in the meeting</a:t>
            </a:r>
          </a:p>
          <a:p>
            <a:pPr marL="1028700" lvl="1" indent="-571500" algn="l">
              <a:buFont typeface="Arial" panose="020B0604020202020204" pitchFamily="34" charset="0"/>
              <a:buChar char="•"/>
            </a:pPr>
            <a:r>
              <a:rPr lang="en-US" sz="3200" dirty="0">
                <a:solidFill>
                  <a:schemeClr val="accent1">
                    <a:lumMod val="50000"/>
                  </a:schemeClr>
                </a:solidFill>
                <a:latin typeface="Gill sans"/>
              </a:rPr>
              <a:t>Once  a decision is made move on.</a:t>
            </a:r>
          </a:p>
          <a:p>
            <a:pPr marL="571500" indent="-571500" algn="l">
              <a:buFont typeface="Arial" panose="020B0604020202020204" pitchFamily="34" charset="0"/>
              <a:buChar char="•"/>
            </a:pPr>
            <a:r>
              <a:rPr lang="en-US" sz="3600" dirty="0">
                <a:solidFill>
                  <a:schemeClr val="accent1">
                    <a:lumMod val="50000"/>
                  </a:schemeClr>
                </a:solidFill>
                <a:latin typeface="Gill sans"/>
              </a:rPr>
              <a:t>Each member should be comfortable expressing their opinion</a:t>
            </a:r>
          </a:p>
          <a:p>
            <a:pPr marL="571500" indent="-571500" algn="l">
              <a:buFont typeface="Arial" panose="020B0604020202020204" pitchFamily="34" charset="0"/>
              <a:buChar char="•"/>
            </a:pPr>
            <a:endParaRPr lang="en-US" sz="2800" dirty="0">
              <a:solidFill>
                <a:schemeClr val="accent1">
                  <a:lumMod val="50000"/>
                </a:schemeClr>
              </a:solidFill>
              <a:latin typeface="Gill sans"/>
            </a:endParaRPr>
          </a:p>
          <a:p>
            <a:pPr marL="571500" indent="-571500" algn="l">
              <a:buFont typeface="Arial" panose="020B0604020202020204" pitchFamily="34" charset="0"/>
              <a:buChar char="•"/>
            </a:pPr>
            <a:endParaRPr lang="en-US" sz="28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21</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8126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Willingness</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Willingness to serve.</a:t>
            </a:r>
          </a:p>
          <a:p>
            <a:pPr marL="1028700" lvl="1" indent="-571500" algn="l">
              <a:buFont typeface="Arial" panose="020B0604020202020204" pitchFamily="34" charset="0"/>
              <a:buChar char="•"/>
            </a:pPr>
            <a:r>
              <a:rPr lang="en-US" sz="3200" dirty="0">
                <a:solidFill>
                  <a:schemeClr val="accent1">
                    <a:lumMod val="50000"/>
                  </a:schemeClr>
                </a:solidFill>
                <a:latin typeface="Gill sans"/>
              </a:rPr>
              <a:t>Put in the time</a:t>
            </a:r>
          </a:p>
          <a:p>
            <a:pPr marL="1028700" lvl="1" indent="-571500" algn="l">
              <a:buFont typeface="Arial" panose="020B0604020202020204" pitchFamily="34" charset="0"/>
              <a:buChar char="•"/>
            </a:pPr>
            <a:r>
              <a:rPr lang="en-US" sz="3200" dirty="0">
                <a:solidFill>
                  <a:schemeClr val="accent1">
                    <a:lumMod val="50000"/>
                  </a:schemeClr>
                </a:solidFill>
                <a:latin typeface="Gill sans"/>
              </a:rPr>
              <a:t>Preparation prior to meetings</a:t>
            </a: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571500" indent="-571500" algn="l">
              <a:buFont typeface="Arial" panose="020B0604020202020204" pitchFamily="34" charset="0"/>
              <a:buChar char="•"/>
            </a:pPr>
            <a:endParaRPr lang="en-US" sz="2800" dirty="0">
              <a:solidFill>
                <a:schemeClr val="accent1">
                  <a:lumMod val="50000"/>
                </a:schemeClr>
              </a:solidFill>
              <a:latin typeface="Gill sans"/>
            </a:endParaRPr>
          </a:p>
          <a:p>
            <a:pPr marL="571500" indent="-571500" algn="l">
              <a:buFont typeface="Arial" panose="020B0604020202020204" pitchFamily="34" charset="0"/>
              <a:buChar char="•"/>
            </a:pPr>
            <a:endParaRPr lang="en-US" sz="28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22</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4124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Open Minded</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Become blinded by their own issue or belief.</a:t>
            </a:r>
          </a:p>
          <a:p>
            <a:pPr marL="571500" indent="-571500" algn="l">
              <a:buFont typeface="Arial" panose="020B0604020202020204" pitchFamily="34" charset="0"/>
              <a:buChar char="•"/>
            </a:pPr>
            <a:r>
              <a:rPr lang="en-US" sz="3600" dirty="0">
                <a:solidFill>
                  <a:schemeClr val="accent1">
                    <a:lumMod val="50000"/>
                  </a:schemeClr>
                </a:solidFill>
                <a:latin typeface="Gill sans"/>
              </a:rPr>
              <a:t>Unable to let another person to be heard.</a:t>
            </a:r>
          </a:p>
          <a:p>
            <a:pPr marL="571500" indent="-571500" algn="l">
              <a:buFont typeface="Arial" panose="020B0604020202020204" pitchFamily="34" charset="0"/>
              <a:buChar char="•"/>
            </a:pPr>
            <a:r>
              <a:rPr lang="en-US" sz="3600" dirty="0">
                <a:solidFill>
                  <a:schemeClr val="accent1">
                    <a:lumMod val="50000"/>
                  </a:schemeClr>
                </a:solidFill>
                <a:latin typeface="Gill sans"/>
              </a:rPr>
              <a:t>Closed minded individuals stifle ideas and suppress innovation.</a:t>
            </a:r>
          </a:p>
          <a:p>
            <a:pPr marL="571500" indent="-571500" algn="l">
              <a:buFont typeface="Arial" panose="020B0604020202020204" pitchFamily="34" charset="0"/>
              <a:buChar char="•"/>
            </a:pPr>
            <a:r>
              <a:rPr lang="en-US" sz="3600" dirty="0">
                <a:solidFill>
                  <a:schemeClr val="accent1">
                    <a:lumMod val="50000"/>
                  </a:schemeClr>
                </a:solidFill>
                <a:latin typeface="Gill sans"/>
              </a:rPr>
              <a:t>Opposing  conversations should be encouraged.</a:t>
            </a:r>
            <a:endParaRPr lang="en-US" sz="28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23</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8520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Paradox of Leadership</a:t>
            </a:r>
          </a:p>
        </p:txBody>
      </p:sp>
      <p:sp>
        <p:nvSpPr>
          <p:cNvPr id="3" name="Subtitle 2"/>
          <p:cNvSpPr>
            <a:spLocks noGrp="1"/>
          </p:cNvSpPr>
          <p:nvPr>
            <p:ph type="subTitle" idx="1"/>
          </p:nvPr>
        </p:nvSpPr>
        <p:spPr>
          <a:xfrm>
            <a:off x="577175" y="2495369"/>
            <a:ext cx="11136791" cy="3380266"/>
          </a:xfrm>
        </p:spPr>
        <p:txBody>
          <a:bodyPr>
            <a:normAutofit fontScale="62500" lnSpcReduction="20000"/>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Both the general manager and the board are both expected to lead the organization. </a:t>
            </a:r>
          </a:p>
          <a:p>
            <a:pPr marL="571500" indent="-571500" algn="l">
              <a:buFont typeface="Arial" panose="020B0604020202020204" pitchFamily="34" charset="0"/>
              <a:buChar char="•"/>
            </a:pPr>
            <a:r>
              <a:rPr lang="en-US" sz="3600" dirty="0">
                <a:solidFill>
                  <a:schemeClr val="accent1">
                    <a:lumMod val="50000"/>
                  </a:schemeClr>
                </a:solidFill>
                <a:latin typeface="Gill sans"/>
              </a:rPr>
              <a:t>Conflict between those two can doom relationships</a:t>
            </a:r>
          </a:p>
          <a:p>
            <a:pPr marL="1028700" lvl="1" indent="-571500" algn="l">
              <a:buFont typeface="Arial" panose="020B0604020202020204" pitchFamily="34" charset="0"/>
              <a:buChar char="•"/>
            </a:pPr>
            <a:r>
              <a:rPr lang="en-US" sz="3200" dirty="0">
                <a:solidFill>
                  <a:schemeClr val="accent1">
                    <a:lumMod val="50000"/>
                  </a:schemeClr>
                </a:solidFill>
                <a:latin typeface="Gill sans"/>
              </a:rPr>
              <a:t>General manager is hired to lead the organization</a:t>
            </a:r>
          </a:p>
          <a:p>
            <a:pPr marL="1028700" lvl="1" indent="-571500" algn="l">
              <a:buFont typeface="Arial" panose="020B0604020202020204" pitchFamily="34" charset="0"/>
              <a:buChar char="•"/>
            </a:pPr>
            <a:r>
              <a:rPr lang="en-US" sz="3200" dirty="0">
                <a:solidFill>
                  <a:schemeClr val="accent1">
                    <a:lumMod val="50000"/>
                  </a:schemeClr>
                </a:solidFill>
                <a:latin typeface="Gill sans"/>
              </a:rPr>
              <a:t>Conflict can occur because board members can wish to assert their authority or make their mark on the organization.</a:t>
            </a:r>
          </a:p>
          <a:p>
            <a:pPr marL="571500" indent="-571500" algn="l">
              <a:buFont typeface="Arial" panose="020B0604020202020204" pitchFamily="34" charset="0"/>
              <a:buChar char="•"/>
            </a:pPr>
            <a:r>
              <a:rPr lang="en-US" sz="3600" dirty="0">
                <a:solidFill>
                  <a:schemeClr val="accent1">
                    <a:lumMod val="50000"/>
                  </a:schemeClr>
                </a:solidFill>
                <a:latin typeface="Gill sans"/>
              </a:rPr>
              <a:t>How to resolve it:</a:t>
            </a:r>
          </a:p>
          <a:p>
            <a:pPr marL="1028700" lvl="1" indent="-571500" algn="l">
              <a:buFont typeface="Arial" panose="020B0604020202020204" pitchFamily="34" charset="0"/>
              <a:buChar char="•"/>
            </a:pPr>
            <a:r>
              <a:rPr lang="en-US" sz="3200" dirty="0">
                <a:solidFill>
                  <a:schemeClr val="accent1">
                    <a:lumMod val="50000"/>
                  </a:schemeClr>
                </a:solidFill>
                <a:latin typeface="Gill sans"/>
              </a:rPr>
              <a:t>Understanding the expectations of both parties</a:t>
            </a:r>
          </a:p>
          <a:p>
            <a:pPr marL="1028700" lvl="1" indent="-571500" algn="l">
              <a:buFont typeface="Arial" panose="020B0604020202020204" pitchFamily="34" charset="0"/>
              <a:buChar char="•"/>
            </a:pPr>
            <a:r>
              <a:rPr lang="en-US" sz="3200" dirty="0">
                <a:solidFill>
                  <a:schemeClr val="accent1">
                    <a:lumMod val="50000"/>
                  </a:schemeClr>
                </a:solidFill>
                <a:latin typeface="Gill sans"/>
              </a:rPr>
              <a:t>Both must know what is expected  </a:t>
            </a:r>
          </a:p>
          <a:p>
            <a:pPr marL="571500" indent="-571500" algn="l">
              <a:buFont typeface="Arial" panose="020B0604020202020204" pitchFamily="34" charset="0"/>
              <a:buChar char="•"/>
            </a:pPr>
            <a:r>
              <a:rPr lang="en-US" sz="3600" dirty="0">
                <a:solidFill>
                  <a:schemeClr val="accent1">
                    <a:lumMod val="50000"/>
                  </a:schemeClr>
                </a:solidFill>
                <a:latin typeface="Gill sans"/>
              </a:rPr>
              <a:t>Nothing can destroy an organization more than ugly relation between a board and leadership. </a:t>
            </a: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24</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4276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Diversity</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Board of directors represents the members of the organization.</a:t>
            </a:r>
          </a:p>
          <a:p>
            <a:pPr marL="571500" indent="-571500" algn="l">
              <a:buFont typeface="Arial" panose="020B0604020202020204" pitchFamily="34" charset="0"/>
              <a:buChar char="•"/>
            </a:pPr>
            <a:r>
              <a:rPr lang="en-US" sz="3600" dirty="0">
                <a:solidFill>
                  <a:schemeClr val="accent1">
                    <a:lumMod val="50000"/>
                  </a:schemeClr>
                </a:solidFill>
                <a:latin typeface="Gill sans"/>
              </a:rPr>
              <a:t> Bylaws are usually silent on diversity</a:t>
            </a:r>
          </a:p>
          <a:p>
            <a:pPr marL="571500" indent="-571500" algn="l">
              <a:buFont typeface="Arial" panose="020B0604020202020204" pitchFamily="34" charset="0"/>
              <a:buChar char="•"/>
            </a:pPr>
            <a:r>
              <a:rPr lang="en-US" sz="3600" dirty="0">
                <a:solidFill>
                  <a:schemeClr val="accent1">
                    <a:lumMod val="50000"/>
                  </a:schemeClr>
                </a:solidFill>
                <a:latin typeface="Gill sans"/>
              </a:rPr>
              <a:t>Important to get different views from different cultures, sexes, races, heritages, and religions.</a:t>
            </a: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25</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9021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Meetings</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Should  be organized, structured, open, and smooth flowing.</a:t>
            </a:r>
          </a:p>
          <a:p>
            <a:pPr marL="571500" indent="-571500" algn="l">
              <a:buFont typeface="Arial" panose="020B0604020202020204" pitchFamily="34" charset="0"/>
              <a:buChar char="•"/>
            </a:pPr>
            <a:r>
              <a:rPr lang="en-US" sz="3600" dirty="0">
                <a:solidFill>
                  <a:schemeClr val="accent1">
                    <a:lumMod val="50000"/>
                  </a:schemeClr>
                </a:solidFill>
                <a:latin typeface="Gill sans"/>
              </a:rPr>
              <a:t>Aware of the total time commitment</a:t>
            </a:r>
          </a:p>
          <a:p>
            <a:pPr marL="1028700" lvl="1" indent="-571500" algn="l">
              <a:buFont typeface="Arial" panose="020B0604020202020204" pitchFamily="34" charset="0"/>
              <a:buChar char="•"/>
            </a:pPr>
            <a:r>
              <a:rPr lang="en-US" sz="3200" dirty="0">
                <a:solidFill>
                  <a:schemeClr val="accent1">
                    <a:lumMod val="50000"/>
                  </a:schemeClr>
                </a:solidFill>
                <a:latin typeface="Gill sans"/>
              </a:rPr>
              <a:t>Drive time, preparation, and follow up</a:t>
            </a:r>
          </a:p>
          <a:p>
            <a:pPr marL="571500" indent="-571500" algn="l">
              <a:buFont typeface="Arial" panose="020B0604020202020204" pitchFamily="34" charset="0"/>
              <a:buChar char="•"/>
            </a:pPr>
            <a:r>
              <a:rPr lang="en-US" sz="3600" dirty="0">
                <a:solidFill>
                  <a:schemeClr val="accent1">
                    <a:lumMod val="50000"/>
                  </a:schemeClr>
                </a:solidFill>
                <a:latin typeface="Gill sans"/>
              </a:rPr>
              <a:t>Should keep on schedule and be considerate of everyone’s time </a:t>
            </a: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26</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2258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Meeting Attendance</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If occurs often other board members with question if the missing board member is serious about serving.</a:t>
            </a:r>
          </a:p>
          <a:p>
            <a:pPr marL="571500" indent="-571500" algn="l">
              <a:buFont typeface="Arial" panose="020B0604020202020204" pitchFamily="34" charset="0"/>
              <a:buChar char="•"/>
            </a:pPr>
            <a:r>
              <a:rPr lang="en-US" sz="3600" dirty="0">
                <a:solidFill>
                  <a:schemeClr val="accent1">
                    <a:lumMod val="50000"/>
                  </a:schemeClr>
                </a:solidFill>
                <a:latin typeface="Gill sans"/>
              </a:rPr>
              <a:t>Should  have bylaws to be able to deal with board members that do not regularly attend meetings</a:t>
            </a: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27</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99876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Public Scrutiny</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Due to transgressions of a few and greed of a few boards are no longer held in the same as in previous generations.</a:t>
            </a:r>
          </a:p>
          <a:p>
            <a:pPr marL="571500" indent="-571500" algn="l">
              <a:buFont typeface="Arial" panose="020B0604020202020204" pitchFamily="34" charset="0"/>
              <a:buChar char="•"/>
            </a:pPr>
            <a:r>
              <a:rPr lang="en-US" sz="3600" dirty="0">
                <a:solidFill>
                  <a:schemeClr val="accent1">
                    <a:lumMod val="50000"/>
                  </a:schemeClr>
                </a:solidFill>
                <a:latin typeface="Gill sans"/>
              </a:rPr>
              <a:t>If board members aren’t being open and honest it can put them in a position that could result in an unfortunate posture</a:t>
            </a: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28</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8339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Sarbanes-Oxley Act (SOX)</a:t>
            </a:r>
          </a:p>
        </p:txBody>
      </p:sp>
      <p:sp>
        <p:nvSpPr>
          <p:cNvPr id="3" name="Subtitle 2"/>
          <p:cNvSpPr>
            <a:spLocks noGrp="1"/>
          </p:cNvSpPr>
          <p:nvPr>
            <p:ph type="subTitle" idx="1"/>
          </p:nvPr>
        </p:nvSpPr>
        <p:spPr>
          <a:xfrm>
            <a:off x="577175" y="2495369"/>
            <a:ext cx="11136791" cy="3380266"/>
          </a:xfrm>
        </p:spPr>
        <p:txBody>
          <a:bodyPr>
            <a:normAutofit lnSpcReduction="10000"/>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Federal criminal penalties  and auditing requirements</a:t>
            </a:r>
          </a:p>
          <a:p>
            <a:pPr marL="571500" indent="-571500" algn="l">
              <a:buFont typeface="Arial" panose="020B0604020202020204" pitchFamily="34" charset="0"/>
              <a:buChar char="•"/>
            </a:pPr>
            <a:r>
              <a:rPr lang="en-US" sz="3600" dirty="0">
                <a:solidFill>
                  <a:schemeClr val="accent1">
                    <a:lumMod val="50000"/>
                  </a:schemeClr>
                </a:solidFill>
                <a:latin typeface="Gill sans"/>
              </a:rPr>
              <a:t>Proper maintenance and retention of documents and records pertaining to the specifics of auditing the organizations finances</a:t>
            </a:r>
          </a:p>
          <a:p>
            <a:pPr marL="571500" indent="-571500" algn="l">
              <a:buFont typeface="Arial" panose="020B0604020202020204" pitchFamily="34" charset="0"/>
              <a:buChar char="•"/>
            </a:pPr>
            <a:r>
              <a:rPr lang="en-US" sz="3600" dirty="0">
                <a:solidFill>
                  <a:schemeClr val="accent1">
                    <a:lumMod val="50000"/>
                  </a:schemeClr>
                </a:solidFill>
                <a:latin typeface="Gill sans"/>
              </a:rPr>
              <a:t>Cannot be altered, destroyed, concealed or mutilated.</a:t>
            </a:r>
          </a:p>
          <a:p>
            <a:pPr marL="571500" indent="-571500" algn="l">
              <a:buFont typeface="Arial" panose="020B0604020202020204" pitchFamily="34" charset="0"/>
              <a:buChar char="•"/>
            </a:pPr>
            <a:r>
              <a:rPr lang="en-US" sz="3600" dirty="0">
                <a:solidFill>
                  <a:schemeClr val="accent1">
                    <a:lumMod val="50000"/>
                  </a:schemeClr>
                </a:solidFill>
                <a:latin typeface="Gill sans"/>
              </a:rPr>
              <a:t>Whistle Blower protection provision.</a:t>
            </a: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29</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8930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 Experience on  Boards</a:t>
            </a:r>
          </a:p>
        </p:txBody>
      </p:sp>
      <p:sp>
        <p:nvSpPr>
          <p:cNvPr id="3" name="Subtitle 2"/>
          <p:cNvSpPr>
            <a:spLocks noGrp="1"/>
          </p:cNvSpPr>
          <p:nvPr>
            <p:ph type="subTitle" idx="1"/>
          </p:nvPr>
        </p:nvSpPr>
        <p:spPr>
          <a:xfrm>
            <a:off x="577175" y="2495369"/>
            <a:ext cx="11136791" cy="3380266"/>
          </a:xfrm>
        </p:spPr>
        <p:txBody>
          <a:bodyPr>
            <a:normAutofit fontScale="77500" lnSpcReduction="20000"/>
          </a:bodyPr>
          <a:lstStyle/>
          <a:p>
            <a:pPr marL="830262" lvl="0" indent="-457200" algn="l" defTabSz="685800">
              <a:spcBef>
                <a:spcPts val="750"/>
              </a:spcBef>
              <a:buFont typeface="Arial" panose="020B0604020202020204" pitchFamily="34" charset="0"/>
              <a:buChar char="•"/>
            </a:pPr>
            <a:endParaRPr lang="en-US" sz="3200" dirty="0">
              <a:solidFill>
                <a:schemeClr val="accent1">
                  <a:lumMod val="50000"/>
                </a:schemeClr>
              </a:solidFill>
            </a:endParaRPr>
          </a:p>
          <a:p>
            <a:pPr marL="571500" indent="-571500" algn="l">
              <a:buFont typeface="Arial" panose="020B0604020202020204" pitchFamily="34" charset="0"/>
              <a:buChar char="•"/>
            </a:pPr>
            <a:r>
              <a:rPr lang="en-US" sz="3600" dirty="0">
                <a:solidFill>
                  <a:schemeClr val="accent1">
                    <a:lumMod val="50000"/>
                  </a:schemeClr>
                </a:solidFill>
                <a:latin typeface="Gill sans"/>
              </a:rPr>
              <a:t>Habitat for Humanity</a:t>
            </a:r>
          </a:p>
          <a:p>
            <a:pPr marL="571500" indent="-571500" algn="l">
              <a:buFont typeface="Arial" panose="020B0604020202020204" pitchFamily="34" charset="0"/>
              <a:buChar char="•"/>
            </a:pPr>
            <a:r>
              <a:rPr lang="en-US" sz="3600" dirty="0">
                <a:solidFill>
                  <a:schemeClr val="accent1">
                    <a:lumMod val="50000"/>
                  </a:schemeClr>
                </a:solidFill>
                <a:latin typeface="Gill sans"/>
              </a:rPr>
              <a:t>YMCA Millington and Metro</a:t>
            </a:r>
          </a:p>
          <a:p>
            <a:pPr marL="571500" indent="-571500" algn="l">
              <a:buFont typeface="Arial" panose="020B0604020202020204" pitchFamily="34" charset="0"/>
              <a:buChar char="•"/>
            </a:pPr>
            <a:r>
              <a:rPr lang="en-US" sz="3600" dirty="0">
                <a:solidFill>
                  <a:schemeClr val="accent1">
                    <a:lumMod val="50000"/>
                  </a:schemeClr>
                </a:solidFill>
                <a:latin typeface="Gill sans"/>
              </a:rPr>
              <a:t>Water Wastewater Financing Board</a:t>
            </a:r>
          </a:p>
          <a:p>
            <a:pPr marL="571500" indent="-571500" algn="l">
              <a:buFont typeface="Arial" panose="020B0604020202020204" pitchFamily="34" charset="0"/>
              <a:buChar char="•"/>
            </a:pPr>
            <a:r>
              <a:rPr lang="en-US" sz="3600" dirty="0">
                <a:solidFill>
                  <a:schemeClr val="accent1">
                    <a:lumMod val="50000"/>
                  </a:schemeClr>
                </a:solidFill>
                <a:latin typeface="Gill sans"/>
              </a:rPr>
              <a:t>Tennessee Board of Utility Regulation</a:t>
            </a:r>
          </a:p>
          <a:p>
            <a:pPr marL="571500" indent="-571500" algn="l">
              <a:buFont typeface="Arial" panose="020B0604020202020204" pitchFamily="34" charset="0"/>
              <a:buChar char="•"/>
            </a:pPr>
            <a:r>
              <a:rPr lang="en-US" sz="3600" dirty="0">
                <a:solidFill>
                  <a:schemeClr val="accent1">
                    <a:lumMod val="50000"/>
                  </a:schemeClr>
                </a:solidFill>
                <a:latin typeface="Gill sans"/>
              </a:rPr>
              <a:t>Tennessee 811 Board</a:t>
            </a:r>
          </a:p>
          <a:p>
            <a:pPr marL="571500" indent="-571500" algn="l">
              <a:buFont typeface="Arial" panose="020B0604020202020204" pitchFamily="34" charset="0"/>
              <a:buChar char="•"/>
            </a:pPr>
            <a:r>
              <a:rPr lang="en-US" sz="3600" dirty="0">
                <a:solidFill>
                  <a:schemeClr val="accent1">
                    <a:lumMod val="50000"/>
                  </a:schemeClr>
                </a:solidFill>
                <a:latin typeface="Gill sans"/>
              </a:rPr>
              <a:t>TAUD Board</a:t>
            </a:r>
          </a:p>
          <a:p>
            <a:pPr marL="571500" indent="-571500" algn="l">
              <a:buFont typeface="Arial" panose="020B0604020202020204" pitchFamily="34" charset="0"/>
              <a:buChar char="•"/>
            </a:pPr>
            <a:r>
              <a:rPr lang="en-US" sz="3600" dirty="0">
                <a:solidFill>
                  <a:schemeClr val="accent1">
                    <a:lumMod val="50000"/>
                  </a:schemeClr>
                </a:solidFill>
                <a:latin typeface="Gill sans"/>
              </a:rPr>
              <a:t>Surf Club</a:t>
            </a:r>
          </a:p>
          <a:p>
            <a:pPr lvl="1" algn="l"/>
            <a:endParaRPr lang="en-US" sz="3200" dirty="0">
              <a:solidFill>
                <a:schemeClr val="accent1">
                  <a:lumMod val="50000"/>
                </a:schemeClr>
              </a:solidFill>
              <a:latin typeface="Gill sans"/>
            </a:endParaRPr>
          </a:p>
          <a:p>
            <a:pPr algn="l"/>
            <a:endParaRPr lang="en-US" sz="4200" dirty="0">
              <a:solidFill>
                <a:schemeClr val="accent1">
                  <a:lumMod val="50000"/>
                </a:schemeClr>
              </a:solidFill>
              <a:latin typeface="Gill sans"/>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3</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64833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Lawyers</a:t>
            </a:r>
          </a:p>
        </p:txBody>
      </p:sp>
      <p:sp>
        <p:nvSpPr>
          <p:cNvPr id="3" name="Subtitle 2"/>
          <p:cNvSpPr>
            <a:spLocks noGrp="1"/>
          </p:cNvSpPr>
          <p:nvPr>
            <p:ph type="subTitle" idx="1"/>
          </p:nvPr>
        </p:nvSpPr>
        <p:spPr>
          <a:xfrm>
            <a:off x="577175" y="2495369"/>
            <a:ext cx="11136791" cy="3380266"/>
          </a:xfrm>
        </p:spPr>
        <p:txBody>
          <a:bodyPr>
            <a:normAutofit lnSpcReduction="10000"/>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Legal should attend all board meetings</a:t>
            </a:r>
          </a:p>
          <a:p>
            <a:pPr marL="1028700" lvl="1" indent="-571500" algn="l">
              <a:buFont typeface="Arial" panose="020B0604020202020204" pitchFamily="34" charset="0"/>
              <a:buChar char="•"/>
            </a:pPr>
            <a:r>
              <a:rPr lang="en-US" sz="3200" dirty="0">
                <a:solidFill>
                  <a:schemeClr val="accent1">
                    <a:lumMod val="50000"/>
                  </a:schemeClr>
                </a:solidFill>
                <a:latin typeface="Gill sans"/>
              </a:rPr>
              <a:t>Review and approve all agendas</a:t>
            </a:r>
          </a:p>
          <a:p>
            <a:pPr marL="1028700" lvl="1" indent="-571500" algn="l">
              <a:buFont typeface="Arial" panose="020B0604020202020204" pitchFamily="34" charset="0"/>
              <a:buChar char="•"/>
            </a:pPr>
            <a:r>
              <a:rPr lang="en-US" sz="3200" dirty="0">
                <a:solidFill>
                  <a:schemeClr val="accent1">
                    <a:lumMod val="50000"/>
                  </a:schemeClr>
                </a:solidFill>
                <a:latin typeface="Gill sans"/>
              </a:rPr>
              <a:t>Review and approve all minutes</a:t>
            </a:r>
          </a:p>
          <a:p>
            <a:pPr marL="1028700" lvl="1" indent="-571500" algn="l">
              <a:buFont typeface="Arial" panose="020B0604020202020204" pitchFamily="34" charset="0"/>
              <a:buChar char="•"/>
            </a:pPr>
            <a:r>
              <a:rPr lang="en-US" sz="3200" dirty="0">
                <a:solidFill>
                  <a:schemeClr val="accent1">
                    <a:lumMod val="50000"/>
                  </a:schemeClr>
                </a:solidFill>
                <a:latin typeface="Gill sans"/>
              </a:rPr>
              <a:t>Other advice</a:t>
            </a:r>
          </a:p>
          <a:p>
            <a:pPr marL="571500" indent="-571500" algn="l">
              <a:buFont typeface="Arial" panose="020B0604020202020204" pitchFamily="34" charset="0"/>
              <a:buChar char="•"/>
            </a:pPr>
            <a:r>
              <a:rPr lang="en-US" sz="3600" dirty="0">
                <a:solidFill>
                  <a:schemeClr val="accent1">
                    <a:lumMod val="50000"/>
                  </a:schemeClr>
                </a:solidFill>
                <a:latin typeface="Gill sans"/>
              </a:rPr>
              <a:t>Needs to be available to the board at meeting to ensure their decisions are legal and to the organizations policies.</a:t>
            </a: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30</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052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Executive Sessions</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Closed to Staff</a:t>
            </a:r>
          </a:p>
          <a:p>
            <a:pPr marL="571500" indent="-571500" algn="l">
              <a:buFont typeface="Arial" panose="020B0604020202020204" pitchFamily="34" charset="0"/>
              <a:buChar char="•"/>
            </a:pPr>
            <a:r>
              <a:rPr lang="en-US" sz="3600" dirty="0">
                <a:solidFill>
                  <a:schemeClr val="accent1">
                    <a:lumMod val="50000"/>
                  </a:schemeClr>
                </a:solidFill>
                <a:latin typeface="Gill sans"/>
              </a:rPr>
              <a:t>Discussion of confidential topics</a:t>
            </a:r>
          </a:p>
          <a:p>
            <a:pPr marL="571500" indent="-571500" algn="l">
              <a:buFont typeface="Arial" panose="020B0604020202020204" pitchFamily="34" charset="0"/>
              <a:buChar char="•"/>
            </a:pPr>
            <a:r>
              <a:rPr lang="en-US" sz="3600" dirty="0">
                <a:solidFill>
                  <a:schemeClr val="accent1">
                    <a:lumMod val="50000"/>
                  </a:schemeClr>
                </a:solidFill>
                <a:latin typeface="Gill sans"/>
              </a:rPr>
              <a:t>Do not keep minutes</a:t>
            </a:r>
          </a:p>
          <a:p>
            <a:pPr marL="571500" indent="-571500" algn="l">
              <a:buFont typeface="Arial" panose="020B0604020202020204" pitchFamily="34" charset="0"/>
              <a:buChar char="•"/>
            </a:pPr>
            <a:r>
              <a:rPr lang="en-US" sz="3600" dirty="0">
                <a:solidFill>
                  <a:schemeClr val="accent1">
                    <a:lumMod val="50000"/>
                  </a:schemeClr>
                </a:solidFill>
                <a:latin typeface="Gill sans"/>
              </a:rPr>
              <a:t>Topic and conversation must stay in the meeting</a:t>
            </a:r>
          </a:p>
          <a:p>
            <a:pPr marL="571500" indent="-571500" algn="l">
              <a:buFont typeface="Arial" panose="020B0604020202020204" pitchFamily="34" charset="0"/>
              <a:buChar char="•"/>
            </a:pPr>
            <a:r>
              <a:rPr lang="en-US" sz="3600" dirty="0">
                <a:solidFill>
                  <a:schemeClr val="accent1">
                    <a:lumMod val="50000"/>
                  </a:schemeClr>
                </a:solidFill>
                <a:latin typeface="Gill sans"/>
              </a:rPr>
              <a:t>Only confidential topics should be discussed</a:t>
            </a: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31</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17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The Abilene Paradox</a:t>
            </a:r>
          </a:p>
        </p:txBody>
      </p:sp>
      <p:sp>
        <p:nvSpPr>
          <p:cNvPr id="3" name="Subtitle 2"/>
          <p:cNvSpPr>
            <a:spLocks noGrp="1"/>
          </p:cNvSpPr>
          <p:nvPr>
            <p:ph type="subTitle" idx="1"/>
          </p:nvPr>
        </p:nvSpPr>
        <p:spPr>
          <a:xfrm>
            <a:off x="577175" y="2495369"/>
            <a:ext cx="11136791" cy="3380266"/>
          </a:xfrm>
        </p:spPr>
        <p:txBody>
          <a:bodyPr>
            <a:normAutofit fontScale="92500" lnSpcReduction="20000"/>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Board members can get caught up that lose sight of where they are going and for that matter why they are going there.</a:t>
            </a:r>
          </a:p>
          <a:p>
            <a:pPr marL="571500" indent="-571500" algn="l">
              <a:buFont typeface="Arial" panose="020B0604020202020204" pitchFamily="34" charset="0"/>
              <a:buChar char="•"/>
            </a:pPr>
            <a:r>
              <a:rPr lang="en-US" sz="3600" dirty="0">
                <a:solidFill>
                  <a:schemeClr val="accent1">
                    <a:lumMod val="50000"/>
                  </a:schemeClr>
                </a:solidFill>
                <a:latin typeface="Gill sans"/>
              </a:rPr>
              <a:t>Boards make decisions that individually they would never make.  </a:t>
            </a:r>
          </a:p>
          <a:p>
            <a:pPr marL="571500" indent="-571500" algn="l">
              <a:buFont typeface="Arial" panose="020B0604020202020204" pitchFamily="34" charset="0"/>
              <a:buChar char="•"/>
            </a:pPr>
            <a:r>
              <a:rPr lang="en-US" sz="3600" dirty="0">
                <a:solidFill>
                  <a:schemeClr val="accent1">
                    <a:lumMod val="50000"/>
                  </a:schemeClr>
                </a:solidFill>
                <a:latin typeface="Gill sans"/>
              </a:rPr>
              <a:t>Individuals go along because they do not want to be left out or be called laggers.</a:t>
            </a:r>
          </a:p>
          <a:p>
            <a:pPr marL="1028700" lvl="1" indent="-571500" algn="l">
              <a:buFont typeface="Arial" panose="020B0604020202020204" pitchFamily="34" charset="0"/>
              <a:buChar char="•"/>
            </a:pPr>
            <a:r>
              <a:rPr lang="en-US" sz="3200" dirty="0">
                <a:solidFill>
                  <a:schemeClr val="accent1">
                    <a:lumMod val="50000"/>
                  </a:schemeClr>
                </a:solidFill>
                <a:latin typeface="Gill sans"/>
              </a:rPr>
              <a:t>Can be ridiculed, disparaged or humiliated</a:t>
            </a:r>
          </a:p>
          <a:p>
            <a:pPr marL="571500" indent="-571500" algn="l">
              <a:buFont typeface="Arial" panose="020B0604020202020204" pitchFamily="34" charset="0"/>
              <a:buChar char="•"/>
            </a:pPr>
            <a:r>
              <a:rPr lang="en-US" sz="3600" dirty="0">
                <a:solidFill>
                  <a:schemeClr val="accent1">
                    <a:lumMod val="50000"/>
                  </a:schemeClr>
                </a:solidFill>
                <a:latin typeface="Gill sans"/>
              </a:rPr>
              <a:t>Board members need to be able to speak freely and openly. </a:t>
            </a: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32</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75506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Strategic Planning</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Roadmap for the future</a:t>
            </a:r>
          </a:p>
          <a:p>
            <a:pPr marL="571500" indent="-571500" algn="l">
              <a:buFont typeface="Arial" panose="020B0604020202020204" pitchFamily="34" charset="0"/>
              <a:buChar char="•"/>
            </a:pPr>
            <a:r>
              <a:rPr lang="en-US" sz="3600" dirty="0">
                <a:solidFill>
                  <a:schemeClr val="accent1">
                    <a:lumMod val="50000"/>
                  </a:schemeClr>
                </a:solidFill>
                <a:latin typeface="Gill sans"/>
              </a:rPr>
              <a:t>Guide for the board, committees and staff.</a:t>
            </a:r>
          </a:p>
          <a:p>
            <a:pPr marL="571500" indent="-571500" algn="l">
              <a:buFont typeface="Arial" panose="020B0604020202020204" pitchFamily="34" charset="0"/>
              <a:buChar char="•"/>
            </a:pPr>
            <a:r>
              <a:rPr lang="en-US" sz="3600" dirty="0">
                <a:solidFill>
                  <a:schemeClr val="accent1">
                    <a:lumMod val="50000"/>
                  </a:schemeClr>
                </a:solidFill>
                <a:latin typeface="Gill sans"/>
              </a:rPr>
              <a:t>Makes for a coordinated effort.</a:t>
            </a: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33</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85334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Technology</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Project a different board environment.</a:t>
            </a:r>
          </a:p>
          <a:p>
            <a:pPr marL="571500" indent="-571500" algn="l">
              <a:buFont typeface="Arial" panose="020B0604020202020204" pitchFamily="34" charset="0"/>
              <a:buChar char="•"/>
            </a:pPr>
            <a:r>
              <a:rPr lang="en-US" sz="3600" dirty="0">
                <a:solidFill>
                  <a:schemeClr val="accent1">
                    <a:lumMod val="50000"/>
                  </a:schemeClr>
                </a:solidFill>
                <a:latin typeface="Gill sans"/>
              </a:rPr>
              <a:t>Technology should save a task, time and money.</a:t>
            </a:r>
          </a:p>
          <a:p>
            <a:pPr marL="571500" indent="-571500" algn="l">
              <a:buFont typeface="Arial" panose="020B0604020202020204" pitchFamily="34" charset="0"/>
              <a:buChar char="•"/>
            </a:pPr>
            <a:r>
              <a:rPr lang="en-US" sz="3600" dirty="0">
                <a:solidFill>
                  <a:schemeClr val="accent1">
                    <a:lumMod val="50000"/>
                  </a:schemeClr>
                </a:solidFill>
                <a:latin typeface="Gill sans"/>
              </a:rPr>
              <a:t>Better communication.</a:t>
            </a:r>
          </a:p>
          <a:p>
            <a:pPr marL="571500" indent="-571500" algn="l">
              <a:buFont typeface="Arial" panose="020B0604020202020204" pitchFamily="34" charset="0"/>
              <a:buChar char="•"/>
            </a:pPr>
            <a:r>
              <a:rPr lang="en-US" sz="3600" dirty="0">
                <a:solidFill>
                  <a:schemeClr val="accent1">
                    <a:lumMod val="50000"/>
                  </a:schemeClr>
                </a:solidFill>
                <a:latin typeface="Gill sans"/>
              </a:rPr>
              <a:t>More transparency.</a:t>
            </a:r>
          </a:p>
          <a:p>
            <a:pPr marL="571500" indent="-571500" algn="l">
              <a:buFont typeface="Arial" panose="020B0604020202020204" pitchFamily="34" charset="0"/>
              <a:buChar char="•"/>
            </a:pPr>
            <a:r>
              <a:rPr lang="en-US" sz="3600" dirty="0">
                <a:solidFill>
                  <a:schemeClr val="accent1">
                    <a:lumMod val="50000"/>
                  </a:schemeClr>
                </a:solidFill>
                <a:latin typeface="Gill sans"/>
              </a:rPr>
              <a:t>Better record keeping</a:t>
            </a: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34</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26311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Wrap Up</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Perfect Board is probably a goal that will never be reached.</a:t>
            </a:r>
          </a:p>
          <a:p>
            <a:pPr marL="571500" indent="-571500" algn="l">
              <a:buFont typeface="Arial" panose="020B0604020202020204" pitchFamily="34" charset="0"/>
              <a:buChar char="•"/>
            </a:pPr>
            <a:r>
              <a:rPr lang="en-US" sz="3600" dirty="0">
                <a:solidFill>
                  <a:schemeClr val="accent1">
                    <a:lumMod val="50000"/>
                  </a:schemeClr>
                </a:solidFill>
                <a:latin typeface="Gill sans"/>
              </a:rPr>
              <a:t>Due to the way people work with one another it is doubtful that consistent harmony can be achieved.</a:t>
            </a:r>
          </a:p>
          <a:p>
            <a:pPr marL="571500" indent="-571500" algn="l">
              <a:buFont typeface="Arial" panose="020B0604020202020204" pitchFamily="34" charset="0"/>
              <a:buChar char="•"/>
            </a:pPr>
            <a:r>
              <a:rPr lang="en-US" sz="3600" dirty="0">
                <a:solidFill>
                  <a:schemeClr val="accent1">
                    <a:lumMod val="50000"/>
                  </a:schemeClr>
                </a:solidFill>
                <a:latin typeface="Gill sans"/>
              </a:rPr>
              <a:t>Board can take these 50 principles and use them as a guide to have better board-leader relationships</a:t>
            </a: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marL="1028700" lvl="1" indent="-571500" algn="l">
              <a:buFont typeface="Arial" panose="020B0604020202020204" pitchFamily="34" charset="0"/>
              <a:buChar char="•"/>
            </a:pP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35</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17738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Wrap Up</a:t>
            </a:r>
          </a:p>
        </p:txBody>
      </p:sp>
      <p:sp>
        <p:nvSpPr>
          <p:cNvPr id="3" name="Subtitle 2"/>
          <p:cNvSpPr>
            <a:spLocks noGrp="1"/>
          </p:cNvSpPr>
          <p:nvPr>
            <p:ph type="subTitle" idx="1"/>
          </p:nvPr>
        </p:nvSpPr>
        <p:spPr>
          <a:xfrm>
            <a:off x="577175" y="2495369"/>
            <a:ext cx="11136791" cy="3380266"/>
          </a:xfrm>
        </p:spPr>
        <p:txBody>
          <a:bodyPr>
            <a:normAutofit/>
          </a:bodyPr>
          <a:lstStyle/>
          <a:p>
            <a:pPr marL="571500" indent="-571500" algn="l">
              <a:buFont typeface="Arial" panose="020B0604020202020204" pitchFamily="34" charset="0"/>
              <a:buChar char="•"/>
            </a:pPr>
            <a:r>
              <a:rPr lang="en-US" sz="3600" dirty="0">
                <a:solidFill>
                  <a:schemeClr val="accent1">
                    <a:lumMod val="50000"/>
                  </a:schemeClr>
                </a:solidFill>
                <a:latin typeface="Gill sans"/>
              </a:rPr>
              <a:t> Boards are consumed with the business of today. They rarely explore the underlying principles and ideas of Character.</a:t>
            </a:r>
          </a:p>
          <a:p>
            <a:pPr marL="571500" indent="-571500" algn="l">
              <a:buFont typeface="Arial" panose="020B0604020202020204" pitchFamily="34" charset="0"/>
              <a:buChar char="•"/>
            </a:pPr>
            <a:r>
              <a:rPr lang="en-US" sz="3600" dirty="0">
                <a:solidFill>
                  <a:schemeClr val="accent1">
                    <a:lumMod val="50000"/>
                  </a:schemeClr>
                </a:solidFill>
                <a:latin typeface="Gill sans"/>
              </a:rPr>
              <a:t>Placing a topic like integrity, leadership or competency on the agenda could offer a truly rewarding experience</a:t>
            </a: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36</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10257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9600" dirty="0">
                <a:solidFill>
                  <a:schemeClr val="accent1">
                    <a:lumMod val="50000"/>
                  </a:schemeClr>
                </a:solidFill>
                <a:latin typeface="Gill sans"/>
              </a:rPr>
              <a:t>Questions?</a:t>
            </a:r>
          </a:p>
        </p:txBody>
      </p:sp>
      <p:sp>
        <p:nvSpPr>
          <p:cNvPr id="3" name="Subtitle 2"/>
          <p:cNvSpPr>
            <a:spLocks noGrp="1"/>
          </p:cNvSpPr>
          <p:nvPr>
            <p:ph type="subTitle" idx="1"/>
          </p:nvPr>
        </p:nvSpPr>
        <p:spPr>
          <a:xfrm>
            <a:off x="577175" y="2495369"/>
            <a:ext cx="11136791" cy="3380266"/>
          </a:xfrm>
        </p:spPr>
        <p:txBody>
          <a:bodyPr>
            <a:normAutofit/>
          </a:bodyPr>
          <a:lstStyle/>
          <a:p>
            <a:pPr algn="l"/>
            <a:r>
              <a:rPr lang="en-US" sz="3600" dirty="0">
                <a:solidFill>
                  <a:schemeClr val="accent1">
                    <a:lumMod val="50000"/>
                  </a:schemeClr>
                </a:solidFill>
                <a:latin typeface="Gill sans"/>
              </a:rPr>
              <a:t>Nick Newman</a:t>
            </a:r>
          </a:p>
          <a:p>
            <a:pPr algn="l"/>
            <a:r>
              <a:rPr lang="en-US" sz="3600" dirty="0">
                <a:solidFill>
                  <a:schemeClr val="accent1">
                    <a:lumMod val="50000"/>
                  </a:schemeClr>
                </a:solidFill>
                <a:latin typeface="Gill sans"/>
              </a:rPr>
              <a:t>Executive Director, TAUD</a:t>
            </a:r>
          </a:p>
          <a:p>
            <a:pPr algn="l"/>
            <a:r>
              <a:rPr lang="en-US" sz="3600" dirty="0">
                <a:solidFill>
                  <a:schemeClr val="accent1">
                    <a:lumMod val="50000"/>
                  </a:schemeClr>
                </a:solidFill>
                <a:latin typeface="Gill sans"/>
                <a:hlinkClick r:id="rId3"/>
              </a:rPr>
              <a:t>NickNewman@TAUD.org</a:t>
            </a:r>
            <a:endParaRPr lang="en-US" sz="3600" dirty="0">
              <a:solidFill>
                <a:schemeClr val="accent1">
                  <a:lumMod val="50000"/>
                </a:schemeClr>
              </a:solidFill>
              <a:latin typeface="Gill sans"/>
            </a:endParaRPr>
          </a:p>
          <a:p>
            <a:pPr algn="l"/>
            <a:r>
              <a:rPr lang="en-US" sz="3600" dirty="0">
                <a:solidFill>
                  <a:schemeClr val="accent1">
                    <a:lumMod val="50000"/>
                  </a:schemeClr>
                </a:solidFill>
                <a:latin typeface="Gill sans"/>
              </a:rPr>
              <a:t>901-907-9266</a:t>
            </a:r>
            <a:endParaRPr lang="en-US" sz="3200" dirty="0">
              <a:solidFill>
                <a:schemeClr val="accent1">
                  <a:lumMod val="50000"/>
                </a:schemeClr>
              </a:solidFill>
              <a:latin typeface="Gill sans"/>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37</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0217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27604" y="916278"/>
            <a:ext cx="11136792" cy="1301880"/>
          </a:xfrm>
        </p:spPr>
        <p:txBody>
          <a:bodyPr>
            <a:normAutofit fontScale="90000"/>
          </a:bodyPr>
          <a:lstStyle/>
          <a:p>
            <a:br>
              <a:rPr lang="en-US" b="1" dirty="0">
                <a:solidFill>
                  <a:schemeClr val="accent1">
                    <a:lumMod val="50000"/>
                  </a:schemeClr>
                </a:solidFill>
                <a:latin typeface="Gill sans"/>
              </a:rPr>
            </a:br>
            <a:r>
              <a:rPr lang="en-US" b="1" dirty="0">
                <a:solidFill>
                  <a:schemeClr val="accent1">
                    <a:lumMod val="50000"/>
                  </a:schemeClr>
                </a:solidFill>
                <a:latin typeface="Gill sans"/>
              </a:rPr>
              <a:t>Audience Survey</a:t>
            </a:r>
            <a:endParaRPr lang="en-US" sz="4900" dirty="0">
              <a:solidFill>
                <a:schemeClr val="accent1">
                  <a:lumMod val="50000"/>
                </a:schemeClr>
              </a:solidFill>
              <a:latin typeface="Gill sans"/>
            </a:endParaRPr>
          </a:p>
        </p:txBody>
      </p:sp>
      <p:sp>
        <p:nvSpPr>
          <p:cNvPr id="3" name="Subtitle 2"/>
          <p:cNvSpPr>
            <a:spLocks noGrp="1"/>
          </p:cNvSpPr>
          <p:nvPr>
            <p:ph type="subTitle" idx="1"/>
          </p:nvPr>
        </p:nvSpPr>
        <p:spPr>
          <a:xfrm>
            <a:off x="527604" y="2656298"/>
            <a:ext cx="11136792" cy="3560034"/>
          </a:xfrm>
        </p:spPr>
        <p:txBody>
          <a:bodyPr>
            <a:normAutofit fontScale="92500" lnSpcReduction="20000"/>
          </a:bodyPr>
          <a:lstStyle/>
          <a:p>
            <a:pPr marL="457200" indent="-457200" algn="l">
              <a:buFont typeface="Arial" panose="020B0604020202020204" pitchFamily="34" charset="0"/>
              <a:buChar char="•"/>
            </a:pPr>
            <a:r>
              <a:rPr lang="en-US" sz="3600" dirty="0">
                <a:solidFill>
                  <a:schemeClr val="accent1">
                    <a:lumMod val="50000"/>
                  </a:schemeClr>
                </a:solidFill>
                <a:latin typeface="Gill sans"/>
              </a:rPr>
              <a:t>Board Members?</a:t>
            </a:r>
          </a:p>
          <a:p>
            <a:pPr marL="457200" indent="-457200" algn="l">
              <a:buFont typeface="Arial" panose="020B0604020202020204" pitchFamily="34" charset="0"/>
              <a:buChar char="•"/>
            </a:pPr>
            <a:endParaRPr lang="en-US" sz="3600" dirty="0">
              <a:solidFill>
                <a:schemeClr val="accent1">
                  <a:lumMod val="50000"/>
                </a:schemeClr>
              </a:solidFill>
              <a:latin typeface="Gill sans"/>
            </a:endParaRPr>
          </a:p>
          <a:p>
            <a:pPr marL="457200" indent="-457200" algn="l">
              <a:buFont typeface="Arial" panose="020B0604020202020204" pitchFamily="34" charset="0"/>
              <a:buChar char="•"/>
            </a:pPr>
            <a:r>
              <a:rPr lang="en-US" sz="3600" dirty="0">
                <a:solidFill>
                  <a:schemeClr val="accent1">
                    <a:lumMod val="50000"/>
                  </a:schemeClr>
                </a:solidFill>
                <a:latin typeface="Gill sans"/>
              </a:rPr>
              <a:t>Utility Leaders?</a:t>
            </a:r>
          </a:p>
          <a:p>
            <a:pPr marL="457200" indent="-457200" algn="l">
              <a:buFont typeface="Arial" panose="020B0604020202020204" pitchFamily="34" charset="0"/>
              <a:buChar char="•"/>
            </a:pPr>
            <a:endParaRPr lang="en-US" sz="3600" dirty="0">
              <a:solidFill>
                <a:schemeClr val="accent1">
                  <a:lumMod val="50000"/>
                </a:schemeClr>
              </a:solidFill>
              <a:latin typeface="Gill sans"/>
            </a:endParaRPr>
          </a:p>
          <a:p>
            <a:pPr marL="457200" indent="-457200" algn="l">
              <a:buFont typeface="Arial" panose="020B0604020202020204" pitchFamily="34" charset="0"/>
              <a:buChar char="•"/>
            </a:pPr>
            <a:r>
              <a:rPr lang="en-US" sz="3600" dirty="0">
                <a:solidFill>
                  <a:schemeClr val="accent1">
                    <a:lumMod val="50000"/>
                  </a:schemeClr>
                </a:solidFill>
                <a:latin typeface="Gill sans"/>
              </a:rPr>
              <a:t>TAUD Board Members?</a:t>
            </a:r>
          </a:p>
          <a:p>
            <a:pPr marL="457200" indent="-457200" algn="l">
              <a:buFont typeface="Arial" panose="020B0604020202020204" pitchFamily="34" charset="0"/>
              <a:buChar char="•"/>
            </a:pPr>
            <a:endParaRPr lang="en-US" sz="3600" dirty="0">
              <a:solidFill>
                <a:schemeClr val="accent1">
                  <a:lumMod val="50000"/>
                </a:schemeClr>
              </a:solidFill>
              <a:latin typeface="Gill sans"/>
            </a:endParaRPr>
          </a:p>
          <a:p>
            <a:pPr marL="457200" indent="-457200" algn="l">
              <a:buFont typeface="Arial" panose="020B0604020202020204" pitchFamily="34" charset="0"/>
              <a:buChar char="•"/>
            </a:pPr>
            <a:r>
              <a:rPr lang="en-US" sz="3600" dirty="0">
                <a:solidFill>
                  <a:schemeClr val="accent1">
                    <a:lumMod val="50000"/>
                  </a:schemeClr>
                </a:solidFill>
                <a:latin typeface="Gill sans"/>
              </a:rPr>
              <a:t>Early for Lunch?</a:t>
            </a:r>
          </a:p>
          <a:p>
            <a:pPr marL="457200" indent="-457200" algn="l">
              <a:buFont typeface="Arial" panose="020B0604020202020204" pitchFamily="34" charset="0"/>
              <a:buChar char="•"/>
            </a:pPr>
            <a:endParaRPr lang="en-US" sz="3600" dirty="0">
              <a:solidFill>
                <a:schemeClr val="accent1">
                  <a:lumMod val="50000"/>
                </a:schemeClr>
              </a:solidFill>
              <a:latin typeface="Gill sans"/>
            </a:endParaRPr>
          </a:p>
          <a:p>
            <a:pPr algn="l"/>
            <a:endParaRPr lang="en-US" sz="3600" dirty="0">
              <a:latin typeface="Gill sans"/>
            </a:endParaRPr>
          </a:p>
          <a:p>
            <a:pPr algn="l"/>
            <a:endParaRPr lang="en-US" sz="3600" dirty="0">
              <a:solidFill>
                <a:schemeClr val="accent1">
                  <a:lumMod val="50000"/>
                </a:schemeClr>
              </a:solidFill>
              <a:latin typeface="Gill sans"/>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4</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9661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27604" y="916278"/>
            <a:ext cx="11136792" cy="1301880"/>
          </a:xfrm>
        </p:spPr>
        <p:txBody>
          <a:bodyPr>
            <a:normAutofit fontScale="90000"/>
          </a:bodyPr>
          <a:lstStyle/>
          <a:p>
            <a:br>
              <a:rPr lang="en-US" b="1" dirty="0">
                <a:solidFill>
                  <a:schemeClr val="accent1">
                    <a:lumMod val="50000"/>
                  </a:schemeClr>
                </a:solidFill>
                <a:latin typeface="Gill sans"/>
              </a:rPr>
            </a:br>
            <a:endParaRPr lang="en-US" sz="4900" dirty="0">
              <a:solidFill>
                <a:schemeClr val="accent1">
                  <a:lumMod val="50000"/>
                </a:schemeClr>
              </a:solidFill>
              <a:latin typeface="Gill sans"/>
            </a:endParaRPr>
          </a:p>
        </p:txBody>
      </p:sp>
      <p:sp>
        <p:nvSpPr>
          <p:cNvPr id="3" name="Subtitle 2"/>
          <p:cNvSpPr>
            <a:spLocks noGrp="1"/>
          </p:cNvSpPr>
          <p:nvPr>
            <p:ph type="subTitle" idx="1"/>
          </p:nvPr>
        </p:nvSpPr>
        <p:spPr>
          <a:xfrm>
            <a:off x="527604" y="2538634"/>
            <a:ext cx="11136792" cy="3677698"/>
          </a:xfrm>
        </p:spPr>
        <p:txBody>
          <a:bodyPr>
            <a:normAutofit/>
          </a:bodyPr>
          <a:lstStyle/>
          <a:p>
            <a:pPr algn="l"/>
            <a:endParaRPr lang="en-US" sz="3600" dirty="0">
              <a:solidFill>
                <a:schemeClr val="accent1">
                  <a:lumMod val="50000"/>
                </a:schemeClr>
              </a:solidFill>
              <a:latin typeface="Gill sans"/>
            </a:endParaRPr>
          </a:p>
          <a:p>
            <a:r>
              <a:rPr lang="en-US" sz="7200" dirty="0">
                <a:solidFill>
                  <a:schemeClr val="accent1">
                    <a:lumMod val="50000"/>
                  </a:schemeClr>
                </a:solidFill>
                <a:latin typeface="Gill sans"/>
              </a:rPr>
              <a:t>-----------Disclaimer------------</a:t>
            </a: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5</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4646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27604" y="916278"/>
            <a:ext cx="11136792" cy="1301880"/>
          </a:xfrm>
        </p:spPr>
        <p:txBody>
          <a:bodyPr>
            <a:normAutofit fontScale="90000"/>
          </a:bodyPr>
          <a:lstStyle/>
          <a:p>
            <a:br>
              <a:rPr lang="en-US" b="1" dirty="0">
                <a:solidFill>
                  <a:schemeClr val="accent1">
                    <a:lumMod val="50000"/>
                  </a:schemeClr>
                </a:solidFill>
                <a:latin typeface="Gill sans"/>
              </a:rPr>
            </a:br>
            <a:r>
              <a:rPr lang="en-US" b="1" dirty="0">
                <a:solidFill>
                  <a:schemeClr val="accent1">
                    <a:lumMod val="50000"/>
                  </a:schemeClr>
                </a:solidFill>
                <a:latin typeface="Gill sans"/>
              </a:rPr>
              <a:t>The Perfect Board</a:t>
            </a:r>
            <a:endParaRPr lang="en-US" sz="4900" dirty="0">
              <a:solidFill>
                <a:schemeClr val="accent1">
                  <a:lumMod val="50000"/>
                </a:schemeClr>
              </a:solidFill>
              <a:latin typeface="Gill sans"/>
            </a:endParaRPr>
          </a:p>
        </p:txBody>
      </p:sp>
      <p:sp>
        <p:nvSpPr>
          <p:cNvPr id="3" name="Subtitle 2"/>
          <p:cNvSpPr>
            <a:spLocks noGrp="1"/>
          </p:cNvSpPr>
          <p:nvPr>
            <p:ph type="subTitle" idx="1"/>
          </p:nvPr>
        </p:nvSpPr>
        <p:spPr>
          <a:xfrm>
            <a:off x="527604" y="2656298"/>
            <a:ext cx="11136792" cy="3560034"/>
          </a:xfrm>
        </p:spPr>
        <p:txBody>
          <a:bodyPr>
            <a:normAutofit/>
          </a:bodyPr>
          <a:lstStyle/>
          <a:p>
            <a:pPr marL="457200" indent="-457200" algn="l">
              <a:buFont typeface="Arial" panose="020B0604020202020204" pitchFamily="34" charset="0"/>
              <a:buChar char="•"/>
            </a:pPr>
            <a:r>
              <a:rPr lang="en-US" sz="3600" dirty="0">
                <a:solidFill>
                  <a:schemeClr val="accent1">
                    <a:lumMod val="50000"/>
                  </a:schemeClr>
                </a:solidFill>
                <a:latin typeface="Gill sans"/>
              </a:rPr>
              <a:t>By Calvin K Clemons</a:t>
            </a:r>
          </a:p>
          <a:p>
            <a:pPr algn="l"/>
            <a:endParaRPr lang="en-US" sz="3600" dirty="0">
              <a:solidFill>
                <a:schemeClr val="accent1">
                  <a:lumMod val="50000"/>
                </a:schemeClr>
              </a:solidFill>
              <a:latin typeface="Gill sans"/>
            </a:endParaRPr>
          </a:p>
          <a:p>
            <a:pPr marL="457200" indent="-457200" algn="l">
              <a:buFont typeface="Arial" panose="020B0604020202020204" pitchFamily="34" charset="0"/>
              <a:buChar char="•"/>
            </a:pPr>
            <a:r>
              <a:rPr lang="en-US" sz="3600" dirty="0">
                <a:solidFill>
                  <a:schemeClr val="accent1">
                    <a:lumMod val="50000"/>
                  </a:schemeClr>
                </a:solidFill>
                <a:latin typeface="Gill sans"/>
              </a:rPr>
              <a:t>Written in 2011</a:t>
            </a:r>
          </a:p>
          <a:p>
            <a:pPr algn="l"/>
            <a:endParaRPr lang="en-US" sz="3600" dirty="0">
              <a:latin typeface="Gill sans"/>
            </a:endParaRPr>
          </a:p>
          <a:p>
            <a:pPr marL="457200" indent="-457200" algn="l">
              <a:buFont typeface="Arial" panose="020B0604020202020204" pitchFamily="34" charset="0"/>
              <a:buChar char="•"/>
            </a:pPr>
            <a:r>
              <a:rPr lang="en-US" sz="3600" dirty="0">
                <a:solidFill>
                  <a:schemeClr val="accent1">
                    <a:lumMod val="50000"/>
                  </a:schemeClr>
                </a:solidFill>
                <a:latin typeface="Gill sans"/>
              </a:rPr>
              <a:t>TN811 – Bill Turner</a:t>
            </a:r>
          </a:p>
          <a:p>
            <a:pPr marL="457200" indent="-457200" algn="l">
              <a:buFont typeface="Arial" panose="020B0604020202020204" pitchFamily="34" charset="0"/>
              <a:buChar char="•"/>
            </a:pPr>
            <a:endParaRPr lang="en-US" sz="3600" dirty="0">
              <a:solidFill>
                <a:schemeClr val="accent1">
                  <a:lumMod val="50000"/>
                </a:schemeClr>
              </a:solidFill>
              <a:latin typeface="Gill sans"/>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6</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9" name="Picture 8" descr="A book cover of a perfect board&#10;&#10;Description automatically generated">
            <a:extLst>
              <a:ext uri="{FF2B5EF4-FFF2-40B4-BE49-F238E27FC236}">
                <a16:creationId xmlns:a16="http://schemas.microsoft.com/office/drawing/2014/main" id="{22207B27-3BF5-A027-0238-B79BCB9281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42084" y="2515835"/>
            <a:ext cx="2442183" cy="3612697"/>
          </a:xfrm>
          <a:prstGeom prst="rect">
            <a:avLst/>
          </a:prstGeom>
        </p:spPr>
      </p:pic>
    </p:spTree>
    <p:extLst>
      <p:ext uri="{BB962C8B-B14F-4D97-AF65-F5344CB8AC3E}">
        <p14:creationId xmlns:p14="http://schemas.microsoft.com/office/powerpoint/2010/main" val="3192187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Organizations and Boards</a:t>
            </a:r>
          </a:p>
        </p:txBody>
      </p:sp>
      <p:sp>
        <p:nvSpPr>
          <p:cNvPr id="3" name="Subtitle 2"/>
          <p:cNvSpPr>
            <a:spLocks noGrp="1"/>
          </p:cNvSpPr>
          <p:nvPr>
            <p:ph type="subTitle" idx="1"/>
          </p:nvPr>
        </p:nvSpPr>
        <p:spPr>
          <a:xfrm>
            <a:off x="577175" y="2495369"/>
            <a:ext cx="11136791" cy="3380266"/>
          </a:xfrm>
        </p:spPr>
        <p:txBody>
          <a:bodyPr>
            <a:normAutofit fontScale="85000" lnSpcReduction="20000"/>
          </a:bodyPr>
          <a:lstStyle/>
          <a:p>
            <a:pPr marL="830262" lvl="0" indent="-457200" algn="l" defTabSz="685800">
              <a:spcBef>
                <a:spcPts val="750"/>
              </a:spcBef>
              <a:buFont typeface="Arial" panose="020B0604020202020204" pitchFamily="34" charset="0"/>
              <a:buChar char="•"/>
            </a:pPr>
            <a:endParaRPr lang="en-US" sz="3200" dirty="0">
              <a:solidFill>
                <a:schemeClr val="accent1">
                  <a:lumMod val="50000"/>
                </a:schemeClr>
              </a:solidFill>
            </a:endParaRPr>
          </a:p>
          <a:p>
            <a:pPr marL="571500" indent="-571500" algn="l">
              <a:buFont typeface="Arial" panose="020B0604020202020204" pitchFamily="34" charset="0"/>
              <a:buChar char="•"/>
            </a:pPr>
            <a:r>
              <a:rPr lang="en-US" sz="3600" dirty="0">
                <a:solidFill>
                  <a:schemeClr val="accent1">
                    <a:lumMod val="50000"/>
                  </a:schemeClr>
                </a:solidFill>
                <a:latin typeface="Gill sans"/>
              </a:rPr>
              <a:t>Organizations fail sometimes to realize their potential because of the individuals elected or appointed to lead just plain don’t know how.</a:t>
            </a:r>
          </a:p>
          <a:p>
            <a:pPr marL="571500" indent="-571500" algn="l">
              <a:buFont typeface="Arial" panose="020B0604020202020204" pitchFamily="34" charset="0"/>
              <a:buChar char="•"/>
            </a:pPr>
            <a:r>
              <a:rPr lang="en-US" sz="3600" dirty="0">
                <a:solidFill>
                  <a:schemeClr val="accent1">
                    <a:lumMod val="50000"/>
                  </a:schemeClr>
                </a:solidFill>
                <a:latin typeface="Gill sans"/>
              </a:rPr>
              <a:t>No one goes to school for this</a:t>
            </a:r>
          </a:p>
          <a:p>
            <a:pPr marL="571500" indent="-571500" algn="l">
              <a:buFont typeface="Arial" panose="020B0604020202020204" pitchFamily="34" charset="0"/>
              <a:buChar char="•"/>
            </a:pPr>
            <a:r>
              <a:rPr lang="en-US" sz="3600" dirty="0">
                <a:solidFill>
                  <a:schemeClr val="accent1">
                    <a:lumMod val="50000"/>
                  </a:schemeClr>
                </a:solidFill>
                <a:latin typeface="Gill sans"/>
              </a:rPr>
              <a:t>Most people have good intentions but really not sure how to react with leadership</a:t>
            </a:r>
          </a:p>
          <a:p>
            <a:pPr marL="571500" indent="-571500" algn="l">
              <a:buFont typeface="Arial" panose="020B0604020202020204" pitchFamily="34" charset="0"/>
              <a:buChar char="•"/>
            </a:pPr>
            <a:r>
              <a:rPr lang="en-US" sz="3600" dirty="0">
                <a:solidFill>
                  <a:schemeClr val="accent1">
                    <a:lumMod val="50000"/>
                  </a:schemeClr>
                </a:solidFill>
                <a:latin typeface="Gill sans"/>
              </a:rPr>
              <a:t>Being a board member is a job. Proper preparation is a must.</a:t>
            </a:r>
            <a:endParaRPr lang="en-US" sz="4200" dirty="0">
              <a:solidFill>
                <a:schemeClr val="accent1">
                  <a:lumMod val="50000"/>
                </a:schemeClr>
              </a:solidFill>
              <a:latin typeface="Gill sans"/>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7</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179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7175" y="939076"/>
            <a:ext cx="11087221" cy="1350771"/>
          </a:xfrm>
        </p:spPr>
        <p:txBody>
          <a:bodyPr>
            <a:noAutofit/>
          </a:bodyPr>
          <a:lstStyle/>
          <a:p>
            <a:r>
              <a:rPr lang="en-US" sz="4400" dirty="0">
                <a:solidFill>
                  <a:schemeClr val="accent1">
                    <a:lumMod val="50000"/>
                  </a:schemeClr>
                </a:solidFill>
                <a:latin typeface="Gill sans"/>
              </a:rPr>
              <a:t>The Perfect Board Manual</a:t>
            </a:r>
          </a:p>
        </p:txBody>
      </p:sp>
      <p:sp>
        <p:nvSpPr>
          <p:cNvPr id="3" name="Subtitle 2"/>
          <p:cNvSpPr>
            <a:spLocks noGrp="1"/>
          </p:cNvSpPr>
          <p:nvPr>
            <p:ph type="subTitle" idx="1"/>
          </p:nvPr>
        </p:nvSpPr>
        <p:spPr>
          <a:xfrm>
            <a:off x="577175" y="2495369"/>
            <a:ext cx="11136791" cy="3380266"/>
          </a:xfrm>
        </p:spPr>
        <p:txBody>
          <a:bodyPr>
            <a:normAutofit/>
          </a:bodyPr>
          <a:lstStyle/>
          <a:p>
            <a:pPr marL="830262" lvl="0" indent="-457200" algn="l" defTabSz="685800">
              <a:spcBef>
                <a:spcPts val="750"/>
              </a:spcBef>
              <a:buFont typeface="Arial" panose="020B0604020202020204" pitchFamily="34" charset="0"/>
              <a:buChar char="•"/>
            </a:pPr>
            <a:endParaRPr lang="en-US" sz="3200" dirty="0">
              <a:solidFill>
                <a:schemeClr val="accent1">
                  <a:lumMod val="50000"/>
                </a:schemeClr>
              </a:solidFill>
            </a:endParaRPr>
          </a:p>
          <a:p>
            <a:pPr marL="571500" indent="-571500" algn="l">
              <a:buFont typeface="Arial" panose="020B0604020202020204" pitchFamily="34" charset="0"/>
              <a:buChar char="•"/>
            </a:pPr>
            <a:r>
              <a:rPr lang="en-US" sz="3600" dirty="0">
                <a:solidFill>
                  <a:schemeClr val="accent1">
                    <a:lumMod val="50000"/>
                  </a:schemeClr>
                </a:solidFill>
                <a:latin typeface="Gill sans"/>
              </a:rPr>
              <a:t>A set of precepts and ideas that enable people to work together Effectively, Efficiently and harmoniously to achieve the goals of the organization.</a:t>
            </a:r>
          </a:p>
          <a:p>
            <a:pPr marL="571500" indent="-571500" algn="l">
              <a:buFont typeface="Arial" panose="020B0604020202020204" pitchFamily="34" charset="0"/>
              <a:buChar char="•"/>
            </a:pPr>
            <a:r>
              <a:rPr lang="en-US" sz="3600" dirty="0">
                <a:solidFill>
                  <a:schemeClr val="accent1">
                    <a:lumMod val="50000"/>
                  </a:schemeClr>
                </a:solidFill>
                <a:latin typeface="Gill sans"/>
              </a:rPr>
              <a:t>There are 50 in the book.</a:t>
            </a:r>
          </a:p>
          <a:p>
            <a:pPr algn="l"/>
            <a:endParaRPr lang="en-US" sz="4200" dirty="0">
              <a:solidFill>
                <a:schemeClr val="accent1">
                  <a:lumMod val="50000"/>
                </a:schemeClr>
              </a:solidFill>
              <a:latin typeface="Gill sans"/>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8</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4485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bg1"/>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1">
                    <a:lumMod val="50000"/>
                  </a:schemeClr>
                </a:solidFill>
                <a:latin typeface="Gill sans"/>
              </a:rPr>
              <a:t>Topics Not Covered Today</a:t>
            </a:r>
          </a:p>
        </p:txBody>
      </p:sp>
      <p:sp>
        <p:nvSpPr>
          <p:cNvPr id="3" name="Subtitle 2"/>
          <p:cNvSpPr>
            <a:spLocks noGrp="1"/>
          </p:cNvSpPr>
          <p:nvPr>
            <p:ph sz="half" idx="1"/>
          </p:nvPr>
        </p:nvSpPr>
        <p:spPr/>
        <p:txBody>
          <a:bodyPr>
            <a:normAutofit fontScale="32500" lnSpcReduction="20000"/>
          </a:bodyPr>
          <a:lstStyle/>
          <a:p>
            <a:pPr marL="0" indent="0" algn="l">
              <a:buNone/>
            </a:pPr>
            <a:endParaRPr lang="en-US" sz="3900" dirty="0">
              <a:solidFill>
                <a:schemeClr val="accent1">
                  <a:lumMod val="50000"/>
                </a:schemeClr>
              </a:solidFill>
              <a:latin typeface="Gill sans"/>
            </a:endParaRPr>
          </a:p>
          <a:p>
            <a:pPr algn="l">
              <a:buFont typeface="Arial" panose="020B0604020202020204" pitchFamily="34" charset="0"/>
              <a:buChar char="•"/>
            </a:pPr>
            <a:r>
              <a:rPr lang="en-US" sz="3900" dirty="0">
                <a:solidFill>
                  <a:schemeClr val="accent1">
                    <a:lumMod val="50000"/>
                  </a:schemeClr>
                </a:solidFill>
                <a:latin typeface="Gill sans"/>
              </a:rPr>
              <a:t>Do It Right</a:t>
            </a:r>
          </a:p>
          <a:p>
            <a:pPr algn="l">
              <a:buFont typeface="Arial" panose="020B0604020202020204" pitchFamily="34" charset="0"/>
              <a:buChar char="•"/>
            </a:pPr>
            <a:r>
              <a:rPr lang="en-US" sz="3900" dirty="0">
                <a:solidFill>
                  <a:schemeClr val="accent1">
                    <a:lumMod val="50000"/>
                  </a:schemeClr>
                </a:solidFill>
                <a:latin typeface="Gill sans"/>
              </a:rPr>
              <a:t>Leadership</a:t>
            </a:r>
          </a:p>
          <a:p>
            <a:pPr algn="l">
              <a:buFont typeface="Arial" panose="020B0604020202020204" pitchFamily="34" charset="0"/>
              <a:buChar char="•"/>
            </a:pPr>
            <a:r>
              <a:rPr lang="en-US" sz="3900" dirty="0">
                <a:solidFill>
                  <a:schemeClr val="accent1">
                    <a:lumMod val="50000"/>
                  </a:schemeClr>
                </a:solidFill>
                <a:latin typeface="Gill sans"/>
              </a:rPr>
              <a:t>Conflict of Interest</a:t>
            </a:r>
          </a:p>
          <a:p>
            <a:pPr algn="l">
              <a:buFont typeface="Arial" panose="020B0604020202020204" pitchFamily="34" charset="0"/>
              <a:buChar char="•"/>
            </a:pPr>
            <a:r>
              <a:rPr lang="en-US" sz="3900" dirty="0">
                <a:solidFill>
                  <a:schemeClr val="accent1">
                    <a:lumMod val="50000"/>
                  </a:schemeClr>
                </a:solidFill>
                <a:latin typeface="Gill sans"/>
              </a:rPr>
              <a:t>Delegation</a:t>
            </a:r>
          </a:p>
          <a:p>
            <a:pPr algn="l">
              <a:buFont typeface="Arial" panose="020B0604020202020204" pitchFamily="34" charset="0"/>
              <a:buChar char="•"/>
            </a:pPr>
            <a:r>
              <a:rPr lang="en-US" sz="3900" dirty="0">
                <a:solidFill>
                  <a:schemeClr val="accent1">
                    <a:lumMod val="50000"/>
                  </a:schemeClr>
                </a:solidFill>
                <a:latin typeface="Gill sans"/>
              </a:rPr>
              <a:t>Care of Property</a:t>
            </a:r>
          </a:p>
          <a:p>
            <a:pPr algn="l">
              <a:buFont typeface="Arial" panose="020B0604020202020204" pitchFamily="34" charset="0"/>
              <a:buChar char="•"/>
            </a:pPr>
            <a:r>
              <a:rPr lang="en-US" sz="3900" dirty="0">
                <a:solidFill>
                  <a:schemeClr val="accent1">
                    <a:lumMod val="50000"/>
                  </a:schemeClr>
                </a:solidFill>
                <a:latin typeface="Gill sans"/>
              </a:rPr>
              <a:t>Honesty</a:t>
            </a:r>
          </a:p>
          <a:p>
            <a:pPr algn="l">
              <a:buFont typeface="Arial" panose="020B0604020202020204" pitchFamily="34" charset="0"/>
              <a:buChar char="•"/>
            </a:pPr>
            <a:r>
              <a:rPr lang="en-US" sz="3900" dirty="0">
                <a:solidFill>
                  <a:schemeClr val="accent1">
                    <a:lumMod val="50000"/>
                  </a:schemeClr>
                </a:solidFill>
                <a:latin typeface="Gill sans"/>
              </a:rPr>
              <a:t>Quorum</a:t>
            </a:r>
          </a:p>
          <a:p>
            <a:pPr algn="l">
              <a:buFont typeface="Arial" panose="020B0604020202020204" pitchFamily="34" charset="0"/>
              <a:buChar char="•"/>
            </a:pPr>
            <a:r>
              <a:rPr lang="en-US" sz="3900" dirty="0">
                <a:solidFill>
                  <a:schemeClr val="accent1">
                    <a:lumMod val="50000"/>
                  </a:schemeClr>
                </a:solidFill>
                <a:latin typeface="Gill sans"/>
              </a:rPr>
              <a:t>Board Size</a:t>
            </a:r>
          </a:p>
          <a:p>
            <a:pPr algn="l">
              <a:buFont typeface="Arial" panose="020B0604020202020204" pitchFamily="34" charset="0"/>
              <a:buChar char="•"/>
            </a:pPr>
            <a:r>
              <a:rPr lang="en-US" sz="3900" dirty="0">
                <a:solidFill>
                  <a:schemeClr val="accent1">
                    <a:lumMod val="50000"/>
                  </a:schemeClr>
                </a:solidFill>
                <a:latin typeface="Gill sans"/>
              </a:rPr>
              <a:t>Rules of Order</a:t>
            </a:r>
          </a:p>
          <a:p>
            <a:pPr algn="l">
              <a:buFont typeface="Arial" panose="020B0604020202020204" pitchFamily="34" charset="0"/>
              <a:buChar char="•"/>
            </a:pPr>
            <a:r>
              <a:rPr lang="en-US" sz="3900" dirty="0">
                <a:solidFill>
                  <a:schemeClr val="accent1">
                    <a:lumMod val="50000"/>
                  </a:schemeClr>
                </a:solidFill>
                <a:latin typeface="Gill sans"/>
              </a:rPr>
              <a:t>The Ayes Have It</a:t>
            </a:r>
          </a:p>
          <a:p>
            <a:pPr algn="l">
              <a:buFont typeface="Arial" panose="020B0604020202020204" pitchFamily="34" charset="0"/>
              <a:buChar char="•"/>
            </a:pPr>
            <a:r>
              <a:rPr lang="en-US" sz="3900" dirty="0">
                <a:solidFill>
                  <a:schemeClr val="accent1">
                    <a:lumMod val="50000"/>
                  </a:schemeClr>
                </a:solidFill>
                <a:latin typeface="Gill sans"/>
              </a:rPr>
              <a:t>Voting</a:t>
            </a:r>
          </a:p>
          <a:p>
            <a:pPr algn="l">
              <a:buFont typeface="Arial" panose="020B0604020202020204" pitchFamily="34" charset="0"/>
              <a:buChar char="•"/>
            </a:pPr>
            <a:r>
              <a:rPr lang="en-US" sz="3900" dirty="0">
                <a:solidFill>
                  <a:schemeClr val="accent1">
                    <a:lumMod val="50000"/>
                  </a:schemeClr>
                </a:solidFill>
                <a:latin typeface="Gill sans"/>
              </a:rPr>
              <a:t>Ballot</a:t>
            </a:r>
          </a:p>
          <a:p>
            <a:pPr algn="l">
              <a:buFont typeface="Arial" panose="020B0604020202020204" pitchFamily="34" charset="0"/>
              <a:buChar char="•"/>
            </a:pPr>
            <a:r>
              <a:rPr lang="en-US" sz="3900" dirty="0">
                <a:solidFill>
                  <a:schemeClr val="accent1">
                    <a:lumMod val="50000"/>
                  </a:schemeClr>
                </a:solidFill>
                <a:latin typeface="Gill sans"/>
              </a:rPr>
              <a:t>Consensus</a:t>
            </a:r>
          </a:p>
          <a:p>
            <a:pPr algn="l">
              <a:buFont typeface="Arial" panose="020B0604020202020204" pitchFamily="34" charset="0"/>
              <a:buChar char="•"/>
            </a:pPr>
            <a:r>
              <a:rPr lang="en-US" sz="3900" dirty="0">
                <a:solidFill>
                  <a:schemeClr val="accent1">
                    <a:lumMod val="50000"/>
                  </a:schemeClr>
                </a:solidFill>
                <a:latin typeface="Gill sans"/>
              </a:rPr>
              <a:t>Minutes</a:t>
            </a:r>
          </a:p>
          <a:p>
            <a:pPr algn="l">
              <a:buFont typeface="Arial" panose="020B0604020202020204" pitchFamily="34" charset="0"/>
              <a:buChar char="•"/>
            </a:pPr>
            <a:r>
              <a:rPr lang="en-US" sz="3900" dirty="0">
                <a:solidFill>
                  <a:schemeClr val="accent1">
                    <a:lumMod val="50000"/>
                  </a:schemeClr>
                </a:solidFill>
                <a:latin typeface="Gill sans"/>
              </a:rPr>
              <a:t>Bylaw</a:t>
            </a:r>
          </a:p>
          <a:p>
            <a:pPr marL="0" indent="0" algn="l">
              <a:buNone/>
            </a:pPr>
            <a:endParaRPr lang="en-US" sz="2800" dirty="0">
              <a:latin typeface="Garamond" panose="02020404030301010803" pitchFamily="18" charset="0"/>
            </a:endParaRPr>
          </a:p>
        </p:txBody>
      </p:sp>
      <p:sp>
        <p:nvSpPr>
          <p:cNvPr id="8" name="Content Placeholder 7">
            <a:extLst>
              <a:ext uri="{FF2B5EF4-FFF2-40B4-BE49-F238E27FC236}">
                <a16:creationId xmlns:a16="http://schemas.microsoft.com/office/drawing/2014/main" id="{A6EEA9DC-7B51-8200-139B-40653DA04FCF}"/>
              </a:ext>
            </a:extLst>
          </p:cNvPr>
          <p:cNvSpPr>
            <a:spLocks noGrp="1"/>
          </p:cNvSpPr>
          <p:nvPr>
            <p:ph sz="half" idx="2"/>
          </p:nvPr>
        </p:nvSpPr>
        <p:spPr/>
        <p:txBody>
          <a:bodyPr>
            <a:normAutofit fontScale="32500" lnSpcReduction="20000"/>
          </a:bodyPr>
          <a:lstStyle/>
          <a:p>
            <a:pPr marL="0" indent="0">
              <a:buNone/>
            </a:pPr>
            <a:endParaRPr lang="en-US" sz="4000" dirty="0">
              <a:solidFill>
                <a:schemeClr val="accent1">
                  <a:lumMod val="50000"/>
                </a:schemeClr>
              </a:solidFill>
              <a:latin typeface="Gill sans"/>
            </a:endParaRPr>
          </a:p>
          <a:p>
            <a:r>
              <a:rPr lang="en-US" sz="4000" dirty="0">
                <a:solidFill>
                  <a:schemeClr val="accent1">
                    <a:lumMod val="50000"/>
                  </a:schemeClr>
                </a:solidFill>
                <a:latin typeface="Gill sans"/>
              </a:rPr>
              <a:t>Tax Exempt Organizations</a:t>
            </a:r>
          </a:p>
          <a:p>
            <a:r>
              <a:rPr lang="en-US" sz="4000" dirty="0">
                <a:solidFill>
                  <a:schemeClr val="accent1">
                    <a:lumMod val="50000"/>
                  </a:schemeClr>
                </a:solidFill>
                <a:latin typeface="Gill sans"/>
              </a:rPr>
              <a:t>Compensation</a:t>
            </a:r>
          </a:p>
          <a:p>
            <a:r>
              <a:rPr lang="en-US" sz="4000" dirty="0">
                <a:solidFill>
                  <a:schemeClr val="accent1">
                    <a:lumMod val="50000"/>
                  </a:schemeClr>
                </a:solidFill>
                <a:latin typeface="Gill sans"/>
              </a:rPr>
              <a:t>Excess Compensation</a:t>
            </a:r>
          </a:p>
          <a:p>
            <a:r>
              <a:rPr lang="en-US" sz="4000" dirty="0">
                <a:solidFill>
                  <a:schemeClr val="accent1">
                    <a:lumMod val="50000"/>
                  </a:schemeClr>
                </a:solidFill>
                <a:latin typeface="Gill sans"/>
              </a:rPr>
              <a:t>Reimbursement</a:t>
            </a:r>
          </a:p>
          <a:p>
            <a:r>
              <a:rPr lang="en-US" sz="4000" dirty="0">
                <a:solidFill>
                  <a:schemeClr val="accent1">
                    <a:lumMod val="50000"/>
                  </a:schemeClr>
                </a:solidFill>
                <a:latin typeface="Gill sans"/>
              </a:rPr>
              <a:t>Recognition</a:t>
            </a:r>
          </a:p>
          <a:p>
            <a:r>
              <a:rPr lang="en-US" sz="4000" dirty="0">
                <a:solidFill>
                  <a:schemeClr val="accent1">
                    <a:lumMod val="50000"/>
                  </a:schemeClr>
                </a:solidFill>
                <a:latin typeface="Gill sans"/>
              </a:rPr>
              <a:t>Indemnification</a:t>
            </a:r>
          </a:p>
          <a:p>
            <a:r>
              <a:rPr lang="en-US" sz="4000" dirty="0">
                <a:solidFill>
                  <a:schemeClr val="accent1">
                    <a:lumMod val="50000"/>
                  </a:schemeClr>
                </a:solidFill>
                <a:latin typeface="Gill sans"/>
              </a:rPr>
              <a:t>Director Insurance</a:t>
            </a:r>
          </a:p>
          <a:p>
            <a:r>
              <a:rPr lang="en-US" sz="4000" dirty="0">
                <a:solidFill>
                  <a:schemeClr val="accent1">
                    <a:lumMod val="50000"/>
                  </a:schemeClr>
                </a:solidFill>
                <a:latin typeface="Gill sans"/>
              </a:rPr>
              <a:t>Antitrust Consideration</a:t>
            </a:r>
          </a:p>
          <a:p>
            <a:r>
              <a:rPr lang="en-US" sz="4000" dirty="0">
                <a:solidFill>
                  <a:schemeClr val="accent1">
                    <a:lumMod val="50000"/>
                  </a:schemeClr>
                </a:solidFill>
                <a:latin typeface="Gill sans"/>
              </a:rPr>
              <a:t>Volunteer Protection</a:t>
            </a:r>
          </a:p>
          <a:p>
            <a:r>
              <a:rPr lang="en-US" sz="4000" dirty="0">
                <a:solidFill>
                  <a:schemeClr val="accent1">
                    <a:lumMod val="50000"/>
                  </a:schemeClr>
                </a:solidFill>
                <a:latin typeface="Gill sans"/>
              </a:rPr>
              <a:t>Audit Committee</a:t>
            </a:r>
          </a:p>
          <a:p>
            <a:r>
              <a:rPr lang="en-US" sz="4000" dirty="0">
                <a:solidFill>
                  <a:schemeClr val="accent1">
                    <a:lumMod val="50000"/>
                  </a:schemeClr>
                </a:solidFill>
                <a:latin typeface="Gill sans"/>
              </a:rPr>
              <a:t>Forbidden Fruit</a:t>
            </a:r>
          </a:p>
          <a:p>
            <a:r>
              <a:rPr lang="en-US" sz="4000" dirty="0">
                <a:solidFill>
                  <a:schemeClr val="accent1">
                    <a:lumMod val="50000"/>
                  </a:schemeClr>
                </a:solidFill>
                <a:latin typeface="Gill sans"/>
              </a:rPr>
              <a:t>Executive Committee</a:t>
            </a:r>
          </a:p>
          <a:p>
            <a:r>
              <a:rPr lang="en-US" sz="4000" dirty="0">
                <a:solidFill>
                  <a:schemeClr val="accent1">
                    <a:lumMod val="50000"/>
                  </a:schemeClr>
                </a:solidFill>
                <a:latin typeface="Gill sans"/>
              </a:rPr>
              <a:t>Orientation</a:t>
            </a:r>
          </a:p>
          <a:p>
            <a:r>
              <a:rPr lang="en-US" sz="4000" dirty="0">
                <a:solidFill>
                  <a:schemeClr val="accent1">
                    <a:lumMod val="50000"/>
                  </a:schemeClr>
                </a:solidFill>
                <a:latin typeface="Gill sans"/>
              </a:rPr>
              <a:t>Resources</a:t>
            </a:r>
          </a:p>
          <a:p>
            <a:r>
              <a:rPr lang="en-US" sz="4000" dirty="0">
                <a:solidFill>
                  <a:schemeClr val="accent1">
                    <a:lumMod val="50000"/>
                  </a:schemeClr>
                </a:solidFill>
                <a:latin typeface="Gill sans"/>
              </a:rPr>
              <a:t>Report Card</a:t>
            </a:r>
          </a:p>
          <a:p>
            <a:endParaRPr lang="en-US" sz="4000" dirty="0">
              <a:latin typeface="Gill sans"/>
            </a:endParaRPr>
          </a:p>
          <a:p>
            <a:endParaRPr lang="en-US" sz="4000" dirty="0">
              <a:latin typeface="Gill sans"/>
            </a:endParaRPr>
          </a:p>
          <a:p>
            <a:endParaRPr lang="en-US" dirty="0"/>
          </a:p>
        </p:txBody>
      </p:sp>
      <p:sp>
        <p:nvSpPr>
          <p:cNvPr id="4" name="Slide Number Placeholder 3"/>
          <p:cNvSpPr>
            <a:spLocks noGrp="1"/>
          </p:cNvSpPr>
          <p:nvPr>
            <p:ph type="sldNum" sz="quarter" idx="12"/>
          </p:nvPr>
        </p:nvSpPr>
        <p:spPr/>
        <p:txBody>
          <a:bodyPr/>
          <a:lstStyle/>
          <a:p>
            <a:fld id="{7502BAE1-D57F-41CC-A6C7-4DD710F4FB32}" type="slidenum">
              <a:rPr lang="en-US" smtClean="0"/>
              <a:t>9</a:t>
            </a:fld>
            <a:endParaRPr lang="en-US" dirty="0"/>
          </a:p>
        </p:txBody>
      </p:sp>
      <p:pic>
        <p:nvPicPr>
          <p:cNvPr id="5" name="4080CD62-9021-4753-AFCE-3A52C413D9C2">
            <a:extLst>
              <a:ext uri="{FF2B5EF4-FFF2-40B4-BE49-F238E27FC236}">
                <a16:creationId xmlns:a16="http://schemas.microsoft.com/office/drawing/2014/main" id="{991F8EF5-3916-4CA5-A32F-3420C6BCBDF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548793"/>
      </p:ext>
    </p:extLst>
  </p:cSld>
  <p:clrMapOvr>
    <a:masterClrMapping/>
  </p:clrMapOvr>
</p:sld>
</file>

<file path=ppt/theme/theme1.xml><?xml version="1.0" encoding="utf-8"?>
<a:theme xmlns:a="http://schemas.openxmlformats.org/drawingml/2006/main" name="TAUD PP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UD PP Template" id="{EFD33CF3-D91A-4B3E-92B4-0CC64792F172}" vid="{B4C096E8-79F4-4075-8826-678792CC38A0}"/>
    </a:ext>
  </a:extLst>
</a:theme>
</file>

<file path=ppt/theme/theme2.xml><?xml version="1.0" encoding="utf-8"?>
<a:theme xmlns:a="http://schemas.openxmlformats.org/drawingml/2006/main" name="1_TAUD PP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1DD7BE3D-AB33-4FA4-863D-B108B15B4D07}" vid="{0C955AE7-2EDB-4510-B15D-A25C3F94905C}"/>
    </a:ext>
  </a:extLst>
</a:theme>
</file>

<file path=ppt/theme/theme3.xml><?xml version="1.0" encoding="utf-8"?>
<a:theme xmlns:a="http://schemas.openxmlformats.org/drawingml/2006/main" name="2_TAUD PP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7-11-03 The Utility's Response to a Customer Filing Bankruptcy - Pigeon Forge" id="{EA67B312-ADDE-4FD9-B75C-EB9BAE362207}" vid="{05BDEA1A-6226-4516-9C5A-47EF145FC60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TAUD PP Template</Template>
  <TotalTime>11517</TotalTime>
  <Words>2301</Words>
  <Application>Microsoft Office PowerPoint</Application>
  <PresentationFormat>Widescreen</PresentationFormat>
  <Paragraphs>395</Paragraphs>
  <Slides>37</Slides>
  <Notes>37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37</vt:i4>
      </vt:variant>
    </vt:vector>
  </HeadingPairs>
  <TitlesOfParts>
    <vt:vector size="45" baseType="lpstr">
      <vt:lpstr>Arial</vt:lpstr>
      <vt:lpstr>Calibri</vt:lpstr>
      <vt:lpstr>Calibri Light</vt:lpstr>
      <vt:lpstr>Garamond</vt:lpstr>
      <vt:lpstr>Gill sans</vt:lpstr>
      <vt:lpstr>TAUD PP Template</vt:lpstr>
      <vt:lpstr>1_TAUD PP Template</vt:lpstr>
      <vt:lpstr>2_TAUD PP Template</vt:lpstr>
      <vt:lpstr>Commissioner Roles</vt:lpstr>
      <vt:lpstr>Experience with Boards</vt:lpstr>
      <vt:lpstr> Experience on  Boards</vt:lpstr>
      <vt:lpstr> Audience Survey</vt:lpstr>
      <vt:lpstr> </vt:lpstr>
      <vt:lpstr> The Perfect Board</vt:lpstr>
      <vt:lpstr>Organizations and Boards</vt:lpstr>
      <vt:lpstr>The Perfect Board Manual</vt:lpstr>
      <vt:lpstr>Topics Not Covered Today</vt:lpstr>
      <vt:lpstr>Topics  Covered Today</vt:lpstr>
      <vt:lpstr>Loyalty</vt:lpstr>
      <vt:lpstr>Loyalty</vt:lpstr>
      <vt:lpstr>Obedience</vt:lpstr>
      <vt:lpstr>Care</vt:lpstr>
      <vt:lpstr>Obligation</vt:lpstr>
      <vt:lpstr>Confidentiality</vt:lpstr>
      <vt:lpstr>Competency</vt:lpstr>
      <vt:lpstr>Respect</vt:lpstr>
      <vt:lpstr>Respect (GM)</vt:lpstr>
      <vt:lpstr>Respect (Board)</vt:lpstr>
      <vt:lpstr>Unity</vt:lpstr>
      <vt:lpstr>Willingness</vt:lpstr>
      <vt:lpstr>Open Minded</vt:lpstr>
      <vt:lpstr>Paradox of Leadership</vt:lpstr>
      <vt:lpstr>Diversity</vt:lpstr>
      <vt:lpstr>Meetings</vt:lpstr>
      <vt:lpstr>Meeting Attendance</vt:lpstr>
      <vt:lpstr>Public Scrutiny</vt:lpstr>
      <vt:lpstr>Sarbanes-Oxley Act (SOX)</vt:lpstr>
      <vt:lpstr>Lawyers</vt:lpstr>
      <vt:lpstr>Executive Sessions</vt:lpstr>
      <vt:lpstr>The Abilene Paradox</vt:lpstr>
      <vt:lpstr>Strategic Planning</vt:lpstr>
      <vt:lpstr>Technology</vt:lpstr>
      <vt:lpstr>Wrap Up</vt:lpstr>
      <vt:lpstr>Wrap Up</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UTILITY BOARD ROLES  AND RESPONSIBILITIES</dc:title>
  <dc:creator>Don Scholes</dc:creator>
  <cp:lastModifiedBy>Ethan Carter</cp:lastModifiedBy>
  <cp:revision>86</cp:revision>
  <cp:lastPrinted>2024-10-21T23:13:14Z</cp:lastPrinted>
  <dcterms:created xsi:type="dcterms:W3CDTF">2017-10-18T16:02:42Z</dcterms:created>
  <dcterms:modified xsi:type="dcterms:W3CDTF">2024-10-31T14:33:24Z</dcterms:modified>
</cp:coreProperties>
</file>