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2"/>
  </p:notesMasterIdLst>
  <p:handoutMasterIdLst>
    <p:handoutMasterId r:id="rId33"/>
  </p:handoutMasterIdLst>
  <p:sldIdLst>
    <p:sldId id="256" r:id="rId4"/>
    <p:sldId id="437" r:id="rId5"/>
    <p:sldId id="406" r:id="rId6"/>
    <p:sldId id="440" r:id="rId7"/>
    <p:sldId id="442" r:id="rId8"/>
    <p:sldId id="443" r:id="rId9"/>
    <p:sldId id="444" r:id="rId10"/>
    <p:sldId id="445" r:id="rId11"/>
    <p:sldId id="366" r:id="rId12"/>
    <p:sldId id="447" r:id="rId13"/>
    <p:sldId id="446" r:id="rId14"/>
    <p:sldId id="448" r:id="rId15"/>
    <p:sldId id="454" r:id="rId16"/>
    <p:sldId id="449" r:id="rId17"/>
    <p:sldId id="450" r:id="rId18"/>
    <p:sldId id="453" r:id="rId19"/>
    <p:sldId id="451" r:id="rId20"/>
    <p:sldId id="455" r:id="rId21"/>
    <p:sldId id="452" r:id="rId22"/>
    <p:sldId id="456" r:id="rId23"/>
    <p:sldId id="457" r:id="rId24"/>
    <p:sldId id="373" r:id="rId25"/>
    <p:sldId id="374" r:id="rId26"/>
    <p:sldId id="402" r:id="rId27"/>
    <p:sldId id="458" r:id="rId28"/>
    <p:sldId id="404" r:id="rId29"/>
    <p:sldId id="405" r:id="rId30"/>
    <p:sldId id="368" r:id="rId3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A99E66B-8CA7-4D4C-BFAC-6A832B11FC60}">
          <p14:sldIdLst>
            <p14:sldId id="256"/>
            <p14:sldId id="437"/>
            <p14:sldId id="406"/>
            <p14:sldId id="440"/>
            <p14:sldId id="442"/>
            <p14:sldId id="443"/>
            <p14:sldId id="444"/>
            <p14:sldId id="445"/>
            <p14:sldId id="366"/>
            <p14:sldId id="447"/>
            <p14:sldId id="446"/>
            <p14:sldId id="448"/>
            <p14:sldId id="454"/>
            <p14:sldId id="449"/>
            <p14:sldId id="450"/>
            <p14:sldId id="453"/>
            <p14:sldId id="451"/>
            <p14:sldId id="455"/>
            <p14:sldId id="452"/>
            <p14:sldId id="456"/>
            <p14:sldId id="457"/>
            <p14:sldId id="373"/>
            <p14:sldId id="374"/>
            <p14:sldId id="402"/>
            <p14:sldId id="458"/>
            <p14:sldId id="404"/>
            <p14:sldId id="405"/>
            <p14:sldId id="368"/>
          </p14:sldIdLst>
        </p14:section>
        <p14:section name="Untitled Section" id="{474DE060-EE9D-47AD-933D-E047B7749645}">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lanie Sain" initials="MS" lastIdx="1" clrIdx="0">
    <p:extLst>
      <p:ext uri="{19B8F6BF-5375-455C-9EA6-DF929625EA0E}">
        <p15:presenceInfo xmlns:p15="http://schemas.microsoft.com/office/powerpoint/2012/main" userId="S-1-5-21-2209410535-1738041496-768148181-11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26" autoAdjust="0"/>
    <p:restoredTop sz="91197" autoAdjust="0"/>
  </p:normalViewPr>
  <p:slideViewPr>
    <p:cSldViewPr snapToGrid="0">
      <p:cViewPr varScale="1">
        <p:scale>
          <a:sx n="111" d="100"/>
          <a:sy n="111" d="100"/>
        </p:scale>
        <p:origin x="588" y="108"/>
      </p:cViewPr>
      <p:guideLst>
        <p:guide orient="horz" pos="2160"/>
        <p:guide pos="3840"/>
      </p:guideLst>
    </p:cSldViewPr>
  </p:slideViewPr>
  <p:outlineViewPr>
    <p:cViewPr>
      <p:scale>
        <a:sx n="33" d="100"/>
        <a:sy n="33" d="100"/>
      </p:scale>
      <p:origin x="0" y="-23982"/>
    </p:cViewPr>
  </p:outlineViewPr>
  <p:notesTextViewPr>
    <p:cViewPr>
      <p:scale>
        <a:sx n="1" d="1"/>
        <a:sy n="1" d="1"/>
      </p:scale>
      <p:origin x="0" y="0"/>
    </p:cViewPr>
  </p:notesTextViewPr>
  <p:notesViewPr>
    <p:cSldViewPr snapToGrid="0">
      <p:cViewPr>
        <p:scale>
          <a:sx n="80" d="100"/>
          <a:sy n="80" d="100"/>
        </p:scale>
        <p:origin x="2774" y="-48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commentAuthors" Target="commentAuthor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presProps" Target="presProps.xml"/><Relationship Id="rId8" Type="http://schemas.openxmlformats.org/officeDocument/2006/relationships/slide" Target="slides/slide5.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6522B07-CD53-49E7-89F2-51A5AC72D254}"/>
              </a:ext>
            </a:extLst>
          </p:cNvPr>
          <p:cNvSpPr>
            <a:spLocks noGrp="1"/>
          </p:cNvSpPr>
          <p:nvPr>
            <p:ph type="hdr" sz="quarter"/>
          </p:nvPr>
        </p:nvSpPr>
        <p:spPr>
          <a:xfrm>
            <a:off x="0" y="0"/>
            <a:ext cx="3038155" cy="466554"/>
          </a:xfrm>
          <a:prstGeom prst="rect">
            <a:avLst/>
          </a:prstGeom>
        </p:spPr>
        <p:txBody>
          <a:bodyPr vert="horz" lIns="90690" tIns="45345" rIns="90690" bIns="45345" rtlCol="0"/>
          <a:lstStyle>
            <a:lvl1pPr algn="l">
              <a:defRPr sz="1200"/>
            </a:lvl1pPr>
          </a:lstStyle>
          <a:p>
            <a:endParaRPr lang="en-US"/>
          </a:p>
        </p:txBody>
      </p:sp>
      <p:sp>
        <p:nvSpPr>
          <p:cNvPr id="3" name="Date Placeholder 2">
            <a:extLst>
              <a:ext uri="{FF2B5EF4-FFF2-40B4-BE49-F238E27FC236}">
                <a16:creationId xmlns:a16="http://schemas.microsoft.com/office/drawing/2014/main" id="{792A2415-F48C-4D81-A7A2-68E9E2DAD5CD}"/>
              </a:ext>
            </a:extLst>
          </p:cNvPr>
          <p:cNvSpPr>
            <a:spLocks noGrp="1"/>
          </p:cNvSpPr>
          <p:nvPr>
            <p:ph type="dt" sz="quarter" idx="1"/>
          </p:nvPr>
        </p:nvSpPr>
        <p:spPr>
          <a:xfrm>
            <a:off x="3970673" y="0"/>
            <a:ext cx="3038155" cy="466554"/>
          </a:xfrm>
          <a:prstGeom prst="rect">
            <a:avLst/>
          </a:prstGeom>
        </p:spPr>
        <p:txBody>
          <a:bodyPr vert="horz" lIns="90690" tIns="45345" rIns="90690" bIns="45345" rtlCol="0"/>
          <a:lstStyle>
            <a:lvl1pPr algn="r">
              <a:defRPr sz="1200"/>
            </a:lvl1pPr>
          </a:lstStyle>
          <a:p>
            <a:fld id="{56471406-E82E-49ED-B8BC-7B9BE89E2FA1}" type="datetimeFigureOut">
              <a:rPr lang="en-US" smtClean="0"/>
              <a:t>10/21/2024</a:t>
            </a:fld>
            <a:endParaRPr lang="en-US"/>
          </a:p>
        </p:txBody>
      </p:sp>
      <p:sp>
        <p:nvSpPr>
          <p:cNvPr id="4" name="Footer Placeholder 3">
            <a:extLst>
              <a:ext uri="{FF2B5EF4-FFF2-40B4-BE49-F238E27FC236}">
                <a16:creationId xmlns:a16="http://schemas.microsoft.com/office/drawing/2014/main" id="{D39253BC-BD14-429D-B629-9898128A8613}"/>
              </a:ext>
            </a:extLst>
          </p:cNvPr>
          <p:cNvSpPr>
            <a:spLocks noGrp="1"/>
          </p:cNvSpPr>
          <p:nvPr>
            <p:ph type="ftr" sz="quarter" idx="2"/>
          </p:nvPr>
        </p:nvSpPr>
        <p:spPr>
          <a:xfrm>
            <a:off x="0" y="8829846"/>
            <a:ext cx="3038155" cy="466554"/>
          </a:xfrm>
          <a:prstGeom prst="rect">
            <a:avLst/>
          </a:prstGeom>
        </p:spPr>
        <p:txBody>
          <a:bodyPr vert="horz" lIns="90690" tIns="45345" rIns="90690" bIns="45345"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ACEAC4C-FA36-4039-B921-58E82EA36F3C}"/>
              </a:ext>
            </a:extLst>
          </p:cNvPr>
          <p:cNvSpPr>
            <a:spLocks noGrp="1"/>
          </p:cNvSpPr>
          <p:nvPr>
            <p:ph type="sldNum" sz="quarter" idx="3"/>
          </p:nvPr>
        </p:nvSpPr>
        <p:spPr>
          <a:xfrm>
            <a:off x="3970673" y="8829846"/>
            <a:ext cx="3038155" cy="466554"/>
          </a:xfrm>
          <a:prstGeom prst="rect">
            <a:avLst/>
          </a:prstGeom>
        </p:spPr>
        <p:txBody>
          <a:bodyPr vert="horz" lIns="90690" tIns="45345" rIns="90690" bIns="45345" rtlCol="0" anchor="b"/>
          <a:lstStyle>
            <a:lvl1pPr algn="r">
              <a:defRPr sz="1200"/>
            </a:lvl1pPr>
          </a:lstStyle>
          <a:p>
            <a:fld id="{58FB3C67-AFE0-4278-8C96-02F295529C36}" type="slidenum">
              <a:rPr lang="en-US" smtClean="0"/>
              <a:t>‹#›</a:t>
            </a:fld>
            <a:endParaRPr lang="en-US"/>
          </a:p>
        </p:txBody>
      </p:sp>
    </p:spTree>
    <p:extLst>
      <p:ext uri="{BB962C8B-B14F-4D97-AF65-F5344CB8AC3E}">
        <p14:creationId xmlns:p14="http://schemas.microsoft.com/office/powerpoint/2010/main" val="15303778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475" cy="466725"/>
          </a:xfrm>
          <a:prstGeom prst="rect">
            <a:avLst/>
          </a:prstGeom>
        </p:spPr>
        <p:txBody>
          <a:bodyPr vert="horz" lIns="91425" tIns="45712" rIns="91425" bIns="45712" rtlCol="0"/>
          <a:lstStyle>
            <a:lvl1pPr algn="l">
              <a:defRPr sz="1200"/>
            </a:lvl1pPr>
          </a:lstStyle>
          <a:p>
            <a:endParaRPr lang="en-US" dirty="0"/>
          </a:p>
        </p:txBody>
      </p:sp>
      <p:sp>
        <p:nvSpPr>
          <p:cNvPr id="3" name="Date Placeholder 2"/>
          <p:cNvSpPr>
            <a:spLocks noGrp="1"/>
          </p:cNvSpPr>
          <p:nvPr>
            <p:ph type="dt" idx="1"/>
          </p:nvPr>
        </p:nvSpPr>
        <p:spPr>
          <a:xfrm>
            <a:off x="3970339" y="1"/>
            <a:ext cx="3038475" cy="466725"/>
          </a:xfrm>
          <a:prstGeom prst="rect">
            <a:avLst/>
          </a:prstGeom>
        </p:spPr>
        <p:txBody>
          <a:bodyPr vert="horz" lIns="91425" tIns="45712" rIns="91425" bIns="45712" rtlCol="0"/>
          <a:lstStyle>
            <a:lvl1pPr algn="r">
              <a:defRPr sz="1200"/>
            </a:lvl1pPr>
          </a:lstStyle>
          <a:p>
            <a:fld id="{0177861E-444A-43C0-8439-0FDF112DC574}" type="datetimeFigureOut">
              <a:rPr lang="en-US" smtClean="0"/>
              <a:t>10/21/2024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25" tIns="45712" rIns="91425" bIns="45712" rtlCol="0" anchor="ctr"/>
          <a:lstStyle/>
          <a:p>
            <a:endParaRPr lang="en-US" dirty="0"/>
          </a:p>
        </p:txBody>
      </p:sp>
      <p:sp>
        <p:nvSpPr>
          <p:cNvPr id="5" name="Notes Placeholder 4"/>
          <p:cNvSpPr>
            <a:spLocks noGrp="1"/>
          </p:cNvSpPr>
          <p:nvPr>
            <p:ph type="body" sz="quarter" idx="3"/>
          </p:nvPr>
        </p:nvSpPr>
        <p:spPr>
          <a:xfrm>
            <a:off x="701675" y="4473576"/>
            <a:ext cx="5607050" cy="3660775"/>
          </a:xfrm>
          <a:prstGeom prst="rect">
            <a:avLst/>
          </a:prstGeom>
        </p:spPr>
        <p:txBody>
          <a:bodyPr vert="horz" lIns="91425" tIns="45712" rIns="91425" bIns="4571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25" tIns="45712" rIns="91425" bIns="4571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9" y="8829675"/>
            <a:ext cx="3038475" cy="466725"/>
          </a:xfrm>
          <a:prstGeom prst="rect">
            <a:avLst/>
          </a:prstGeom>
        </p:spPr>
        <p:txBody>
          <a:bodyPr vert="horz" lIns="91425" tIns="45712" rIns="91425" bIns="45712" rtlCol="0" anchor="b"/>
          <a:lstStyle>
            <a:lvl1pPr algn="r">
              <a:defRPr sz="1200"/>
            </a:lvl1pPr>
          </a:lstStyle>
          <a:p>
            <a:fld id="{B207E656-0E97-4BB1-BF1D-BCBAE9C25D50}" type="slidenum">
              <a:rPr lang="en-US" smtClean="0"/>
              <a:t>‹#›</a:t>
            </a:fld>
            <a:endParaRPr lang="en-US" dirty="0"/>
          </a:p>
        </p:txBody>
      </p:sp>
    </p:spTree>
    <p:extLst>
      <p:ext uri="{BB962C8B-B14F-4D97-AF65-F5344CB8AC3E}">
        <p14:creationId xmlns:p14="http://schemas.microsoft.com/office/powerpoint/2010/main" val="23288895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23370" y="4529618"/>
            <a:ext cx="5607050" cy="3660775"/>
          </a:xfrm>
        </p:spPr>
        <p:txBody>
          <a:bodyPr/>
          <a:lstStyle/>
          <a:p>
            <a:pPr marL="171450" indent="-171450">
              <a:buFont typeface="Arial" panose="020B0604020202020204" pitchFamily="34" charset="0"/>
              <a:buChar char="•"/>
            </a:pPr>
            <a:r>
              <a:rPr lang="en-US" dirty="0"/>
              <a:t>Beth asked me to do a session on Commissioner Terms and Vacancies due to lots of questions received</a:t>
            </a:r>
          </a:p>
          <a:p>
            <a:pPr marL="171450" indent="-171450">
              <a:buFont typeface="Arial" panose="020B0604020202020204" pitchFamily="34" charset="0"/>
              <a:buChar char="•"/>
            </a:pPr>
            <a:r>
              <a:rPr lang="en-US" dirty="0"/>
              <a:t>Determined by the legislature since utility district boards and other utility boards are established by the legislature </a:t>
            </a:r>
          </a:p>
          <a:p>
            <a:pPr marL="171450" indent="-171450">
              <a:buFont typeface="Arial" panose="020B0604020202020204" pitchFamily="34" charset="0"/>
              <a:buChar char="•"/>
            </a:pPr>
            <a:r>
              <a:rPr lang="en-US" dirty="0"/>
              <a:t>A lot of this session will deal with utility district commissioners but some apply to all utility boards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B207E656-0E97-4BB1-BF1D-BCBAE9C25D50}" type="slidenum">
              <a:rPr lang="en-US" smtClean="0"/>
              <a:t>1</a:t>
            </a:fld>
            <a:endParaRPr lang="en-US" dirty="0"/>
          </a:p>
        </p:txBody>
      </p:sp>
    </p:spTree>
    <p:extLst>
      <p:ext uri="{BB962C8B-B14F-4D97-AF65-F5344CB8AC3E}">
        <p14:creationId xmlns:p14="http://schemas.microsoft.com/office/powerpoint/2010/main" val="25116342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 if appointments are made late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562967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 if appointments are made late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140977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 if appointments are made late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421864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 if appointments are made late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282023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84995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040934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County board of public utilities – County Mayor</a:t>
            </a:r>
          </a:p>
          <a:p>
            <a:r>
              <a:rPr lang="en-US" dirty="0"/>
              <a:t>Private act – Whoever does the appointing</a:t>
            </a:r>
          </a:p>
          <a:p>
            <a:r>
              <a:rPr lang="en-US" dirty="0"/>
              <a:t>Municipal utility board – Whoever does the appointing</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081154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662933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94730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97015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4351242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254044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29924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763023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07E656-0E97-4BB1-BF1D-BCBAE9C25D50}" type="slidenum">
              <a:rPr lang="en-US" smtClean="0"/>
              <a:t>23</a:t>
            </a:fld>
            <a:endParaRPr lang="en-US" dirty="0"/>
          </a:p>
        </p:txBody>
      </p:sp>
    </p:spTree>
    <p:extLst>
      <p:ext uri="{BB962C8B-B14F-4D97-AF65-F5344CB8AC3E}">
        <p14:creationId xmlns:p14="http://schemas.microsoft.com/office/powerpoint/2010/main" val="39097321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07E656-0E97-4BB1-BF1D-BCBAE9C25D50}" type="slidenum">
              <a:rPr lang="en-US" smtClean="0"/>
              <a:t>24</a:t>
            </a:fld>
            <a:endParaRPr lang="en-US" dirty="0"/>
          </a:p>
        </p:txBody>
      </p:sp>
    </p:spTree>
    <p:extLst>
      <p:ext uri="{BB962C8B-B14F-4D97-AF65-F5344CB8AC3E}">
        <p14:creationId xmlns:p14="http://schemas.microsoft.com/office/powerpoint/2010/main" val="282384529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07E656-0E97-4BB1-BF1D-BCBAE9C25D50}" type="slidenum">
              <a:rPr lang="en-US" smtClean="0"/>
              <a:t>25</a:t>
            </a:fld>
            <a:endParaRPr lang="en-US" dirty="0"/>
          </a:p>
        </p:txBody>
      </p:sp>
    </p:spTree>
    <p:extLst>
      <p:ext uri="{BB962C8B-B14F-4D97-AF65-F5344CB8AC3E}">
        <p14:creationId xmlns:p14="http://schemas.microsoft.com/office/powerpoint/2010/main" val="31788096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07E656-0E97-4BB1-BF1D-BCBAE9C25D50}" type="slidenum">
              <a:rPr lang="en-US" smtClean="0"/>
              <a:t>27</a:t>
            </a:fld>
            <a:endParaRPr lang="en-US" dirty="0"/>
          </a:p>
        </p:txBody>
      </p:sp>
    </p:spTree>
    <p:extLst>
      <p:ext uri="{BB962C8B-B14F-4D97-AF65-F5344CB8AC3E}">
        <p14:creationId xmlns:p14="http://schemas.microsoft.com/office/powerpoint/2010/main" val="191978007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65541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1394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If commissioner resigns 4 months before his or her term ends, what do you do</a:t>
            </a:r>
          </a:p>
        </p:txBody>
      </p:sp>
      <p:sp>
        <p:nvSpPr>
          <p:cNvPr id="4" name="Slide Number Placeholder 3"/>
          <p:cNvSpPr>
            <a:spLocks noGrp="1"/>
          </p:cNvSpPr>
          <p:nvPr>
            <p:ph type="sldNum" sz="quarter" idx="5"/>
          </p:nvPr>
        </p:nvSpPr>
        <p:spPr/>
        <p:txBody>
          <a:bodyPr/>
          <a:lstStyle/>
          <a:p>
            <a:fld id="{B207E656-0E97-4BB1-BF1D-BCBAE9C25D50}" type="slidenum">
              <a:rPr lang="en-US" smtClean="0"/>
              <a:t>4</a:t>
            </a:fld>
            <a:endParaRPr lang="en-US" dirty="0"/>
          </a:p>
        </p:txBody>
      </p:sp>
    </p:spTree>
    <p:extLst>
      <p:ext uri="{BB962C8B-B14F-4D97-AF65-F5344CB8AC3E}">
        <p14:creationId xmlns:p14="http://schemas.microsoft.com/office/powerpoint/2010/main" val="21679120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 if appointments are made late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503059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 if appointments are made late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501757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 if appointments are made late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466161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Even if appointments are made late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23403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207E656-0E97-4BB1-BF1D-BCBAE9C25D50}"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97285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EE85DB6-03B2-4C4B-BACF-2F6340747057}" type="datetime1">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614825" y="6356349"/>
            <a:ext cx="458821" cy="365125"/>
          </a:xfrm>
        </p:spPr>
        <p:txBody>
          <a:bodyPr/>
          <a:lstStyle/>
          <a:p>
            <a:fld id="{7502BAE1-D57F-41CC-A6C7-4DD710F4FB32}" type="slidenum">
              <a:rPr lang="en-US" smtClean="0"/>
              <a:t>‹#›</a:t>
            </a:fld>
            <a:endParaRPr lang="en-US" dirty="0"/>
          </a:p>
        </p:txBody>
      </p:sp>
      <p:pic>
        <p:nvPicPr>
          <p:cNvPr id="7" name="4080CD62-9021-4753-AFCE-3A52C413D9C2">
            <a:extLst>
              <a:ext uri="{FF2B5EF4-FFF2-40B4-BE49-F238E27FC236}">
                <a16:creationId xmlns:a16="http://schemas.microsoft.com/office/drawing/2014/main" id="{483CADE8-A568-42EC-B011-CA9AF7A3485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11125014" y="6436045"/>
            <a:ext cx="539382" cy="309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22BEBB9C-4CA3-484F-A94D-A6221E6DF193}"/>
              </a:ext>
            </a:extLst>
          </p:cNvPr>
          <p:cNvSpPr/>
          <p:nvPr userDrawn="1"/>
        </p:nvSpPr>
        <p:spPr>
          <a:xfrm>
            <a:off x="527604" y="223736"/>
            <a:ext cx="11136792" cy="198219"/>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E3EDF53D-A812-4239-A096-9DCD24AC68C2}"/>
              </a:ext>
            </a:extLst>
          </p:cNvPr>
          <p:cNvSpPr/>
          <p:nvPr userDrawn="1"/>
        </p:nvSpPr>
        <p:spPr>
          <a:xfrm>
            <a:off x="527604" y="421955"/>
            <a:ext cx="11136792" cy="20061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2849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D0DE1D-3D04-47FC-8EB3-924E63ADABF3}" type="datetime1">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242792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087744-775C-42F6-9125-E03819A64763}" type="datetime1">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5226552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EE85DB6-03B2-4C4B-BACF-2F6340747057}" type="datetime1">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614825" y="6356349"/>
            <a:ext cx="458821" cy="365125"/>
          </a:xfrm>
        </p:spPr>
        <p:txBody>
          <a:bodyPr/>
          <a:lstStyle/>
          <a:p>
            <a:fld id="{7502BAE1-D57F-41CC-A6C7-4DD710F4FB32}" type="slidenum">
              <a:rPr lang="en-US" smtClean="0"/>
              <a:t>‹#›</a:t>
            </a:fld>
            <a:endParaRPr lang="en-US" dirty="0"/>
          </a:p>
        </p:txBody>
      </p:sp>
      <p:pic>
        <p:nvPicPr>
          <p:cNvPr id="7" name="4080CD62-9021-4753-AFCE-3A52C413D9C2">
            <a:extLst>
              <a:ext uri="{FF2B5EF4-FFF2-40B4-BE49-F238E27FC236}">
                <a16:creationId xmlns:a16="http://schemas.microsoft.com/office/drawing/2014/main" id="{483CADE8-A568-42EC-B011-CA9AF7A3485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tretch>
            <a:fillRect/>
          </a:stretch>
        </p:blipFill>
        <p:spPr bwMode="auto">
          <a:xfrm>
            <a:off x="10468708" y="6035873"/>
            <a:ext cx="1195688" cy="685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22BEBB9C-4CA3-484F-A94D-A6221E6DF193}"/>
              </a:ext>
            </a:extLst>
          </p:cNvPr>
          <p:cNvSpPr/>
          <p:nvPr userDrawn="1"/>
        </p:nvSpPr>
        <p:spPr>
          <a:xfrm>
            <a:off x="527604" y="223736"/>
            <a:ext cx="11136792" cy="198219"/>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E3EDF53D-A812-4239-A096-9DCD24AC68C2}"/>
              </a:ext>
            </a:extLst>
          </p:cNvPr>
          <p:cNvSpPr/>
          <p:nvPr userDrawn="1"/>
        </p:nvSpPr>
        <p:spPr>
          <a:xfrm>
            <a:off x="527604" y="421955"/>
            <a:ext cx="11136792" cy="20061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90952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300C98-E023-4372-BCA8-CE7E55326C1F}" type="datetime1">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733179" y="6356349"/>
            <a:ext cx="458821" cy="365125"/>
          </a:xfrm>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41949769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3D083E9-70DA-4618-AC74-CD315AC2CD75}" type="datetime1">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817958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4832FE-2A68-4D28-AC4B-AE001142262D}" type="datetime1">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19037950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812DCC-7382-48EE-BD0E-AAFA5F2ACBCB}" type="datetime1">
              <a:rPr lang="en-US" smtClean="0"/>
              <a:t>10/21/2024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5393227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4180BC-3D90-4BE1-BDAD-5E4E3E2DA5E7}" type="datetime1">
              <a:rPr lang="en-US" smtClean="0"/>
              <a:t>10/21/2024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11808542" y="6356350"/>
            <a:ext cx="383458" cy="501650"/>
          </a:xfrm>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139999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1D177-8ACE-4100-AEDE-8EA1C350CB79}" type="datetime1">
              <a:rPr lang="en-US" smtClean="0"/>
              <a:t>10/21/2024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11605098" y="6356349"/>
            <a:ext cx="458821" cy="365125"/>
          </a:xfrm>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65080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D6AB68-56EE-42BB-87F2-5C18B6F1A1E0}" type="datetime1">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2805857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300C98-E023-4372-BCA8-CE7E55326C1F}" type="datetime1">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733179" y="6356349"/>
            <a:ext cx="458821" cy="365125"/>
          </a:xfrm>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8178768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C68D2D-0D92-40ED-BE71-FF61F587004C}" type="datetime1">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9008501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D0DE1D-3D04-47FC-8EB3-924E63ADABF3}" type="datetime1">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15449305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087744-775C-42F6-9125-E03819A64763}" type="datetime1">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19837544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EE85DB6-03B2-4C4B-BACF-2F6340747057}" type="datetime1">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664396" y="6356350"/>
            <a:ext cx="409250" cy="365125"/>
          </a:xfrm>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49992949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20675"/>
            <a:ext cx="10515600" cy="1325563"/>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8300C98-E023-4372-BCA8-CE7E55326C1F}" type="datetime1">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1733179" y="6356349"/>
            <a:ext cx="458821" cy="365125"/>
          </a:xfrm>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17873254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3D083E9-70DA-4618-AC74-CD315AC2CD75}" type="datetime1">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24180749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4832FE-2A68-4D28-AC4B-AE001142262D}" type="datetime1">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6732379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812DCC-7382-48EE-BD0E-AAFA5F2ACBCB}" type="datetime1">
              <a:rPr lang="en-US" smtClean="0"/>
              <a:t>10/21/2024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29578967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4180BC-3D90-4BE1-BDAD-5E4E3E2DA5E7}" type="datetime1">
              <a:rPr lang="en-US" smtClean="0"/>
              <a:t>10/21/2024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11808542" y="6356350"/>
            <a:ext cx="383458" cy="501650"/>
          </a:xfrm>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273581524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1D177-8ACE-4100-AEDE-8EA1C350CB79}" type="datetime1">
              <a:rPr lang="en-US" smtClean="0"/>
              <a:t>10/21/2024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11605098" y="6356349"/>
            <a:ext cx="458821" cy="365125"/>
          </a:xfrm>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4104084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3D083E9-70DA-4618-AC74-CD315AC2CD75}" type="datetime1">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17834434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D6AB68-56EE-42BB-87F2-5C18B6F1A1E0}" type="datetime1">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10320251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C68D2D-0D92-40ED-BE71-FF61F587004C}" type="datetime1">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53349534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D0DE1D-3D04-47FC-8EB3-924E63ADABF3}" type="datetime1">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4441458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087744-775C-42F6-9125-E03819A64763}" type="datetime1">
              <a:rPr lang="en-US" smtClean="0"/>
              <a:t>10/21/2024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1797187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84832FE-2A68-4D28-AC4B-AE001142262D}" type="datetime1">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1754990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812DCC-7382-48EE-BD0E-AAFA5F2ACBCB}" type="datetime1">
              <a:rPr lang="en-US" smtClean="0"/>
              <a:t>10/21/2024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695359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4180BC-3D90-4BE1-BDAD-5E4E3E2DA5E7}" type="datetime1">
              <a:rPr lang="en-US" smtClean="0"/>
              <a:t>10/21/2024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11808542" y="6356350"/>
            <a:ext cx="383458" cy="501650"/>
          </a:xfrm>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978435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81D177-8ACE-4100-AEDE-8EA1C350CB79}" type="datetime1">
              <a:rPr lang="en-US" smtClean="0"/>
              <a:t>10/21/2024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11605098" y="6356349"/>
            <a:ext cx="458821" cy="365125"/>
          </a:xfrm>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05294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0D6AB68-56EE-42BB-87F2-5C18B6F1A1E0}" type="datetime1">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3344731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BC68D2D-0D92-40ED-BE71-FF61F587004C}" type="datetime1">
              <a:rPr lang="en-US" smtClean="0"/>
              <a:t>10/21/2024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502BAE1-D57F-41CC-A6C7-4DD710F4FB32}" type="slidenum">
              <a:rPr lang="en-US" smtClean="0"/>
              <a:t>‹#›</a:t>
            </a:fld>
            <a:endParaRPr lang="en-US" dirty="0"/>
          </a:p>
        </p:txBody>
      </p:sp>
    </p:spTree>
    <p:extLst>
      <p:ext uri="{BB962C8B-B14F-4D97-AF65-F5344CB8AC3E}">
        <p14:creationId xmlns:p14="http://schemas.microsoft.com/office/powerpoint/2010/main" val="2677849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F3B0E-51A8-46B7-8A3D-9EA213DD9909}" type="datetime1">
              <a:rPr lang="en-US" smtClean="0"/>
              <a:t>10/21/2024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894978" y="6356350"/>
            <a:ext cx="45882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02BAE1-D57F-41CC-A6C7-4DD710F4FB32}" type="slidenum">
              <a:rPr lang="en-US" smtClean="0"/>
              <a:t>‹#›</a:t>
            </a:fld>
            <a:endParaRPr lang="en-US" dirty="0"/>
          </a:p>
        </p:txBody>
      </p:sp>
    </p:spTree>
    <p:extLst>
      <p:ext uri="{BB962C8B-B14F-4D97-AF65-F5344CB8AC3E}">
        <p14:creationId xmlns:p14="http://schemas.microsoft.com/office/powerpoint/2010/main" val="293368107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0"/>
                <a:lumOff val="100000"/>
              </a:schemeClr>
            </a:gs>
            <a:gs pos="35000">
              <a:schemeClr val="accent1">
                <a:lumMod val="0"/>
                <a:lumOff val="100000"/>
              </a:schemeClr>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F3B0E-51A8-46B7-8A3D-9EA213DD9909}" type="datetime1">
              <a:rPr lang="en-US" smtClean="0"/>
              <a:t>10/21/2024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894978" y="6356350"/>
            <a:ext cx="45882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02BAE1-D57F-41CC-A6C7-4DD710F4FB32}" type="slidenum">
              <a:rPr lang="en-US" smtClean="0"/>
              <a:t>‹#›</a:t>
            </a:fld>
            <a:endParaRPr lang="en-US" dirty="0"/>
          </a:p>
        </p:txBody>
      </p:sp>
    </p:spTree>
    <p:extLst>
      <p:ext uri="{BB962C8B-B14F-4D97-AF65-F5344CB8AC3E}">
        <p14:creationId xmlns:p14="http://schemas.microsoft.com/office/powerpoint/2010/main" val="15949892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2067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1F3B0E-51A8-46B7-8A3D-9EA213DD9909}" type="datetime1">
              <a:rPr lang="en-US" smtClean="0"/>
              <a:t>10/21/2024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1686161" y="6355702"/>
            <a:ext cx="395593"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02BAE1-D57F-41CC-A6C7-4DD710F4FB32}" type="slidenum">
              <a:rPr lang="en-US" smtClean="0"/>
              <a:t>‹#›</a:t>
            </a:fld>
            <a:endParaRPr lang="en-US" dirty="0"/>
          </a:p>
        </p:txBody>
      </p:sp>
      <p:pic>
        <p:nvPicPr>
          <p:cNvPr id="7" name="4080CD62-9021-4753-AFCE-3A52C413D9C2">
            <a:extLst>
              <a:ext uri="{FF2B5EF4-FFF2-40B4-BE49-F238E27FC236}">
                <a16:creationId xmlns:a16="http://schemas.microsoft.com/office/drawing/2014/main" id="{2322EEA6-15BA-47E5-ABCA-89066BC0957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tretch>
            <a:fillRect/>
          </a:stretch>
        </p:blipFill>
        <p:spPr bwMode="auto">
          <a:xfrm>
            <a:off x="10937941" y="6295985"/>
            <a:ext cx="669589" cy="383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A5DBA0DF-744F-40EA-B40F-FF9400D5A126}"/>
              </a:ext>
            </a:extLst>
          </p:cNvPr>
          <p:cNvSpPr/>
          <p:nvPr userDrawn="1"/>
        </p:nvSpPr>
        <p:spPr>
          <a:xfrm>
            <a:off x="527604" y="223736"/>
            <a:ext cx="11136792" cy="198219"/>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F2B31B9E-B2B7-4008-A07C-DAE258BB5C95}"/>
              </a:ext>
            </a:extLst>
          </p:cNvPr>
          <p:cNvSpPr/>
          <p:nvPr userDrawn="1"/>
        </p:nvSpPr>
        <p:spPr>
          <a:xfrm>
            <a:off x="527604" y="421955"/>
            <a:ext cx="11136792" cy="20061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effectLst/>
            </a:endParaRPr>
          </a:p>
        </p:txBody>
      </p:sp>
    </p:spTree>
    <p:extLst>
      <p:ext uri="{BB962C8B-B14F-4D97-AF65-F5344CB8AC3E}">
        <p14:creationId xmlns:p14="http://schemas.microsoft.com/office/powerpoint/2010/main" val="316915262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sz="4400" kern="1200">
          <a:solidFill>
            <a:srgbClr val="1F4E76"/>
          </a:solidFill>
          <a:latin typeface="Gill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F4E76"/>
          </a:solidFill>
          <a:latin typeface="Gill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F4E76"/>
          </a:solidFill>
          <a:latin typeface="Gill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F4E76"/>
          </a:solidFill>
          <a:latin typeface="Gill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F4E76"/>
          </a:solidFill>
          <a:latin typeface="Gill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F4E76"/>
          </a:solidFill>
          <a:latin typeface="Gill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mailto:donscholes@taud.org" TargetMode="External"/><Relationship Id="rId2" Type="http://schemas.openxmlformats.org/officeDocument/2006/relationships/notesSlide" Target="../notesSlides/notesSlide27.xml"/><Relationship Id="rId1" Type="http://schemas.openxmlformats.org/officeDocument/2006/relationships/slideLayout" Target="../slideLayouts/slideLayout12.xml"/><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604" y="1807338"/>
            <a:ext cx="11136791" cy="929645"/>
          </a:xfrm>
        </p:spPr>
        <p:txBody>
          <a:bodyPr>
            <a:normAutofit fontScale="90000"/>
          </a:bodyPr>
          <a:lstStyle/>
          <a:p>
            <a:r>
              <a:rPr lang="en-US" b="1" dirty="0">
                <a:solidFill>
                  <a:schemeClr val="accent1">
                    <a:lumMod val="50000"/>
                  </a:schemeClr>
                </a:solidFill>
                <a:latin typeface="Gill sans"/>
              </a:rPr>
              <a:t>Commissioner Terms and Vacancies</a:t>
            </a:r>
          </a:p>
        </p:txBody>
      </p:sp>
      <p:sp>
        <p:nvSpPr>
          <p:cNvPr id="3" name="Subtitle 2"/>
          <p:cNvSpPr>
            <a:spLocks noGrp="1"/>
          </p:cNvSpPr>
          <p:nvPr>
            <p:ph type="subTitle" idx="1"/>
          </p:nvPr>
        </p:nvSpPr>
        <p:spPr>
          <a:xfrm>
            <a:off x="527604" y="4121018"/>
            <a:ext cx="11087221" cy="2003805"/>
          </a:xfrm>
        </p:spPr>
        <p:txBody>
          <a:bodyPr>
            <a:normAutofit/>
          </a:bodyPr>
          <a:lstStyle/>
          <a:p>
            <a:pPr lvl="0"/>
            <a:r>
              <a:rPr lang="en-US" dirty="0">
                <a:solidFill>
                  <a:srgbClr val="5B9BD5">
                    <a:lumMod val="50000"/>
                  </a:srgbClr>
                </a:solidFill>
                <a:latin typeface="Gill sans"/>
              </a:rPr>
              <a:t>Don Scholes, General Counsel</a:t>
            </a:r>
          </a:p>
          <a:p>
            <a:pPr lvl="0"/>
            <a:r>
              <a:rPr lang="en-US" dirty="0">
                <a:solidFill>
                  <a:srgbClr val="5B9BD5">
                    <a:lumMod val="50000"/>
                  </a:srgbClr>
                </a:solidFill>
                <a:latin typeface="Gill sans"/>
              </a:rPr>
              <a:t>Tennessee Association of Utility Districts</a:t>
            </a:r>
          </a:p>
          <a:p>
            <a:pPr lvl="0"/>
            <a:endParaRPr lang="en-US" sz="2600" dirty="0">
              <a:solidFill>
                <a:prstClr val="black"/>
              </a:solidFill>
              <a:latin typeface="Garamond" panose="02020404030301010803" pitchFamily="18" charset="0"/>
            </a:endParaRPr>
          </a:p>
          <a:p>
            <a:pPr lvl="0"/>
            <a:r>
              <a:rPr lang="en-US" sz="1600" dirty="0">
                <a:solidFill>
                  <a:srgbClr val="5B9BD5">
                    <a:lumMod val="50000"/>
                  </a:srgbClr>
                </a:solidFill>
                <a:latin typeface="Gill sans"/>
              </a:rPr>
              <a:t>©2024. Tennessee Association of Utility Districts</a:t>
            </a:r>
          </a:p>
          <a:p>
            <a:endParaRPr lang="en-US" sz="1600" dirty="0">
              <a:latin typeface="Garamond" panose="02020404030301010803" pitchFamily="18" charset="0"/>
            </a:endParaRPr>
          </a:p>
          <a:p>
            <a:endParaRPr lang="en-US" sz="2800" dirty="0">
              <a:latin typeface="Garamond" panose="02020404030301010803" pitchFamily="18" charset="0"/>
            </a:endParaRPr>
          </a:p>
        </p:txBody>
      </p:sp>
      <p:sp>
        <p:nvSpPr>
          <p:cNvPr id="4" name="Slide Number Placeholder 3"/>
          <p:cNvSpPr>
            <a:spLocks noGrp="1"/>
          </p:cNvSpPr>
          <p:nvPr>
            <p:ph type="sldNum" sz="quarter" idx="12"/>
          </p:nvPr>
        </p:nvSpPr>
        <p:spPr/>
        <p:txBody>
          <a:bodyPr/>
          <a:lstStyle/>
          <a:p>
            <a:fld id="{7502BAE1-D57F-41CC-A6C7-4DD710F4FB32}" type="slidenum">
              <a:rPr lang="en-US" smtClean="0"/>
              <a:t>1</a:t>
            </a:fld>
            <a:endParaRPr lang="en-US" dirty="0"/>
          </a:p>
        </p:txBody>
      </p:sp>
      <p:sp>
        <p:nvSpPr>
          <p:cNvPr id="6" name="Rectangle 5">
            <a:extLst>
              <a:ext uri="{FF2B5EF4-FFF2-40B4-BE49-F238E27FC236}">
                <a16:creationId xmlns:a16="http://schemas.microsoft.com/office/drawing/2014/main" id="{3D8B3D74-D608-461D-A261-666576AA17CC}"/>
              </a:ext>
            </a:extLst>
          </p:cNvPr>
          <p:cNvSpPr/>
          <p:nvPr/>
        </p:nvSpPr>
        <p:spPr>
          <a:xfrm>
            <a:off x="527604" y="240929"/>
            <a:ext cx="11136792" cy="226142"/>
          </a:xfrm>
          <a:prstGeom prst="rect">
            <a:avLst/>
          </a:prstGeom>
          <a:solidFill>
            <a:schemeClr val="accent1">
              <a:lumMod val="50000"/>
            </a:schemeClr>
          </a:solidFill>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83732AF-F27C-4E1A-82A5-36125F940AB6}"/>
              </a:ext>
            </a:extLst>
          </p:cNvPr>
          <p:cNvSpPr/>
          <p:nvPr/>
        </p:nvSpPr>
        <p:spPr>
          <a:xfrm>
            <a:off x="527604" y="421955"/>
            <a:ext cx="11136792" cy="19664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410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810603"/>
          </a:xfrm>
        </p:spPr>
        <p:txBody>
          <a:bodyPr>
            <a:normAutofit fontScale="90000"/>
          </a:bodyPr>
          <a:lstStyle/>
          <a:p>
            <a:r>
              <a:rPr lang="en-US" sz="4800" dirty="0">
                <a:solidFill>
                  <a:schemeClr val="accent1">
                    <a:lumMod val="50000"/>
                  </a:schemeClr>
                </a:solidFill>
                <a:latin typeface="Gill sans"/>
              </a:rPr>
              <a:t>Utility District Commissioner – Term Beginning</a:t>
            </a: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9" y="2182110"/>
            <a:ext cx="11093715" cy="4025051"/>
          </a:xfrm>
        </p:spPr>
        <p:txBody>
          <a:bodyPr>
            <a:normAutofit/>
          </a:bodyPr>
          <a:lstStyle/>
          <a:p>
            <a:pPr marL="117475" algn="l">
              <a:lnSpc>
                <a:spcPct val="100000"/>
              </a:lnSpc>
              <a:spcBef>
                <a:spcPts val="0"/>
              </a:spcBef>
            </a:pPr>
            <a:r>
              <a:rPr lang="en-US" sz="3200" dirty="0">
                <a:solidFill>
                  <a:schemeClr val="accent1">
                    <a:lumMod val="50000"/>
                  </a:schemeClr>
                </a:solidFill>
                <a:latin typeface="Gill sans"/>
              </a:rPr>
              <a:t>May 1, 2024</a:t>
            </a: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r>
              <a:rPr lang="en-US" sz="3200" dirty="0">
                <a:solidFill>
                  <a:schemeClr val="accent1">
                    <a:lumMod val="50000"/>
                  </a:schemeClr>
                </a:solidFill>
                <a:latin typeface="Gill sans"/>
              </a:rPr>
              <a:t>Why?</a:t>
            </a: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r>
              <a:rPr lang="en-US" sz="3200" dirty="0">
                <a:solidFill>
                  <a:schemeClr val="accent1">
                    <a:lumMod val="50000"/>
                  </a:schemeClr>
                </a:solidFill>
                <a:latin typeface="Gill sans"/>
              </a:rPr>
              <a:t>To maintain the staggering scheme the legislature put in place for utility district commissioners</a:t>
            </a: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03496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810603"/>
          </a:xfrm>
        </p:spPr>
        <p:txBody>
          <a:bodyPr>
            <a:normAutofit fontScale="90000"/>
          </a:bodyPr>
          <a:lstStyle/>
          <a:p>
            <a:r>
              <a:rPr lang="en-US" sz="4800" dirty="0">
                <a:solidFill>
                  <a:schemeClr val="accent1">
                    <a:lumMod val="50000"/>
                  </a:schemeClr>
                </a:solidFill>
                <a:latin typeface="Gill sans"/>
              </a:rPr>
              <a:t>Utility District Commissioner – Term Beginning</a:t>
            </a: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9" y="2182110"/>
            <a:ext cx="11093715" cy="4025051"/>
          </a:xfrm>
        </p:spPr>
        <p:txBody>
          <a:bodyPr>
            <a:normAutofit/>
          </a:bodyPr>
          <a:lstStyle/>
          <a:p>
            <a:pPr marL="574675" indent="-457200" algn="l">
              <a:lnSpc>
                <a:spcPct val="100000"/>
              </a:lnSpc>
              <a:spcBef>
                <a:spcPts val="0"/>
              </a:spcBef>
              <a:buFont typeface="Arial" panose="020B0604020202020204" pitchFamily="34" charset="0"/>
              <a:buChar char="•"/>
            </a:pPr>
            <a:endParaRPr lang="en-US" sz="1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Vacancies filled by term expiration of office</a:t>
            </a:r>
          </a:p>
          <a:p>
            <a:pPr marL="117475" algn="l">
              <a:lnSpc>
                <a:spcPct val="100000"/>
              </a:lnSpc>
              <a:spcBef>
                <a:spcPts val="0"/>
              </a:spcBef>
            </a:pPr>
            <a:endParaRPr lang="en-US" sz="1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Re-appointment of incumbent – Term begins on date of expiration</a:t>
            </a:r>
          </a:p>
          <a:p>
            <a:pPr marL="574675" lvl="1" algn="l">
              <a:lnSpc>
                <a:spcPct val="100000"/>
              </a:lnSpc>
              <a:spcBef>
                <a:spcPts val="0"/>
              </a:spcBef>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Appointment of new commissioner -  Term begins on date of expiration of predecessor</a:t>
            </a:r>
          </a:p>
          <a:p>
            <a:pPr marL="574675" lvl="1" algn="l">
              <a:lnSpc>
                <a:spcPct val="100000"/>
              </a:lnSpc>
              <a:spcBef>
                <a:spcPts val="0"/>
              </a:spcBef>
            </a:pPr>
            <a:endParaRPr lang="en-US" sz="1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914400" indent="-796925"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2222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anim calcmode="lin" valueType="num">
                                      <p:cBhvr>
                                        <p:cTn id="1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810603"/>
          </a:xfrm>
        </p:spPr>
        <p:txBody>
          <a:bodyPr>
            <a:normAutofit/>
          </a:bodyPr>
          <a:lstStyle/>
          <a:p>
            <a:r>
              <a:rPr lang="en-US" sz="4400" dirty="0">
                <a:solidFill>
                  <a:schemeClr val="accent1">
                    <a:lumMod val="50000"/>
                  </a:schemeClr>
                </a:solidFill>
                <a:latin typeface="Gill sans"/>
              </a:rPr>
              <a:t>Utility District Commissioner – Term Ending</a:t>
            </a: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9" y="2182110"/>
            <a:ext cx="11093715" cy="4025051"/>
          </a:xfrm>
        </p:spPr>
        <p:txBody>
          <a:bodyPr>
            <a:normAutofit/>
          </a:bodyPr>
          <a:lstStyle/>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Term Ending Events</a:t>
            </a:r>
          </a:p>
          <a:p>
            <a:pPr marL="117475" algn="l">
              <a:lnSpc>
                <a:spcPct val="100000"/>
              </a:lnSpc>
              <a:spcBef>
                <a:spcPts val="0"/>
              </a:spcBef>
            </a:pPr>
            <a:endParaRPr lang="en-US" sz="1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Term expiration</a:t>
            </a: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Death</a:t>
            </a: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Resignation</a:t>
            </a: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Disability</a:t>
            </a: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Failure to meet office qualifications</a:t>
            </a: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Removal by TBOUR or ouster suit</a:t>
            </a:r>
          </a:p>
          <a:p>
            <a:pPr marL="574675" lvl="1" algn="l">
              <a:lnSpc>
                <a:spcPct val="100000"/>
              </a:lnSpc>
              <a:spcBef>
                <a:spcPts val="0"/>
              </a:spcBef>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574675" lvl="1" algn="l">
              <a:lnSpc>
                <a:spcPct val="100000"/>
              </a:lnSpc>
              <a:spcBef>
                <a:spcPts val="0"/>
              </a:spcBef>
            </a:pPr>
            <a:endParaRPr lang="en-US" sz="1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914400" indent="-796925"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24402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1000"/>
                                        <p:tgtEl>
                                          <p:spTgt spid="3">
                                            <p:txEl>
                                              <p:pRg st="4" end="4"/>
                                            </p:txEl>
                                          </p:spTgt>
                                        </p:tgtEl>
                                      </p:cBhvr>
                                    </p:animEffect>
                                    <p:anim calcmode="lin" valueType="num">
                                      <p:cBhvr>
                                        <p:cTn id="2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1000"/>
                                        <p:tgtEl>
                                          <p:spTgt spid="3">
                                            <p:txEl>
                                              <p:pRg st="5" end="5"/>
                                            </p:txEl>
                                          </p:spTgt>
                                        </p:tgtEl>
                                      </p:cBhvr>
                                    </p:animEffect>
                                    <p:anim calcmode="lin" valueType="num">
                                      <p:cBhvr>
                                        <p:cTn id="2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1000"/>
                                        <p:tgtEl>
                                          <p:spTgt spid="3">
                                            <p:txEl>
                                              <p:pRg st="6" end="6"/>
                                            </p:txEl>
                                          </p:spTgt>
                                        </p:tgtEl>
                                      </p:cBhvr>
                                    </p:animEffect>
                                    <p:anim calcmode="lin" valueType="num">
                                      <p:cBhvr>
                                        <p:cTn id="3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1000"/>
                                        <p:tgtEl>
                                          <p:spTgt spid="3">
                                            <p:txEl>
                                              <p:pRg st="7" end="7"/>
                                            </p:txEl>
                                          </p:spTgt>
                                        </p:tgtEl>
                                      </p:cBhvr>
                                    </p:animEffect>
                                    <p:anim calcmode="lin" valueType="num">
                                      <p:cBhvr>
                                        <p:cTn id="3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810603"/>
          </a:xfrm>
        </p:spPr>
        <p:txBody>
          <a:bodyPr>
            <a:normAutofit/>
          </a:bodyPr>
          <a:lstStyle/>
          <a:p>
            <a:r>
              <a:rPr lang="en-US" sz="4400" dirty="0">
                <a:solidFill>
                  <a:schemeClr val="accent1">
                    <a:lumMod val="50000"/>
                  </a:schemeClr>
                </a:solidFill>
                <a:latin typeface="Gill sans"/>
              </a:rPr>
              <a:t>Utility District Commissioner – Term Ending</a:t>
            </a: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9" y="2259749"/>
            <a:ext cx="11093715" cy="4096600"/>
          </a:xfrm>
        </p:spPr>
        <p:txBody>
          <a:bodyPr>
            <a:normAutofit lnSpcReduction="10000"/>
          </a:bodyPr>
          <a:lstStyle/>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Expiration of term of office</a:t>
            </a:r>
          </a:p>
          <a:p>
            <a:pPr marL="117475" algn="l">
              <a:lnSpc>
                <a:spcPct val="100000"/>
              </a:lnSpc>
              <a:spcBef>
                <a:spcPts val="0"/>
              </a:spcBef>
            </a:pPr>
            <a:endParaRPr lang="en-US" sz="32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3000" dirty="0">
                <a:solidFill>
                  <a:schemeClr val="accent1">
                    <a:lumMod val="50000"/>
                  </a:schemeClr>
                </a:solidFill>
                <a:latin typeface="Gill sans"/>
              </a:rPr>
              <a:t>TCA 7-82-307(a)(3) provides:</a:t>
            </a:r>
          </a:p>
          <a:p>
            <a:pPr marL="574675" indent="-457200" algn="l">
              <a:lnSpc>
                <a:spcPct val="100000"/>
              </a:lnSpc>
              <a:spcBef>
                <a:spcPts val="0"/>
              </a:spcBef>
              <a:buFont typeface="Arial" panose="020B0604020202020204" pitchFamily="34" charset="0"/>
              <a:buChar char="•"/>
            </a:pPr>
            <a:endParaRPr lang="en-US" sz="3000" dirty="0">
              <a:solidFill>
                <a:schemeClr val="accent1">
                  <a:lumMod val="50000"/>
                </a:schemeClr>
              </a:solidFill>
              <a:latin typeface="Gill sans"/>
            </a:endParaRPr>
          </a:p>
          <a:p>
            <a:pPr marL="1031875" lvl="2" algn="l">
              <a:lnSpc>
                <a:spcPct val="100000"/>
              </a:lnSpc>
              <a:spcBef>
                <a:spcPts val="0"/>
              </a:spcBef>
            </a:pPr>
            <a:r>
              <a:rPr lang="en-US" sz="2800" dirty="0">
                <a:solidFill>
                  <a:schemeClr val="accent2">
                    <a:lumMod val="50000"/>
                  </a:schemeClr>
                </a:solidFill>
                <a:latin typeface="Gill sans"/>
              </a:rPr>
              <a:t>“Each member, upon expiration of such member’s term, shall continue to hold office until a successor is appointed or elected and qualified.”</a:t>
            </a:r>
          </a:p>
          <a:p>
            <a:pPr marL="574675" indent="-457200" algn="l">
              <a:lnSpc>
                <a:spcPct val="100000"/>
              </a:lnSpc>
              <a:spcBef>
                <a:spcPts val="0"/>
              </a:spcBef>
              <a:buFont typeface="Arial" panose="020B0604020202020204" pitchFamily="34" charset="0"/>
              <a:buChar char="•"/>
            </a:pPr>
            <a:endParaRPr lang="en-US" sz="30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3000" dirty="0">
                <a:solidFill>
                  <a:schemeClr val="accent1">
                    <a:lumMod val="50000"/>
                  </a:schemeClr>
                </a:solidFill>
                <a:latin typeface="Gill sans"/>
              </a:rPr>
              <a:t>Same is generally true for public officers who are appointed</a:t>
            </a:r>
          </a:p>
          <a:p>
            <a:pPr marL="117475" algn="l">
              <a:lnSpc>
                <a:spcPct val="100000"/>
              </a:lnSpc>
              <a:spcBef>
                <a:spcPts val="0"/>
              </a:spcBef>
            </a:pPr>
            <a:endParaRPr lang="en-US" sz="18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574675" lvl="1" algn="l">
              <a:lnSpc>
                <a:spcPct val="100000"/>
              </a:lnSpc>
              <a:spcBef>
                <a:spcPts val="0"/>
              </a:spcBef>
            </a:pPr>
            <a:endParaRPr lang="en-US" sz="1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914400" indent="-796925"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6098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animEffect transition="in" filter="fade">
                                      <p:cBhvr>
                                        <p:cTn id="7" dur="1000"/>
                                        <p:tgtEl>
                                          <p:spTgt spid="3">
                                            <p:txEl>
                                              <p:pRg st="6" end="6"/>
                                            </p:txEl>
                                          </p:spTgt>
                                        </p:tgtEl>
                                      </p:cBhvr>
                                    </p:animEffect>
                                    <p:anim calcmode="lin" valueType="num">
                                      <p:cBhvr>
                                        <p:cTn id="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810603"/>
          </a:xfrm>
        </p:spPr>
        <p:txBody>
          <a:bodyPr>
            <a:normAutofit/>
          </a:bodyPr>
          <a:lstStyle/>
          <a:p>
            <a:r>
              <a:rPr lang="en-US" sz="4400" dirty="0">
                <a:solidFill>
                  <a:schemeClr val="accent1">
                    <a:lumMod val="50000"/>
                  </a:schemeClr>
                </a:solidFill>
                <a:latin typeface="Gill sans"/>
              </a:rPr>
              <a:t>Utility District Commissioner – Term Ending</a:t>
            </a: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9" y="2182110"/>
            <a:ext cx="11093715" cy="4391218"/>
          </a:xfrm>
        </p:spPr>
        <p:txBody>
          <a:bodyPr>
            <a:normAutofit lnSpcReduction="10000"/>
          </a:bodyPr>
          <a:lstStyle/>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Death – Date of Commissioners death</a:t>
            </a:r>
          </a:p>
          <a:p>
            <a:pPr marL="574675" lvl="1" algn="l">
              <a:lnSpc>
                <a:spcPct val="100000"/>
              </a:lnSpc>
              <a:spcBef>
                <a:spcPts val="0"/>
              </a:spcBef>
            </a:pPr>
            <a:endParaRPr lang="en-US" sz="2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Resignation </a:t>
            </a: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1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Date of resignation unless later effective date is stated</a:t>
            </a:r>
          </a:p>
          <a:p>
            <a:pPr marL="574675" lvl="1" algn="l">
              <a:lnSpc>
                <a:spcPct val="100000"/>
              </a:lnSpc>
              <a:spcBef>
                <a:spcPts val="0"/>
              </a:spcBef>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Resignation not required to be in writing but preferred</a:t>
            </a:r>
          </a:p>
          <a:p>
            <a:pPr marL="574675" lvl="1" algn="l">
              <a:lnSpc>
                <a:spcPct val="100000"/>
              </a:lnSpc>
              <a:spcBef>
                <a:spcPts val="0"/>
              </a:spcBef>
            </a:pPr>
            <a:endParaRPr lang="en-US" sz="28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574675" lvl="1" algn="l">
              <a:lnSpc>
                <a:spcPct val="100000"/>
              </a:lnSpc>
              <a:spcBef>
                <a:spcPts val="0"/>
              </a:spcBef>
            </a:pPr>
            <a:endParaRPr lang="en-US" sz="1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914400" indent="-796925"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8" name="Picture 7" descr="A person holding a piece of paper&#10;&#10;Description automatically generated">
            <a:extLst>
              <a:ext uri="{FF2B5EF4-FFF2-40B4-BE49-F238E27FC236}">
                <a16:creationId xmlns:a16="http://schemas.microsoft.com/office/drawing/2014/main" id="{01604813-9688-6096-D383-0E40292ED7C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5929" y="2906063"/>
            <a:ext cx="2992623" cy="1864345"/>
          </a:xfrm>
          <a:prstGeom prst="rect">
            <a:avLst/>
          </a:prstGeom>
        </p:spPr>
      </p:pic>
    </p:spTree>
    <p:extLst>
      <p:ext uri="{BB962C8B-B14F-4D97-AF65-F5344CB8AC3E}">
        <p14:creationId xmlns:p14="http://schemas.microsoft.com/office/powerpoint/2010/main" val="604162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Effect transition="in" filter="fade">
                                      <p:cBhvr>
                                        <p:cTn id="21" dur="1000"/>
                                        <p:tgtEl>
                                          <p:spTgt spid="3">
                                            <p:txEl>
                                              <p:pRg st="7" end="7"/>
                                            </p:txEl>
                                          </p:spTgt>
                                        </p:tgtEl>
                                      </p:cBhvr>
                                    </p:animEffect>
                                    <p:anim calcmode="lin" valueType="num">
                                      <p:cBhvr>
                                        <p:cTn id="2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9" end="9"/>
                                            </p:txEl>
                                          </p:spTgt>
                                        </p:tgtEl>
                                        <p:attrNameLst>
                                          <p:attrName>style.visibility</p:attrName>
                                        </p:attrNameLst>
                                      </p:cBhvr>
                                      <p:to>
                                        <p:strVal val="visible"/>
                                      </p:to>
                                    </p:set>
                                    <p:animEffect transition="in" filter="fade">
                                      <p:cBhvr>
                                        <p:cTn id="28" dur="1000"/>
                                        <p:tgtEl>
                                          <p:spTgt spid="3">
                                            <p:txEl>
                                              <p:pRg st="9" end="9"/>
                                            </p:txEl>
                                          </p:spTgt>
                                        </p:tgtEl>
                                      </p:cBhvr>
                                    </p:animEffect>
                                    <p:anim calcmode="lin" valueType="num">
                                      <p:cBhvr>
                                        <p:cTn id="2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810603"/>
          </a:xfrm>
        </p:spPr>
        <p:txBody>
          <a:bodyPr>
            <a:normAutofit/>
          </a:bodyPr>
          <a:lstStyle/>
          <a:p>
            <a:r>
              <a:rPr lang="en-US" sz="4400" dirty="0">
                <a:solidFill>
                  <a:schemeClr val="accent1">
                    <a:lumMod val="50000"/>
                  </a:schemeClr>
                </a:solidFill>
                <a:latin typeface="Gill sans"/>
              </a:rPr>
              <a:t>Utility District Commissioner – Term Ending</a:t>
            </a: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9" y="2047462"/>
            <a:ext cx="11093715" cy="4308888"/>
          </a:xfrm>
        </p:spPr>
        <p:txBody>
          <a:bodyPr>
            <a:normAutofit/>
          </a:bodyPr>
          <a:lstStyle/>
          <a:p>
            <a:pPr marL="117475" algn="l">
              <a:lnSpc>
                <a:spcPct val="100000"/>
              </a:lnSpc>
              <a:spcBef>
                <a:spcPts val="0"/>
              </a:spcBef>
            </a:pPr>
            <a:r>
              <a:rPr lang="en-US" sz="3200" dirty="0">
                <a:solidFill>
                  <a:schemeClr val="accent1">
                    <a:lumMod val="50000"/>
                  </a:schemeClr>
                </a:solidFill>
                <a:latin typeface="Gill sans"/>
              </a:rPr>
              <a:t>Commissioner Joe Cooper has been at odds with the other commissioners and General Manager of Orange Utility District for several months.  Exasperated, Mr. Cooper submits his resignation the day after a contentious board meeting in May.  Everyone is relieved.  </a:t>
            </a: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r>
              <a:rPr lang="en-US" sz="3200" dirty="0">
                <a:solidFill>
                  <a:schemeClr val="accent1">
                    <a:lumMod val="50000"/>
                  </a:schemeClr>
                </a:solidFill>
                <a:latin typeface="Gill sans"/>
              </a:rPr>
              <a:t>Two weeks later Mr. Cooper changes his mind and withdraws his resignation in writing.  He shows up for the June board meeting.  </a:t>
            </a: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1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574675" lvl="1" algn="l">
              <a:lnSpc>
                <a:spcPct val="100000"/>
              </a:lnSpc>
              <a:spcBef>
                <a:spcPts val="0"/>
              </a:spcBef>
            </a:pPr>
            <a:endParaRPr lang="en-US" sz="1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914400" indent="-796925"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0806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810603"/>
          </a:xfrm>
        </p:spPr>
        <p:txBody>
          <a:bodyPr>
            <a:normAutofit/>
          </a:bodyPr>
          <a:lstStyle/>
          <a:p>
            <a:r>
              <a:rPr lang="en-US" sz="4400" dirty="0">
                <a:solidFill>
                  <a:schemeClr val="accent1">
                    <a:lumMod val="50000"/>
                  </a:schemeClr>
                </a:solidFill>
                <a:latin typeface="Gill sans"/>
              </a:rPr>
              <a:t>Utility District Commissioner – Term Ending</a:t>
            </a: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9" y="2633498"/>
            <a:ext cx="11093715" cy="2338133"/>
          </a:xfrm>
        </p:spPr>
        <p:txBody>
          <a:bodyPr>
            <a:normAutofit lnSpcReduction="10000"/>
          </a:bodyPr>
          <a:lstStyle/>
          <a:p>
            <a:pPr marL="117475" algn="l">
              <a:lnSpc>
                <a:spcPct val="100000"/>
              </a:lnSpc>
              <a:spcBef>
                <a:spcPts val="0"/>
              </a:spcBef>
            </a:pPr>
            <a:r>
              <a:rPr lang="en-US" sz="3200" dirty="0">
                <a:solidFill>
                  <a:schemeClr val="accent1">
                    <a:lumMod val="50000"/>
                  </a:schemeClr>
                </a:solidFill>
                <a:latin typeface="Gill sans"/>
              </a:rPr>
              <a:t>Is Mr. Cooper still a commissioner?</a:t>
            </a: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r>
              <a:rPr lang="en-US" sz="3200" dirty="0">
                <a:solidFill>
                  <a:schemeClr val="accent1">
                    <a:lumMod val="50000"/>
                  </a:schemeClr>
                </a:solidFill>
                <a:latin typeface="Gill sans"/>
              </a:rPr>
              <a:t>Yes.  A resignation can be withdrawn at any time until it is accepted by the board of commissioners which has responsibility to initiate the process to fill a vacancy. </a:t>
            </a: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1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574675" lvl="1" algn="l">
              <a:lnSpc>
                <a:spcPct val="100000"/>
              </a:lnSpc>
              <a:spcBef>
                <a:spcPts val="0"/>
              </a:spcBef>
            </a:pPr>
            <a:endParaRPr lang="en-US" sz="1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914400" indent="-796925"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5926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810603"/>
          </a:xfrm>
        </p:spPr>
        <p:txBody>
          <a:bodyPr>
            <a:normAutofit/>
          </a:bodyPr>
          <a:lstStyle/>
          <a:p>
            <a:r>
              <a:rPr lang="en-US" sz="4400" dirty="0">
                <a:solidFill>
                  <a:schemeClr val="accent1">
                    <a:lumMod val="50000"/>
                  </a:schemeClr>
                </a:solidFill>
                <a:latin typeface="Gill sans"/>
              </a:rPr>
              <a:t>Utility District Commissioner – Term Ending</a:t>
            </a: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9" y="2268373"/>
            <a:ext cx="11093715" cy="3761491"/>
          </a:xfrm>
        </p:spPr>
        <p:txBody>
          <a:bodyPr>
            <a:normAutofit/>
          </a:bodyPr>
          <a:lstStyle/>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Failure to meet qualification for office</a:t>
            </a:r>
          </a:p>
          <a:p>
            <a:pPr marL="117475" algn="l">
              <a:lnSpc>
                <a:spcPct val="100000"/>
              </a:lnSpc>
              <a:spcBef>
                <a:spcPts val="0"/>
              </a:spcBef>
            </a:pPr>
            <a:endParaRPr lang="en-US" sz="32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What happens when a commissioner moves outside of the boundaries of the utility district?</a:t>
            </a: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The commissioner’s office become vacant when he or she no longer resides within the utility district’s boundaries.</a:t>
            </a:r>
          </a:p>
          <a:p>
            <a:pPr marL="117475" algn="l">
              <a:lnSpc>
                <a:spcPct val="100000"/>
              </a:lnSpc>
              <a:spcBef>
                <a:spcPts val="0"/>
              </a:spcBef>
            </a:pPr>
            <a:endParaRPr lang="en-US" sz="32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1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574675" lvl="1" algn="l">
              <a:lnSpc>
                <a:spcPct val="100000"/>
              </a:lnSpc>
              <a:spcBef>
                <a:spcPts val="0"/>
              </a:spcBef>
            </a:pPr>
            <a:endParaRPr lang="en-US" sz="1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914400" indent="-796925"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1234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810603"/>
          </a:xfrm>
        </p:spPr>
        <p:txBody>
          <a:bodyPr>
            <a:normAutofit/>
          </a:bodyPr>
          <a:lstStyle/>
          <a:p>
            <a:r>
              <a:rPr lang="en-US" sz="4400" dirty="0">
                <a:solidFill>
                  <a:schemeClr val="accent1">
                    <a:lumMod val="50000"/>
                  </a:schemeClr>
                </a:solidFill>
                <a:latin typeface="Gill sans"/>
              </a:rPr>
              <a:t>Utility District Commissioner – Term Ending</a:t>
            </a: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8" y="2371890"/>
            <a:ext cx="11093715" cy="3761491"/>
          </a:xfrm>
        </p:spPr>
        <p:txBody>
          <a:bodyPr>
            <a:normAutofit/>
          </a:bodyPr>
          <a:lstStyle/>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Removal from office by TBOUR or court in ouster proceeding</a:t>
            </a:r>
          </a:p>
          <a:p>
            <a:pPr marL="117475" algn="l">
              <a:lnSpc>
                <a:spcPct val="100000"/>
              </a:lnSpc>
              <a:spcBef>
                <a:spcPts val="0"/>
              </a:spcBef>
            </a:pPr>
            <a:endParaRPr lang="en-US" sz="32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Entry of Final Order in contested case hearing by TBOUR</a:t>
            </a:r>
          </a:p>
          <a:p>
            <a:pPr marL="574675" lvl="1" algn="l">
              <a:lnSpc>
                <a:spcPct val="100000"/>
              </a:lnSpc>
              <a:spcBef>
                <a:spcPts val="0"/>
              </a:spcBef>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Entry of final judgment by a court in a public official ouster proceeding</a:t>
            </a:r>
          </a:p>
          <a:p>
            <a:pPr marL="117475" algn="l">
              <a:lnSpc>
                <a:spcPct val="100000"/>
              </a:lnSpc>
              <a:spcBef>
                <a:spcPts val="0"/>
              </a:spcBef>
            </a:pPr>
            <a:endParaRPr lang="en-US" sz="32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1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574675" lvl="1" algn="l">
              <a:lnSpc>
                <a:spcPct val="100000"/>
              </a:lnSpc>
              <a:spcBef>
                <a:spcPts val="0"/>
              </a:spcBef>
            </a:pPr>
            <a:endParaRPr lang="en-US" sz="1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914400" indent="-796925"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49234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810603"/>
          </a:xfrm>
        </p:spPr>
        <p:txBody>
          <a:bodyPr>
            <a:normAutofit/>
          </a:bodyPr>
          <a:lstStyle/>
          <a:p>
            <a:r>
              <a:rPr lang="en-US" sz="4400" dirty="0">
                <a:solidFill>
                  <a:schemeClr val="accent1">
                    <a:lumMod val="50000"/>
                  </a:schemeClr>
                </a:solidFill>
                <a:latin typeface="Gill sans"/>
              </a:rPr>
              <a:t>Utility District Commissioner – Term Ending</a:t>
            </a: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8" y="2268747"/>
            <a:ext cx="11093715" cy="4295955"/>
          </a:xfrm>
        </p:spPr>
        <p:txBody>
          <a:bodyPr>
            <a:normAutofit/>
          </a:bodyPr>
          <a:lstStyle/>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TBOUR can hold contested case hearing on removal of utility district commissioner </a:t>
            </a:r>
          </a:p>
          <a:p>
            <a:pPr marL="117475" algn="l">
              <a:lnSpc>
                <a:spcPct val="100000"/>
              </a:lnSpc>
              <a:spcBef>
                <a:spcPts val="0"/>
              </a:spcBef>
            </a:pPr>
            <a:endParaRPr lang="en-US" sz="1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Filing of petition for removal by 20% of customers</a:t>
            </a: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Investigative audit by Comptroller’s Office of utility district</a:t>
            </a:r>
          </a:p>
          <a:p>
            <a:pPr marL="574675" lvl="1" algn="l">
              <a:lnSpc>
                <a:spcPct val="100000"/>
              </a:lnSpc>
              <a:spcBef>
                <a:spcPts val="0"/>
              </a:spcBef>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Utility district is under jurisdiction of TBOUR for any reasons</a:t>
            </a: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1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574675" lvl="1" algn="l">
              <a:lnSpc>
                <a:spcPct val="100000"/>
              </a:lnSpc>
              <a:spcBef>
                <a:spcPts val="0"/>
              </a:spcBef>
            </a:pPr>
            <a:endParaRPr lang="en-US" sz="1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914400" indent="-796925"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74957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1000"/>
                                        <p:tgtEl>
                                          <p:spTgt spid="3">
                                            <p:txEl>
                                              <p:pRg st="6" end="6"/>
                                            </p:txEl>
                                          </p:spTgt>
                                        </p:tgtEl>
                                      </p:cBhvr>
                                    </p:animEffect>
                                    <p:anim calcmode="lin" valueType="num">
                                      <p:cBhvr>
                                        <p:cTn id="1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810603"/>
          </a:xfrm>
        </p:spPr>
        <p:txBody>
          <a:bodyPr>
            <a:normAutofit fontScale="90000"/>
          </a:bodyPr>
          <a:lstStyle/>
          <a:p>
            <a:r>
              <a:rPr lang="en-US" sz="4800" dirty="0">
                <a:solidFill>
                  <a:schemeClr val="accent1">
                    <a:lumMod val="50000"/>
                  </a:schemeClr>
                </a:solidFill>
                <a:latin typeface="Gill sans"/>
              </a:rPr>
              <a:t>Utility District Commissioner – Length of Term</a:t>
            </a: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8" y="2426434"/>
            <a:ext cx="11093715" cy="3336191"/>
          </a:xfrm>
        </p:spPr>
        <p:txBody>
          <a:bodyPr>
            <a:normAutofit/>
          </a:bodyPr>
          <a:lstStyle/>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All utility district commissioner terms should be 4 years except</a:t>
            </a:r>
          </a:p>
          <a:p>
            <a:pPr marL="117475" algn="l">
              <a:lnSpc>
                <a:spcPct val="100000"/>
              </a:lnSpc>
              <a:spcBef>
                <a:spcPts val="0"/>
              </a:spcBef>
            </a:pPr>
            <a:endParaRPr lang="en-US" sz="1800" dirty="0">
              <a:solidFill>
                <a:schemeClr val="accent1">
                  <a:lumMod val="50000"/>
                </a:schemeClr>
              </a:solidFill>
              <a:latin typeface="Gill sans"/>
            </a:endParaRPr>
          </a:p>
          <a:p>
            <a:pPr marL="117475" algn="l">
              <a:lnSpc>
                <a:spcPct val="100000"/>
              </a:lnSpc>
              <a:spcBef>
                <a:spcPts val="0"/>
              </a:spcBef>
            </a:pPr>
            <a:endParaRPr lang="en-US" sz="1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Vacancies filled due to resignation or death are appointments to fill out the unexpired term of the predecessor</a:t>
            </a:r>
          </a:p>
          <a:p>
            <a:pPr marL="574675" lvl="1" algn="l">
              <a:lnSpc>
                <a:spcPct val="100000"/>
              </a:lnSpc>
              <a:spcBef>
                <a:spcPts val="0"/>
              </a:spcBef>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The legislature has provided otherwise</a:t>
            </a: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914400" indent="-796925"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7713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1197575"/>
          </a:xfrm>
        </p:spPr>
        <p:txBody>
          <a:bodyPr>
            <a:normAutofit fontScale="90000"/>
          </a:bodyPr>
          <a:lstStyle/>
          <a:p>
            <a:r>
              <a:rPr lang="en-US" sz="4400" dirty="0">
                <a:solidFill>
                  <a:schemeClr val="accent1">
                    <a:lumMod val="50000"/>
                  </a:schemeClr>
                </a:solidFill>
                <a:latin typeface="Gill sans"/>
              </a:rPr>
              <a:t>Utility District Commissioner – Suspension from Office</a:t>
            </a: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8" y="2536166"/>
            <a:ext cx="11093715" cy="3269411"/>
          </a:xfrm>
        </p:spPr>
        <p:txBody>
          <a:bodyPr>
            <a:normAutofit/>
          </a:bodyPr>
          <a:lstStyle/>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Upon indictment for misconduct in office, utility district commissioner is suspended from office until</a:t>
            </a:r>
          </a:p>
          <a:p>
            <a:pPr marL="117475" algn="l">
              <a:lnSpc>
                <a:spcPct val="100000"/>
              </a:lnSpc>
              <a:spcBef>
                <a:spcPts val="0"/>
              </a:spcBef>
            </a:pPr>
            <a:endParaRPr lang="en-US"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Disposition of criminal proceeding or expiration of term of office</a:t>
            </a:r>
          </a:p>
          <a:p>
            <a:pPr marL="574675" lvl="1" algn="l">
              <a:lnSpc>
                <a:spcPct val="100000"/>
              </a:lnSpc>
              <a:spcBef>
                <a:spcPts val="0"/>
              </a:spcBef>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Whichever occurs first</a:t>
            </a:r>
          </a:p>
          <a:p>
            <a:pPr marL="574675" lvl="1" algn="l">
              <a:lnSpc>
                <a:spcPct val="100000"/>
              </a:lnSpc>
              <a:spcBef>
                <a:spcPts val="0"/>
              </a:spcBef>
            </a:pPr>
            <a:endParaRPr lang="en-US" sz="28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1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574675" lvl="1" algn="l">
              <a:lnSpc>
                <a:spcPct val="100000"/>
              </a:lnSpc>
              <a:spcBef>
                <a:spcPts val="0"/>
              </a:spcBef>
            </a:pPr>
            <a:endParaRPr lang="en-US" sz="1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914400" indent="-796925"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89929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1197575"/>
          </a:xfrm>
        </p:spPr>
        <p:txBody>
          <a:bodyPr>
            <a:normAutofit fontScale="90000"/>
          </a:bodyPr>
          <a:lstStyle/>
          <a:p>
            <a:r>
              <a:rPr lang="en-US" sz="4400" dirty="0">
                <a:solidFill>
                  <a:schemeClr val="accent1">
                    <a:lumMod val="50000"/>
                  </a:schemeClr>
                </a:solidFill>
                <a:latin typeface="Gill sans"/>
              </a:rPr>
              <a:t>Utility District Commissioner – Suspension from Office</a:t>
            </a: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8" y="2633873"/>
            <a:ext cx="11093715" cy="3528204"/>
          </a:xfrm>
        </p:spPr>
        <p:txBody>
          <a:bodyPr>
            <a:normAutofit/>
          </a:bodyPr>
          <a:lstStyle/>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County Mayor makes an interim appointment last until</a:t>
            </a: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Commissioner is found guilty for misconduct, then office become vacant</a:t>
            </a:r>
          </a:p>
          <a:p>
            <a:pPr marL="574675" lvl="1" algn="l">
              <a:lnSpc>
                <a:spcPct val="100000"/>
              </a:lnSpc>
              <a:spcBef>
                <a:spcPts val="0"/>
              </a:spcBef>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If indictment is dismissed or commissioner found not guilty, then commissioner resumes office if term has not expired</a:t>
            </a:r>
          </a:p>
          <a:p>
            <a:pPr marL="574675" lvl="1" algn="l">
              <a:lnSpc>
                <a:spcPct val="100000"/>
              </a:lnSpc>
              <a:spcBef>
                <a:spcPts val="0"/>
              </a:spcBef>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1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574675" lvl="1" algn="l">
              <a:lnSpc>
                <a:spcPct val="100000"/>
              </a:lnSpc>
              <a:spcBef>
                <a:spcPts val="0"/>
              </a:spcBef>
            </a:pPr>
            <a:endParaRPr lang="en-US" sz="2800" dirty="0">
              <a:solidFill>
                <a:schemeClr val="accent1">
                  <a:lumMod val="50000"/>
                </a:schemeClr>
              </a:solidFill>
              <a:latin typeface="Gill sans"/>
            </a:endParaRPr>
          </a:p>
          <a:p>
            <a:pPr marL="574675" lvl="1" algn="l">
              <a:lnSpc>
                <a:spcPct val="100000"/>
              </a:lnSpc>
              <a:spcBef>
                <a:spcPts val="0"/>
              </a:spcBef>
            </a:pPr>
            <a:endParaRPr lang="en-US" sz="1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914400" indent="-796925"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9504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479217" y="1103053"/>
            <a:ext cx="11093715" cy="1239788"/>
          </a:xfrm>
        </p:spPr>
        <p:txBody>
          <a:bodyPr>
            <a:noAutofit/>
          </a:bodyPr>
          <a:lstStyle/>
          <a:p>
            <a:r>
              <a:rPr lang="en-US" sz="4400" dirty="0">
                <a:solidFill>
                  <a:schemeClr val="accent1">
                    <a:lumMod val="50000"/>
                  </a:schemeClr>
                </a:solidFill>
                <a:latin typeface="Gill sans"/>
              </a:rPr>
              <a:t>What happens when no names are </a:t>
            </a:r>
            <a:br>
              <a:rPr lang="en-US" sz="4400" dirty="0">
                <a:solidFill>
                  <a:schemeClr val="accent1">
                    <a:lumMod val="50000"/>
                  </a:schemeClr>
                </a:solidFill>
                <a:latin typeface="Gill sans"/>
              </a:rPr>
            </a:br>
            <a:r>
              <a:rPr lang="en-US" sz="4400" dirty="0">
                <a:solidFill>
                  <a:schemeClr val="accent1">
                    <a:lumMod val="50000"/>
                  </a:schemeClr>
                </a:solidFill>
                <a:latin typeface="Gill sans"/>
              </a:rPr>
              <a:t>submitted timely?</a:t>
            </a: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750520" y="2712378"/>
            <a:ext cx="11093715" cy="3826533"/>
          </a:xfrm>
        </p:spPr>
        <p:txBody>
          <a:bodyPr>
            <a:normAutofit lnSpcReduction="10000"/>
          </a:bodyPr>
          <a:lstStyle/>
          <a:p>
            <a:pPr marL="457200" indent="-457200" algn="l">
              <a:buFont typeface="Arial" panose="020B0604020202020204" pitchFamily="34" charset="0"/>
              <a:buChar char="•"/>
            </a:pPr>
            <a:r>
              <a:rPr lang="en-US" sz="3200" dirty="0">
                <a:solidFill>
                  <a:schemeClr val="accent1">
                    <a:lumMod val="50000"/>
                  </a:schemeClr>
                </a:solidFill>
                <a:latin typeface="Gill sans"/>
              </a:rPr>
              <a:t>Allows county mayor to make interim appointment under TCA § 7-82-307(d) </a:t>
            </a:r>
          </a:p>
          <a:p>
            <a:pPr marL="457200" indent="-457200" algn="l">
              <a:buFont typeface="Arial" panose="020B0604020202020204" pitchFamily="34" charset="0"/>
              <a:buChar char="•"/>
            </a:pPr>
            <a:endParaRPr lang="en-US" sz="3200" dirty="0">
              <a:solidFill>
                <a:schemeClr val="accent1">
                  <a:lumMod val="50000"/>
                </a:schemeClr>
              </a:solidFill>
              <a:latin typeface="Gill sans"/>
            </a:endParaRPr>
          </a:p>
          <a:p>
            <a:pPr marL="457200" indent="-457200" algn="l">
              <a:buFont typeface="Arial" panose="020B0604020202020204" pitchFamily="34" charset="0"/>
              <a:buChar char="•"/>
            </a:pPr>
            <a:r>
              <a:rPr lang="en-US" sz="3200" dirty="0">
                <a:solidFill>
                  <a:schemeClr val="accent1">
                    <a:lumMod val="50000"/>
                  </a:schemeClr>
                </a:solidFill>
                <a:latin typeface="Gill sans"/>
              </a:rPr>
              <a:t>Interim commissioner serves until board “takes the proper actions required” to fill a vacancy</a:t>
            </a:r>
          </a:p>
          <a:p>
            <a:pPr marL="457200" indent="-457200" algn="l">
              <a:buFont typeface="Arial" panose="020B0604020202020204" pitchFamily="34" charset="0"/>
              <a:buChar char="•"/>
            </a:pPr>
            <a:endParaRPr lang="en-US" sz="3200" dirty="0">
              <a:solidFill>
                <a:schemeClr val="accent1">
                  <a:lumMod val="50000"/>
                </a:schemeClr>
              </a:solidFill>
              <a:latin typeface="Gill sans"/>
            </a:endParaRPr>
          </a:p>
          <a:p>
            <a:pPr marL="457200" indent="-457200" algn="l">
              <a:buFont typeface="Arial" panose="020B0604020202020204" pitchFamily="34" charset="0"/>
              <a:buChar char="•"/>
            </a:pPr>
            <a:r>
              <a:rPr lang="en-US" sz="3200" dirty="0">
                <a:solidFill>
                  <a:schemeClr val="accent1">
                    <a:lumMod val="50000"/>
                  </a:schemeClr>
                </a:solidFill>
                <a:latin typeface="Gill sans"/>
              </a:rPr>
              <a:t>Sitting commissioner continues to serve as a “holdover” commissioner until proper appointment is made</a:t>
            </a: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2452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1472925"/>
          </a:xfrm>
        </p:spPr>
        <p:txBody>
          <a:bodyPr>
            <a:normAutofit fontScale="90000"/>
          </a:bodyPr>
          <a:lstStyle/>
          <a:p>
            <a:r>
              <a:rPr lang="en-US" sz="5400" dirty="0">
                <a:solidFill>
                  <a:schemeClr val="accent1">
                    <a:lumMod val="50000"/>
                  </a:schemeClr>
                </a:solidFill>
                <a:latin typeface="Gill sans"/>
              </a:rPr>
              <a:t>Why is it important to follow statutory appointment procedures?</a:t>
            </a: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99205" y="2723428"/>
            <a:ext cx="11093715" cy="3849900"/>
          </a:xfrm>
        </p:spPr>
        <p:txBody>
          <a:bodyPr>
            <a:normAutofit fontScale="92500" lnSpcReduction="20000"/>
          </a:bodyPr>
          <a:lstStyle/>
          <a:p>
            <a:pPr marL="117475" algn="l">
              <a:lnSpc>
                <a:spcPct val="100000"/>
              </a:lnSpc>
              <a:spcBef>
                <a:spcPts val="0"/>
              </a:spcBef>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Failure to follow statutory procedure allows county mayor to make interim appointment under TCA § 7-82-307(d) </a:t>
            </a: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Failure to follow statutory procedure may create an uncertainty as to who is the legitimate commissioner</a:t>
            </a:r>
          </a:p>
          <a:p>
            <a:pPr marL="117475" algn="l">
              <a:lnSpc>
                <a:spcPct val="100000"/>
              </a:lnSpc>
              <a:spcBef>
                <a:spcPts val="0"/>
              </a:spcBef>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Want to ensure board action is not challenged due to commissioner being improperly appointed</a:t>
            </a:r>
          </a:p>
          <a:p>
            <a:pPr marL="117475" algn="l">
              <a:lnSpc>
                <a:spcPct val="100000"/>
              </a:lnSpc>
              <a:spcBef>
                <a:spcPts val="0"/>
              </a:spcBef>
            </a:pPr>
            <a:r>
              <a:rPr lang="en-US" sz="3200" dirty="0">
                <a:solidFill>
                  <a:schemeClr val="accent1">
                    <a:lumMod val="50000"/>
                  </a:schemeClr>
                </a:solidFill>
                <a:latin typeface="Gill sans"/>
              </a:rPr>
              <a:t>	</a:t>
            </a:r>
          </a:p>
          <a:p>
            <a:pPr marL="1089025" lvl="1" indent="-514350" algn="l">
              <a:lnSpc>
                <a:spcPct val="100000"/>
              </a:lnSpc>
              <a:spcBef>
                <a:spcPts val="0"/>
              </a:spcBef>
              <a:buFont typeface="Arial" panose="020B0604020202020204" pitchFamily="34" charset="0"/>
              <a:buChar char="•"/>
            </a:pPr>
            <a:endParaRPr lang="en-US" sz="2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914400" indent="-796925"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fld id="{7502BAE1-D57F-41CC-A6C7-4DD710F4FB32}" type="slidenum">
              <a:rPr lang="en-US" smtClean="0"/>
              <a:t>23</a:t>
            </a:fld>
            <a:endParaRPr lang="en-US" dirty="0"/>
          </a:p>
        </p:txBody>
      </p:sp>
    </p:spTree>
    <p:extLst>
      <p:ext uri="{BB962C8B-B14F-4D97-AF65-F5344CB8AC3E}">
        <p14:creationId xmlns:p14="http://schemas.microsoft.com/office/powerpoint/2010/main" val="1682072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Effect transition="in" filter="fade">
                                      <p:cBhvr>
                                        <p:cTn id="14" dur="1000"/>
                                        <p:tgtEl>
                                          <p:spTgt spid="3">
                                            <p:txEl>
                                              <p:pRg st="3" end="3"/>
                                            </p:txEl>
                                          </p:spTgt>
                                        </p:tgtEl>
                                      </p:cBhvr>
                                    </p:animEffect>
                                    <p:anim calcmode="lin" valueType="num">
                                      <p:cBhvr>
                                        <p:cTn id="1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1000"/>
                                        <p:tgtEl>
                                          <p:spTgt spid="3">
                                            <p:txEl>
                                              <p:pRg st="5" end="5"/>
                                            </p:txEl>
                                          </p:spTgt>
                                        </p:tgtEl>
                                      </p:cBhvr>
                                    </p:animEffect>
                                    <p:anim calcmode="lin" valueType="num">
                                      <p:cBhvr>
                                        <p:cTn id="2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810603"/>
          </a:xfrm>
        </p:spPr>
        <p:txBody>
          <a:bodyPr>
            <a:normAutofit/>
          </a:bodyPr>
          <a:lstStyle/>
          <a:p>
            <a:r>
              <a:rPr lang="en-US" sz="4800" dirty="0">
                <a:solidFill>
                  <a:schemeClr val="accent1">
                    <a:lumMod val="50000"/>
                  </a:schemeClr>
                </a:solidFill>
                <a:latin typeface="Gill sans"/>
              </a:rPr>
              <a:t>Commissioner Terms of Office</a:t>
            </a: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8" y="2785305"/>
            <a:ext cx="11093715" cy="2735881"/>
          </a:xfrm>
        </p:spPr>
        <p:txBody>
          <a:bodyPr>
            <a:normAutofit/>
          </a:bodyPr>
          <a:lstStyle/>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Know the beginning and ending dates of commissioner terms</a:t>
            </a: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nSpc>
                <a:spcPct val="100000"/>
              </a:lnSpc>
              <a:spcBef>
                <a:spcPts val="0"/>
              </a:spcBef>
            </a:pPr>
            <a:r>
              <a:rPr lang="en-US" sz="3200" b="1" dirty="0">
                <a:solidFill>
                  <a:schemeClr val="accent2">
                    <a:lumMod val="50000"/>
                  </a:schemeClr>
                </a:solidFill>
                <a:latin typeface="Gill sans"/>
              </a:rPr>
              <a:t>Don’t depend upon the County Mayor to know</a:t>
            </a:r>
          </a:p>
          <a:p>
            <a:pPr marL="574675" indent="-457200" algn="l">
              <a:lnSpc>
                <a:spcPct val="100000"/>
              </a:lnSpc>
              <a:spcBef>
                <a:spcPts val="0"/>
              </a:spcBef>
              <a:buFont typeface="Arial" panose="020B0604020202020204" pitchFamily="34" charset="0"/>
              <a:buChar char="•"/>
            </a:pPr>
            <a:endParaRPr lang="en-US" sz="3200" b="1" dirty="0">
              <a:solidFill>
                <a:schemeClr val="accent2">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1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914400" indent="-796925"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fld id="{7502BAE1-D57F-41CC-A6C7-4DD710F4FB32}" type="slidenum">
              <a:rPr lang="en-US" smtClean="0"/>
              <a:t>24</a:t>
            </a:fld>
            <a:endParaRPr lang="en-US" dirty="0"/>
          </a:p>
        </p:txBody>
      </p:sp>
    </p:spTree>
    <p:extLst>
      <p:ext uri="{BB962C8B-B14F-4D97-AF65-F5344CB8AC3E}">
        <p14:creationId xmlns:p14="http://schemas.microsoft.com/office/powerpoint/2010/main" val="1683131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810603"/>
          </a:xfrm>
        </p:spPr>
        <p:txBody>
          <a:bodyPr>
            <a:normAutofit/>
          </a:bodyPr>
          <a:lstStyle/>
          <a:p>
            <a:r>
              <a:rPr lang="en-US" sz="4800" dirty="0">
                <a:solidFill>
                  <a:schemeClr val="accent1">
                    <a:lumMod val="50000"/>
                  </a:schemeClr>
                </a:solidFill>
                <a:latin typeface="Gill sans"/>
              </a:rPr>
              <a:t>Commissioner Terms of Office</a:t>
            </a: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49142" y="2535140"/>
            <a:ext cx="11093715" cy="3063404"/>
          </a:xfrm>
        </p:spPr>
        <p:txBody>
          <a:bodyPr>
            <a:normAutofit/>
          </a:bodyPr>
          <a:lstStyle/>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State the term dates in board minutes when three nominees are selected</a:t>
            </a: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State the term dates in the Certification of Nominees submitted to County Mayor</a:t>
            </a:r>
          </a:p>
          <a:p>
            <a:pPr marL="574675" indent="-457200" algn="l">
              <a:lnSpc>
                <a:spcPct val="100000"/>
              </a:lnSpc>
              <a:spcBef>
                <a:spcPts val="0"/>
              </a:spcBef>
              <a:buFont typeface="Arial" panose="020B0604020202020204" pitchFamily="34" charset="0"/>
              <a:buChar char="•"/>
            </a:pPr>
            <a:endParaRPr lang="en-US" sz="1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914400" indent="-796925"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fld id="{7502BAE1-D57F-41CC-A6C7-4DD710F4FB32}" type="slidenum">
              <a:rPr lang="en-US" smtClean="0"/>
              <a:t>25</a:t>
            </a:fld>
            <a:endParaRPr lang="en-US" dirty="0"/>
          </a:p>
        </p:txBody>
      </p:sp>
    </p:spTree>
    <p:extLst>
      <p:ext uri="{BB962C8B-B14F-4D97-AF65-F5344CB8AC3E}">
        <p14:creationId xmlns:p14="http://schemas.microsoft.com/office/powerpoint/2010/main" val="2409920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E068E70-81BD-4C2A-ACE0-819E8E950CD9}"/>
              </a:ext>
            </a:extLst>
          </p:cNvPr>
          <p:cNvSpPr>
            <a:spLocks noGrp="1"/>
          </p:cNvSpPr>
          <p:nvPr>
            <p:ph type="sldNum" sz="quarter" idx="12"/>
          </p:nvPr>
        </p:nvSpPr>
        <p:spPr/>
        <p:txBody>
          <a:bodyPr/>
          <a:lstStyle/>
          <a:p>
            <a:fld id="{7502BAE1-D57F-41CC-A6C7-4DD710F4FB32}" type="slidenum">
              <a:rPr lang="en-US" smtClean="0"/>
              <a:t>26</a:t>
            </a:fld>
            <a:endParaRPr lang="en-US" dirty="0"/>
          </a:p>
        </p:txBody>
      </p:sp>
      <p:pic>
        <p:nvPicPr>
          <p:cNvPr id="3" name="Picture 2">
            <a:extLst>
              <a:ext uri="{FF2B5EF4-FFF2-40B4-BE49-F238E27FC236}">
                <a16:creationId xmlns:a16="http://schemas.microsoft.com/office/drawing/2014/main" id="{0CD56F5C-43DC-4A6C-8A3B-8A66AD184358}"/>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983641" y="130631"/>
            <a:ext cx="5092924" cy="6590844"/>
          </a:xfrm>
          <a:prstGeom prst="rect">
            <a:avLst/>
          </a:prstGeom>
        </p:spPr>
      </p:pic>
    </p:spTree>
    <p:extLst>
      <p:ext uri="{BB962C8B-B14F-4D97-AF65-F5344CB8AC3E}">
        <p14:creationId xmlns:p14="http://schemas.microsoft.com/office/powerpoint/2010/main" val="337287299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479217" y="1103053"/>
            <a:ext cx="11093715" cy="1239788"/>
          </a:xfrm>
        </p:spPr>
        <p:txBody>
          <a:bodyPr>
            <a:noAutofit/>
          </a:bodyPr>
          <a:lstStyle/>
          <a:p>
            <a:r>
              <a:rPr lang="en-US" sz="4400" dirty="0">
                <a:solidFill>
                  <a:schemeClr val="accent1">
                    <a:lumMod val="50000"/>
                  </a:schemeClr>
                </a:solidFill>
                <a:latin typeface="Gill sans"/>
              </a:rPr>
              <a:t>What happens oath of office is not signed or filed?</a:t>
            </a: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92828" y="2777877"/>
            <a:ext cx="11093715" cy="3648802"/>
          </a:xfrm>
        </p:spPr>
        <p:txBody>
          <a:bodyPr>
            <a:normAutofit fontScale="85000" lnSpcReduction="20000"/>
          </a:bodyPr>
          <a:lstStyle/>
          <a:p>
            <a:pPr marL="457200" indent="-457200" algn="l">
              <a:buFont typeface="Arial" panose="020B0604020202020204" pitchFamily="34" charset="0"/>
              <a:buChar char="•"/>
            </a:pPr>
            <a:r>
              <a:rPr lang="en-US" sz="3200" dirty="0">
                <a:solidFill>
                  <a:schemeClr val="accent1">
                    <a:lumMod val="50000"/>
                  </a:schemeClr>
                </a:solidFill>
                <a:latin typeface="Gill sans"/>
              </a:rPr>
              <a:t>Does not affect the beginning or ending date of a commissioner’s term of office</a:t>
            </a:r>
          </a:p>
          <a:p>
            <a:pPr algn="l"/>
            <a:endParaRPr lang="en-US" sz="3200" dirty="0">
              <a:solidFill>
                <a:schemeClr val="accent1">
                  <a:lumMod val="50000"/>
                </a:schemeClr>
              </a:solidFill>
              <a:latin typeface="Gill sans"/>
            </a:endParaRPr>
          </a:p>
          <a:p>
            <a:pPr marL="457200" indent="-457200" algn="l">
              <a:buFont typeface="Arial" panose="020B0604020202020204" pitchFamily="34" charset="0"/>
              <a:buChar char="•"/>
            </a:pPr>
            <a:r>
              <a:rPr lang="en-US" sz="3200" dirty="0">
                <a:solidFill>
                  <a:schemeClr val="accent1">
                    <a:lumMod val="50000"/>
                  </a:schemeClr>
                </a:solidFill>
                <a:latin typeface="Gill sans"/>
              </a:rPr>
              <a:t>Commissioner is a </a:t>
            </a:r>
            <a:r>
              <a:rPr lang="en-US" sz="3200" i="1" dirty="0">
                <a:solidFill>
                  <a:schemeClr val="accent1">
                    <a:lumMod val="50000"/>
                  </a:schemeClr>
                </a:solidFill>
                <a:latin typeface="Gill sans"/>
              </a:rPr>
              <a:t>de facto </a:t>
            </a:r>
            <a:r>
              <a:rPr lang="en-US" sz="3200" dirty="0">
                <a:solidFill>
                  <a:schemeClr val="accent1">
                    <a:lumMod val="50000"/>
                  </a:schemeClr>
                </a:solidFill>
                <a:latin typeface="Gill sans"/>
              </a:rPr>
              <a:t>commissioner until oath is taken</a:t>
            </a:r>
          </a:p>
          <a:p>
            <a:pPr algn="l"/>
            <a:endParaRPr lang="en-US" sz="3200" dirty="0">
              <a:solidFill>
                <a:schemeClr val="accent1">
                  <a:lumMod val="50000"/>
                </a:schemeClr>
              </a:solidFill>
              <a:latin typeface="Gill sans"/>
            </a:endParaRPr>
          </a:p>
          <a:p>
            <a:pPr marL="457200" indent="-457200" algn="l">
              <a:buFont typeface="Arial" panose="020B0604020202020204" pitchFamily="34" charset="0"/>
              <a:buChar char="•"/>
            </a:pPr>
            <a:r>
              <a:rPr lang="en-US" sz="3200" dirty="0">
                <a:solidFill>
                  <a:schemeClr val="accent1">
                    <a:lumMod val="50000"/>
                  </a:schemeClr>
                </a:solidFill>
                <a:latin typeface="Gill sans"/>
              </a:rPr>
              <a:t>Votes and actions of commissioner are valid as to third parties and the public</a:t>
            </a:r>
          </a:p>
          <a:p>
            <a:pPr marL="457200" indent="-457200" algn="l">
              <a:buFont typeface="Arial" panose="020B0604020202020204" pitchFamily="34" charset="0"/>
              <a:buChar char="•"/>
            </a:pPr>
            <a:endParaRPr lang="en-US" sz="3200" dirty="0">
              <a:solidFill>
                <a:schemeClr val="accent1">
                  <a:lumMod val="50000"/>
                </a:schemeClr>
              </a:solidFill>
              <a:latin typeface="Gill sans"/>
            </a:endParaRPr>
          </a:p>
          <a:p>
            <a:pPr marL="457200" indent="-457200" algn="l">
              <a:buFont typeface="Arial" panose="020B0604020202020204" pitchFamily="34" charset="0"/>
              <a:buChar char="•"/>
            </a:pPr>
            <a:r>
              <a:rPr lang="en-US" sz="3200" dirty="0">
                <a:solidFill>
                  <a:schemeClr val="accent1">
                    <a:lumMod val="50000"/>
                  </a:schemeClr>
                </a:solidFill>
                <a:latin typeface="Gill sans"/>
              </a:rPr>
              <a:t>Failure to take or file the oath is a class C misdemeanor</a:t>
            </a:r>
          </a:p>
          <a:p>
            <a:pPr marL="457200" indent="-457200" algn="l">
              <a:buFont typeface="Arial" panose="020B0604020202020204" pitchFamily="34" charset="0"/>
              <a:buChar char="•"/>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fld id="{7502BAE1-D57F-41CC-A6C7-4DD710F4FB32}" type="slidenum">
              <a:rPr lang="en-US" smtClean="0"/>
              <a:t>27</a:t>
            </a:fld>
            <a:endParaRPr lang="en-US" dirty="0"/>
          </a:p>
        </p:txBody>
      </p:sp>
    </p:spTree>
    <p:extLst>
      <p:ext uri="{BB962C8B-B14F-4D97-AF65-F5344CB8AC3E}">
        <p14:creationId xmlns:p14="http://schemas.microsoft.com/office/powerpoint/2010/main" val="3035842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0"/>
                <a:lumOff val="100000"/>
              </a:schemeClr>
            </a:gs>
            <a:gs pos="100000">
              <a:schemeClr val="accent1">
                <a:lumMod val="0"/>
                <a:lumOff val="100000"/>
              </a:schemeClr>
            </a:gs>
            <a:gs pos="100000">
              <a:schemeClr val="bg1">
                <a:lumMod val="75000"/>
              </a:schemeClr>
            </a:gs>
            <a:gs pos="100000">
              <a:schemeClr val="bg1">
                <a:lumMod val="65000"/>
              </a:schemeClr>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7" y="922253"/>
            <a:ext cx="11093715" cy="911683"/>
          </a:xfrm>
        </p:spPr>
        <p:txBody>
          <a:bodyPr>
            <a:normAutofit/>
          </a:bodyPr>
          <a:lstStyle/>
          <a:p>
            <a:r>
              <a:rPr lang="en-US" sz="5400" dirty="0">
                <a:solidFill>
                  <a:schemeClr val="accent1">
                    <a:lumMod val="50000"/>
                  </a:schemeClr>
                </a:solidFill>
                <a:latin typeface="Gill sans"/>
              </a:rPr>
              <a:t>Contact Information</a:t>
            </a: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6" y="2021305"/>
            <a:ext cx="11093715" cy="4517606"/>
          </a:xfrm>
        </p:spPr>
        <p:txBody>
          <a:bodyPr>
            <a:normAutofit/>
          </a:bodyPr>
          <a:lstStyle/>
          <a:p>
            <a:pPr marL="571500" indent="-571500" algn="l">
              <a:buFont typeface="Arial" panose="020B0604020202020204" pitchFamily="34" charset="0"/>
              <a:buChar char="•"/>
            </a:pPr>
            <a:endParaRPr lang="en-US" sz="3200" dirty="0">
              <a:solidFill>
                <a:schemeClr val="accent1">
                  <a:lumMod val="50000"/>
                </a:schemeClr>
              </a:solidFill>
              <a:latin typeface="Gill sans"/>
            </a:endParaRPr>
          </a:p>
          <a:p>
            <a:pPr marL="571500" indent="-571500" algn="l">
              <a:buFont typeface="Arial" panose="020B0604020202020204" pitchFamily="34" charset="0"/>
              <a:buChar char="•"/>
            </a:pPr>
            <a:endParaRPr lang="en-US" sz="3200" dirty="0">
              <a:solidFill>
                <a:schemeClr val="accent1">
                  <a:lumMod val="50000"/>
                </a:schemeClr>
              </a:solidFill>
              <a:latin typeface="Gill sans"/>
            </a:endParaRPr>
          </a:p>
          <a:p>
            <a:pPr marL="571500" indent="-571500" algn="l">
              <a:buFont typeface="Arial" panose="020B0604020202020204" pitchFamily="34" charset="0"/>
              <a:buChar char="•"/>
            </a:pPr>
            <a:endParaRPr lang="en-US" sz="3200" dirty="0">
              <a:solidFill>
                <a:schemeClr val="accent1">
                  <a:lumMod val="50000"/>
                </a:schemeClr>
              </a:solidFill>
              <a:latin typeface="Gill sans"/>
            </a:endParaRPr>
          </a:p>
          <a:p>
            <a:pPr marL="571500" indent="-571500" algn="l">
              <a:buFont typeface="Arial" panose="020B0604020202020204" pitchFamily="34" charset="0"/>
              <a:buChar char="•"/>
            </a:pPr>
            <a:endParaRPr lang="en-US" sz="3200" dirty="0">
              <a:solidFill>
                <a:schemeClr val="accent1">
                  <a:lumMod val="50000"/>
                </a:schemeClr>
              </a:solidFill>
              <a:latin typeface="Gill sans"/>
            </a:endParaRPr>
          </a:p>
          <a:p>
            <a:pPr marL="571500" indent="-571500" algn="l">
              <a:buFont typeface="Arial" panose="020B0604020202020204" pitchFamily="34" charset="0"/>
              <a:buChar char="•"/>
            </a:pPr>
            <a:endParaRPr lang="en-US" sz="3200" dirty="0">
              <a:solidFill>
                <a:schemeClr val="accent1">
                  <a:lumMod val="50000"/>
                </a:schemeClr>
              </a:solidFill>
              <a:latin typeface="Gill sans"/>
            </a:endParaRPr>
          </a:p>
          <a:p>
            <a:pPr marL="571500" indent="-571500" algn="l">
              <a:buFont typeface="Arial" panose="020B0604020202020204" pitchFamily="34" charset="0"/>
              <a:buChar char="•"/>
            </a:pPr>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graphicFrame>
        <p:nvGraphicFramePr>
          <p:cNvPr id="9" name="Table 8">
            <a:extLst>
              <a:ext uri="{FF2B5EF4-FFF2-40B4-BE49-F238E27FC236}">
                <a16:creationId xmlns:a16="http://schemas.microsoft.com/office/drawing/2014/main" id="{CAC634D3-49B6-4F00-9385-54C06BF86E6F}"/>
              </a:ext>
            </a:extLst>
          </p:cNvPr>
          <p:cNvGraphicFramePr>
            <a:graphicFrameLocks noGrp="1"/>
          </p:cNvGraphicFramePr>
          <p:nvPr/>
        </p:nvGraphicFramePr>
        <p:xfrm>
          <a:off x="499216" y="2387824"/>
          <a:ext cx="11137494" cy="4333650"/>
        </p:xfrm>
        <a:graphic>
          <a:graphicData uri="http://schemas.openxmlformats.org/drawingml/2006/table">
            <a:tbl>
              <a:tblPr firstRow="1" bandRow="1"/>
              <a:tblGrid>
                <a:gridCol w="4974029">
                  <a:extLst>
                    <a:ext uri="{9D8B030D-6E8A-4147-A177-3AD203B41FA5}">
                      <a16:colId xmlns:a16="http://schemas.microsoft.com/office/drawing/2014/main" val="20000"/>
                    </a:ext>
                  </a:extLst>
                </a:gridCol>
                <a:gridCol w="648783">
                  <a:extLst>
                    <a:ext uri="{9D8B030D-6E8A-4147-A177-3AD203B41FA5}">
                      <a16:colId xmlns:a16="http://schemas.microsoft.com/office/drawing/2014/main" val="20001"/>
                    </a:ext>
                  </a:extLst>
                </a:gridCol>
                <a:gridCol w="5514682">
                  <a:extLst>
                    <a:ext uri="{9D8B030D-6E8A-4147-A177-3AD203B41FA5}">
                      <a16:colId xmlns:a16="http://schemas.microsoft.com/office/drawing/2014/main" val="20002"/>
                    </a:ext>
                  </a:extLst>
                </a:gridCol>
              </a:tblGrid>
              <a:tr h="4333650">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endParaRPr lang="en-US" sz="1800" dirty="0"/>
                    </a:p>
                  </a:txBody>
                  <a:tcPr marT="45508" marB="45508">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algn="ctr"/>
                      <a:endParaRPr lang="en-US" sz="1800" dirty="0"/>
                    </a:p>
                  </a:txBody>
                  <a:tcPr marT="45508" marB="45508">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noFill/>
                  </a:tcPr>
                </a:tc>
                <a:tc>
                  <a:txBody>
                    <a:bodyPr/>
                    <a:lstStyle>
                      <a:lvl1pPr marL="0" algn="l" defTabSz="914400" rtl="0" eaLnBrk="1" latinLnBrk="0" hangingPunct="1">
                        <a:defRPr sz="1800" b="1" kern="1200">
                          <a:solidFill>
                            <a:schemeClr val="lt1"/>
                          </a:solidFill>
                          <a:latin typeface="Arial"/>
                        </a:defRPr>
                      </a:lvl1pPr>
                      <a:lvl2pPr marL="457200" algn="l" defTabSz="914400" rtl="0" eaLnBrk="1" latinLnBrk="0" hangingPunct="1">
                        <a:defRPr sz="1800" b="1" kern="1200">
                          <a:solidFill>
                            <a:schemeClr val="lt1"/>
                          </a:solidFill>
                          <a:latin typeface="Arial"/>
                        </a:defRPr>
                      </a:lvl2pPr>
                      <a:lvl3pPr marL="914400" algn="l" defTabSz="914400" rtl="0" eaLnBrk="1" latinLnBrk="0" hangingPunct="1">
                        <a:defRPr sz="1800" b="1" kern="1200">
                          <a:solidFill>
                            <a:schemeClr val="lt1"/>
                          </a:solidFill>
                          <a:latin typeface="Arial"/>
                        </a:defRPr>
                      </a:lvl3pPr>
                      <a:lvl4pPr marL="1371600" algn="l" defTabSz="914400" rtl="0" eaLnBrk="1" latinLnBrk="0" hangingPunct="1">
                        <a:defRPr sz="1800" b="1" kern="1200">
                          <a:solidFill>
                            <a:schemeClr val="lt1"/>
                          </a:solidFill>
                          <a:latin typeface="Arial"/>
                        </a:defRPr>
                      </a:lvl4pPr>
                      <a:lvl5pPr marL="1828800" algn="l" defTabSz="914400" rtl="0" eaLnBrk="1" latinLnBrk="0" hangingPunct="1">
                        <a:defRPr sz="1800" b="1" kern="1200">
                          <a:solidFill>
                            <a:schemeClr val="lt1"/>
                          </a:solidFill>
                          <a:latin typeface="Arial"/>
                        </a:defRPr>
                      </a:lvl5pPr>
                      <a:lvl6pPr marL="2286000" algn="l" defTabSz="914400" rtl="0" eaLnBrk="1" latinLnBrk="0" hangingPunct="1">
                        <a:defRPr sz="1800" b="1" kern="1200">
                          <a:solidFill>
                            <a:schemeClr val="lt1"/>
                          </a:solidFill>
                          <a:latin typeface="Arial"/>
                        </a:defRPr>
                      </a:lvl6pPr>
                      <a:lvl7pPr marL="2743200" algn="l" defTabSz="914400" rtl="0" eaLnBrk="1" latinLnBrk="0" hangingPunct="1">
                        <a:defRPr sz="1800" b="1" kern="1200">
                          <a:solidFill>
                            <a:schemeClr val="lt1"/>
                          </a:solidFill>
                          <a:latin typeface="Arial"/>
                        </a:defRPr>
                      </a:lvl7pPr>
                      <a:lvl8pPr marL="3200400" algn="l" defTabSz="914400" rtl="0" eaLnBrk="1" latinLnBrk="0" hangingPunct="1">
                        <a:defRPr sz="1800" b="1" kern="1200">
                          <a:solidFill>
                            <a:schemeClr val="lt1"/>
                          </a:solidFill>
                          <a:latin typeface="Arial"/>
                        </a:defRPr>
                      </a:lvl8pPr>
                      <a:lvl9pPr marL="3657600" algn="l" defTabSz="914400" rtl="0" eaLnBrk="1" latinLnBrk="0" hangingPunct="1">
                        <a:defRPr sz="1800" b="1" kern="1200">
                          <a:solidFill>
                            <a:schemeClr val="lt1"/>
                          </a:solidFill>
                          <a:latin typeface="Arial"/>
                        </a:defRPr>
                      </a:lvl9pPr>
                    </a:lstStyle>
                    <a:p>
                      <a:pPr marL="0" algn="ctr" defTabSz="914400" rtl="0" latinLnBrk="0"/>
                      <a:endParaRPr kumimoji="0" lang="en-US" sz="2000" b="1" i="0" u="none" strike="noStrike" kern="0" cap="none" spc="0" normalizeH="0" baseline="0" dirty="0">
                        <a:ln>
                          <a:noFill/>
                        </a:ln>
                        <a:solidFill>
                          <a:srgbClr val="1F497D"/>
                        </a:solidFill>
                        <a:effectLst/>
                        <a:uLnTx/>
                        <a:uFillTx/>
                        <a:latin typeface="Calibri"/>
                        <a:ea typeface="Calibri"/>
                        <a:cs typeface="Times New Roman"/>
                      </a:endParaRPr>
                    </a:p>
                    <a:p>
                      <a:pPr marL="0" algn="ctr" defTabSz="914400" rtl="0" latinLnBrk="0"/>
                      <a:r>
                        <a:rPr kumimoji="0" lang="en-US" sz="2800" b="1" i="0" u="none" strike="noStrike" kern="0" cap="none" spc="0" normalizeH="0" baseline="0" dirty="0">
                          <a:ln>
                            <a:noFill/>
                          </a:ln>
                          <a:solidFill>
                            <a:srgbClr val="1F497D"/>
                          </a:solidFill>
                          <a:effectLst/>
                          <a:uLnTx/>
                          <a:uFillTx/>
                          <a:latin typeface="Gill sans"/>
                          <a:ea typeface="Calibri"/>
                          <a:cs typeface="Times New Roman"/>
                        </a:rPr>
                        <a:t>Don Scholes</a:t>
                      </a:r>
                    </a:p>
                    <a:p>
                      <a:pPr marL="0" algn="ctr" defTabSz="914400" rtl="0" latinLnBrk="0"/>
                      <a:r>
                        <a:rPr kumimoji="0" lang="en-US" sz="2800" b="0" i="1" u="none" strike="noStrike" kern="0" cap="none" spc="0" normalizeH="0" baseline="0" dirty="0">
                          <a:ln>
                            <a:noFill/>
                          </a:ln>
                          <a:solidFill>
                            <a:srgbClr val="1F497D"/>
                          </a:solidFill>
                          <a:effectLst/>
                          <a:uLnTx/>
                          <a:uFillTx/>
                          <a:latin typeface="Gill sans"/>
                          <a:ea typeface="Calibri"/>
                          <a:cs typeface="Times New Roman"/>
                        </a:rPr>
                        <a:t>General Counsel</a:t>
                      </a:r>
                    </a:p>
                    <a:p>
                      <a:pPr marL="0" algn="ctr" defTabSz="914400" rtl="0" latinLnBrk="0"/>
                      <a:endParaRPr kumimoji="0" lang="en-US" sz="2800" b="0" i="1" u="none" strike="noStrike" kern="0" cap="none" spc="0" normalizeH="0" baseline="0" dirty="0">
                        <a:ln>
                          <a:noFill/>
                        </a:ln>
                        <a:solidFill>
                          <a:srgbClr val="1F497D"/>
                        </a:solidFill>
                        <a:effectLst/>
                        <a:uLnTx/>
                        <a:uFillTx/>
                        <a:latin typeface="Gill sans"/>
                        <a:ea typeface="Calibri"/>
                        <a:cs typeface="Times New Roman"/>
                      </a:endParaRPr>
                    </a:p>
                    <a:p>
                      <a:pPr marL="0" algn="ctr" defTabSz="914400" rtl="0" latinLnBrk="0"/>
                      <a:r>
                        <a:rPr kumimoji="0" lang="en-US" sz="2800" b="0" i="0" u="none" strike="noStrike" kern="0" cap="none" spc="0" normalizeH="0" baseline="0" dirty="0">
                          <a:ln>
                            <a:noFill/>
                          </a:ln>
                          <a:solidFill>
                            <a:srgbClr val="1F497D"/>
                          </a:solidFill>
                          <a:effectLst/>
                          <a:uLnTx/>
                          <a:uFillTx/>
                          <a:latin typeface="Gill sans"/>
                          <a:ea typeface="Calibri"/>
                          <a:cs typeface="Times New Roman"/>
                        </a:rPr>
                        <a:t>Tennessee Association of Utility Districts</a:t>
                      </a:r>
                    </a:p>
                    <a:p>
                      <a:pPr marL="0" algn="ctr" defTabSz="914400" rtl="0" latinLnBrk="0"/>
                      <a:r>
                        <a:rPr kumimoji="0" lang="en-US" sz="2800" b="0" i="0" u="none" strike="noStrike" kern="0" cap="none" spc="0" normalizeH="0" baseline="0" dirty="0">
                          <a:ln>
                            <a:noFill/>
                          </a:ln>
                          <a:solidFill>
                            <a:srgbClr val="1F497D"/>
                          </a:solidFill>
                          <a:effectLst/>
                          <a:uLnTx/>
                          <a:uFillTx/>
                          <a:latin typeface="Gill sans"/>
                          <a:ea typeface="Calibri"/>
                          <a:cs typeface="Times New Roman"/>
                        </a:rPr>
                        <a:t>Phone: (615) 896-9022</a:t>
                      </a:r>
                    </a:p>
                    <a:p>
                      <a:pPr marL="0" algn="ctr" defTabSz="914400" rtl="0" latinLnBrk="0"/>
                      <a:r>
                        <a:rPr kumimoji="0" lang="en-US" sz="2800" b="0" i="0" u="none" strike="noStrike" kern="0" cap="none" spc="0" normalizeH="0" baseline="0" dirty="0">
                          <a:ln>
                            <a:noFill/>
                          </a:ln>
                          <a:solidFill>
                            <a:srgbClr val="1F497D"/>
                          </a:solidFill>
                          <a:effectLst/>
                          <a:uLnTx/>
                          <a:uFillTx/>
                          <a:latin typeface="Gill sans"/>
                          <a:ea typeface="Calibri"/>
                          <a:cs typeface="Times New Roman"/>
                          <a:hlinkClick r:id="rId3"/>
                        </a:rPr>
                        <a:t>donscholes@taud.org</a:t>
                      </a:r>
                      <a:endParaRPr kumimoji="0" lang="en-US" sz="2800" b="0" i="0" u="none" strike="noStrike" kern="0" cap="none" spc="0" normalizeH="0" baseline="0" dirty="0">
                        <a:ln>
                          <a:noFill/>
                        </a:ln>
                        <a:solidFill>
                          <a:srgbClr val="1F497D"/>
                        </a:solidFill>
                        <a:effectLst/>
                        <a:uLnTx/>
                        <a:uFillTx/>
                        <a:latin typeface="Gill sans"/>
                        <a:ea typeface="Calibri"/>
                        <a:cs typeface="Times New Roman"/>
                      </a:endParaRPr>
                    </a:p>
                    <a:p>
                      <a:pPr marL="0" algn="ctr" defTabSz="914400" rtl="0" latinLnBrk="0"/>
                      <a:endParaRPr kumimoji="0" lang="en-US" sz="2000" b="0" i="0" u="none" strike="noStrike" kern="0" cap="none" spc="0" normalizeH="0" baseline="0" dirty="0">
                        <a:ln>
                          <a:noFill/>
                        </a:ln>
                        <a:solidFill>
                          <a:srgbClr val="1F497D"/>
                        </a:solidFill>
                        <a:effectLst/>
                        <a:uLnTx/>
                        <a:uFillTx/>
                        <a:latin typeface="Gill sans"/>
                        <a:ea typeface="Calibri"/>
                        <a:cs typeface="Times New Roman"/>
                      </a:endParaRPr>
                    </a:p>
                    <a:p>
                      <a:pPr marL="0" algn="ctr" defTabSz="914400" rtl="0" latinLnBrk="0"/>
                      <a:endParaRPr kumimoji="0" lang="en-US" sz="2000" b="0" i="0" u="none" strike="noStrike" kern="0" cap="none" spc="0" normalizeH="0" baseline="0" dirty="0">
                        <a:ln>
                          <a:noFill/>
                        </a:ln>
                        <a:solidFill>
                          <a:srgbClr val="1F497D"/>
                        </a:solidFill>
                        <a:effectLst/>
                        <a:uLnTx/>
                        <a:uFillTx/>
                        <a:latin typeface="Calibri"/>
                        <a:ea typeface="Calibri"/>
                        <a:cs typeface="Times New Roman"/>
                      </a:endParaRPr>
                    </a:p>
                    <a:p>
                      <a:pPr algn="ctr"/>
                      <a:endParaRPr lang="en-US" sz="1800" dirty="0"/>
                    </a:p>
                  </a:txBody>
                  <a:tcPr marT="45508" marB="45508">
                    <a:lnL w="12700" cmpd="sng">
                      <a:solidFill>
                        <a:srgbClr val="FFFFFF"/>
                      </a:solidFill>
                    </a:lnL>
                    <a:lnR w="12700" cmpd="sng">
                      <a:solidFill>
                        <a:srgbClr val="FFFFFF"/>
                      </a:solidFill>
                    </a:lnR>
                    <a:lnT w="12700" cmpd="sng">
                      <a:solidFill>
                        <a:srgbClr val="FFFFFF"/>
                      </a:solidFill>
                    </a:lnT>
                    <a:lnB w="38100" cmpd="sng">
                      <a:solidFill>
                        <a:srgbClr val="FFFFFF"/>
                      </a:solid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pic>
        <p:nvPicPr>
          <p:cNvPr id="10" name="Picture 9">
            <a:extLst>
              <a:ext uri="{FF2B5EF4-FFF2-40B4-BE49-F238E27FC236}">
                <a16:creationId xmlns:a16="http://schemas.microsoft.com/office/drawing/2014/main" id="{59281AE1-1C90-494F-B489-3D4917EFACF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10580" y="2608045"/>
            <a:ext cx="2145978" cy="2681432"/>
          </a:xfrm>
          <a:prstGeom prst="rect">
            <a:avLst/>
          </a:prstGeom>
        </p:spPr>
      </p:pic>
    </p:spTree>
    <p:extLst>
      <p:ext uri="{BB962C8B-B14F-4D97-AF65-F5344CB8AC3E}">
        <p14:creationId xmlns:p14="http://schemas.microsoft.com/office/powerpoint/2010/main" val="870144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810603"/>
          </a:xfrm>
        </p:spPr>
        <p:txBody>
          <a:bodyPr>
            <a:normAutofit fontScale="90000"/>
          </a:bodyPr>
          <a:lstStyle/>
          <a:p>
            <a:r>
              <a:rPr kumimoji="0" lang="en-US" sz="4800" b="0" i="0" u="none" strike="noStrike" kern="1200" cap="none" spc="0" normalizeH="0" baseline="0" noProof="0" dirty="0">
                <a:ln>
                  <a:noFill/>
                </a:ln>
                <a:solidFill>
                  <a:srgbClr val="5B9BD5">
                    <a:lumMod val="50000"/>
                  </a:srgbClr>
                </a:solidFill>
                <a:effectLst/>
                <a:uLnTx/>
                <a:uFillTx/>
                <a:latin typeface="Gill sans"/>
                <a:ea typeface="+mj-ea"/>
                <a:cs typeface="+mj-cs"/>
              </a:rPr>
              <a:t>Utility District Commissioner – Length of Term</a:t>
            </a:r>
            <a:endParaRPr lang="en-US" sz="4800" dirty="0">
              <a:solidFill>
                <a:schemeClr val="accent1">
                  <a:lumMod val="50000"/>
                </a:schemeClr>
              </a:solidFill>
              <a:latin typeface="Gill sans"/>
            </a:endParaRP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8" y="2426434"/>
            <a:ext cx="11093715" cy="4050566"/>
          </a:xfrm>
        </p:spPr>
        <p:txBody>
          <a:bodyPr>
            <a:normAutofit/>
          </a:bodyPr>
          <a:lstStyle/>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Commissioner Nick Newman’s term of office is June 15, 2022 to June 14, 2026  </a:t>
            </a: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nSpc>
                <a:spcPct val="100000"/>
              </a:lnSpc>
              <a:spcBef>
                <a:spcPts val="0"/>
              </a:spcBef>
            </a:pPr>
            <a:endParaRPr lang="en-US" sz="3200" dirty="0">
              <a:solidFill>
                <a:schemeClr val="accent1">
                  <a:lumMod val="50000"/>
                </a:schemeClr>
              </a:solidFill>
              <a:latin typeface="Gill sans"/>
            </a:endParaRPr>
          </a:p>
          <a:p>
            <a:pPr marL="914400" indent="-796925"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6" name="Picture 5">
            <a:extLst>
              <a:ext uri="{FF2B5EF4-FFF2-40B4-BE49-F238E27FC236}">
                <a16:creationId xmlns:a16="http://schemas.microsoft.com/office/drawing/2014/main" id="{8A421D41-D09B-989A-29C6-92F6E80DB5C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833937" y="3862387"/>
            <a:ext cx="1914525" cy="2390775"/>
          </a:xfrm>
          <a:prstGeom prst="rect">
            <a:avLst/>
          </a:prstGeom>
        </p:spPr>
      </p:pic>
    </p:spTree>
    <p:extLst>
      <p:ext uri="{BB962C8B-B14F-4D97-AF65-F5344CB8AC3E}">
        <p14:creationId xmlns:p14="http://schemas.microsoft.com/office/powerpoint/2010/main" val="1533787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D3460-6CE8-076D-8FB7-E192D740353F}"/>
              </a:ext>
            </a:extLst>
          </p:cNvPr>
          <p:cNvSpPr>
            <a:spLocks noGrp="1"/>
          </p:cNvSpPr>
          <p:nvPr>
            <p:ph type="title"/>
          </p:nvPr>
        </p:nvSpPr>
        <p:spPr>
          <a:xfrm>
            <a:off x="514857" y="888390"/>
            <a:ext cx="11162286" cy="975061"/>
          </a:xfrm>
        </p:spPr>
        <p:txBody>
          <a:bodyPr/>
          <a:lstStyle/>
          <a:p>
            <a:pPr algn="ctr"/>
            <a:r>
              <a:rPr lang="en-US" sz="4400" dirty="0">
                <a:solidFill>
                  <a:schemeClr val="accent1">
                    <a:lumMod val="50000"/>
                  </a:schemeClr>
                </a:solidFill>
                <a:latin typeface="Gill sans"/>
              </a:rPr>
              <a:t>Utility District Commissioner – Length of Term</a:t>
            </a:r>
            <a:endParaRPr lang="en-US" dirty="0"/>
          </a:p>
        </p:txBody>
      </p:sp>
      <p:sp>
        <p:nvSpPr>
          <p:cNvPr id="3" name="Content Placeholder 2">
            <a:extLst>
              <a:ext uri="{FF2B5EF4-FFF2-40B4-BE49-F238E27FC236}">
                <a16:creationId xmlns:a16="http://schemas.microsoft.com/office/drawing/2014/main" id="{742597DA-FA8B-1787-6644-85D10D2DE5F7}"/>
              </a:ext>
            </a:extLst>
          </p:cNvPr>
          <p:cNvSpPr>
            <a:spLocks noGrp="1"/>
          </p:cNvSpPr>
          <p:nvPr>
            <p:ph sz="half" idx="1"/>
          </p:nvPr>
        </p:nvSpPr>
        <p:spPr>
          <a:xfrm>
            <a:off x="523877" y="2192806"/>
            <a:ext cx="5495925" cy="1325563"/>
          </a:xfrm>
        </p:spPr>
        <p:txBody>
          <a:bodyPr/>
          <a:lstStyle/>
          <a:p>
            <a:pPr marL="0" indent="0">
              <a:buNone/>
            </a:pPr>
            <a:r>
              <a:rPr lang="en-US" sz="3200" dirty="0"/>
              <a:t>Mr. Newman resigns effective November 30, 2024.  </a:t>
            </a:r>
          </a:p>
          <a:p>
            <a:endParaRPr lang="en-US" dirty="0"/>
          </a:p>
          <a:p>
            <a:endParaRPr lang="en-US" dirty="0"/>
          </a:p>
        </p:txBody>
      </p:sp>
      <p:sp>
        <p:nvSpPr>
          <p:cNvPr id="4" name="Content Placeholder 3">
            <a:extLst>
              <a:ext uri="{FF2B5EF4-FFF2-40B4-BE49-F238E27FC236}">
                <a16:creationId xmlns:a16="http://schemas.microsoft.com/office/drawing/2014/main" id="{F0574323-81C3-80B8-4DEB-E2586A0E9548}"/>
              </a:ext>
            </a:extLst>
          </p:cNvPr>
          <p:cNvSpPr>
            <a:spLocks noGrp="1"/>
          </p:cNvSpPr>
          <p:nvPr>
            <p:ph sz="half" idx="2"/>
          </p:nvPr>
        </p:nvSpPr>
        <p:spPr>
          <a:xfrm>
            <a:off x="6172198" y="2215734"/>
            <a:ext cx="5513961" cy="1424636"/>
          </a:xfrm>
        </p:spPr>
        <p:txBody>
          <a:bodyPr/>
          <a:lstStyle/>
          <a:p>
            <a:pPr marL="0" indent="0">
              <a:buNone/>
            </a:pPr>
            <a:r>
              <a:rPr lang="en-US" sz="3200" dirty="0"/>
              <a:t>County Mayor appoints Beth Hardiman to fill this vacancy on January 20, 2025.</a:t>
            </a:r>
          </a:p>
          <a:p>
            <a:endParaRPr lang="en-US" dirty="0"/>
          </a:p>
        </p:txBody>
      </p:sp>
      <p:sp>
        <p:nvSpPr>
          <p:cNvPr id="5" name="Slide Number Placeholder 4">
            <a:extLst>
              <a:ext uri="{FF2B5EF4-FFF2-40B4-BE49-F238E27FC236}">
                <a16:creationId xmlns:a16="http://schemas.microsoft.com/office/drawing/2014/main" id="{5BE9B3AD-9C91-C586-1582-6D7722139692}"/>
              </a:ext>
            </a:extLst>
          </p:cNvPr>
          <p:cNvSpPr>
            <a:spLocks noGrp="1"/>
          </p:cNvSpPr>
          <p:nvPr>
            <p:ph type="sldNum" sz="quarter" idx="12"/>
          </p:nvPr>
        </p:nvSpPr>
        <p:spPr/>
        <p:txBody>
          <a:bodyPr/>
          <a:lstStyle/>
          <a:p>
            <a:fld id="{7502BAE1-D57F-41CC-A6C7-4DD710F4FB32}" type="slidenum">
              <a:rPr lang="en-US" smtClean="0"/>
              <a:t>4</a:t>
            </a:fld>
            <a:endParaRPr lang="en-US" dirty="0"/>
          </a:p>
        </p:txBody>
      </p:sp>
      <p:sp>
        <p:nvSpPr>
          <p:cNvPr id="7" name="TextBox 6">
            <a:extLst>
              <a:ext uri="{FF2B5EF4-FFF2-40B4-BE49-F238E27FC236}">
                <a16:creationId xmlns:a16="http://schemas.microsoft.com/office/drawing/2014/main" id="{2D252D87-6EBD-A8B6-2D74-4DC8F446845D}"/>
              </a:ext>
            </a:extLst>
          </p:cNvPr>
          <p:cNvSpPr txBox="1"/>
          <p:nvPr/>
        </p:nvSpPr>
        <p:spPr>
          <a:xfrm>
            <a:off x="657224" y="4177078"/>
            <a:ext cx="11028935" cy="584775"/>
          </a:xfrm>
          <a:prstGeom prst="rect">
            <a:avLst/>
          </a:prstGeom>
          <a:noFill/>
        </p:spPr>
        <p:txBody>
          <a:bodyPr wrap="square">
            <a:spAutoFit/>
          </a:bodyPr>
          <a:lstStyle/>
          <a:p>
            <a:pPr marL="117475" algn="ctr">
              <a:lnSpc>
                <a:spcPct val="100000"/>
              </a:lnSpc>
              <a:spcBef>
                <a:spcPts val="0"/>
              </a:spcBef>
            </a:pPr>
            <a:r>
              <a:rPr lang="en-US" sz="3200" dirty="0">
                <a:solidFill>
                  <a:schemeClr val="accent1">
                    <a:lumMod val="50000"/>
                  </a:schemeClr>
                </a:solidFill>
                <a:latin typeface="Gill sans"/>
              </a:rPr>
              <a:t>What is Ms. Hardiman’s term of office?</a:t>
            </a:r>
          </a:p>
        </p:txBody>
      </p:sp>
      <p:sp>
        <p:nvSpPr>
          <p:cNvPr id="9" name="TextBox 8">
            <a:extLst>
              <a:ext uri="{FF2B5EF4-FFF2-40B4-BE49-F238E27FC236}">
                <a16:creationId xmlns:a16="http://schemas.microsoft.com/office/drawing/2014/main" id="{85B807A7-CE60-F369-B45B-E5B085A8F47E}"/>
              </a:ext>
            </a:extLst>
          </p:cNvPr>
          <p:cNvSpPr txBox="1"/>
          <p:nvPr/>
        </p:nvSpPr>
        <p:spPr>
          <a:xfrm>
            <a:off x="657224" y="5234219"/>
            <a:ext cx="11028935" cy="584775"/>
          </a:xfrm>
          <a:prstGeom prst="rect">
            <a:avLst/>
          </a:prstGeom>
          <a:noFill/>
        </p:spPr>
        <p:txBody>
          <a:bodyPr wrap="square">
            <a:spAutoFit/>
          </a:bodyPr>
          <a:lstStyle/>
          <a:p>
            <a:pPr marL="117475" marR="0" lvl="0" algn="ctr" defTabSz="914400" rtl="0" eaLnBrk="1" fontAlgn="auto" latinLnBrk="0" hangingPunct="1">
              <a:lnSpc>
                <a:spcPct val="100000"/>
              </a:lnSpc>
              <a:spcBef>
                <a:spcPts val="0"/>
              </a:spcBef>
              <a:spcAft>
                <a:spcPts val="0"/>
              </a:spcAft>
              <a:buClrTx/>
              <a:buSzTx/>
              <a:tabLst/>
              <a:defRPr/>
            </a:pPr>
            <a:r>
              <a:rPr kumimoji="0" lang="en-US" sz="3200" b="0" i="0" u="none" strike="noStrike" kern="1200" cap="none" spc="0" normalizeH="0" baseline="0" noProof="0" dirty="0">
                <a:ln>
                  <a:noFill/>
                </a:ln>
                <a:solidFill>
                  <a:srgbClr val="5B9BD5">
                    <a:lumMod val="50000"/>
                  </a:srgbClr>
                </a:solidFill>
                <a:effectLst/>
                <a:uLnTx/>
                <a:uFillTx/>
                <a:latin typeface="Gill sans"/>
                <a:ea typeface="+mn-ea"/>
                <a:cs typeface="+mn-cs"/>
              </a:rPr>
              <a:t>January 20, 2025 through June 14, 2026</a:t>
            </a:r>
          </a:p>
        </p:txBody>
      </p:sp>
    </p:spTree>
    <p:extLst>
      <p:ext uri="{BB962C8B-B14F-4D97-AF65-F5344CB8AC3E}">
        <p14:creationId xmlns:p14="http://schemas.microsoft.com/office/powerpoint/2010/main" val="766324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Effect transition="in" filter="fade">
                                      <p:cBhvr>
                                        <p:cTn id="14" dur="1000"/>
                                        <p:tgtEl>
                                          <p:spTgt spid="7">
                                            <p:txEl>
                                              <p:pRg st="0" end="0"/>
                                            </p:txEl>
                                          </p:spTgt>
                                        </p:tgtEl>
                                      </p:cBhvr>
                                    </p:animEffect>
                                    <p:anim calcmode="lin" valueType="num">
                                      <p:cBhvr>
                                        <p:cTn id="15"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Effect transition="in" filter="fade">
                                      <p:cBhvr>
                                        <p:cTn id="21" dur="1000"/>
                                        <p:tgtEl>
                                          <p:spTgt spid="9">
                                            <p:txEl>
                                              <p:pRg st="0" end="0"/>
                                            </p:txEl>
                                          </p:spTgt>
                                        </p:tgtEl>
                                      </p:cBhvr>
                                    </p:animEffect>
                                    <p:anim calcmode="lin" valueType="num">
                                      <p:cBhvr>
                                        <p:cTn id="22" dur="10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810603"/>
          </a:xfrm>
        </p:spPr>
        <p:txBody>
          <a:bodyPr>
            <a:normAutofit/>
          </a:bodyPr>
          <a:lstStyle/>
          <a:p>
            <a:r>
              <a:rPr kumimoji="0" lang="en-US" sz="4400" b="0" i="0" u="none" strike="noStrike" kern="1200" cap="none" spc="0" normalizeH="0" baseline="0" noProof="0" dirty="0">
                <a:ln>
                  <a:noFill/>
                </a:ln>
                <a:solidFill>
                  <a:srgbClr val="5B9BD5">
                    <a:lumMod val="50000"/>
                  </a:srgbClr>
                </a:solidFill>
                <a:effectLst/>
                <a:uLnTx/>
                <a:uFillTx/>
                <a:latin typeface="Gill sans"/>
                <a:ea typeface="+mj-ea"/>
                <a:cs typeface="+mj-cs"/>
              </a:rPr>
              <a:t>Other Utility Board Members – Length of Term</a:t>
            </a:r>
            <a:endParaRPr lang="en-US" sz="4800" dirty="0">
              <a:solidFill>
                <a:schemeClr val="accent1">
                  <a:lumMod val="50000"/>
                </a:schemeClr>
              </a:solidFill>
              <a:latin typeface="Gill sans"/>
            </a:endParaRP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9" y="2315461"/>
            <a:ext cx="11093715" cy="3361440"/>
          </a:xfrm>
        </p:spPr>
        <p:txBody>
          <a:bodyPr>
            <a:normAutofit/>
          </a:bodyPr>
          <a:lstStyle/>
          <a:p>
            <a:pPr marL="574675" indent="-457200" algn="l">
              <a:lnSpc>
                <a:spcPct val="100000"/>
              </a:lnSpc>
              <a:spcBef>
                <a:spcPts val="0"/>
              </a:spcBef>
              <a:buFont typeface="Arial" panose="020B0604020202020204" pitchFamily="34" charset="0"/>
              <a:buChar char="•"/>
            </a:pPr>
            <a:endParaRPr lang="en-US" sz="1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What about the terms of office of other utility boards in Tennessee?</a:t>
            </a:r>
          </a:p>
          <a:p>
            <a:pPr marL="117475" algn="l">
              <a:lnSpc>
                <a:spcPct val="100000"/>
              </a:lnSpc>
              <a:spcBef>
                <a:spcPts val="0"/>
              </a:spcBef>
            </a:pPr>
            <a:endParaRPr lang="en-US" sz="32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Terms of office are prescribed by the legislature – may be different based upon the type of utility board</a:t>
            </a: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914400" indent="-796925"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82675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810603"/>
          </a:xfrm>
        </p:spPr>
        <p:txBody>
          <a:bodyPr>
            <a:normAutofit/>
          </a:bodyPr>
          <a:lstStyle/>
          <a:p>
            <a:r>
              <a:rPr kumimoji="0" lang="en-US" sz="4400" b="0" i="0" u="none" strike="noStrike" kern="1200" cap="none" spc="0" normalizeH="0" baseline="0" noProof="0" dirty="0">
                <a:ln>
                  <a:noFill/>
                </a:ln>
                <a:solidFill>
                  <a:srgbClr val="5B9BD5">
                    <a:lumMod val="50000"/>
                  </a:srgbClr>
                </a:solidFill>
                <a:effectLst/>
                <a:uLnTx/>
                <a:uFillTx/>
                <a:latin typeface="Gill sans"/>
                <a:ea typeface="+mj-ea"/>
                <a:cs typeface="+mj-cs"/>
              </a:rPr>
              <a:t>Other Utility Board Members – Length of Term</a:t>
            </a:r>
            <a:endParaRPr lang="en-US" sz="4800" dirty="0">
              <a:solidFill>
                <a:schemeClr val="accent1">
                  <a:lumMod val="50000"/>
                </a:schemeClr>
              </a:solidFill>
              <a:latin typeface="Gill sans"/>
            </a:endParaRP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9" y="2315461"/>
            <a:ext cx="11093715" cy="3628139"/>
          </a:xfrm>
        </p:spPr>
        <p:txBody>
          <a:bodyPr>
            <a:normAutofit/>
          </a:bodyPr>
          <a:lstStyle/>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County boards of public utilities – 3 years - TCA 5-16-103(c)</a:t>
            </a:r>
          </a:p>
          <a:p>
            <a:pPr marL="117475" algn="l">
              <a:lnSpc>
                <a:spcPct val="100000"/>
              </a:lnSpc>
              <a:spcBef>
                <a:spcPts val="0"/>
              </a:spcBef>
            </a:pPr>
            <a:endParaRPr lang="en-US" sz="2800" dirty="0">
              <a:solidFill>
                <a:schemeClr val="accent1">
                  <a:lumMod val="50000"/>
                </a:schemeClr>
              </a:solidFill>
              <a:latin typeface="Gill sans"/>
            </a:endParaRPr>
          </a:p>
          <a:p>
            <a:pPr marL="574675" indent="-457200" algn="l">
              <a:lnSpc>
                <a:spcPct val="100000"/>
              </a:lnSpc>
              <a:spcBef>
                <a:spcPts val="0"/>
              </a:spcBef>
              <a:buFont typeface="Arial" panose="020B0604020202020204" pitchFamily="34" charset="0"/>
              <a:buChar char="•"/>
            </a:pPr>
            <a:r>
              <a:rPr lang="en-US" sz="3200" dirty="0">
                <a:solidFill>
                  <a:schemeClr val="accent1">
                    <a:lumMod val="50000"/>
                  </a:schemeClr>
                </a:solidFill>
                <a:latin typeface="Gill sans"/>
              </a:rPr>
              <a:t>Utility authorities</a:t>
            </a:r>
          </a:p>
          <a:p>
            <a:pPr marL="574675" indent="-457200" algn="l">
              <a:lnSpc>
                <a:spcPct val="100000"/>
              </a:lnSpc>
              <a:spcBef>
                <a:spcPts val="0"/>
              </a:spcBef>
              <a:buFont typeface="Arial" panose="020B0604020202020204" pitchFamily="34" charset="0"/>
              <a:buChar char="•"/>
            </a:pPr>
            <a:endParaRPr lang="en-US" sz="1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Created under Water and Wastewater Treatment Authority Act – 5 years - TCA 68-221-605 (c)</a:t>
            </a:r>
          </a:p>
          <a:p>
            <a:pPr marL="1031875" lvl="1" indent="-457200" algn="l">
              <a:lnSpc>
                <a:spcPct val="100000"/>
              </a:lnSpc>
              <a:spcBef>
                <a:spcPts val="0"/>
              </a:spcBef>
              <a:buFont typeface="Arial" panose="020B0604020202020204" pitchFamily="34" charset="0"/>
              <a:buChar char="•"/>
            </a:pPr>
            <a:endParaRPr lang="en-US" sz="1800" dirty="0">
              <a:solidFill>
                <a:schemeClr val="accent1">
                  <a:lumMod val="50000"/>
                </a:schemeClr>
              </a:solidFill>
              <a:latin typeface="Gill sans"/>
            </a:endParaRPr>
          </a:p>
          <a:p>
            <a:pPr marL="1031875" lvl="1" indent="-457200" algn="l">
              <a:lnSpc>
                <a:spcPct val="100000"/>
              </a:lnSpc>
              <a:spcBef>
                <a:spcPts val="0"/>
              </a:spcBef>
              <a:buFont typeface="Arial" panose="020B0604020202020204" pitchFamily="34" charset="0"/>
              <a:buChar char="•"/>
            </a:pPr>
            <a:r>
              <a:rPr lang="en-US" sz="2800" dirty="0">
                <a:solidFill>
                  <a:schemeClr val="accent1">
                    <a:lumMod val="50000"/>
                  </a:schemeClr>
                </a:solidFill>
                <a:latin typeface="Gill sans"/>
              </a:rPr>
              <a:t>Created by Private Acts – Depends on the Private Act </a:t>
            </a:r>
          </a:p>
          <a:p>
            <a:pPr marL="574675" indent="-457200"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914400" indent="-796925"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53050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1000"/>
                                        <p:tgtEl>
                                          <p:spTgt spid="3">
                                            <p:txEl>
                                              <p:pRg st="6" end="6"/>
                                            </p:txEl>
                                          </p:spTgt>
                                        </p:tgtEl>
                                      </p:cBhvr>
                                    </p:animEffect>
                                    <p:anim calcmode="lin" valueType="num">
                                      <p:cBhvr>
                                        <p:cTn id="2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810603"/>
          </a:xfrm>
        </p:spPr>
        <p:txBody>
          <a:bodyPr>
            <a:normAutofit/>
          </a:bodyPr>
          <a:lstStyle/>
          <a:p>
            <a:r>
              <a:rPr kumimoji="0" lang="en-US" sz="4400" b="0" i="0" u="none" strike="noStrike" kern="1200" cap="none" spc="0" normalizeH="0" baseline="0" noProof="0" dirty="0">
                <a:ln>
                  <a:noFill/>
                </a:ln>
                <a:solidFill>
                  <a:srgbClr val="5B9BD5">
                    <a:lumMod val="50000"/>
                  </a:srgbClr>
                </a:solidFill>
                <a:effectLst/>
                <a:uLnTx/>
                <a:uFillTx/>
                <a:latin typeface="Gill sans"/>
                <a:ea typeface="+mj-ea"/>
                <a:cs typeface="+mj-cs"/>
              </a:rPr>
              <a:t>Other Utility Board Members – Length of Term</a:t>
            </a:r>
            <a:endParaRPr lang="en-US" sz="4800" dirty="0">
              <a:solidFill>
                <a:schemeClr val="accent1">
                  <a:lumMod val="50000"/>
                </a:schemeClr>
              </a:solidFill>
              <a:latin typeface="Gill sans"/>
            </a:endParaRP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9" y="2315461"/>
            <a:ext cx="11093715" cy="4040888"/>
          </a:xfrm>
        </p:spPr>
        <p:txBody>
          <a:bodyPr>
            <a:normAutofit lnSpcReduction="10000"/>
          </a:bodyPr>
          <a:lstStyle/>
          <a:p>
            <a:pPr marL="117475" algn="l">
              <a:lnSpc>
                <a:spcPct val="100000"/>
              </a:lnSpc>
              <a:spcBef>
                <a:spcPts val="0"/>
              </a:spcBef>
            </a:pPr>
            <a:r>
              <a:rPr lang="en-US" sz="3200" dirty="0">
                <a:solidFill>
                  <a:schemeClr val="accent1">
                    <a:lumMod val="50000"/>
                  </a:schemeClr>
                </a:solidFill>
                <a:latin typeface="Gill sans"/>
              </a:rPr>
              <a:t>Anderson County Water Authority	4 years </a:t>
            </a:r>
          </a:p>
          <a:p>
            <a:pPr marL="117475" algn="l">
              <a:lnSpc>
                <a:spcPct val="100000"/>
              </a:lnSpc>
              <a:spcBef>
                <a:spcPts val="0"/>
              </a:spcBef>
            </a:pPr>
            <a:r>
              <a:rPr lang="en-US" sz="3200" dirty="0">
                <a:solidFill>
                  <a:schemeClr val="accent1">
                    <a:lumMod val="50000"/>
                  </a:schemeClr>
                </a:solidFill>
                <a:latin typeface="Gill sans"/>
              </a:rPr>
              <a:t>							</a:t>
            </a:r>
            <a:r>
              <a:rPr lang="en-US" dirty="0">
                <a:solidFill>
                  <a:schemeClr val="accent1">
                    <a:lumMod val="50000"/>
                  </a:schemeClr>
                </a:solidFill>
                <a:latin typeface="Gill sans"/>
              </a:rPr>
              <a:t>(2007 Tenn. Priv. Acts Chapter 40)</a:t>
            </a:r>
          </a:p>
          <a:p>
            <a:pPr marL="1031875" lvl="2" algn="l">
              <a:lnSpc>
                <a:spcPct val="100000"/>
              </a:lnSpc>
              <a:spcBef>
                <a:spcPts val="0"/>
              </a:spcBef>
            </a:pPr>
            <a:endParaRPr lang="en-US" sz="2400" dirty="0">
              <a:solidFill>
                <a:schemeClr val="accent1">
                  <a:lumMod val="50000"/>
                </a:schemeClr>
              </a:solidFill>
              <a:latin typeface="Gill sans"/>
            </a:endParaRPr>
          </a:p>
          <a:p>
            <a:pPr marL="117475" algn="l">
              <a:lnSpc>
                <a:spcPct val="100000"/>
              </a:lnSpc>
              <a:spcBef>
                <a:spcPts val="0"/>
              </a:spcBef>
            </a:pPr>
            <a:r>
              <a:rPr lang="en-US" sz="3200" dirty="0">
                <a:solidFill>
                  <a:schemeClr val="accent1">
                    <a:lumMod val="50000"/>
                  </a:schemeClr>
                </a:solidFill>
                <a:latin typeface="Gill sans"/>
              </a:rPr>
              <a:t>Water Authority of Dickson County	4 years, except at-large 		board member 2 years	</a:t>
            </a:r>
            <a:r>
              <a:rPr lang="en-US" sz="2800" dirty="0">
                <a:solidFill>
                  <a:schemeClr val="accent1">
                    <a:lumMod val="50000"/>
                  </a:schemeClr>
                </a:solidFill>
                <a:latin typeface="Gill sans"/>
              </a:rPr>
              <a:t>(</a:t>
            </a:r>
            <a:r>
              <a:rPr lang="en-US" dirty="0">
                <a:solidFill>
                  <a:schemeClr val="accent1">
                    <a:lumMod val="50000"/>
                  </a:schemeClr>
                </a:solidFill>
                <a:latin typeface="Gill sans"/>
              </a:rPr>
              <a:t>2001 Tenn. Priv. Acts Chapter 51)</a:t>
            </a:r>
          </a:p>
          <a:p>
            <a:pPr marL="117475" algn="l">
              <a:lnSpc>
                <a:spcPct val="100000"/>
              </a:lnSpc>
              <a:spcBef>
                <a:spcPts val="0"/>
              </a:spcBef>
            </a:pPr>
            <a:endParaRPr lang="en-US" dirty="0">
              <a:solidFill>
                <a:schemeClr val="accent1">
                  <a:lumMod val="50000"/>
                </a:schemeClr>
              </a:solidFill>
              <a:latin typeface="Gill sans"/>
            </a:endParaRPr>
          </a:p>
          <a:p>
            <a:pPr marL="117475" algn="l">
              <a:lnSpc>
                <a:spcPct val="100000"/>
              </a:lnSpc>
              <a:spcBef>
                <a:spcPts val="0"/>
              </a:spcBef>
            </a:pPr>
            <a:endParaRPr lang="en-US" dirty="0">
              <a:solidFill>
                <a:schemeClr val="accent1">
                  <a:lumMod val="50000"/>
                </a:schemeClr>
              </a:solidFill>
              <a:latin typeface="Gill sans"/>
            </a:endParaRPr>
          </a:p>
          <a:p>
            <a:pPr marL="117475" algn="l">
              <a:lnSpc>
                <a:spcPct val="100000"/>
              </a:lnSpc>
              <a:spcBef>
                <a:spcPts val="0"/>
              </a:spcBef>
            </a:pPr>
            <a:r>
              <a:rPr lang="en-US" sz="3200" dirty="0">
                <a:solidFill>
                  <a:schemeClr val="accent1">
                    <a:lumMod val="50000"/>
                  </a:schemeClr>
                </a:solidFill>
                <a:latin typeface="Gill sans"/>
              </a:rPr>
              <a:t>Tullahoma Utility Authority		5 years except member 	appointed by Mayor 1 year		</a:t>
            </a:r>
            <a:r>
              <a:rPr lang="en-US" sz="2200" dirty="0">
                <a:solidFill>
                  <a:schemeClr val="accent1">
                    <a:lumMod val="50000"/>
                  </a:schemeClr>
                </a:solidFill>
                <a:latin typeface="Gill sans"/>
              </a:rPr>
              <a:t>(2016 Tenn. Priv. Acts Chapter 54)</a:t>
            </a: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82503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810603"/>
          </a:xfrm>
        </p:spPr>
        <p:txBody>
          <a:bodyPr>
            <a:normAutofit/>
          </a:bodyPr>
          <a:lstStyle/>
          <a:p>
            <a:r>
              <a:rPr kumimoji="0" lang="en-US" sz="4400" b="0" i="0" u="none" strike="noStrike" kern="1200" cap="none" spc="0" normalizeH="0" baseline="0" noProof="0" dirty="0">
                <a:ln>
                  <a:noFill/>
                </a:ln>
                <a:solidFill>
                  <a:srgbClr val="5B9BD5">
                    <a:lumMod val="50000"/>
                  </a:srgbClr>
                </a:solidFill>
                <a:effectLst/>
                <a:uLnTx/>
                <a:uFillTx/>
                <a:latin typeface="Gill sans"/>
                <a:ea typeface="+mj-ea"/>
                <a:cs typeface="+mj-cs"/>
              </a:rPr>
              <a:t>Other Utility Board Members – Length of Term</a:t>
            </a:r>
            <a:endParaRPr lang="en-US" sz="4800" dirty="0">
              <a:solidFill>
                <a:schemeClr val="accent1">
                  <a:lumMod val="50000"/>
                </a:schemeClr>
              </a:solidFill>
              <a:latin typeface="Gill sans"/>
            </a:endParaRP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9" y="2315461"/>
            <a:ext cx="11093715" cy="3771014"/>
          </a:xfrm>
        </p:spPr>
        <p:txBody>
          <a:bodyPr>
            <a:normAutofit/>
          </a:bodyPr>
          <a:lstStyle/>
          <a:p>
            <a:pPr marL="117475" algn="l">
              <a:lnSpc>
                <a:spcPct val="100000"/>
              </a:lnSpc>
              <a:spcBef>
                <a:spcPts val="0"/>
              </a:spcBef>
            </a:pPr>
            <a:r>
              <a:rPr lang="en-US" sz="3200" dirty="0">
                <a:solidFill>
                  <a:schemeClr val="accent1">
                    <a:lumMod val="50000"/>
                  </a:schemeClr>
                </a:solidFill>
                <a:latin typeface="Gill sans"/>
              </a:rPr>
              <a:t>Municipal Water and Sewer Board 	5 years - TCA 7-35-408 </a:t>
            </a:r>
          </a:p>
          <a:p>
            <a:pPr marL="117475" algn="l">
              <a:lnSpc>
                <a:spcPct val="100000"/>
              </a:lnSpc>
              <a:spcBef>
                <a:spcPts val="0"/>
              </a:spcBef>
            </a:pPr>
            <a:r>
              <a:rPr lang="en-US" sz="3200" dirty="0">
                <a:solidFill>
                  <a:schemeClr val="accent1">
                    <a:lumMod val="50000"/>
                  </a:schemeClr>
                </a:solidFill>
                <a:latin typeface="Gill sans"/>
              </a:rPr>
              <a:t>							</a:t>
            </a:r>
            <a:endParaRPr lang="en-US" sz="2400" dirty="0">
              <a:solidFill>
                <a:schemeClr val="accent1">
                  <a:lumMod val="50000"/>
                </a:schemeClr>
              </a:solidFill>
              <a:latin typeface="Gill sans"/>
            </a:endParaRPr>
          </a:p>
          <a:p>
            <a:pPr marL="117475" algn="l">
              <a:lnSpc>
                <a:spcPct val="100000"/>
              </a:lnSpc>
              <a:spcBef>
                <a:spcPts val="0"/>
              </a:spcBef>
            </a:pPr>
            <a:r>
              <a:rPr lang="en-US" sz="3200" dirty="0">
                <a:solidFill>
                  <a:schemeClr val="accent1">
                    <a:lumMod val="50000"/>
                  </a:schemeClr>
                </a:solidFill>
                <a:latin typeface="Gill sans"/>
              </a:rPr>
              <a:t>Municipal Electric Power Board		4 years, except CEO 		appointee – TCA 7-52-108</a:t>
            </a:r>
            <a:endParaRPr lang="en-US" dirty="0">
              <a:solidFill>
                <a:schemeClr val="accent1">
                  <a:lumMod val="50000"/>
                </a:schemeClr>
              </a:solidFill>
              <a:latin typeface="Gill sans"/>
            </a:endParaRPr>
          </a:p>
          <a:p>
            <a:pPr marL="117475" algn="l">
              <a:lnSpc>
                <a:spcPct val="100000"/>
              </a:lnSpc>
              <a:spcBef>
                <a:spcPts val="0"/>
              </a:spcBef>
            </a:pPr>
            <a:endParaRPr lang="en-US" dirty="0">
              <a:solidFill>
                <a:schemeClr val="accent1">
                  <a:lumMod val="50000"/>
                </a:schemeClr>
              </a:solidFill>
              <a:latin typeface="Gill sans"/>
            </a:endParaRPr>
          </a:p>
          <a:p>
            <a:pPr marL="117475" algn="l">
              <a:lnSpc>
                <a:spcPct val="100000"/>
              </a:lnSpc>
              <a:spcBef>
                <a:spcPts val="0"/>
              </a:spcBef>
            </a:pPr>
            <a:r>
              <a:rPr lang="en-US" sz="3200" dirty="0">
                <a:solidFill>
                  <a:schemeClr val="accent1">
                    <a:lumMod val="50000"/>
                  </a:schemeClr>
                </a:solidFill>
                <a:latin typeface="Gill sans"/>
              </a:rPr>
              <a:t>Water and Sewer Board created by Municipal Charter</a:t>
            </a:r>
          </a:p>
          <a:p>
            <a:pPr marL="117475" algn="l">
              <a:lnSpc>
                <a:spcPct val="100000"/>
              </a:lnSpc>
              <a:spcBef>
                <a:spcPts val="0"/>
              </a:spcBef>
            </a:pPr>
            <a:r>
              <a:rPr lang="en-US" sz="3200" dirty="0">
                <a:solidFill>
                  <a:schemeClr val="accent1">
                    <a:lumMod val="50000"/>
                  </a:schemeClr>
                </a:solidFill>
                <a:latin typeface="Gill sans"/>
              </a:rPr>
              <a:t>	Tracy City Board Public Utilities	6 years</a:t>
            </a:r>
            <a:endParaRPr lang="en-US" sz="2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3119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10B4F-F7D1-42DB-80AF-386836F89DB7}"/>
              </a:ext>
            </a:extLst>
          </p:cNvPr>
          <p:cNvSpPr>
            <a:spLocks noGrp="1"/>
          </p:cNvSpPr>
          <p:nvPr>
            <p:ph type="ctrTitle"/>
          </p:nvPr>
        </p:nvSpPr>
        <p:spPr>
          <a:xfrm>
            <a:off x="521109" y="914400"/>
            <a:ext cx="11093715" cy="810603"/>
          </a:xfrm>
        </p:spPr>
        <p:txBody>
          <a:bodyPr>
            <a:normAutofit fontScale="90000"/>
          </a:bodyPr>
          <a:lstStyle/>
          <a:p>
            <a:r>
              <a:rPr lang="en-US" sz="4800" dirty="0">
                <a:solidFill>
                  <a:schemeClr val="accent1">
                    <a:lumMod val="50000"/>
                  </a:schemeClr>
                </a:solidFill>
                <a:latin typeface="Gill sans"/>
              </a:rPr>
              <a:t>Utility District Commissioner – Term Beginning</a:t>
            </a:r>
          </a:p>
        </p:txBody>
      </p:sp>
      <p:sp>
        <p:nvSpPr>
          <p:cNvPr id="3" name="Subtitle 2">
            <a:extLst>
              <a:ext uri="{FF2B5EF4-FFF2-40B4-BE49-F238E27FC236}">
                <a16:creationId xmlns:a16="http://schemas.microsoft.com/office/drawing/2014/main" id="{78E62875-1620-4FEC-A285-22E50813D975}"/>
              </a:ext>
            </a:extLst>
          </p:cNvPr>
          <p:cNvSpPr>
            <a:spLocks noGrp="1"/>
          </p:cNvSpPr>
          <p:nvPr>
            <p:ph type="subTitle" idx="1"/>
          </p:nvPr>
        </p:nvSpPr>
        <p:spPr>
          <a:xfrm>
            <a:off x="521109" y="2182110"/>
            <a:ext cx="11093715" cy="4025051"/>
          </a:xfrm>
        </p:spPr>
        <p:txBody>
          <a:bodyPr>
            <a:normAutofit/>
          </a:bodyPr>
          <a:lstStyle/>
          <a:p>
            <a:pPr marL="117475" algn="l">
              <a:lnSpc>
                <a:spcPct val="100000"/>
              </a:lnSpc>
              <a:spcBef>
                <a:spcPts val="0"/>
              </a:spcBef>
            </a:pPr>
            <a:r>
              <a:rPr lang="en-US" sz="3200" dirty="0">
                <a:solidFill>
                  <a:schemeClr val="accent1">
                    <a:lumMod val="50000"/>
                  </a:schemeClr>
                </a:solidFill>
                <a:latin typeface="Gill sans"/>
              </a:rPr>
              <a:t>Commissioner Phillip Combs’ term ended on April 30, 2024.  The District let this date slip by and only realized that in August.  The District’s Board of Commissioners submitted three names to the County Mayor on September 25, 2024.  The County Mayor signed an order re-appointing Mr. Combs to another four-year term on October 2, 2024.</a:t>
            </a: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r>
              <a:rPr lang="en-US" sz="3200" dirty="0">
                <a:solidFill>
                  <a:schemeClr val="accent1">
                    <a:lumMod val="50000"/>
                  </a:schemeClr>
                </a:solidFill>
                <a:latin typeface="Gill sans"/>
              </a:rPr>
              <a:t>When did Mr. Combs new four-year term begin?</a:t>
            </a:r>
          </a:p>
          <a:p>
            <a:pPr marL="914400" indent="-796925" algn="l">
              <a:lnSpc>
                <a:spcPct val="100000"/>
              </a:lnSpc>
              <a:spcBef>
                <a:spcPts val="0"/>
              </a:spcBef>
              <a:buFont typeface="Arial" panose="020B0604020202020204" pitchFamily="34" charset="0"/>
              <a:buChar char="•"/>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marL="117475" algn="l">
              <a:lnSpc>
                <a:spcPct val="100000"/>
              </a:lnSpc>
              <a:spcBef>
                <a:spcPts val="0"/>
              </a:spcBef>
            </a:pPr>
            <a:endParaRPr lang="en-US" sz="32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sz="3600" dirty="0">
              <a:solidFill>
                <a:schemeClr val="accent1">
                  <a:lumMod val="50000"/>
                </a:schemeClr>
              </a:solidFill>
              <a:latin typeface="Gill sans"/>
            </a:endParaRPr>
          </a:p>
          <a:p>
            <a:pPr algn="l"/>
            <a:endParaRPr lang="en-US" dirty="0"/>
          </a:p>
        </p:txBody>
      </p:sp>
      <p:sp>
        <p:nvSpPr>
          <p:cNvPr id="4" name="Slide Number Placeholder 3">
            <a:extLst>
              <a:ext uri="{FF2B5EF4-FFF2-40B4-BE49-F238E27FC236}">
                <a16:creationId xmlns:a16="http://schemas.microsoft.com/office/drawing/2014/main" id="{5B32D3EF-315F-4CCA-A467-8BD90994A02D}"/>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502BAE1-D57F-41CC-A6C7-4DD710F4FB32}"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3289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AUD PP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1DD7BE3D-AB33-4FA4-863D-B108B15B4D07}" vid="{0C955AE7-2EDB-4510-B15D-A25C3F94905C}"/>
    </a:ext>
  </a:extLst>
</a:theme>
</file>

<file path=ppt/theme/theme2.xml><?xml version="1.0" encoding="utf-8"?>
<a:theme xmlns:a="http://schemas.openxmlformats.org/drawingml/2006/main" name="1_TAUD PP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7-11-03 The Utility's Response to a Customer Filing Bankruptcy - Pigeon Forge" id="{EA67B312-ADDE-4FD9-B75C-EB9BAE362207}" vid="{05BDEA1A-6226-4516-9C5A-47EF145FC605}"/>
    </a:ext>
  </a:extLst>
</a:theme>
</file>

<file path=ppt/theme/theme3.xml><?xml version="1.0" encoding="utf-8"?>
<a:theme xmlns:a="http://schemas.openxmlformats.org/drawingml/2006/main" name="2_TAUD PP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1DD7BE3D-AB33-4FA4-863D-B108B15B4D07}" vid="{0C955AE7-2EDB-4510-B15D-A25C3F94905C}"/>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TAUD PP Template</Template>
  <TotalTime>5646</TotalTime>
  <Words>1401</Words>
  <Application>Microsoft Office PowerPoint</Application>
  <PresentationFormat>Widescreen</PresentationFormat>
  <Paragraphs>471</Paragraphs>
  <Slides>28</Slides>
  <Notes>27</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28</vt:i4>
      </vt:variant>
    </vt:vector>
  </HeadingPairs>
  <TitlesOfParts>
    <vt:vector size="36" baseType="lpstr">
      <vt:lpstr>Arial</vt:lpstr>
      <vt:lpstr>Calibri</vt:lpstr>
      <vt:lpstr>Calibri Light</vt:lpstr>
      <vt:lpstr>Garamond</vt:lpstr>
      <vt:lpstr>Gill sans</vt:lpstr>
      <vt:lpstr>TAUD PP Template</vt:lpstr>
      <vt:lpstr>1_TAUD PP Template</vt:lpstr>
      <vt:lpstr>2_TAUD PP Template</vt:lpstr>
      <vt:lpstr>Commissioner Terms and Vacancies</vt:lpstr>
      <vt:lpstr>Utility District Commissioner – Length of Term</vt:lpstr>
      <vt:lpstr>Utility District Commissioner – Length of Term</vt:lpstr>
      <vt:lpstr>Utility District Commissioner – Length of Term</vt:lpstr>
      <vt:lpstr>Other Utility Board Members – Length of Term</vt:lpstr>
      <vt:lpstr>Other Utility Board Members – Length of Term</vt:lpstr>
      <vt:lpstr>Other Utility Board Members – Length of Term</vt:lpstr>
      <vt:lpstr>Other Utility Board Members – Length of Term</vt:lpstr>
      <vt:lpstr>Utility District Commissioner – Term Beginning</vt:lpstr>
      <vt:lpstr>Utility District Commissioner – Term Beginning</vt:lpstr>
      <vt:lpstr>Utility District Commissioner – Term Beginning</vt:lpstr>
      <vt:lpstr>Utility District Commissioner – Term Ending</vt:lpstr>
      <vt:lpstr>Utility District Commissioner – Term Ending</vt:lpstr>
      <vt:lpstr>Utility District Commissioner – Term Ending</vt:lpstr>
      <vt:lpstr>Utility District Commissioner – Term Ending</vt:lpstr>
      <vt:lpstr>Utility District Commissioner – Term Ending</vt:lpstr>
      <vt:lpstr>Utility District Commissioner – Term Ending</vt:lpstr>
      <vt:lpstr>Utility District Commissioner – Term Ending</vt:lpstr>
      <vt:lpstr>Utility District Commissioner – Term Ending</vt:lpstr>
      <vt:lpstr>Utility District Commissioner – Suspension from Office</vt:lpstr>
      <vt:lpstr>Utility District Commissioner – Suspension from Office</vt:lpstr>
      <vt:lpstr>What happens when no names are  submitted timely?</vt:lpstr>
      <vt:lpstr>Why is it important to follow statutory appointment procedures?</vt:lpstr>
      <vt:lpstr>Commissioner Terms of Office</vt:lpstr>
      <vt:lpstr>Commissioner Terms of Office</vt:lpstr>
      <vt:lpstr>PowerPoint Presentation</vt:lpstr>
      <vt:lpstr>What happens oath of office is not signed or filed?</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Utility District Primer</dc:title>
  <dc:creator>Don Scholes</dc:creator>
  <cp:lastModifiedBy>Don Scholes</cp:lastModifiedBy>
  <cp:revision>125</cp:revision>
  <cp:lastPrinted>2018-02-05T20:50:54Z</cp:lastPrinted>
  <dcterms:created xsi:type="dcterms:W3CDTF">2018-01-30T15:03:24Z</dcterms:created>
  <dcterms:modified xsi:type="dcterms:W3CDTF">2024-10-21T19:04:53Z</dcterms:modified>
</cp:coreProperties>
</file>