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notesMasterIdLst>
    <p:notesMasterId r:id="rId34"/>
  </p:notesMasterIdLst>
  <p:handoutMasterIdLst>
    <p:handoutMasterId r:id="rId35"/>
  </p:handoutMasterIdLst>
  <p:sldIdLst>
    <p:sldId id="624" r:id="rId2"/>
    <p:sldId id="648" r:id="rId3"/>
    <p:sldId id="641" r:id="rId4"/>
    <p:sldId id="650" r:id="rId5"/>
    <p:sldId id="630" r:id="rId6"/>
    <p:sldId id="477" r:id="rId7"/>
    <p:sldId id="651" r:id="rId8"/>
    <p:sldId id="652" r:id="rId9"/>
    <p:sldId id="653" r:id="rId10"/>
    <p:sldId id="654" r:id="rId11"/>
    <p:sldId id="649" r:id="rId12"/>
    <p:sldId id="519" r:id="rId13"/>
    <p:sldId id="656" r:id="rId14"/>
    <p:sldId id="658" r:id="rId15"/>
    <p:sldId id="640" r:id="rId16"/>
    <p:sldId id="655" r:id="rId17"/>
    <p:sldId id="638" r:id="rId18"/>
    <p:sldId id="523" r:id="rId19"/>
    <p:sldId id="520" r:id="rId20"/>
    <p:sldId id="526" r:id="rId21"/>
    <p:sldId id="521" r:id="rId22"/>
    <p:sldId id="482" r:id="rId23"/>
    <p:sldId id="480" r:id="rId24"/>
    <p:sldId id="483" r:id="rId25"/>
    <p:sldId id="528" r:id="rId26"/>
    <p:sldId id="524" r:id="rId27"/>
    <p:sldId id="484" r:id="rId28"/>
    <p:sldId id="530" r:id="rId29"/>
    <p:sldId id="661" r:id="rId30"/>
    <p:sldId id="593" r:id="rId31"/>
    <p:sldId id="627" r:id="rId32"/>
    <p:sldId id="660" r:id="rId3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39" autoAdjust="0"/>
  </p:normalViewPr>
  <p:slideViewPr>
    <p:cSldViewPr>
      <p:cViewPr varScale="1">
        <p:scale>
          <a:sx n="57" d="100"/>
          <a:sy n="57" d="100"/>
        </p:scale>
        <p:origin x="992"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380AC-540D-457D-908F-AEB105CAB794}"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9E6088B7-4E57-4EB9-AC40-371B4B7842A9}">
      <dgm:prSet/>
      <dgm:spPr/>
      <dgm:t>
        <a:bodyPr/>
        <a:lstStyle/>
        <a:p>
          <a:r>
            <a:rPr lang="en-US"/>
            <a:t>1991</a:t>
          </a:r>
        </a:p>
      </dgm:t>
    </dgm:pt>
    <dgm:pt modelId="{56E5CC84-BD40-42DC-95DD-C93BA3B0B76F}" type="parTrans" cxnId="{3135BD9E-7192-44E0-B027-1FAF09D33B7E}">
      <dgm:prSet/>
      <dgm:spPr/>
      <dgm:t>
        <a:bodyPr/>
        <a:lstStyle/>
        <a:p>
          <a:endParaRPr lang="en-US"/>
        </a:p>
      </dgm:t>
    </dgm:pt>
    <dgm:pt modelId="{79E56E19-B81E-41D7-8548-6DC97971C7B4}" type="sibTrans" cxnId="{3135BD9E-7192-44E0-B027-1FAF09D33B7E}">
      <dgm:prSet/>
      <dgm:spPr/>
      <dgm:t>
        <a:bodyPr/>
        <a:lstStyle/>
        <a:p>
          <a:endParaRPr lang="en-US"/>
        </a:p>
      </dgm:t>
    </dgm:pt>
    <dgm:pt modelId="{D1C1C772-EF58-4062-AA7A-E03601AE4290}">
      <dgm:prSet/>
      <dgm:spPr/>
      <dgm:t>
        <a:bodyPr/>
        <a:lstStyle/>
        <a:p>
          <a:r>
            <a:rPr lang="en-US"/>
            <a:t>Lead and Copper Rule (LCR)  1991, 2001, 2007</a:t>
          </a:r>
        </a:p>
      </dgm:t>
    </dgm:pt>
    <dgm:pt modelId="{4B65A7B1-85D0-4772-B2F0-B3FC655EB4E9}" type="parTrans" cxnId="{840D3C89-3B4A-4198-BCC7-41BD329A504E}">
      <dgm:prSet/>
      <dgm:spPr/>
      <dgm:t>
        <a:bodyPr/>
        <a:lstStyle/>
        <a:p>
          <a:endParaRPr lang="en-US"/>
        </a:p>
      </dgm:t>
    </dgm:pt>
    <dgm:pt modelId="{EC9148AE-7C7B-40FD-8951-F16F6E232419}" type="sibTrans" cxnId="{840D3C89-3B4A-4198-BCC7-41BD329A504E}">
      <dgm:prSet/>
      <dgm:spPr/>
      <dgm:t>
        <a:bodyPr/>
        <a:lstStyle/>
        <a:p>
          <a:endParaRPr lang="en-US"/>
        </a:p>
      </dgm:t>
    </dgm:pt>
    <dgm:pt modelId="{146DEC49-AA42-4D71-A05C-7BA32559CAAE}">
      <dgm:prSet/>
      <dgm:spPr/>
      <dgm:t>
        <a:bodyPr/>
        <a:lstStyle/>
        <a:p>
          <a:r>
            <a:rPr lang="en-US"/>
            <a:t>16 Oct. 2024</a:t>
          </a:r>
        </a:p>
      </dgm:t>
    </dgm:pt>
    <dgm:pt modelId="{6932513F-0301-4FFE-951E-F63A179E4228}" type="parTrans" cxnId="{8377066F-10C7-4782-BAF9-2BF254402163}">
      <dgm:prSet/>
      <dgm:spPr/>
      <dgm:t>
        <a:bodyPr/>
        <a:lstStyle/>
        <a:p>
          <a:endParaRPr lang="en-US"/>
        </a:p>
      </dgm:t>
    </dgm:pt>
    <dgm:pt modelId="{DB658997-C2A7-486E-895C-A60C09EC73DD}" type="sibTrans" cxnId="{8377066F-10C7-4782-BAF9-2BF254402163}">
      <dgm:prSet/>
      <dgm:spPr/>
      <dgm:t>
        <a:bodyPr/>
        <a:lstStyle/>
        <a:p>
          <a:endParaRPr lang="en-US"/>
        </a:p>
      </dgm:t>
    </dgm:pt>
    <dgm:pt modelId="{D8044CAB-B00F-4BE8-BF7D-30C70436A9AD}">
      <dgm:prSet/>
      <dgm:spPr/>
      <dgm:t>
        <a:bodyPr/>
        <a:lstStyle/>
        <a:p>
          <a:r>
            <a:rPr lang="en-US"/>
            <a:t>LCRR effective December 16, 2021. PWS must comply with rule on October 16, 2024 </a:t>
          </a:r>
        </a:p>
      </dgm:t>
    </dgm:pt>
    <dgm:pt modelId="{B88FB3FD-304D-4F80-AB7A-ACC36762C588}" type="parTrans" cxnId="{1551A10F-59A4-4AC9-BD08-93D1A71025FA}">
      <dgm:prSet/>
      <dgm:spPr/>
      <dgm:t>
        <a:bodyPr/>
        <a:lstStyle/>
        <a:p>
          <a:endParaRPr lang="en-US"/>
        </a:p>
      </dgm:t>
    </dgm:pt>
    <dgm:pt modelId="{AF48450B-E676-419E-85C8-7805BE77884E}" type="sibTrans" cxnId="{1551A10F-59A4-4AC9-BD08-93D1A71025FA}">
      <dgm:prSet/>
      <dgm:spPr/>
      <dgm:t>
        <a:bodyPr/>
        <a:lstStyle/>
        <a:p>
          <a:endParaRPr lang="en-US"/>
        </a:p>
      </dgm:t>
    </dgm:pt>
    <dgm:pt modelId="{323DA492-29DF-4DE2-AA6D-BD6AB105998B}">
      <dgm:prSet/>
      <dgm:spPr/>
      <dgm:t>
        <a:bodyPr/>
        <a:lstStyle/>
        <a:p>
          <a:r>
            <a:rPr lang="en-US"/>
            <a:t>30 Nov.</a:t>
          </a:r>
        </a:p>
      </dgm:t>
    </dgm:pt>
    <dgm:pt modelId="{09E9B8E5-8D6A-48B3-9308-CCC1789D96E6}" type="parTrans" cxnId="{331806DB-6CF7-4D00-9D16-E87D191B63F4}">
      <dgm:prSet/>
      <dgm:spPr/>
      <dgm:t>
        <a:bodyPr/>
        <a:lstStyle/>
        <a:p>
          <a:endParaRPr lang="en-US"/>
        </a:p>
      </dgm:t>
    </dgm:pt>
    <dgm:pt modelId="{D685CFEB-9143-48FC-9903-D139F3658C72}" type="sibTrans" cxnId="{331806DB-6CF7-4D00-9D16-E87D191B63F4}">
      <dgm:prSet/>
      <dgm:spPr/>
      <dgm:t>
        <a:bodyPr/>
        <a:lstStyle/>
        <a:p>
          <a:endParaRPr lang="en-US"/>
        </a:p>
      </dgm:t>
    </dgm:pt>
    <dgm:pt modelId="{EE17B0EC-2DF2-425B-908D-2A9D9E854C16}">
      <dgm:prSet/>
      <dgm:spPr/>
      <dgm:t>
        <a:bodyPr/>
        <a:lstStyle/>
        <a:p>
          <a:r>
            <a:rPr lang="en-US" dirty="0"/>
            <a:t>LCRI- Proposed  Rule Published November 30, 2023  Final  rule issued  10/08/24</a:t>
          </a:r>
        </a:p>
      </dgm:t>
    </dgm:pt>
    <dgm:pt modelId="{DDE3DEF3-53C9-44A1-A794-AC9FEC8C3F22}" type="parTrans" cxnId="{FDDD7600-FAF6-4E00-8463-BDAD7560437E}">
      <dgm:prSet/>
      <dgm:spPr/>
      <dgm:t>
        <a:bodyPr/>
        <a:lstStyle/>
        <a:p>
          <a:endParaRPr lang="en-US"/>
        </a:p>
      </dgm:t>
    </dgm:pt>
    <dgm:pt modelId="{9941E5F2-F021-4EA6-87FD-1A50F5DDF154}" type="sibTrans" cxnId="{FDDD7600-FAF6-4E00-8463-BDAD7560437E}">
      <dgm:prSet/>
      <dgm:spPr/>
      <dgm:t>
        <a:bodyPr/>
        <a:lstStyle/>
        <a:p>
          <a:endParaRPr lang="en-US"/>
        </a:p>
      </dgm:t>
    </dgm:pt>
    <dgm:pt modelId="{E76D2537-D220-4E40-9A03-BC4885C7D5F5}">
      <dgm:prSet/>
      <dgm:spPr/>
      <dgm:t>
        <a:bodyPr/>
        <a:lstStyle/>
        <a:p>
          <a:r>
            <a:rPr lang="en-US" dirty="0"/>
            <a:t>Oct. 2027</a:t>
          </a:r>
        </a:p>
      </dgm:t>
    </dgm:pt>
    <dgm:pt modelId="{99956C0B-617D-446E-920F-D2B70B1F266F}" type="parTrans" cxnId="{54113137-8736-4CE0-A82B-0129700C8712}">
      <dgm:prSet/>
      <dgm:spPr/>
      <dgm:t>
        <a:bodyPr/>
        <a:lstStyle/>
        <a:p>
          <a:endParaRPr lang="en-US"/>
        </a:p>
      </dgm:t>
    </dgm:pt>
    <dgm:pt modelId="{ECE0F0A6-404E-4A98-BD0F-29566AC90DB2}" type="sibTrans" cxnId="{54113137-8736-4CE0-A82B-0129700C8712}">
      <dgm:prSet/>
      <dgm:spPr/>
      <dgm:t>
        <a:bodyPr/>
        <a:lstStyle/>
        <a:p>
          <a:endParaRPr lang="en-US"/>
        </a:p>
      </dgm:t>
    </dgm:pt>
    <dgm:pt modelId="{BCDDA2B9-B66C-40E0-BF35-098301E2E49B}">
      <dgm:prSet/>
      <dgm:spPr/>
      <dgm:t>
        <a:bodyPr/>
        <a:lstStyle/>
        <a:p>
          <a:r>
            <a:rPr lang="en-US" dirty="0"/>
            <a:t>PWS must comply with LCRI in three years~ November 2027.    And certain provisions of the LCRR in interim period of October 2024- October 2027.  </a:t>
          </a:r>
        </a:p>
      </dgm:t>
    </dgm:pt>
    <dgm:pt modelId="{BA19EF89-D52C-48F3-B58F-29BBE520FFA4}" type="parTrans" cxnId="{C5C4F464-F58E-40A3-84EC-039C6E87CEB0}">
      <dgm:prSet/>
      <dgm:spPr/>
      <dgm:t>
        <a:bodyPr/>
        <a:lstStyle/>
        <a:p>
          <a:endParaRPr lang="en-US"/>
        </a:p>
      </dgm:t>
    </dgm:pt>
    <dgm:pt modelId="{6B406998-D9BD-4022-8D3B-F7B8E679601B}" type="sibTrans" cxnId="{C5C4F464-F58E-40A3-84EC-039C6E87CEB0}">
      <dgm:prSet/>
      <dgm:spPr/>
      <dgm:t>
        <a:bodyPr/>
        <a:lstStyle/>
        <a:p>
          <a:endParaRPr lang="en-US"/>
        </a:p>
      </dgm:t>
    </dgm:pt>
    <dgm:pt modelId="{D538F964-EB4E-4EC8-A871-AD3CED3A20C1}" type="pres">
      <dgm:prSet presAssocID="{658380AC-540D-457D-908F-AEB105CAB794}" presName="Name0" presStyleCnt="0">
        <dgm:presLayoutVars>
          <dgm:chMax/>
          <dgm:chPref/>
          <dgm:animLvl val="lvl"/>
        </dgm:presLayoutVars>
      </dgm:prSet>
      <dgm:spPr/>
    </dgm:pt>
    <dgm:pt modelId="{A41C110C-0D20-4E01-A3F5-FF1C1833F945}" type="pres">
      <dgm:prSet presAssocID="{9E6088B7-4E57-4EB9-AC40-371B4B7842A9}" presName="composite" presStyleCnt="0"/>
      <dgm:spPr/>
    </dgm:pt>
    <dgm:pt modelId="{4609B285-11BB-49E7-A1C1-9DA7DB381328}" type="pres">
      <dgm:prSet presAssocID="{9E6088B7-4E57-4EB9-AC40-371B4B7842A9}" presName="Parent1" presStyleLbl="alignNode1" presStyleIdx="0" presStyleCnt="4">
        <dgm:presLayoutVars>
          <dgm:chMax val="1"/>
          <dgm:chPref val="1"/>
          <dgm:bulletEnabled val="1"/>
        </dgm:presLayoutVars>
      </dgm:prSet>
      <dgm:spPr/>
    </dgm:pt>
    <dgm:pt modelId="{7EE22945-CEEF-49BA-A5CC-6AB3ED7AE65A}" type="pres">
      <dgm:prSet presAssocID="{9E6088B7-4E57-4EB9-AC40-371B4B7842A9}" presName="Childtext1" presStyleLbl="revTx" presStyleIdx="0" presStyleCnt="4">
        <dgm:presLayoutVars>
          <dgm:chMax val="0"/>
          <dgm:chPref val="0"/>
          <dgm:bulletEnabled/>
        </dgm:presLayoutVars>
      </dgm:prSet>
      <dgm:spPr/>
    </dgm:pt>
    <dgm:pt modelId="{CC048217-440C-42AF-89ED-E3C3B30E4DC2}" type="pres">
      <dgm:prSet presAssocID="{9E6088B7-4E57-4EB9-AC40-371B4B7842A9}" presName="ConnectLine" presStyleLbl="sibTrans1D1" presStyleIdx="0" presStyleCnt="4"/>
      <dgm:spPr>
        <a:noFill/>
        <a:ln w="12700" cap="rnd" cmpd="sng" algn="ctr">
          <a:solidFill>
            <a:schemeClr val="accent1">
              <a:hueOff val="0"/>
              <a:satOff val="0"/>
              <a:lumOff val="0"/>
              <a:alphaOff val="0"/>
            </a:schemeClr>
          </a:solidFill>
          <a:prstDash val="dash"/>
        </a:ln>
        <a:effectLst/>
      </dgm:spPr>
    </dgm:pt>
    <dgm:pt modelId="{706B8CB1-EF98-4D9C-A2C4-22D10F76231D}" type="pres">
      <dgm:prSet presAssocID="{9E6088B7-4E57-4EB9-AC40-371B4B7842A9}" presName="ConnectLineEnd" presStyleLbl="node1" presStyleIdx="0" presStyleCnt="4"/>
      <dgm:spPr/>
    </dgm:pt>
    <dgm:pt modelId="{383F5D70-81D4-469C-9D26-9AFEFD245258}" type="pres">
      <dgm:prSet presAssocID="{9E6088B7-4E57-4EB9-AC40-371B4B7842A9}" presName="EmptyPane" presStyleCnt="0"/>
      <dgm:spPr/>
    </dgm:pt>
    <dgm:pt modelId="{A9BD520C-0F7C-4F48-85D5-49073A3A493A}" type="pres">
      <dgm:prSet presAssocID="{79E56E19-B81E-41D7-8548-6DC97971C7B4}" presName="spaceBetweenRectangles" presStyleLbl="fgAcc1" presStyleIdx="0" presStyleCnt="3"/>
      <dgm:spPr/>
    </dgm:pt>
    <dgm:pt modelId="{743DF767-3095-41F9-8D6A-16E9EEBD73B6}" type="pres">
      <dgm:prSet presAssocID="{146DEC49-AA42-4D71-A05C-7BA32559CAAE}" presName="composite" presStyleCnt="0"/>
      <dgm:spPr/>
    </dgm:pt>
    <dgm:pt modelId="{97D3C223-2307-4B12-912E-05D088CC8004}" type="pres">
      <dgm:prSet presAssocID="{146DEC49-AA42-4D71-A05C-7BA32559CAAE}" presName="Parent1" presStyleLbl="alignNode1" presStyleIdx="1" presStyleCnt="4">
        <dgm:presLayoutVars>
          <dgm:chMax val="1"/>
          <dgm:chPref val="1"/>
          <dgm:bulletEnabled val="1"/>
        </dgm:presLayoutVars>
      </dgm:prSet>
      <dgm:spPr/>
    </dgm:pt>
    <dgm:pt modelId="{E6D33928-7722-49A8-8BE4-8DAFB8F0636E}" type="pres">
      <dgm:prSet presAssocID="{146DEC49-AA42-4D71-A05C-7BA32559CAAE}" presName="Childtext1" presStyleLbl="revTx" presStyleIdx="1" presStyleCnt="4">
        <dgm:presLayoutVars>
          <dgm:chMax val="0"/>
          <dgm:chPref val="0"/>
          <dgm:bulletEnabled/>
        </dgm:presLayoutVars>
      </dgm:prSet>
      <dgm:spPr/>
    </dgm:pt>
    <dgm:pt modelId="{1AFE4ECF-2E25-49C0-9B0E-63B411473D1E}" type="pres">
      <dgm:prSet presAssocID="{146DEC49-AA42-4D71-A05C-7BA32559CAAE}" presName="ConnectLine" presStyleLbl="sibTrans1D1" presStyleIdx="1" presStyleCnt="4"/>
      <dgm:spPr>
        <a:noFill/>
        <a:ln w="12700" cap="rnd" cmpd="sng" algn="ctr">
          <a:solidFill>
            <a:schemeClr val="accent1">
              <a:hueOff val="0"/>
              <a:satOff val="0"/>
              <a:lumOff val="0"/>
              <a:alphaOff val="0"/>
            </a:schemeClr>
          </a:solidFill>
          <a:prstDash val="dash"/>
        </a:ln>
        <a:effectLst/>
      </dgm:spPr>
    </dgm:pt>
    <dgm:pt modelId="{44C56443-81E3-46B3-BF24-F21D8429195F}" type="pres">
      <dgm:prSet presAssocID="{146DEC49-AA42-4D71-A05C-7BA32559CAAE}" presName="ConnectLineEnd" presStyleLbl="node1" presStyleIdx="1" presStyleCnt="4"/>
      <dgm:spPr/>
    </dgm:pt>
    <dgm:pt modelId="{700BDC22-9684-42CA-BE8B-A41CCB99E5A6}" type="pres">
      <dgm:prSet presAssocID="{146DEC49-AA42-4D71-A05C-7BA32559CAAE}" presName="EmptyPane" presStyleCnt="0"/>
      <dgm:spPr/>
    </dgm:pt>
    <dgm:pt modelId="{1A78EEF6-5333-4526-8D24-BA83C4CDF228}" type="pres">
      <dgm:prSet presAssocID="{DB658997-C2A7-486E-895C-A60C09EC73DD}" presName="spaceBetweenRectangles" presStyleLbl="fgAcc1" presStyleIdx="1" presStyleCnt="3"/>
      <dgm:spPr/>
    </dgm:pt>
    <dgm:pt modelId="{BA5C097F-C754-43A4-88B6-8A0BA14DEFC0}" type="pres">
      <dgm:prSet presAssocID="{323DA492-29DF-4DE2-AA6D-BD6AB105998B}" presName="composite" presStyleCnt="0"/>
      <dgm:spPr/>
    </dgm:pt>
    <dgm:pt modelId="{9801B41E-AFFC-419D-9F74-96D63734401C}" type="pres">
      <dgm:prSet presAssocID="{323DA492-29DF-4DE2-AA6D-BD6AB105998B}" presName="Parent1" presStyleLbl="alignNode1" presStyleIdx="2" presStyleCnt="4">
        <dgm:presLayoutVars>
          <dgm:chMax val="1"/>
          <dgm:chPref val="1"/>
          <dgm:bulletEnabled val="1"/>
        </dgm:presLayoutVars>
      </dgm:prSet>
      <dgm:spPr/>
    </dgm:pt>
    <dgm:pt modelId="{295E6E9C-E829-4439-A3FE-A1BEB4C1C394}" type="pres">
      <dgm:prSet presAssocID="{323DA492-29DF-4DE2-AA6D-BD6AB105998B}" presName="Childtext1" presStyleLbl="revTx" presStyleIdx="2" presStyleCnt="4">
        <dgm:presLayoutVars>
          <dgm:chMax val="0"/>
          <dgm:chPref val="0"/>
          <dgm:bulletEnabled/>
        </dgm:presLayoutVars>
      </dgm:prSet>
      <dgm:spPr/>
    </dgm:pt>
    <dgm:pt modelId="{20F5DA9A-8D49-4439-8FDB-CBFEB6EC253D}" type="pres">
      <dgm:prSet presAssocID="{323DA492-29DF-4DE2-AA6D-BD6AB105998B}" presName="ConnectLine" presStyleLbl="sibTrans1D1" presStyleIdx="2" presStyleCnt="4"/>
      <dgm:spPr>
        <a:noFill/>
        <a:ln w="12700" cap="rnd" cmpd="sng" algn="ctr">
          <a:solidFill>
            <a:schemeClr val="accent1">
              <a:hueOff val="0"/>
              <a:satOff val="0"/>
              <a:lumOff val="0"/>
              <a:alphaOff val="0"/>
            </a:schemeClr>
          </a:solidFill>
          <a:prstDash val="dash"/>
        </a:ln>
        <a:effectLst/>
      </dgm:spPr>
    </dgm:pt>
    <dgm:pt modelId="{C3E1BB4B-B050-4240-882F-C5BE2116A3A4}" type="pres">
      <dgm:prSet presAssocID="{323DA492-29DF-4DE2-AA6D-BD6AB105998B}" presName="ConnectLineEnd" presStyleLbl="node1" presStyleIdx="2" presStyleCnt="4"/>
      <dgm:spPr/>
    </dgm:pt>
    <dgm:pt modelId="{2FA01AE6-ED3C-4626-9AD8-FBE289746741}" type="pres">
      <dgm:prSet presAssocID="{323DA492-29DF-4DE2-AA6D-BD6AB105998B}" presName="EmptyPane" presStyleCnt="0"/>
      <dgm:spPr/>
    </dgm:pt>
    <dgm:pt modelId="{5886F167-C6ED-4972-908F-36419C86318B}" type="pres">
      <dgm:prSet presAssocID="{D685CFEB-9143-48FC-9903-D139F3658C72}" presName="spaceBetweenRectangles" presStyleLbl="fgAcc1" presStyleIdx="2" presStyleCnt="3"/>
      <dgm:spPr/>
    </dgm:pt>
    <dgm:pt modelId="{EAC43C90-39E0-4EE2-9871-3D70950BC54F}" type="pres">
      <dgm:prSet presAssocID="{E76D2537-D220-4E40-9A03-BC4885C7D5F5}" presName="composite" presStyleCnt="0"/>
      <dgm:spPr/>
    </dgm:pt>
    <dgm:pt modelId="{D76E3D66-9151-4BAD-B878-76114EBCA617}" type="pres">
      <dgm:prSet presAssocID="{E76D2537-D220-4E40-9A03-BC4885C7D5F5}" presName="Parent1" presStyleLbl="alignNode1" presStyleIdx="3" presStyleCnt="4">
        <dgm:presLayoutVars>
          <dgm:chMax val="1"/>
          <dgm:chPref val="1"/>
          <dgm:bulletEnabled val="1"/>
        </dgm:presLayoutVars>
      </dgm:prSet>
      <dgm:spPr/>
    </dgm:pt>
    <dgm:pt modelId="{2B0A739D-05A2-4364-B303-9DCE8255C8B1}" type="pres">
      <dgm:prSet presAssocID="{E76D2537-D220-4E40-9A03-BC4885C7D5F5}" presName="Childtext1" presStyleLbl="revTx" presStyleIdx="3" presStyleCnt="4">
        <dgm:presLayoutVars>
          <dgm:chMax val="0"/>
          <dgm:chPref val="0"/>
          <dgm:bulletEnabled/>
        </dgm:presLayoutVars>
      </dgm:prSet>
      <dgm:spPr/>
    </dgm:pt>
    <dgm:pt modelId="{CEE4ED8A-F381-4B1F-8BC5-B83C679DD3F8}" type="pres">
      <dgm:prSet presAssocID="{E76D2537-D220-4E40-9A03-BC4885C7D5F5}" presName="ConnectLine" presStyleLbl="sibTrans1D1" presStyleIdx="3" presStyleCnt="4"/>
      <dgm:spPr>
        <a:noFill/>
        <a:ln w="12700" cap="rnd" cmpd="sng" algn="ctr">
          <a:solidFill>
            <a:schemeClr val="accent1">
              <a:hueOff val="0"/>
              <a:satOff val="0"/>
              <a:lumOff val="0"/>
              <a:alphaOff val="0"/>
            </a:schemeClr>
          </a:solidFill>
          <a:prstDash val="dash"/>
        </a:ln>
        <a:effectLst/>
      </dgm:spPr>
    </dgm:pt>
    <dgm:pt modelId="{943172B0-5980-402C-81B6-ACD26B88F28D}" type="pres">
      <dgm:prSet presAssocID="{E76D2537-D220-4E40-9A03-BC4885C7D5F5}" presName="ConnectLineEnd" presStyleLbl="node1" presStyleIdx="3" presStyleCnt="4"/>
      <dgm:spPr/>
    </dgm:pt>
    <dgm:pt modelId="{722C2219-35E0-4A67-9522-FE3F2D24AF70}" type="pres">
      <dgm:prSet presAssocID="{E76D2537-D220-4E40-9A03-BC4885C7D5F5}" presName="EmptyPane" presStyleCnt="0"/>
      <dgm:spPr/>
    </dgm:pt>
  </dgm:ptLst>
  <dgm:cxnLst>
    <dgm:cxn modelId="{FDDD7600-FAF6-4E00-8463-BDAD7560437E}" srcId="{323DA492-29DF-4DE2-AA6D-BD6AB105998B}" destId="{EE17B0EC-2DF2-425B-908D-2A9D9E854C16}" srcOrd="0" destOrd="0" parTransId="{DDE3DEF3-53C9-44A1-A794-AC9FEC8C3F22}" sibTransId="{9941E5F2-F021-4EA6-87FD-1A50F5DDF154}"/>
    <dgm:cxn modelId="{63332801-54EB-47D5-872D-B10A834CF7A8}" type="presOf" srcId="{9E6088B7-4E57-4EB9-AC40-371B4B7842A9}" destId="{4609B285-11BB-49E7-A1C1-9DA7DB381328}" srcOrd="0" destOrd="0" presId="urn:microsoft.com/office/officeart/2016/7/layout/HexagonTimeline"/>
    <dgm:cxn modelId="{1551A10F-59A4-4AC9-BD08-93D1A71025FA}" srcId="{146DEC49-AA42-4D71-A05C-7BA32559CAAE}" destId="{D8044CAB-B00F-4BE8-BF7D-30C70436A9AD}" srcOrd="0" destOrd="0" parTransId="{B88FB3FD-304D-4F80-AB7A-ACC36762C588}" sibTransId="{AF48450B-E676-419E-85C8-7805BE77884E}"/>
    <dgm:cxn modelId="{85C17528-0E8D-4985-AEE1-F36A4B679321}" type="presOf" srcId="{EE17B0EC-2DF2-425B-908D-2A9D9E854C16}" destId="{295E6E9C-E829-4439-A3FE-A1BEB4C1C394}" srcOrd="0" destOrd="0" presId="urn:microsoft.com/office/officeart/2016/7/layout/HexagonTimeline"/>
    <dgm:cxn modelId="{2352E332-6981-4AAE-B70B-E7CC4D485285}" type="presOf" srcId="{146DEC49-AA42-4D71-A05C-7BA32559CAAE}" destId="{97D3C223-2307-4B12-912E-05D088CC8004}" srcOrd="0" destOrd="0" presId="urn:microsoft.com/office/officeart/2016/7/layout/HexagonTimeline"/>
    <dgm:cxn modelId="{D8317C33-5F6D-434D-88FB-4DAC49F56FDB}" type="presOf" srcId="{323DA492-29DF-4DE2-AA6D-BD6AB105998B}" destId="{9801B41E-AFFC-419D-9F74-96D63734401C}" srcOrd="0" destOrd="0" presId="urn:microsoft.com/office/officeart/2016/7/layout/HexagonTimeline"/>
    <dgm:cxn modelId="{54113137-8736-4CE0-A82B-0129700C8712}" srcId="{658380AC-540D-457D-908F-AEB105CAB794}" destId="{E76D2537-D220-4E40-9A03-BC4885C7D5F5}" srcOrd="3" destOrd="0" parTransId="{99956C0B-617D-446E-920F-D2B70B1F266F}" sibTransId="{ECE0F0A6-404E-4A98-BD0F-29566AC90DB2}"/>
    <dgm:cxn modelId="{C5C4F464-F58E-40A3-84EC-039C6E87CEB0}" srcId="{E76D2537-D220-4E40-9A03-BC4885C7D5F5}" destId="{BCDDA2B9-B66C-40E0-BF35-098301E2E49B}" srcOrd="0" destOrd="0" parTransId="{BA19EF89-D52C-48F3-B58F-29BBE520FFA4}" sibTransId="{6B406998-D9BD-4022-8D3B-F7B8E679601B}"/>
    <dgm:cxn modelId="{386AEA6C-DCAC-470E-A237-F82DC73A1BB2}" type="presOf" srcId="{D1C1C772-EF58-4062-AA7A-E03601AE4290}" destId="{7EE22945-CEEF-49BA-A5CC-6AB3ED7AE65A}" srcOrd="0" destOrd="0" presId="urn:microsoft.com/office/officeart/2016/7/layout/HexagonTimeline"/>
    <dgm:cxn modelId="{8377066F-10C7-4782-BAF9-2BF254402163}" srcId="{658380AC-540D-457D-908F-AEB105CAB794}" destId="{146DEC49-AA42-4D71-A05C-7BA32559CAAE}" srcOrd="1" destOrd="0" parTransId="{6932513F-0301-4FFE-951E-F63A179E4228}" sibTransId="{DB658997-C2A7-486E-895C-A60C09EC73DD}"/>
    <dgm:cxn modelId="{F246E155-7ACD-4B52-9642-5770F2A0F0A3}" type="presOf" srcId="{D8044CAB-B00F-4BE8-BF7D-30C70436A9AD}" destId="{E6D33928-7722-49A8-8BE4-8DAFB8F0636E}" srcOrd="0" destOrd="0" presId="urn:microsoft.com/office/officeart/2016/7/layout/HexagonTimeline"/>
    <dgm:cxn modelId="{AD1B6C57-D324-40A5-AC74-51B4D0C03C97}" type="presOf" srcId="{BCDDA2B9-B66C-40E0-BF35-098301E2E49B}" destId="{2B0A739D-05A2-4364-B303-9DCE8255C8B1}" srcOrd="0" destOrd="0" presId="urn:microsoft.com/office/officeart/2016/7/layout/HexagonTimeline"/>
    <dgm:cxn modelId="{840D3C89-3B4A-4198-BCC7-41BD329A504E}" srcId="{9E6088B7-4E57-4EB9-AC40-371B4B7842A9}" destId="{D1C1C772-EF58-4062-AA7A-E03601AE4290}" srcOrd="0" destOrd="0" parTransId="{4B65A7B1-85D0-4772-B2F0-B3FC655EB4E9}" sibTransId="{EC9148AE-7C7B-40FD-8951-F16F6E232419}"/>
    <dgm:cxn modelId="{3135BD9E-7192-44E0-B027-1FAF09D33B7E}" srcId="{658380AC-540D-457D-908F-AEB105CAB794}" destId="{9E6088B7-4E57-4EB9-AC40-371B4B7842A9}" srcOrd="0" destOrd="0" parTransId="{56E5CC84-BD40-42DC-95DD-C93BA3B0B76F}" sibTransId="{79E56E19-B81E-41D7-8548-6DC97971C7B4}"/>
    <dgm:cxn modelId="{D883FECD-2505-4A02-AA02-03AB88A2784E}" type="presOf" srcId="{E76D2537-D220-4E40-9A03-BC4885C7D5F5}" destId="{D76E3D66-9151-4BAD-B878-76114EBCA617}" srcOrd="0" destOrd="0" presId="urn:microsoft.com/office/officeart/2016/7/layout/HexagonTimeline"/>
    <dgm:cxn modelId="{2EE42DDA-4361-47D4-8875-8FFA017AAC02}" type="presOf" srcId="{658380AC-540D-457D-908F-AEB105CAB794}" destId="{D538F964-EB4E-4EC8-A871-AD3CED3A20C1}" srcOrd="0" destOrd="0" presId="urn:microsoft.com/office/officeart/2016/7/layout/HexagonTimeline"/>
    <dgm:cxn modelId="{331806DB-6CF7-4D00-9D16-E87D191B63F4}" srcId="{658380AC-540D-457D-908F-AEB105CAB794}" destId="{323DA492-29DF-4DE2-AA6D-BD6AB105998B}" srcOrd="2" destOrd="0" parTransId="{09E9B8E5-8D6A-48B3-9308-CCC1789D96E6}" sibTransId="{D685CFEB-9143-48FC-9903-D139F3658C72}"/>
    <dgm:cxn modelId="{12C420D3-22F4-4B54-9B8A-AD495C649ACF}" type="presParOf" srcId="{D538F964-EB4E-4EC8-A871-AD3CED3A20C1}" destId="{A41C110C-0D20-4E01-A3F5-FF1C1833F945}" srcOrd="0" destOrd="0" presId="urn:microsoft.com/office/officeart/2016/7/layout/HexagonTimeline"/>
    <dgm:cxn modelId="{F14A33C1-CB14-45A3-B983-ED9A7485F2E2}" type="presParOf" srcId="{A41C110C-0D20-4E01-A3F5-FF1C1833F945}" destId="{4609B285-11BB-49E7-A1C1-9DA7DB381328}" srcOrd="0" destOrd="0" presId="urn:microsoft.com/office/officeart/2016/7/layout/HexagonTimeline"/>
    <dgm:cxn modelId="{44A35BFB-074B-438D-B05C-55B820D12452}" type="presParOf" srcId="{A41C110C-0D20-4E01-A3F5-FF1C1833F945}" destId="{7EE22945-CEEF-49BA-A5CC-6AB3ED7AE65A}" srcOrd="1" destOrd="0" presId="urn:microsoft.com/office/officeart/2016/7/layout/HexagonTimeline"/>
    <dgm:cxn modelId="{4FCC56B3-0DCB-43BB-A6A0-94528C30BDB4}" type="presParOf" srcId="{A41C110C-0D20-4E01-A3F5-FF1C1833F945}" destId="{CC048217-440C-42AF-89ED-E3C3B30E4DC2}" srcOrd="2" destOrd="0" presId="urn:microsoft.com/office/officeart/2016/7/layout/HexagonTimeline"/>
    <dgm:cxn modelId="{90153F97-45E1-42B8-8DD2-B9CA915966E3}" type="presParOf" srcId="{A41C110C-0D20-4E01-A3F5-FF1C1833F945}" destId="{706B8CB1-EF98-4D9C-A2C4-22D10F76231D}" srcOrd="3" destOrd="0" presId="urn:microsoft.com/office/officeart/2016/7/layout/HexagonTimeline"/>
    <dgm:cxn modelId="{377DEE1A-F91C-4118-B246-26CCC88A6AF2}" type="presParOf" srcId="{A41C110C-0D20-4E01-A3F5-FF1C1833F945}" destId="{383F5D70-81D4-469C-9D26-9AFEFD245258}" srcOrd="4" destOrd="0" presId="urn:microsoft.com/office/officeart/2016/7/layout/HexagonTimeline"/>
    <dgm:cxn modelId="{7E197B86-E451-4F90-BBAE-516C212425ED}" type="presParOf" srcId="{D538F964-EB4E-4EC8-A871-AD3CED3A20C1}" destId="{A9BD520C-0F7C-4F48-85D5-49073A3A493A}" srcOrd="1" destOrd="0" presId="urn:microsoft.com/office/officeart/2016/7/layout/HexagonTimeline"/>
    <dgm:cxn modelId="{ADA303CB-DBA7-462A-A7FD-AC53F325F154}" type="presParOf" srcId="{D538F964-EB4E-4EC8-A871-AD3CED3A20C1}" destId="{743DF767-3095-41F9-8D6A-16E9EEBD73B6}" srcOrd="2" destOrd="0" presId="urn:microsoft.com/office/officeart/2016/7/layout/HexagonTimeline"/>
    <dgm:cxn modelId="{F4DBA78D-B0C2-4ED4-9AF5-0AD9C1444765}" type="presParOf" srcId="{743DF767-3095-41F9-8D6A-16E9EEBD73B6}" destId="{97D3C223-2307-4B12-912E-05D088CC8004}" srcOrd="0" destOrd="0" presId="urn:microsoft.com/office/officeart/2016/7/layout/HexagonTimeline"/>
    <dgm:cxn modelId="{A9A915D1-BD74-4614-94C0-857B6B92B26F}" type="presParOf" srcId="{743DF767-3095-41F9-8D6A-16E9EEBD73B6}" destId="{E6D33928-7722-49A8-8BE4-8DAFB8F0636E}" srcOrd="1" destOrd="0" presId="urn:microsoft.com/office/officeart/2016/7/layout/HexagonTimeline"/>
    <dgm:cxn modelId="{74A1B49F-8FAD-433E-8962-531DDD3DEDBA}" type="presParOf" srcId="{743DF767-3095-41F9-8D6A-16E9EEBD73B6}" destId="{1AFE4ECF-2E25-49C0-9B0E-63B411473D1E}" srcOrd="2" destOrd="0" presId="urn:microsoft.com/office/officeart/2016/7/layout/HexagonTimeline"/>
    <dgm:cxn modelId="{E486A874-4E82-4607-8CE6-3807FF584451}" type="presParOf" srcId="{743DF767-3095-41F9-8D6A-16E9EEBD73B6}" destId="{44C56443-81E3-46B3-BF24-F21D8429195F}" srcOrd="3" destOrd="0" presId="urn:microsoft.com/office/officeart/2016/7/layout/HexagonTimeline"/>
    <dgm:cxn modelId="{FEC71E86-8A9D-482E-A637-AE79E741B507}" type="presParOf" srcId="{743DF767-3095-41F9-8D6A-16E9EEBD73B6}" destId="{700BDC22-9684-42CA-BE8B-A41CCB99E5A6}" srcOrd="4" destOrd="0" presId="urn:microsoft.com/office/officeart/2016/7/layout/HexagonTimeline"/>
    <dgm:cxn modelId="{EA8C0E81-D15E-4C34-B099-F7D04993D218}" type="presParOf" srcId="{D538F964-EB4E-4EC8-A871-AD3CED3A20C1}" destId="{1A78EEF6-5333-4526-8D24-BA83C4CDF228}" srcOrd="3" destOrd="0" presId="urn:microsoft.com/office/officeart/2016/7/layout/HexagonTimeline"/>
    <dgm:cxn modelId="{350DB126-C24E-43C2-9F4B-1E814D487131}" type="presParOf" srcId="{D538F964-EB4E-4EC8-A871-AD3CED3A20C1}" destId="{BA5C097F-C754-43A4-88B6-8A0BA14DEFC0}" srcOrd="4" destOrd="0" presId="urn:microsoft.com/office/officeart/2016/7/layout/HexagonTimeline"/>
    <dgm:cxn modelId="{848259CB-3D54-43A8-997A-852C46FBF0CB}" type="presParOf" srcId="{BA5C097F-C754-43A4-88B6-8A0BA14DEFC0}" destId="{9801B41E-AFFC-419D-9F74-96D63734401C}" srcOrd="0" destOrd="0" presId="urn:microsoft.com/office/officeart/2016/7/layout/HexagonTimeline"/>
    <dgm:cxn modelId="{23AAC3F9-B937-4DDB-ADE9-1BF5FD7DC881}" type="presParOf" srcId="{BA5C097F-C754-43A4-88B6-8A0BA14DEFC0}" destId="{295E6E9C-E829-4439-A3FE-A1BEB4C1C394}" srcOrd="1" destOrd="0" presId="urn:microsoft.com/office/officeart/2016/7/layout/HexagonTimeline"/>
    <dgm:cxn modelId="{65E4855C-6AFE-48A8-A257-9A8611346DC0}" type="presParOf" srcId="{BA5C097F-C754-43A4-88B6-8A0BA14DEFC0}" destId="{20F5DA9A-8D49-4439-8FDB-CBFEB6EC253D}" srcOrd="2" destOrd="0" presId="urn:microsoft.com/office/officeart/2016/7/layout/HexagonTimeline"/>
    <dgm:cxn modelId="{ADB0C6AF-A9AD-4F57-A181-523F2B724C5E}" type="presParOf" srcId="{BA5C097F-C754-43A4-88B6-8A0BA14DEFC0}" destId="{C3E1BB4B-B050-4240-882F-C5BE2116A3A4}" srcOrd="3" destOrd="0" presId="urn:microsoft.com/office/officeart/2016/7/layout/HexagonTimeline"/>
    <dgm:cxn modelId="{774EBF2D-802A-4AB4-BC33-3A12EC86CF43}" type="presParOf" srcId="{BA5C097F-C754-43A4-88B6-8A0BA14DEFC0}" destId="{2FA01AE6-ED3C-4626-9AD8-FBE289746741}" srcOrd="4" destOrd="0" presId="urn:microsoft.com/office/officeart/2016/7/layout/HexagonTimeline"/>
    <dgm:cxn modelId="{2CFC11AD-5AF0-432C-BAEB-949795B4B2FE}" type="presParOf" srcId="{D538F964-EB4E-4EC8-A871-AD3CED3A20C1}" destId="{5886F167-C6ED-4972-908F-36419C86318B}" srcOrd="5" destOrd="0" presId="urn:microsoft.com/office/officeart/2016/7/layout/HexagonTimeline"/>
    <dgm:cxn modelId="{9CD102C1-1E1C-41AD-8F37-BA436A999EA2}" type="presParOf" srcId="{D538F964-EB4E-4EC8-A871-AD3CED3A20C1}" destId="{EAC43C90-39E0-4EE2-9871-3D70950BC54F}" srcOrd="6" destOrd="0" presId="urn:microsoft.com/office/officeart/2016/7/layout/HexagonTimeline"/>
    <dgm:cxn modelId="{C7E0FDEF-0154-4DCB-99AC-C1F0D69C811C}" type="presParOf" srcId="{EAC43C90-39E0-4EE2-9871-3D70950BC54F}" destId="{D76E3D66-9151-4BAD-B878-76114EBCA617}" srcOrd="0" destOrd="0" presId="urn:microsoft.com/office/officeart/2016/7/layout/HexagonTimeline"/>
    <dgm:cxn modelId="{1D3F0260-A0D0-4889-A7B8-32BB802726FC}" type="presParOf" srcId="{EAC43C90-39E0-4EE2-9871-3D70950BC54F}" destId="{2B0A739D-05A2-4364-B303-9DCE8255C8B1}" srcOrd="1" destOrd="0" presId="urn:microsoft.com/office/officeart/2016/7/layout/HexagonTimeline"/>
    <dgm:cxn modelId="{2FE6D3DA-DA05-4F73-B514-8613CB034FAF}" type="presParOf" srcId="{EAC43C90-39E0-4EE2-9871-3D70950BC54F}" destId="{CEE4ED8A-F381-4B1F-8BC5-B83C679DD3F8}" srcOrd="2" destOrd="0" presId="urn:microsoft.com/office/officeart/2016/7/layout/HexagonTimeline"/>
    <dgm:cxn modelId="{99CF07DF-EB44-45A6-AE22-B85A46ADDF80}" type="presParOf" srcId="{EAC43C90-39E0-4EE2-9871-3D70950BC54F}" destId="{943172B0-5980-402C-81B6-ACD26B88F28D}" srcOrd="3" destOrd="0" presId="urn:microsoft.com/office/officeart/2016/7/layout/HexagonTimeline"/>
    <dgm:cxn modelId="{66A41CC8-2079-464D-900D-E52CD1AA8EB4}" type="presParOf" srcId="{EAC43C90-39E0-4EE2-9871-3D70950BC54F}" destId="{722C2219-35E0-4A67-9522-FE3F2D24AF7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9B285-11BB-49E7-A1C1-9DA7DB381328}">
      <dsp:nvSpPr>
        <dsp:cNvPr id="0" name=""/>
        <dsp:cNvSpPr/>
      </dsp:nvSpPr>
      <dsp:spPr>
        <a:xfrm>
          <a:off x="349377" y="2380488"/>
          <a:ext cx="1796796" cy="649224"/>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1991</a:t>
          </a:r>
        </a:p>
      </dsp:txBody>
      <dsp:txXfrm>
        <a:off x="349377" y="2380488"/>
        <a:ext cx="1666951" cy="649224"/>
      </dsp:txXfrm>
    </dsp:sp>
    <dsp:sp modelId="{7EE22945-CEEF-49BA-A5CC-6AB3ED7AE65A}">
      <dsp:nvSpPr>
        <dsp:cNvPr id="0" name=""/>
        <dsp:cNvSpPr/>
      </dsp:nvSpPr>
      <dsp:spPr>
        <a:xfrm>
          <a:off x="0" y="0"/>
          <a:ext cx="2495550" cy="173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a:t>Lead and Copper Rule (LCR)  1991, 2001, 2007</a:t>
          </a:r>
        </a:p>
      </dsp:txBody>
      <dsp:txXfrm>
        <a:off x="0" y="0"/>
        <a:ext cx="2495550" cy="1731264"/>
      </dsp:txXfrm>
    </dsp:sp>
    <dsp:sp modelId="{A9BD520C-0F7C-4F48-85D5-49073A3A493A}">
      <dsp:nvSpPr>
        <dsp:cNvPr id="0" name=""/>
        <dsp:cNvSpPr/>
      </dsp:nvSpPr>
      <dsp:spPr>
        <a:xfrm>
          <a:off x="2146173" y="2705100"/>
          <a:ext cx="698754" cy="0"/>
        </a:xfrm>
        <a:custGeom>
          <a:avLst/>
          <a:gdLst/>
          <a:ahLst/>
          <a:cxnLst/>
          <a:rect l="0" t="0" r="0" b="0"/>
          <a:pathLst>
            <a:path>
              <a:moveTo>
                <a:pt x="0" y="0"/>
              </a:moveTo>
              <a:lnTo>
                <a:pt x="698754"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48217-440C-42AF-89ED-E3C3B30E4DC2}">
      <dsp:nvSpPr>
        <dsp:cNvPr id="0" name=""/>
        <dsp:cNvSpPr/>
      </dsp:nvSpPr>
      <dsp:spPr>
        <a:xfrm>
          <a:off x="1247775" y="1839468"/>
          <a:ext cx="0" cy="54102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06B8CB1-EF98-4D9C-A2C4-22D10F76231D}">
      <dsp:nvSpPr>
        <dsp:cNvPr id="0" name=""/>
        <dsp:cNvSpPr/>
      </dsp:nvSpPr>
      <dsp:spPr>
        <a:xfrm>
          <a:off x="1193673" y="1731264"/>
          <a:ext cx="108204" cy="1082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3C223-2307-4B12-912E-05D088CC8004}">
      <dsp:nvSpPr>
        <dsp:cNvPr id="0" name=""/>
        <dsp:cNvSpPr/>
      </dsp:nvSpPr>
      <dsp:spPr>
        <a:xfrm>
          <a:off x="2844927" y="2380488"/>
          <a:ext cx="1796796" cy="649224"/>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16 Oct. 2024</a:t>
          </a:r>
        </a:p>
      </dsp:txBody>
      <dsp:txXfrm>
        <a:off x="3081223" y="2465867"/>
        <a:ext cx="1324204" cy="478466"/>
      </dsp:txXfrm>
    </dsp:sp>
    <dsp:sp modelId="{E6D33928-7722-49A8-8BE4-8DAFB8F0636E}">
      <dsp:nvSpPr>
        <dsp:cNvPr id="0" name=""/>
        <dsp:cNvSpPr/>
      </dsp:nvSpPr>
      <dsp:spPr>
        <a:xfrm>
          <a:off x="2495550" y="3678935"/>
          <a:ext cx="2495550" cy="173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a:t>LCRR effective December 16, 2021. PWS must comply with rule on October 16, 2024 </a:t>
          </a:r>
        </a:p>
      </dsp:txBody>
      <dsp:txXfrm>
        <a:off x="2495550" y="3678935"/>
        <a:ext cx="2495550" cy="1731264"/>
      </dsp:txXfrm>
    </dsp:sp>
    <dsp:sp modelId="{1A78EEF6-5333-4526-8D24-BA83C4CDF228}">
      <dsp:nvSpPr>
        <dsp:cNvPr id="0" name=""/>
        <dsp:cNvSpPr/>
      </dsp:nvSpPr>
      <dsp:spPr>
        <a:xfrm>
          <a:off x="4641723" y="2705100"/>
          <a:ext cx="698753" cy="0"/>
        </a:xfrm>
        <a:custGeom>
          <a:avLst/>
          <a:gdLst/>
          <a:ahLst/>
          <a:cxnLst/>
          <a:rect l="0" t="0" r="0" b="0"/>
          <a:pathLst>
            <a:path>
              <a:moveTo>
                <a:pt x="0" y="0"/>
              </a:moveTo>
              <a:lnTo>
                <a:pt x="698753"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FE4ECF-2E25-49C0-9B0E-63B411473D1E}">
      <dsp:nvSpPr>
        <dsp:cNvPr id="0" name=""/>
        <dsp:cNvSpPr/>
      </dsp:nvSpPr>
      <dsp:spPr>
        <a:xfrm>
          <a:off x="3743325" y="3029712"/>
          <a:ext cx="0" cy="54102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4C56443-81E3-46B3-BF24-F21D8429195F}">
      <dsp:nvSpPr>
        <dsp:cNvPr id="0" name=""/>
        <dsp:cNvSpPr/>
      </dsp:nvSpPr>
      <dsp:spPr>
        <a:xfrm>
          <a:off x="3689223" y="3570732"/>
          <a:ext cx="108204" cy="1082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1B41E-AFFC-419D-9F74-96D63734401C}">
      <dsp:nvSpPr>
        <dsp:cNvPr id="0" name=""/>
        <dsp:cNvSpPr/>
      </dsp:nvSpPr>
      <dsp:spPr>
        <a:xfrm>
          <a:off x="5340477" y="2380488"/>
          <a:ext cx="1796796" cy="649224"/>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a:t>30 Nov.</a:t>
          </a:r>
        </a:p>
      </dsp:txBody>
      <dsp:txXfrm>
        <a:off x="5576773" y="2465867"/>
        <a:ext cx="1324204" cy="478466"/>
      </dsp:txXfrm>
    </dsp:sp>
    <dsp:sp modelId="{295E6E9C-E829-4439-A3FE-A1BEB4C1C394}">
      <dsp:nvSpPr>
        <dsp:cNvPr id="0" name=""/>
        <dsp:cNvSpPr/>
      </dsp:nvSpPr>
      <dsp:spPr>
        <a:xfrm>
          <a:off x="4991100" y="0"/>
          <a:ext cx="2495550" cy="173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t>LCRI- Proposed  Rule Published November 30, 2023  Final  rule issued  10/08/24</a:t>
          </a:r>
        </a:p>
      </dsp:txBody>
      <dsp:txXfrm>
        <a:off x="4991100" y="0"/>
        <a:ext cx="2495550" cy="1731264"/>
      </dsp:txXfrm>
    </dsp:sp>
    <dsp:sp modelId="{5886F167-C6ED-4972-908F-36419C86318B}">
      <dsp:nvSpPr>
        <dsp:cNvPr id="0" name=""/>
        <dsp:cNvSpPr/>
      </dsp:nvSpPr>
      <dsp:spPr>
        <a:xfrm>
          <a:off x="7137273" y="2705100"/>
          <a:ext cx="698753" cy="0"/>
        </a:xfrm>
        <a:custGeom>
          <a:avLst/>
          <a:gdLst/>
          <a:ahLst/>
          <a:cxnLst/>
          <a:rect l="0" t="0" r="0" b="0"/>
          <a:pathLst>
            <a:path>
              <a:moveTo>
                <a:pt x="0" y="0"/>
              </a:moveTo>
              <a:lnTo>
                <a:pt x="698753"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F5DA9A-8D49-4439-8FDB-CBFEB6EC253D}">
      <dsp:nvSpPr>
        <dsp:cNvPr id="0" name=""/>
        <dsp:cNvSpPr/>
      </dsp:nvSpPr>
      <dsp:spPr>
        <a:xfrm>
          <a:off x="6238875" y="1839468"/>
          <a:ext cx="0" cy="54102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E1BB4B-B050-4240-882F-C5BE2116A3A4}">
      <dsp:nvSpPr>
        <dsp:cNvPr id="0" name=""/>
        <dsp:cNvSpPr/>
      </dsp:nvSpPr>
      <dsp:spPr>
        <a:xfrm>
          <a:off x="6184773" y="1731264"/>
          <a:ext cx="108204" cy="1082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E3D66-9151-4BAD-B878-76114EBCA617}">
      <dsp:nvSpPr>
        <dsp:cNvPr id="0" name=""/>
        <dsp:cNvSpPr/>
      </dsp:nvSpPr>
      <dsp:spPr>
        <a:xfrm rot="10800000">
          <a:off x="7836027" y="2380488"/>
          <a:ext cx="1796796" cy="649224"/>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Oct. 2027</a:t>
          </a:r>
        </a:p>
      </dsp:txBody>
      <dsp:txXfrm rot="10800000">
        <a:off x="7965872" y="2380488"/>
        <a:ext cx="1666951" cy="649224"/>
      </dsp:txXfrm>
    </dsp:sp>
    <dsp:sp modelId="{2B0A739D-05A2-4364-B303-9DCE8255C8B1}">
      <dsp:nvSpPr>
        <dsp:cNvPr id="0" name=""/>
        <dsp:cNvSpPr/>
      </dsp:nvSpPr>
      <dsp:spPr>
        <a:xfrm>
          <a:off x="7486650" y="3678935"/>
          <a:ext cx="2495549" cy="173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t>PWS must comply with LCRI in three years~ November 2027.    And certain provisions of the LCRR in interim period of October 2024- October 2027.  </a:t>
          </a:r>
        </a:p>
      </dsp:txBody>
      <dsp:txXfrm>
        <a:off x="7486650" y="3678935"/>
        <a:ext cx="2495549" cy="1731264"/>
      </dsp:txXfrm>
    </dsp:sp>
    <dsp:sp modelId="{CEE4ED8A-F381-4B1F-8BC5-B83C679DD3F8}">
      <dsp:nvSpPr>
        <dsp:cNvPr id="0" name=""/>
        <dsp:cNvSpPr/>
      </dsp:nvSpPr>
      <dsp:spPr>
        <a:xfrm>
          <a:off x="8734424" y="3029712"/>
          <a:ext cx="0" cy="54102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43172B0-5980-402C-81B6-ACD26B88F28D}">
      <dsp:nvSpPr>
        <dsp:cNvPr id="0" name=""/>
        <dsp:cNvSpPr/>
      </dsp:nvSpPr>
      <dsp:spPr>
        <a:xfrm>
          <a:off x="8680323" y="3570732"/>
          <a:ext cx="108204" cy="1082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804" cy="461332"/>
          </a:xfrm>
          <a:prstGeom prst="rect">
            <a:avLst/>
          </a:prstGeom>
        </p:spPr>
        <p:txBody>
          <a:bodyPr vert="horz" lIns="90580" tIns="45290" rIns="90580" bIns="4529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36702" y="0"/>
            <a:ext cx="3011804" cy="461332"/>
          </a:xfrm>
          <a:prstGeom prst="rect">
            <a:avLst/>
          </a:prstGeom>
        </p:spPr>
        <p:txBody>
          <a:bodyPr vert="horz" lIns="90580" tIns="45290" rIns="90580" bIns="45290" rtlCol="0"/>
          <a:lstStyle>
            <a:lvl1pPr algn="r" fontAlgn="auto">
              <a:spcBef>
                <a:spcPts val="0"/>
              </a:spcBef>
              <a:spcAft>
                <a:spcPts val="0"/>
              </a:spcAft>
              <a:defRPr sz="1200" smtClean="0">
                <a:latin typeface="+mn-lt"/>
                <a:cs typeface="+mn-cs"/>
              </a:defRPr>
            </a:lvl1pPr>
          </a:lstStyle>
          <a:p>
            <a:pPr>
              <a:defRPr/>
            </a:pPr>
            <a:fld id="{6C06301F-EBBE-491B-B781-93627112EDA2}" type="datetimeFigureOut">
              <a:rPr lang="en-US"/>
              <a:pPr>
                <a:defRPr/>
              </a:pPr>
              <a:t>10/29/2024</a:t>
            </a:fld>
            <a:endParaRPr lang="en-US" dirty="0"/>
          </a:p>
        </p:txBody>
      </p:sp>
      <p:sp>
        <p:nvSpPr>
          <p:cNvPr id="4" name="Footer Placeholder 3"/>
          <p:cNvSpPr>
            <a:spLocks noGrp="1"/>
          </p:cNvSpPr>
          <p:nvPr>
            <p:ph type="ftr" sz="quarter" idx="2"/>
          </p:nvPr>
        </p:nvSpPr>
        <p:spPr>
          <a:xfrm>
            <a:off x="0" y="8773169"/>
            <a:ext cx="3011804" cy="461332"/>
          </a:xfrm>
          <a:prstGeom prst="rect">
            <a:avLst/>
          </a:prstGeom>
        </p:spPr>
        <p:txBody>
          <a:bodyPr vert="horz" lIns="90580" tIns="45290" rIns="90580" bIns="4529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36702" y="8773169"/>
            <a:ext cx="3011804" cy="461332"/>
          </a:xfrm>
          <a:prstGeom prst="rect">
            <a:avLst/>
          </a:prstGeom>
        </p:spPr>
        <p:txBody>
          <a:bodyPr vert="horz" lIns="90580" tIns="45290" rIns="90580" bIns="45290" rtlCol="0" anchor="b"/>
          <a:lstStyle>
            <a:lvl1pPr algn="r" fontAlgn="auto">
              <a:spcBef>
                <a:spcPts val="0"/>
              </a:spcBef>
              <a:spcAft>
                <a:spcPts val="0"/>
              </a:spcAft>
              <a:defRPr sz="1200" smtClean="0">
                <a:latin typeface="+mn-lt"/>
                <a:cs typeface="+mn-cs"/>
              </a:defRPr>
            </a:lvl1pPr>
          </a:lstStyle>
          <a:p>
            <a:pPr>
              <a:defRPr/>
            </a:pPr>
            <a:fld id="{08FE0793-FE3A-4025-A416-8BE755818FA2}" type="slidenum">
              <a:rPr lang="en-US"/>
              <a:pPr>
                <a:defRPr/>
              </a:pPr>
              <a:t>‹#›</a:t>
            </a:fld>
            <a:endParaRPr lang="en-US" dirty="0"/>
          </a:p>
        </p:txBody>
      </p:sp>
    </p:spTree>
    <p:extLst>
      <p:ext uri="{BB962C8B-B14F-4D97-AF65-F5344CB8AC3E}">
        <p14:creationId xmlns:p14="http://schemas.microsoft.com/office/powerpoint/2010/main" val="1672078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804" cy="461332"/>
          </a:xfrm>
          <a:prstGeom prst="rect">
            <a:avLst/>
          </a:prstGeom>
        </p:spPr>
        <p:txBody>
          <a:bodyPr vert="horz" lIns="92482" tIns="46241" rIns="92482" bIns="46241"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36702" y="0"/>
            <a:ext cx="3011804" cy="461332"/>
          </a:xfrm>
          <a:prstGeom prst="rect">
            <a:avLst/>
          </a:prstGeom>
        </p:spPr>
        <p:txBody>
          <a:bodyPr vert="horz" lIns="92482" tIns="46241" rIns="92482" bIns="46241" rtlCol="0"/>
          <a:lstStyle>
            <a:lvl1pPr algn="r" fontAlgn="auto">
              <a:spcBef>
                <a:spcPts val="0"/>
              </a:spcBef>
              <a:spcAft>
                <a:spcPts val="0"/>
              </a:spcAft>
              <a:defRPr sz="1200" smtClean="0">
                <a:latin typeface="+mn-lt"/>
                <a:cs typeface="+mn-cs"/>
              </a:defRPr>
            </a:lvl1pPr>
          </a:lstStyle>
          <a:p>
            <a:pPr>
              <a:defRPr/>
            </a:pPr>
            <a:fld id="{E0ADBACA-2321-427B-B0E1-5460B0D8CD78}" type="datetimeFigureOut">
              <a:rPr lang="en-US"/>
              <a:pPr>
                <a:defRPr/>
              </a:pPr>
              <a:t>10/29/2024</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2" tIns="46241" rIns="92482" bIns="46241" rtlCol="0" anchor="ctr"/>
          <a:lstStyle/>
          <a:p>
            <a:pPr lvl="0"/>
            <a:endParaRPr lang="en-US" noProof="0" dirty="0"/>
          </a:p>
        </p:txBody>
      </p:sp>
      <p:sp>
        <p:nvSpPr>
          <p:cNvPr id="5" name="Notes Placeholder 4"/>
          <p:cNvSpPr>
            <a:spLocks noGrp="1"/>
          </p:cNvSpPr>
          <p:nvPr>
            <p:ph type="body" sz="quarter" idx="3"/>
          </p:nvPr>
        </p:nvSpPr>
        <p:spPr>
          <a:xfrm>
            <a:off x="695636" y="4386585"/>
            <a:ext cx="5558804" cy="4156706"/>
          </a:xfrm>
          <a:prstGeom prst="rect">
            <a:avLst/>
          </a:prstGeom>
        </p:spPr>
        <p:txBody>
          <a:bodyPr vert="horz" lIns="92482" tIns="46241" rIns="92482" bIns="4624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3169"/>
            <a:ext cx="3011804" cy="461332"/>
          </a:xfrm>
          <a:prstGeom prst="rect">
            <a:avLst/>
          </a:prstGeom>
        </p:spPr>
        <p:txBody>
          <a:bodyPr vert="horz" lIns="92482" tIns="46241" rIns="92482" bIns="46241"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6702" y="8773169"/>
            <a:ext cx="3011804" cy="461332"/>
          </a:xfrm>
          <a:prstGeom prst="rect">
            <a:avLst/>
          </a:prstGeom>
        </p:spPr>
        <p:txBody>
          <a:bodyPr vert="horz" lIns="92482" tIns="46241" rIns="92482" bIns="46241" rtlCol="0" anchor="b"/>
          <a:lstStyle>
            <a:lvl1pPr algn="r" fontAlgn="auto">
              <a:spcBef>
                <a:spcPts val="0"/>
              </a:spcBef>
              <a:spcAft>
                <a:spcPts val="0"/>
              </a:spcAft>
              <a:defRPr sz="1200" smtClean="0">
                <a:latin typeface="+mn-lt"/>
                <a:cs typeface="+mn-cs"/>
              </a:defRPr>
            </a:lvl1pPr>
          </a:lstStyle>
          <a:p>
            <a:pPr>
              <a:defRPr/>
            </a:pPr>
            <a:fld id="{D73C5C49-1673-4146-A832-85312A765EA6}" type="slidenum">
              <a:rPr lang="en-US"/>
              <a:pPr>
                <a:defRPr/>
              </a:pPr>
              <a:t>‹#›</a:t>
            </a:fld>
            <a:endParaRPr lang="en-US" dirty="0"/>
          </a:p>
        </p:txBody>
      </p:sp>
    </p:spTree>
    <p:extLst>
      <p:ext uri="{BB962C8B-B14F-4D97-AF65-F5344CB8AC3E}">
        <p14:creationId xmlns:p14="http://schemas.microsoft.com/office/powerpoint/2010/main" val="2456705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b="1" baseline="0" dirty="0"/>
              <a:t>Rules would become effective 3 years October 16, 2024 </a:t>
            </a:r>
          </a:p>
          <a:p>
            <a:r>
              <a:rPr lang="en-US" b="1" baseline="0" dirty="0"/>
              <a:t>Final  rule is very detailed . A brief review of the major provisions follows</a:t>
            </a:r>
          </a:p>
        </p:txBody>
      </p:sp>
      <p:sp>
        <p:nvSpPr>
          <p:cNvPr id="4" name="Slide Number Placeholder 3"/>
          <p:cNvSpPr>
            <a:spLocks noGrp="1"/>
          </p:cNvSpPr>
          <p:nvPr>
            <p:ph type="sldNum" sz="quarter" idx="10"/>
          </p:nvPr>
        </p:nvSpPr>
        <p:spPr/>
        <p:txBody>
          <a:bodyPr/>
          <a:lstStyle/>
          <a:p>
            <a:fld id="{717718B1-C823-4B28-8544-EE0636C23341}" type="slidenum">
              <a:rPr lang="en-US" smtClean="0"/>
              <a:t>3</a:t>
            </a:fld>
            <a:endParaRPr lang="en-US" dirty="0"/>
          </a:p>
        </p:txBody>
      </p:sp>
    </p:spTree>
    <p:extLst>
      <p:ext uri="{BB962C8B-B14F-4D97-AF65-F5344CB8AC3E}">
        <p14:creationId xmlns:p14="http://schemas.microsoft.com/office/powerpoint/2010/main" val="146379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EPA interprets existing  corrosion control at a minimum to include  adjusting pH or adding a phosphate. </a:t>
            </a:r>
            <a:r>
              <a:rPr lang="en-US" dirty="0" err="1"/>
              <a:t>Exceedeing</a:t>
            </a:r>
            <a:r>
              <a:rPr lang="en-US" dirty="0"/>
              <a:t> a trigger level requires CCT evaluation</a:t>
            </a:r>
          </a:p>
        </p:txBody>
      </p:sp>
      <p:sp>
        <p:nvSpPr>
          <p:cNvPr id="4" name="Slide Number Placeholder 3"/>
          <p:cNvSpPr>
            <a:spLocks noGrp="1"/>
          </p:cNvSpPr>
          <p:nvPr>
            <p:ph type="sldNum" sz="quarter" idx="10"/>
          </p:nvPr>
        </p:nvSpPr>
        <p:spPr/>
        <p:txBody>
          <a:bodyPr/>
          <a:lstStyle/>
          <a:p>
            <a:fld id="{717718B1-C823-4B28-8544-EE0636C23341}" type="slidenum">
              <a:rPr lang="en-US" smtClean="0"/>
              <a:t>23</a:t>
            </a:fld>
            <a:endParaRPr lang="en-US" dirty="0"/>
          </a:p>
        </p:txBody>
      </p:sp>
    </p:spTree>
    <p:extLst>
      <p:ext uri="{BB962C8B-B14F-4D97-AF65-F5344CB8AC3E}">
        <p14:creationId xmlns:p14="http://schemas.microsoft.com/office/powerpoint/2010/main" val="329500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a:t>
            </a:r>
            <a:r>
              <a:rPr lang="en-US" sz="1800" b="0" i="0" u="none" strike="noStrike" baseline="0" dirty="0" err="1">
                <a:latin typeface="Times New Roman" panose="02020603050405020304" pitchFamily="18" charset="0"/>
              </a:rPr>
              <a:t>i</a:t>
            </a:r>
            <a:r>
              <a:rPr lang="en-US" sz="1800" b="0" i="0" u="none" strike="noStrike" baseline="0" dirty="0">
                <a:latin typeface="Times New Roman" panose="02020603050405020304" pitchFamily="18" charset="0"/>
              </a:rPr>
              <a:t>) For schools: two drinking water fountains, one kitchen faucet used for drinking or</a:t>
            </a:r>
          </a:p>
          <a:p>
            <a:pPr algn="l"/>
            <a:r>
              <a:rPr lang="en-US" sz="1800" b="0" i="0" u="none" strike="noStrike" baseline="0" dirty="0">
                <a:latin typeface="Times New Roman" panose="02020603050405020304" pitchFamily="18" charset="0"/>
              </a:rPr>
              <a:t>cooking, one classroom faucet or other outlet used to provide water for human consumption, and</a:t>
            </a:r>
          </a:p>
          <a:p>
            <a:pPr algn="l"/>
            <a:r>
              <a:rPr lang="en-US" sz="1800" b="0" i="0" u="none" strike="noStrike" baseline="0" dirty="0">
                <a:latin typeface="Times New Roman" panose="02020603050405020304" pitchFamily="18" charset="0"/>
              </a:rPr>
              <a:t>one </a:t>
            </a:r>
            <a:r>
              <a:rPr lang="en-US" sz="1800" b="0" i="0" u="none" strike="noStrike" baseline="0" dirty="0">
                <a:latin typeface="TimesNewRomanPSMT"/>
              </a:rPr>
              <a:t>nurse’s </a:t>
            </a:r>
            <a:r>
              <a:rPr lang="en-US" sz="1800" b="0" i="0" u="none" strike="noStrike" baseline="0" dirty="0">
                <a:latin typeface="Times New Roman" panose="02020603050405020304" pitchFamily="18" charset="0"/>
              </a:rPr>
              <a:t>office faucet, as available.</a:t>
            </a:r>
          </a:p>
          <a:p>
            <a:pPr algn="l"/>
            <a:r>
              <a:rPr lang="en-US" sz="1800" b="0" i="0" u="none" strike="noStrike" baseline="0" dirty="0">
                <a:latin typeface="Times New Roman" panose="02020603050405020304" pitchFamily="18" charset="0"/>
              </a:rPr>
              <a:t>(ii) For child care facilities: one drinking water fountain, and one of either a kitchen</a:t>
            </a:r>
          </a:p>
          <a:p>
            <a:pPr algn="l"/>
            <a:r>
              <a:rPr lang="en-US" sz="1800" b="0" i="0" u="none" strike="noStrike" baseline="0" dirty="0">
                <a:latin typeface="Times New Roman" panose="02020603050405020304" pitchFamily="18" charset="0"/>
              </a:rPr>
              <a:t>faucet used for drinking or cooking or one classroom faucet or other outlet used to provide water</a:t>
            </a:r>
          </a:p>
          <a:p>
            <a:pPr algn="l"/>
            <a:r>
              <a:rPr lang="en-US" sz="1800" b="0" i="0" u="none" strike="noStrike" baseline="0" dirty="0">
                <a:latin typeface="Times New Roman" panose="02020603050405020304" pitchFamily="18" charset="0"/>
              </a:rPr>
              <a:t>for human consumption.</a:t>
            </a:r>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24</a:t>
            </a:fld>
            <a:endParaRPr lang="en-US" dirty="0"/>
          </a:p>
        </p:txBody>
      </p:sp>
    </p:spTree>
    <p:extLst>
      <p:ext uri="{BB962C8B-B14F-4D97-AF65-F5344CB8AC3E}">
        <p14:creationId xmlns:p14="http://schemas.microsoft.com/office/powerpoint/2010/main" val="329500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fld id="{717718B1-C823-4B28-8544-EE0636C23341}" type="slidenum">
              <a:rPr lang="en-US" smtClean="0"/>
              <a:t>25</a:t>
            </a:fld>
            <a:endParaRPr lang="en-US" dirty="0"/>
          </a:p>
        </p:txBody>
      </p:sp>
    </p:spTree>
    <p:extLst>
      <p:ext uri="{BB962C8B-B14F-4D97-AF65-F5344CB8AC3E}">
        <p14:creationId xmlns:p14="http://schemas.microsoft.com/office/powerpoint/2010/main" val="374657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A summary of the PN requirements of the LCCR</a:t>
            </a:r>
          </a:p>
        </p:txBody>
      </p:sp>
      <p:sp>
        <p:nvSpPr>
          <p:cNvPr id="4" name="Slide Number Placeholder 3"/>
          <p:cNvSpPr>
            <a:spLocks noGrp="1"/>
          </p:cNvSpPr>
          <p:nvPr>
            <p:ph type="sldNum" sz="quarter" idx="10"/>
          </p:nvPr>
        </p:nvSpPr>
        <p:spPr/>
        <p:txBody>
          <a:bodyPr/>
          <a:lstStyle/>
          <a:p>
            <a:fld id="{717718B1-C823-4B28-8544-EE0636C23341}" type="slidenum">
              <a:rPr lang="en-US" smtClean="0"/>
              <a:t>26</a:t>
            </a:fld>
            <a:endParaRPr lang="en-US" dirty="0"/>
          </a:p>
        </p:txBody>
      </p:sp>
    </p:spTree>
    <p:extLst>
      <p:ext uri="{BB962C8B-B14F-4D97-AF65-F5344CB8AC3E}">
        <p14:creationId xmlns:p14="http://schemas.microsoft.com/office/powerpoint/2010/main" val="297774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897290">
              <a:defRPr/>
            </a:pPr>
            <a:r>
              <a:rPr lang="en-US" dirty="0"/>
              <a:t>ASDWA is recommending extending notice to 72 hours</a:t>
            </a:r>
          </a:p>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27</a:t>
            </a:fld>
            <a:endParaRPr lang="en-US" dirty="0"/>
          </a:p>
        </p:txBody>
      </p:sp>
    </p:spTree>
    <p:extLst>
      <p:ext uri="{BB962C8B-B14F-4D97-AF65-F5344CB8AC3E}">
        <p14:creationId xmlns:p14="http://schemas.microsoft.com/office/powerpoint/2010/main" val="329500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Systems need to begin the LSL inventory now.  Resources will be provided.</a:t>
            </a:r>
          </a:p>
        </p:txBody>
      </p:sp>
      <p:sp>
        <p:nvSpPr>
          <p:cNvPr id="4" name="Slide Number Placeholder 3"/>
          <p:cNvSpPr>
            <a:spLocks noGrp="1"/>
          </p:cNvSpPr>
          <p:nvPr>
            <p:ph type="sldNum" sz="quarter" idx="10"/>
          </p:nvPr>
        </p:nvSpPr>
        <p:spPr/>
        <p:txBody>
          <a:bodyPr/>
          <a:lstStyle/>
          <a:p>
            <a:fld id="{717718B1-C823-4B28-8544-EE0636C23341}" type="slidenum">
              <a:rPr lang="en-US" smtClean="0"/>
              <a:t>28</a:t>
            </a:fld>
            <a:endParaRPr lang="en-US" dirty="0"/>
          </a:p>
        </p:txBody>
      </p:sp>
    </p:spTree>
    <p:extLst>
      <p:ext uri="{BB962C8B-B14F-4D97-AF65-F5344CB8AC3E}">
        <p14:creationId xmlns:p14="http://schemas.microsoft.com/office/powerpoint/2010/main" val="398609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GL must be presumed to have been downstream if not known.  </a:t>
            </a:r>
          </a:p>
        </p:txBody>
      </p:sp>
      <p:sp>
        <p:nvSpPr>
          <p:cNvPr id="4" name="Slide Number Placeholder 3"/>
          <p:cNvSpPr>
            <a:spLocks noGrp="1"/>
          </p:cNvSpPr>
          <p:nvPr>
            <p:ph type="sldNum" sz="quarter" idx="10"/>
          </p:nvPr>
        </p:nvSpPr>
        <p:spPr/>
        <p:txBody>
          <a:bodyPr/>
          <a:lstStyle/>
          <a:p>
            <a:fld id="{717718B1-C823-4B28-8544-EE0636C23341}" type="slidenum">
              <a:rPr lang="en-US" smtClean="0"/>
              <a:t>6</a:t>
            </a:fld>
            <a:endParaRPr lang="en-US" dirty="0"/>
          </a:p>
        </p:txBody>
      </p:sp>
    </p:spTree>
    <p:extLst>
      <p:ext uri="{BB962C8B-B14F-4D97-AF65-F5344CB8AC3E}">
        <p14:creationId xmlns:p14="http://schemas.microsoft.com/office/powerpoint/2010/main" val="329500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717718B1-C823-4B28-8544-EE0636C23341}" type="slidenum">
              <a:rPr lang="en-US" smtClean="0"/>
              <a:t>12</a:t>
            </a:fld>
            <a:endParaRPr lang="en-US" dirty="0"/>
          </a:p>
        </p:txBody>
      </p:sp>
    </p:spTree>
    <p:extLst>
      <p:ext uri="{BB962C8B-B14F-4D97-AF65-F5344CB8AC3E}">
        <p14:creationId xmlns:p14="http://schemas.microsoft.com/office/powerpoint/2010/main" val="276666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Times New Roman" panose="02020603050405020304" pitchFamily="18" charset="0"/>
              </a:rPr>
              <a:t>Sites are to be selected from the pool by use of a random number generator or lottery method  between .8 and 20% of pool to be validated</a:t>
            </a:r>
            <a:endParaRPr lang="en-US" dirty="0"/>
          </a:p>
        </p:txBody>
      </p:sp>
      <p:sp>
        <p:nvSpPr>
          <p:cNvPr id="4" name="Slide Number Placeholder 3"/>
          <p:cNvSpPr>
            <a:spLocks noGrp="1"/>
          </p:cNvSpPr>
          <p:nvPr>
            <p:ph type="sldNum" sz="quarter" idx="5"/>
          </p:nvPr>
        </p:nvSpPr>
        <p:spPr/>
        <p:txBody>
          <a:bodyPr/>
          <a:lstStyle/>
          <a:p>
            <a:pPr>
              <a:defRPr/>
            </a:pPr>
            <a:fld id="{D73C5C49-1673-4146-A832-85312A765EA6}" type="slidenum">
              <a:rPr lang="en-US" smtClean="0"/>
              <a:pPr>
                <a:defRPr/>
              </a:pPr>
              <a:t>15</a:t>
            </a:fld>
            <a:endParaRPr lang="en-US" dirty="0"/>
          </a:p>
        </p:txBody>
      </p:sp>
    </p:spTree>
    <p:extLst>
      <p:ext uri="{BB962C8B-B14F-4D97-AF65-F5344CB8AC3E}">
        <p14:creationId xmlns:p14="http://schemas.microsoft.com/office/powerpoint/2010/main" val="250889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PN has been elevated to a public health threat level equivalent to an e-coli or TT violation.</a:t>
            </a:r>
          </a:p>
        </p:txBody>
      </p:sp>
      <p:sp>
        <p:nvSpPr>
          <p:cNvPr id="4" name="Slide Number Placeholder 3"/>
          <p:cNvSpPr>
            <a:spLocks noGrp="1"/>
          </p:cNvSpPr>
          <p:nvPr>
            <p:ph type="sldNum" sz="quarter" idx="10"/>
          </p:nvPr>
        </p:nvSpPr>
        <p:spPr/>
        <p:txBody>
          <a:bodyPr/>
          <a:lstStyle/>
          <a:p>
            <a:fld id="{717718B1-C823-4B28-8544-EE0636C23341}" type="slidenum">
              <a:rPr lang="en-US" smtClean="0"/>
              <a:t>18</a:t>
            </a:fld>
            <a:endParaRPr lang="en-US" dirty="0"/>
          </a:p>
        </p:txBody>
      </p:sp>
    </p:spTree>
    <p:extLst>
      <p:ext uri="{BB962C8B-B14F-4D97-AF65-F5344CB8AC3E}">
        <p14:creationId xmlns:p14="http://schemas.microsoft.com/office/powerpoint/2010/main" val="50630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Components of the  LSL replacement plan shall include</a:t>
            </a:r>
          </a:p>
        </p:txBody>
      </p:sp>
      <p:sp>
        <p:nvSpPr>
          <p:cNvPr id="4" name="Slide Number Placeholder 3"/>
          <p:cNvSpPr>
            <a:spLocks noGrp="1"/>
          </p:cNvSpPr>
          <p:nvPr>
            <p:ph type="sldNum" sz="quarter" idx="10"/>
          </p:nvPr>
        </p:nvSpPr>
        <p:spPr/>
        <p:txBody>
          <a:bodyPr/>
          <a:lstStyle/>
          <a:p>
            <a:fld id="{717718B1-C823-4B28-8544-EE0636C23341}" type="slidenum">
              <a:rPr lang="en-US" smtClean="0"/>
              <a:t>19</a:t>
            </a:fld>
            <a:endParaRPr lang="en-US" dirty="0"/>
          </a:p>
        </p:txBody>
      </p:sp>
    </p:spTree>
    <p:extLst>
      <p:ext uri="{BB962C8B-B14F-4D97-AF65-F5344CB8AC3E}">
        <p14:creationId xmlns:p14="http://schemas.microsoft.com/office/powerpoint/2010/main" val="216241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The big change here is the addition of Galvanized and the redefining of copper pipes and lead solder, </a:t>
            </a:r>
          </a:p>
        </p:txBody>
      </p:sp>
      <p:sp>
        <p:nvSpPr>
          <p:cNvPr id="4" name="Slide Number Placeholder 3"/>
          <p:cNvSpPr>
            <a:spLocks noGrp="1"/>
          </p:cNvSpPr>
          <p:nvPr>
            <p:ph type="sldNum" sz="quarter" idx="10"/>
          </p:nvPr>
        </p:nvSpPr>
        <p:spPr/>
        <p:txBody>
          <a:bodyPr/>
          <a:lstStyle/>
          <a:p>
            <a:fld id="{717718B1-C823-4B28-8544-EE0636C23341}" type="slidenum">
              <a:rPr lang="en-US" smtClean="0"/>
              <a:t>20</a:t>
            </a:fld>
            <a:endParaRPr lang="en-US" dirty="0"/>
          </a:p>
        </p:txBody>
      </p:sp>
    </p:spTree>
    <p:extLst>
      <p:ext uri="{BB962C8B-B14F-4D97-AF65-F5344CB8AC3E}">
        <p14:creationId xmlns:p14="http://schemas.microsoft.com/office/powerpoint/2010/main" val="232217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21</a:t>
            </a:fld>
            <a:endParaRPr lang="en-US" dirty="0"/>
          </a:p>
        </p:txBody>
      </p:sp>
    </p:spTree>
    <p:extLst>
      <p:ext uri="{BB962C8B-B14F-4D97-AF65-F5344CB8AC3E}">
        <p14:creationId xmlns:p14="http://schemas.microsoft.com/office/powerpoint/2010/main" val="325517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905805" fontAlgn="auto">
              <a:spcBef>
                <a:spcPts val="0"/>
              </a:spcBef>
              <a:spcAft>
                <a:spcPts val="0"/>
              </a:spcAft>
              <a:defRPr/>
            </a:pPr>
            <a:r>
              <a:rPr lang="en-US" dirty="0"/>
              <a:t>F&amp;F or assessments- TDEC</a:t>
            </a:r>
            <a:r>
              <a:rPr lang="en-US" baseline="0" dirty="0"/>
              <a:t> has required some form of follow up for years via policy, we have not developed a hard rule. </a:t>
            </a:r>
            <a:endParaRPr lang="en-US" dirty="0"/>
          </a:p>
          <a:p>
            <a:endParaRPr lang="en-US" dirty="0"/>
          </a:p>
        </p:txBody>
      </p:sp>
      <p:sp>
        <p:nvSpPr>
          <p:cNvPr id="4" name="Slide Number Placeholder 3"/>
          <p:cNvSpPr>
            <a:spLocks noGrp="1"/>
          </p:cNvSpPr>
          <p:nvPr>
            <p:ph type="sldNum" sz="quarter" idx="10"/>
          </p:nvPr>
        </p:nvSpPr>
        <p:spPr/>
        <p:txBody>
          <a:bodyPr/>
          <a:lstStyle/>
          <a:p>
            <a:fld id="{717718B1-C823-4B28-8544-EE0636C23341}" type="slidenum">
              <a:rPr lang="en-US" smtClean="0"/>
              <a:t>22</a:t>
            </a:fld>
            <a:endParaRPr lang="en-US" dirty="0"/>
          </a:p>
        </p:txBody>
      </p:sp>
    </p:spTree>
    <p:extLst>
      <p:ext uri="{BB962C8B-B14F-4D97-AF65-F5344CB8AC3E}">
        <p14:creationId xmlns:p14="http://schemas.microsoft.com/office/powerpoint/2010/main" val="329500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2909B-09F8-4BD5-AF55-A665955BBD60}" type="datetimeFigureOut">
              <a:rPr lang="en-US" smtClean="0"/>
              <a:t>10/29/2024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94347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9B1F-4A78-4DE2-B1E7-52FA32BE5580}" type="datetimeFigureOut">
              <a:rPr lang="en-US" smtClean="0"/>
              <a:t>10/29/2024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417337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9B1F-4A78-4DE2-B1E7-52FA32BE5580}" type="datetimeFigureOut">
              <a:rPr lang="en-US" smtClean="0"/>
              <a:t>10/29/2024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B86EB98-2A0E-445B-BB0B-838168476038}" type="slidenum">
              <a:rPr lang="en-US" smtClean="0"/>
              <a:pPr>
                <a:defRPr/>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1281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5E9B1F-4A78-4DE2-B1E7-52FA32BE5580}" type="datetimeFigureOut">
              <a:rPr lang="en-US" smtClean="0"/>
              <a:t>10/29/2024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411566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5E9B1F-4A78-4DE2-B1E7-52FA32BE5580}" type="datetimeFigureOut">
              <a:rPr lang="en-US" smtClean="0"/>
              <a:t>10/29/2024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B86EB98-2A0E-445B-BB0B-838168476038}" type="slidenum">
              <a:rPr lang="en-US" smtClean="0"/>
              <a:pPr>
                <a:defRPr/>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4325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5E9B1F-4A78-4DE2-B1E7-52FA32BE5580}" type="datetimeFigureOut">
              <a:rPr lang="en-US" smtClean="0"/>
              <a:t>10/29/2024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131526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D82FE-38CB-4EF0-933A-9DB1E0083DE7}" type="datetimeFigureOut">
              <a:rPr lang="en-US" smtClean="0"/>
              <a:t>10/29/2024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3241159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C4D7EC-FC7F-48C5-AE2E-706146BC4953}" type="datetimeFigureOut">
              <a:rPr lang="en-US" smtClean="0"/>
              <a:t>10/29/2024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2733870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9B1F-4A78-4DE2-B1E7-52FA32BE5580}" type="datetimeFigureOut">
              <a:rPr lang="en-US" smtClean="0"/>
              <a:t>10/29/2024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2515525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784" y="304803"/>
            <a:ext cx="3697816"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0"/>
          </p:nvPr>
        </p:nvSpPr>
        <p:spPr>
          <a:xfrm>
            <a:off x="6096000" y="0"/>
            <a:ext cx="6096000" cy="6858000"/>
          </a:xfrm>
        </p:spPr>
        <p:txBody>
          <a:bodyPr rtlCol="0">
            <a:normAutofit/>
          </a:bodyPr>
          <a:lstStyle>
            <a:lvl1pPr marL="0" indent="0">
              <a:buNone/>
              <a:defRPr/>
            </a:lvl1pPr>
          </a:lstStyle>
          <a:p>
            <a:pPr lvl="0"/>
            <a:r>
              <a:rPr lang="en-US" noProof="0" dirty="0"/>
              <a:t>Click icon to add picture</a:t>
            </a:r>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a:p>
            <a:pPr lvl="1"/>
            <a:r>
              <a:rPr lang="en-US"/>
              <a:t>Second level</a:t>
            </a:r>
          </a:p>
        </p:txBody>
      </p:sp>
      <p:sp>
        <p:nvSpPr>
          <p:cNvPr id="14" name="Text Placeholder 13"/>
          <p:cNvSpPr>
            <a:spLocks noGrp="1"/>
          </p:cNvSpPr>
          <p:nvPr>
            <p:ph type="body" sz="quarter" idx="12"/>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Click to edit Master text styles</a:t>
            </a:r>
          </a:p>
        </p:txBody>
      </p:sp>
    </p:spTree>
    <p:extLst>
      <p:ext uri="{BB962C8B-B14F-4D97-AF65-F5344CB8AC3E}">
        <p14:creationId xmlns:p14="http://schemas.microsoft.com/office/powerpoint/2010/main" val="2358692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3" name="Rectangle 2"/>
          <p:cNvSpPr/>
          <p:nvPr userDrawn="1"/>
        </p:nvSpPr>
        <p:spPr>
          <a:xfrm>
            <a:off x="3454400" y="3875088"/>
            <a:ext cx="8737600" cy="2239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15509" t="13397" r="9549" b="13397"/>
          <a:stretch>
            <a:fillRect/>
          </a:stretch>
        </p:blipFill>
        <p:spPr bwMode="auto">
          <a:xfrm>
            <a:off x="203200" y="3767138"/>
            <a:ext cx="33528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56000" y="3962400"/>
            <a:ext cx="84328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92339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B6A65E-2E7B-45D1-A4B9-0680C068B11A}" type="datetimeFigureOut">
              <a:rPr lang="en-US" smtClean="0"/>
              <a:t>10/29/2024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1499653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4" name="Rectangle 3"/>
          <p:cNvSpPr/>
          <p:nvPr userDrawn="1"/>
        </p:nvSpPr>
        <p:spPr>
          <a:xfrm>
            <a:off x="0" y="177800"/>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userDrawn="1"/>
        </p:nvSpPr>
        <p:spPr>
          <a:xfrm>
            <a:off x="0" y="990600"/>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userDrawn="1"/>
        </p:nvSpPr>
        <p:spPr>
          <a:xfrm>
            <a:off x="0" y="6151570"/>
            <a:ext cx="12192000" cy="7064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 y="6151570"/>
            <a:ext cx="211243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304800" y="1193807"/>
            <a:ext cx="11684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0"/>
          </p:nvPr>
        </p:nvSpPr>
        <p:spPr>
          <a:xfrm>
            <a:off x="4165600" y="6375407"/>
            <a:ext cx="3860800" cy="365125"/>
          </a:xfrm>
        </p:spPr>
        <p:txBody>
          <a:bodyPr/>
          <a:lstStyle>
            <a:lvl1pPr>
              <a:defRPr sz="100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p>
        </p:txBody>
      </p:sp>
      <p:sp>
        <p:nvSpPr>
          <p:cNvPr id="9" name="Slide Number Placeholder 5"/>
          <p:cNvSpPr>
            <a:spLocks noGrp="1"/>
          </p:cNvSpPr>
          <p:nvPr>
            <p:ph type="sldNum" sz="quarter" idx="11"/>
          </p:nvPr>
        </p:nvSpPr>
        <p:spPr>
          <a:xfrm>
            <a:off x="9144000" y="6375407"/>
            <a:ext cx="2844800" cy="365125"/>
          </a:xfrm>
        </p:spPr>
        <p:txBody>
          <a:bodyPr/>
          <a:lstStyle>
            <a:lvl1pPr>
              <a:defRPr sz="10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03653AC5-7138-46E0-89B1-0A0D56DAA67C}" type="slidenum">
              <a:rPr lang="en-US"/>
              <a:pPr>
                <a:defRPr/>
              </a:pPr>
              <a:t>‹#›</a:t>
            </a:fld>
            <a:endParaRPr lang="en-US" dirty="0"/>
          </a:p>
        </p:txBody>
      </p:sp>
    </p:spTree>
    <p:extLst>
      <p:ext uri="{BB962C8B-B14F-4D97-AF65-F5344CB8AC3E}">
        <p14:creationId xmlns:p14="http://schemas.microsoft.com/office/powerpoint/2010/main" val="4193260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5" name="Rectangle 4"/>
          <p:cNvSpPr/>
          <p:nvPr userDrawn="1"/>
        </p:nvSpPr>
        <p:spPr>
          <a:xfrm>
            <a:off x="0" y="177800"/>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userDrawn="1"/>
        </p:nvSpPr>
        <p:spPr>
          <a:xfrm>
            <a:off x="0" y="6151570"/>
            <a:ext cx="12192000" cy="7064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 y="6151570"/>
            <a:ext cx="211243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4"/>
          </p:nvPr>
        </p:nvSpPr>
        <p:spPr>
          <a:xfrm>
            <a:off x="4165600" y="6375407"/>
            <a:ext cx="3860800" cy="365125"/>
          </a:xfrm>
        </p:spPr>
        <p:txBody>
          <a:bodyPr/>
          <a:lstStyle>
            <a:lvl1pPr>
              <a:defRPr sz="100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p>
        </p:txBody>
      </p:sp>
      <p:sp>
        <p:nvSpPr>
          <p:cNvPr id="10" name="Slide Number Placeholder 5"/>
          <p:cNvSpPr>
            <a:spLocks noGrp="1"/>
          </p:cNvSpPr>
          <p:nvPr>
            <p:ph type="sldNum" sz="quarter" idx="15"/>
          </p:nvPr>
        </p:nvSpPr>
        <p:spPr>
          <a:xfrm>
            <a:off x="9144000" y="6375407"/>
            <a:ext cx="2844800" cy="365125"/>
          </a:xfrm>
        </p:spPr>
        <p:txBody>
          <a:bodyPr/>
          <a:lstStyle>
            <a:lvl1pPr>
              <a:defRPr sz="100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4D20C399-BF9C-49C1-8219-F2CCEE9FEA2B}" type="slidenum">
              <a:rPr lang="en-US"/>
              <a:pPr>
                <a:defRPr/>
              </a:pPr>
              <a:t>‹#›</a:t>
            </a:fld>
            <a:endParaRPr lang="en-US" dirty="0"/>
          </a:p>
        </p:txBody>
      </p:sp>
    </p:spTree>
    <p:extLst>
      <p:ext uri="{BB962C8B-B14F-4D97-AF65-F5344CB8AC3E}">
        <p14:creationId xmlns:p14="http://schemas.microsoft.com/office/powerpoint/2010/main" val="2694285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1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335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rgbClr val="E877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931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811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rgbClr val="E0E0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4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5D96E-8D7E-422E-A2A8-D28C1B4E7B86}" type="datetimeFigureOut">
              <a:rPr lang="en-US" smtClean="0"/>
              <a:t>10/29/2024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203047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E9B1F-4A78-4DE2-B1E7-52FA32BE5580}" type="datetimeFigureOut">
              <a:rPr lang="en-US" smtClean="0"/>
              <a:t>10/29/2024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405856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CA95C9-E353-4D5F-9DEE-820E2A1F9C49}" type="datetimeFigureOut">
              <a:rPr lang="en-US" smtClean="0"/>
              <a:t>10/29/2024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357653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055670-3E6A-43D3-8215-C1C48E0C9650}" type="datetimeFigureOut">
              <a:rPr lang="en-US" smtClean="0"/>
              <a:t>10/29/2024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99479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34154-F461-49B9-A649-5772D9210BB9}"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11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A1323-B5E5-4968-904B-943CFA4A926F}" type="datetimeFigureOut">
              <a:rPr lang="en-US" smtClean="0"/>
              <a:t>10/29/2024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335461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E9B1F-4A78-4DE2-B1E7-52FA32BE5580}" type="datetimeFigureOut">
              <a:rPr lang="en-US" smtClean="0"/>
              <a:t>10/29/2024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227332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5E9B1F-4A78-4DE2-B1E7-52FA32BE5580}" type="datetimeFigureOut">
              <a:rPr lang="en-US" smtClean="0"/>
              <a:t>10/29/2024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5B86EB98-2A0E-445B-BB0B-838168476038}" type="slidenum">
              <a:rPr lang="en-US" smtClean="0"/>
              <a:pPr>
                <a:defRPr/>
              </a:pPr>
              <a:t>‹#›</a:t>
            </a:fld>
            <a:endParaRPr lang="en-US" dirty="0"/>
          </a:p>
        </p:txBody>
      </p:sp>
    </p:spTree>
    <p:extLst>
      <p:ext uri="{BB962C8B-B14F-4D97-AF65-F5344CB8AC3E}">
        <p14:creationId xmlns:p14="http://schemas.microsoft.com/office/powerpoint/2010/main" val="1802820724"/>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699" r:id="rId18"/>
    <p:sldLayoutId id="2147483700" r:id="rId19"/>
    <p:sldLayoutId id="2147483704" r:id="rId20"/>
    <p:sldLayoutId id="2147483709" r:id="rId21"/>
    <p:sldLayoutId id="2147483710" r:id="rId22"/>
    <p:sldLayoutId id="2147483711" r:id="rId23"/>
    <p:sldLayoutId id="2147483712" r:id="rId24"/>
    <p:sldLayoutId id="2147483713" r:id="rId25"/>
    <p:sldLayoutId id="2147483714" r:id="rId2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davidmoney@taud.org"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tn.gov/environment/arp.html" TargetMode="External"/><Relationship Id="rId2" Type="http://schemas.openxmlformats.org/officeDocument/2006/relationships/hyperlink" Target="https://www.tn.gov/content/tn/environment/program-areas/wr-water-resources/srfp/srf-home/i-need-funding/funding-dw-project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pa.gov/ground-water-and-drinking-water/revised-lead-and-copper-rul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hyperlink" Target="https://www.tn.gov/environment/program-areas/wr-water-resources/water-quality/drinking-water-redirect/lead-and-copper-rule.html" TargetMode="External"/><Relationship Id="rId7" Type="http://schemas.openxmlformats.org/officeDocument/2006/relationships/hyperlink" Target="https://www.blueconduit.com/lcr-revisions" TargetMode="External"/><Relationship Id="rId2" Type="http://schemas.openxmlformats.org/officeDocument/2006/relationships/hyperlink" Target="https://www.epa.gov/ground-water-and-drinking-water/lead-and-copper-rule-improvements" TargetMode="External"/><Relationship Id="rId1" Type="http://schemas.openxmlformats.org/officeDocument/2006/relationships/slideLayout" Target="../slideLayouts/slideLayout2.xml"/><Relationship Id="rId6" Type="http://schemas.openxmlformats.org/officeDocument/2006/relationships/hyperlink" Target="https://www.awwa.org/Resources-Tools/Resource-Topics/Inorganic-Contaminants/Lead" TargetMode="External"/><Relationship Id="rId5" Type="http://schemas.openxmlformats.org/officeDocument/2006/relationships/hyperlink" Target="https://www.asdwa.org/wp-content/uploads/2019/08/ASDWA_Developing-Lead-Service-Line-Inventories.pdf" TargetMode="External"/><Relationship Id="rId4" Type="http://schemas.openxmlformats.org/officeDocument/2006/relationships/hyperlink" Target="https://www.lslr-collaborative.org/preparing-an-inventory.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cfr.gov/current/title-40/section-141.31#p-141.31(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9017-46EE-5C81-97BF-DB1E42F705F2}"/>
              </a:ext>
            </a:extLst>
          </p:cNvPr>
          <p:cNvSpPr>
            <a:spLocks noGrp="1"/>
          </p:cNvSpPr>
          <p:nvPr>
            <p:ph type="title"/>
          </p:nvPr>
        </p:nvSpPr>
        <p:spPr>
          <a:xfrm>
            <a:off x="1752600" y="533400"/>
            <a:ext cx="8610600" cy="3505200"/>
          </a:xfrm>
        </p:spPr>
        <p:txBody>
          <a:bodyPr>
            <a:normAutofit fontScale="90000"/>
          </a:bodyPr>
          <a:lstStyle/>
          <a:p>
            <a:pPr algn="ctr"/>
            <a:br>
              <a:rPr lang="en-US" dirty="0"/>
            </a:br>
            <a:br>
              <a:rPr lang="en-US" dirty="0"/>
            </a:br>
            <a:br>
              <a:rPr lang="en-US" dirty="0"/>
            </a:br>
            <a:br>
              <a:rPr lang="en-US" dirty="0"/>
            </a:br>
            <a:br>
              <a:rPr lang="en-US" dirty="0"/>
            </a:br>
            <a:br>
              <a:rPr lang="en-US" dirty="0"/>
            </a:br>
            <a:r>
              <a:rPr lang="en-US" sz="6700" b="1" dirty="0">
                <a:solidFill>
                  <a:schemeClr val="tx1"/>
                </a:solidFill>
              </a:rPr>
              <a:t>Lead and Copper Rule Improvements</a:t>
            </a:r>
            <a:br>
              <a:rPr lang="en-US" dirty="0">
                <a:solidFill>
                  <a:schemeClr val="tx1"/>
                </a:solidFill>
              </a:rPr>
            </a:br>
            <a:br>
              <a:rPr lang="en-US" dirty="0"/>
            </a:br>
            <a:endParaRPr lang="en-US" sz="3600" b="1" dirty="0">
              <a:solidFill>
                <a:schemeClr val="bg1"/>
              </a:solidFill>
            </a:endParaRPr>
          </a:p>
        </p:txBody>
      </p:sp>
      <p:sp>
        <p:nvSpPr>
          <p:cNvPr id="7" name="Text Placeholder 6">
            <a:extLst>
              <a:ext uri="{FF2B5EF4-FFF2-40B4-BE49-F238E27FC236}">
                <a16:creationId xmlns:a16="http://schemas.microsoft.com/office/drawing/2014/main" id="{559F3926-163F-BD8C-3867-32BA939F0130}"/>
              </a:ext>
            </a:extLst>
          </p:cNvPr>
          <p:cNvSpPr>
            <a:spLocks noGrp="1"/>
          </p:cNvSpPr>
          <p:nvPr>
            <p:ph type="body" sz="quarter" idx="13"/>
          </p:nvPr>
        </p:nvSpPr>
        <p:spPr>
          <a:xfrm>
            <a:off x="684212" y="4953000"/>
            <a:ext cx="8534400" cy="529222"/>
          </a:xfrm>
        </p:spPr>
        <p:txBody>
          <a:bodyPr/>
          <a:lstStyle/>
          <a:p>
            <a:r>
              <a:rPr lang="en-US" b="1" dirty="0"/>
              <a:t>October 30, 2024</a:t>
            </a:r>
          </a:p>
        </p:txBody>
      </p:sp>
      <p:sp>
        <p:nvSpPr>
          <p:cNvPr id="6" name="Text Placeholder 5">
            <a:extLst>
              <a:ext uri="{FF2B5EF4-FFF2-40B4-BE49-F238E27FC236}">
                <a16:creationId xmlns:a16="http://schemas.microsoft.com/office/drawing/2014/main" id="{C53C4466-43D6-C740-56AD-18F6331C7F38}"/>
              </a:ext>
            </a:extLst>
          </p:cNvPr>
          <p:cNvSpPr>
            <a:spLocks noGrp="1"/>
          </p:cNvSpPr>
          <p:nvPr>
            <p:ph type="body" idx="1"/>
          </p:nvPr>
        </p:nvSpPr>
        <p:spPr>
          <a:xfrm>
            <a:off x="684211" y="5486400"/>
            <a:ext cx="8534401" cy="965624"/>
          </a:xfrm>
        </p:spPr>
        <p:txBody>
          <a:bodyPr anchor="b"/>
          <a:lstStyle/>
          <a:p>
            <a:r>
              <a:rPr lang="en-US" dirty="0">
                <a:solidFill>
                  <a:schemeClr val="tx1"/>
                </a:solidFill>
              </a:rPr>
              <a:t>David Money-  </a:t>
            </a:r>
            <a:r>
              <a:rPr lang="en-US" dirty="0">
                <a:hlinkClick r:id="rId2"/>
              </a:rPr>
              <a:t>davidmoney@taud.org</a:t>
            </a:r>
            <a:endParaRPr lang="en-US" dirty="0"/>
          </a:p>
          <a:p>
            <a:r>
              <a:rPr lang="en-US" dirty="0">
                <a:solidFill>
                  <a:schemeClr val="tx1"/>
                </a:solidFill>
              </a:rPr>
              <a:t>931-477-0963</a:t>
            </a:r>
          </a:p>
        </p:txBody>
      </p:sp>
      <p:pic>
        <p:nvPicPr>
          <p:cNvPr id="3" name="Picture 2" descr="Graphical user interface, text">
            <a:extLst>
              <a:ext uri="{FF2B5EF4-FFF2-40B4-BE49-F238E27FC236}">
                <a16:creationId xmlns:a16="http://schemas.microsoft.com/office/drawing/2014/main" id="{69D43169-3DAF-2A26-2121-0D2F3E7FA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352" y="152400"/>
            <a:ext cx="7241296" cy="1761977"/>
          </a:xfrm>
          <a:prstGeom prst="rect">
            <a:avLst/>
          </a:prstGeom>
        </p:spPr>
      </p:pic>
    </p:spTree>
    <p:extLst>
      <p:ext uri="{BB962C8B-B14F-4D97-AF65-F5344CB8AC3E}">
        <p14:creationId xmlns:p14="http://schemas.microsoft.com/office/powerpoint/2010/main" val="23054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206B-DC02-5ACF-CCCD-918D87E3B217}"/>
              </a:ext>
            </a:extLst>
          </p:cNvPr>
          <p:cNvSpPr>
            <a:spLocks noGrp="1"/>
          </p:cNvSpPr>
          <p:nvPr>
            <p:ph type="title"/>
          </p:nvPr>
        </p:nvSpPr>
        <p:spPr>
          <a:xfrm>
            <a:off x="914401" y="624110"/>
            <a:ext cx="10590212" cy="2804890"/>
          </a:xfrm>
        </p:spPr>
        <p:txBody>
          <a:bodyPr>
            <a:normAutofit/>
          </a:bodyPr>
          <a:lstStyle/>
          <a:p>
            <a:br>
              <a:rPr lang="en-US" dirty="0"/>
            </a:br>
            <a:br>
              <a:rPr lang="en-US" dirty="0"/>
            </a:br>
            <a:r>
              <a:rPr lang="en-US" sz="3800" dirty="0"/>
              <a:t>What are the final requirements of the LCRI?</a:t>
            </a:r>
          </a:p>
        </p:txBody>
      </p:sp>
      <p:sp>
        <p:nvSpPr>
          <p:cNvPr id="3" name="Content Placeholder 2">
            <a:extLst>
              <a:ext uri="{FF2B5EF4-FFF2-40B4-BE49-F238E27FC236}">
                <a16:creationId xmlns:a16="http://schemas.microsoft.com/office/drawing/2014/main" id="{0D201A0A-8A31-7871-3DFA-3D1EB99D12F0}"/>
              </a:ext>
            </a:extLst>
          </p:cNvPr>
          <p:cNvSpPr>
            <a:spLocks noGrp="1"/>
          </p:cNvSpPr>
          <p:nvPr>
            <p:ph idx="1"/>
          </p:nvPr>
        </p:nvSpPr>
        <p:spPr>
          <a:xfrm>
            <a:off x="4495800" y="5105400"/>
            <a:ext cx="7008812" cy="805822"/>
          </a:xfrm>
        </p:spPr>
        <p:txBody>
          <a:bodyPr/>
          <a:lstStyle/>
          <a:p>
            <a:endParaRPr lang="en-US" dirty="0"/>
          </a:p>
        </p:txBody>
      </p:sp>
    </p:spTree>
    <p:extLst>
      <p:ext uri="{BB962C8B-B14F-4D97-AF65-F5344CB8AC3E}">
        <p14:creationId xmlns:p14="http://schemas.microsoft.com/office/powerpoint/2010/main" val="333709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49D5-9FC9-F474-1148-565BEFC91602}"/>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42C3A46B-FEBF-A516-73F1-E861BD0E4766}"/>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9BA98F78-F703-AFDD-CC33-A641DEAD22BC}"/>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4C381645-AA39-331A-71D4-58B92CC1A29B}"/>
              </a:ext>
            </a:extLst>
          </p:cNvPr>
          <p:cNvPicPr>
            <a:picLocks noChangeAspect="1"/>
          </p:cNvPicPr>
          <p:nvPr/>
        </p:nvPicPr>
        <p:blipFill>
          <a:blip r:embed="rId2"/>
          <a:stretch>
            <a:fillRect/>
          </a:stretch>
        </p:blipFill>
        <p:spPr>
          <a:xfrm>
            <a:off x="152400" y="-64398"/>
            <a:ext cx="12039600" cy="6885538"/>
          </a:xfrm>
          <a:prstGeom prst="rect">
            <a:avLst/>
          </a:prstGeom>
        </p:spPr>
      </p:pic>
    </p:spTree>
    <p:extLst>
      <p:ext uri="{BB962C8B-B14F-4D97-AF65-F5344CB8AC3E}">
        <p14:creationId xmlns:p14="http://schemas.microsoft.com/office/powerpoint/2010/main" val="291156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l="26337" r="680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p:cNvSpPr>
            <a:spLocks noGrp="1"/>
          </p:cNvSpPr>
          <p:nvPr>
            <p:ph type="title"/>
          </p:nvPr>
        </p:nvSpPr>
        <p:spPr>
          <a:xfrm>
            <a:off x="207822" y="0"/>
            <a:ext cx="4623955" cy="1280890"/>
          </a:xfrm>
        </p:spPr>
        <p:txBody>
          <a:bodyPr>
            <a:normAutofit/>
          </a:bodyPr>
          <a:lstStyle/>
          <a:p>
            <a:pPr>
              <a:lnSpc>
                <a:spcPct val="90000"/>
              </a:lnSpc>
            </a:pPr>
            <a:r>
              <a:rPr lang="en-US" sz="2800" dirty="0">
                <a:latin typeface="Arial" panose="020B0604020202020204" pitchFamily="34" charset="0"/>
                <a:cs typeface="Arial" panose="020B0604020202020204" pitchFamily="34" charset="0"/>
              </a:rPr>
              <a:t>EPA Final Lead and Copper Rule Improvements</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07822" y="914400"/>
            <a:ext cx="6192978" cy="5943590"/>
          </a:xfrm>
        </p:spPr>
        <p:txBody>
          <a:bodyPr>
            <a:normAutofit fontScale="92500" lnSpcReduction="10000"/>
          </a:bodyPr>
          <a:lstStyle/>
          <a:p>
            <a:pPr lvl="1" fontAlgn="base">
              <a:lnSpc>
                <a:spcPct val="90000"/>
              </a:lnSpc>
              <a:buFont typeface="Arial" panose="020B0604020202020204" pitchFamily="34" charset="0"/>
              <a:buChar char="•"/>
            </a:pPr>
            <a:endParaRPr lang="en-US" sz="1100" u="sng" dirty="0">
              <a:latin typeface="Arial" panose="020B0604020202020204" pitchFamily="34" charset="0"/>
              <a:cs typeface="Arial" panose="020B0604020202020204" pitchFamily="34" charset="0"/>
            </a:endParaRPr>
          </a:p>
          <a:p>
            <a:pPr marL="0" indent="0">
              <a:lnSpc>
                <a:spcPct val="90000"/>
              </a:lnSpc>
              <a:buNone/>
            </a:pPr>
            <a:r>
              <a:rPr lang="en-US" sz="2000" dirty="0">
                <a:latin typeface="Arial" panose="020B0604020202020204" pitchFamily="34" charset="0"/>
                <a:cs typeface="Arial" panose="020B0604020202020204" pitchFamily="34" charset="0"/>
              </a:rPr>
              <a:t>Major Changes include </a:t>
            </a:r>
          </a:p>
          <a:p>
            <a:pPr>
              <a:lnSpc>
                <a:spcPct val="90000"/>
              </a:lnSpc>
            </a:pPr>
            <a:r>
              <a:rPr lang="en-US" sz="2000" dirty="0">
                <a:latin typeface="Arial" panose="020B0604020202020204" pitchFamily="34" charset="0"/>
                <a:cs typeface="Arial" panose="020B0604020202020204" pitchFamily="34" charset="0"/>
              </a:rPr>
              <a:t>Baseline inventories development</a:t>
            </a:r>
          </a:p>
          <a:p>
            <a:pPr>
              <a:lnSpc>
                <a:spcPct val="90000"/>
              </a:lnSpc>
            </a:pPr>
            <a:r>
              <a:rPr lang="en-US" sz="2000" dirty="0">
                <a:latin typeface="Arial" panose="020B0604020202020204" pitchFamily="34" charset="0"/>
                <a:cs typeface="Arial" panose="020B0604020202020204" pitchFamily="34" charset="0"/>
              </a:rPr>
              <a:t>Validation of non-lead status services (7yrs)</a:t>
            </a:r>
          </a:p>
          <a:p>
            <a:pPr>
              <a:lnSpc>
                <a:spcPct val="90000"/>
              </a:lnSpc>
            </a:pPr>
            <a:r>
              <a:rPr lang="en-US" sz="2000" dirty="0">
                <a:latin typeface="Arial" panose="020B0604020202020204" pitchFamily="34" charset="0"/>
                <a:cs typeface="Arial" panose="020B0604020202020204" pitchFamily="34" charset="0"/>
              </a:rPr>
              <a:t>Identify all unknowns and</a:t>
            </a:r>
          </a:p>
          <a:p>
            <a:pPr>
              <a:lnSpc>
                <a:spcPct val="90000"/>
              </a:lnSpc>
            </a:pPr>
            <a:r>
              <a:rPr lang="en-US" sz="2000" dirty="0">
                <a:latin typeface="Arial" panose="020B0604020202020204" pitchFamily="34" charset="0"/>
                <a:cs typeface="Arial" panose="020B0604020202020204" pitchFamily="34" charset="0"/>
              </a:rPr>
              <a:t>Remove all lead,  GRR (10yrs)</a:t>
            </a:r>
          </a:p>
          <a:p>
            <a:pPr>
              <a:lnSpc>
                <a:spcPct val="90000"/>
              </a:lnSpc>
            </a:pPr>
            <a:r>
              <a:rPr lang="en-US" sz="2000" dirty="0">
                <a:latin typeface="Arial" panose="020B0604020202020204" pitchFamily="34" charset="0"/>
                <a:cs typeface="Arial" panose="020B0604020202020204" pitchFamily="34" charset="0"/>
              </a:rPr>
              <a:t>Revised Lead P90 AL of 10 ppb</a:t>
            </a:r>
          </a:p>
          <a:p>
            <a:pPr lvl="0">
              <a:lnSpc>
                <a:spcPct val="90000"/>
              </a:lnSpc>
            </a:pPr>
            <a:r>
              <a:rPr lang="en-US" sz="2000" dirty="0">
                <a:latin typeface="Arial" panose="020B0604020202020204" pitchFamily="34" charset="0"/>
                <a:cs typeface="Arial" panose="020B0604020202020204" pitchFamily="34" charset="0"/>
              </a:rPr>
              <a:t>Replacement plans if Lead, GRR or </a:t>
            </a:r>
            <a:r>
              <a:rPr lang="en-US" sz="2000" dirty="0" err="1">
                <a:latin typeface="Arial" panose="020B0604020202020204" pitchFamily="34" charset="0"/>
                <a:cs typeface="Arial" panose="020B0604020202020204" pitchFamily="34" charset="0"/>
              </a:rPr>
              <a:t>Unk</a:t>
            </a:r>
            <a:endParaRPr lang="en-US" sz="2000" dirty="0">
              <a:latin typeface="Arial" panose="020B0604020202020204" pitchFamily="34" charset="0"/>
              <a:cs typeface="Arial" panose="020B0604020202020204" pitchFamily="34" charset="0"/>
            </a:endParaRPr>
          </a:p>
          <a:p>
            <a:pPr lvl="0">
              <a:lnSpc>
                <a:spcPct val="90000"/>
              </a:lnSpc>
            </a:pPr>
            <a:r>
              <a:rPr lang="en-US" sz="2000" dirty="0">
                <a:latin typeface="Arial" panose="020B0604020202020204" pitchFamily="34" charset="0"/>
                <a:cs typeface="Arial" panose="020B0604020202020204" pitchFamily="34" charset="0"/>
              </a:rPr>
              <a:t>New Tier Designations</a:t>
            </a:r>
          </a:p>
          <a:p>
            <a:pPr lvl="0">
              <a:lnSpc>
                <a:spcPct val="90000"/>
              </a:lnSpc>
            </a:pPr>
            <a:r>
              <a:rPr lang="en-US" sz="2000" dirty="0">
                <a:latin typeface="Arial" panose="020B0604020202020204" pitchFamily="34" charset="0"/>
                <a:cs typeface="Arial" panose="020B0604020202020204" pitchFamily="34" charset="0"/>
              </a:rPr>
              <a:t>Revised Sample Siting Plans</a:t>
            </a:r>
          </a:p>
          <a:p>
            <a:pPr lvl="0">
              <a:lnSpc>
                <a:spcPct val="90000"/>
              </a:lnSpc>
            </a:pPr>
            <a:r>
              <a:rPr lang="en-US" sz="2000" dirty="0">
                <a:latin typeface="Arial" panose="020B0604020202020204" pitchFamily="34" charset="0"/>
                <a:cs typeface="Arial" panose="020B0604020202020204" pitchFamily="34" charset="0"/>
              </a:rPr>
              <a:t>Corrosion Control Treatment  Changes</a:t>
            </a:r>
          </a:p>
          <a:p>
            <a:pPr lvl="0">
              <a:lnSpc>
                <a:spcPct val="90000"/>
              </a:lnSpc>
            </a:pPr>
            <a:r>
              <a:rPr lang="en-US" sz="2000" dirty="0">
                <a:latin typeface="Arial" panose="020B0604020202020204" pitchFamily="34" charset="0"/>
                <a:cs typeface="Arial" panose="020B0604020202020204" pitchFamily="34" charset="0"/>
              </a:rPr>
              <a:t>Tap Sampling Procedures</a:t>
            </a:r>
          </a:p>
          <a:p>
            <a:pPr lvl="0">
              <a:lnSpc>
                <a:spcPct val="90000"/>
              </a:lnSpc>
            </a:pPr>
            <a:r>
              <a:rPr lang="en-US" sz="2000" dirty="0">
                <a:latin typeface="Arial" panose="020B0604020202020204" pitchFamily="34" charset="0"/>
                <a:cs typeface="Arial" panose="020B0604020202020204" pitchFamily="34" charset="0"/>
              </a:rPr>
              <a:t>Public Education and Transparency Provisions</a:t>
            </a:r>
          </a:p>
          <a:p>
            <a:pPr lvl="0">
              <a:lnSpc>
                <a:spcPct val="90000"/>
              </a:lnSpc>
            </a:pPr>
            <a:r>
              <a:rPr lang="en-US" sz="2000" dirty="0">
                <a:latin typeface="Arial" panose="020B0604020202020204" pitchFamily="34" charset="0"/>
                <a:cs typeface="Arial" panose="020B0604020202020204" pitchFamily="34" charset="0"/>
              </a:rPr>
              <a:t>Distribution Site assessment samples &gt;</a:t>
            </a:r>
            <a:r>
              <a:rPr lang="en-US" sz="2000" strike="sngStrike"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10</a:t>
            </a:r>
            <a:r>
              <a:rPr lang="en-US" sz="2000" strike="sngStrike"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ppb</a:t>
            </a:r>
          </a:p>
          <a:p>
            <a:pPr lvl="0">
              <a:lnSpc>
                <a:spcPct val="90000"/>
              </a:lnSpc>
            </a:pPr>
            <a:r>
              <a:rPr lang="en-US" sz="2000" dirty="0">
                <a:latin typeface="Arial" panose="020B0604020202020204" pitchFamily="34" charset="0"/>
                <a:cs typeface="Arial" panose="020B0604020202020204" pitchFamily="34" charset="0"/>
              </a:rPr>
              <a:t>Lead Sampling of Schools and Childcare Facilities</a:t>
            </a:r>
          </a:p>
          <a:p>
            <a:pPr lvl="0">
              <a:lnSpc>
                <a:spcPct val="90000"/>
              </a:lnSpc>
            </a:pPr>
            <a:r>
              <a:rPr lang="en-US" sz="2000" dirty="0">
                <a:latin typeface="Arial" panose="020B0604020202020204" pitchFamily="34" charset="0"/>
                <a:cs typeface="Arial" panose="020B0604020202020204" pitchFamily="34" charset="0"/>
              </a:rPr>
              <a:t>CCR reporting changes </a:t>
            </a:r>
          </a:p>
          <a:p>
            <a:pPr lvl="0">
              <a:lnSpc>
                <a:spcPct val="90000"/>
              </a:lnSpc>
            </a:pPr>
            <a:endParaRPr lang="en-US" sz="1100" dirty="0"/>
          </a:p>
        </p:txBody>
      </p:sp>
    </p:spTree>
    <p:extLst>
      <p:ext uri="{BB962C8B-B14F-4D97-AF65-F5344CB8AC3E}">
        <p14:creationId xmlns:p14="http://schemas.microsoft.com/office/powerpoint/2010/main" val="403106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81DE0-38A7-F8A0-0879-10FC5387F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8BEA6-809D-1CE1-EA76-8890CE6EA02B}"/>
              </a:ext>
            </a:extLst>
          </p:cNvPr>
          <p:cNvSpPr>
            <a:spLocks noGrp="1"/>
          </p:cNvSpPr>
          <p:nvPr>
            <p:ph type="title"/>
          </p:nvPr>
        </p:nvSpPr>
        <p:spPr>
          <a:xfrm>
            <a:off x="762000" y="152401"/>
            <a:ext cx="11430000" cy="685799"/>
          </a:xfrm>
        </p:spPr>
        <p:txBody>
          <a:bodyPr>
            <a:normAutofit/>
          </a:bodyPr>
          <a:lstStyle/>
          <a:p>
            <a:pPr algn="ctr"/>
            <a:r>
              <a:rPr lang="en-US" dirty="0"/>
              <a:t>LCRI Baseline Service Line Inventory</a:t>
            </a:r>
          </a:p>
        </p:txBody>
      </p:sp>
      <p:sp>
        <p:nvSpPr>
          <p:cNvPr id="3" name="Content Placeholder 2">
            <a:extLst>
              <a:ext uri="{FF2B5EF4-FFF2-40B4-BE49-F238E27FC236}">
                <a16:creationId xmlns:a16="http://schemas.microsoft.com/office/drawing/2014/main" id="{23768135-A043-778E-9397-A223BADC0400}"/>
              </a:ext>
            </a:extLst>
          </p:cNvPr>
          <p:cNvSpPr>
            <a:spLocks noGrp="1"/>
          </p:cNvSpPr>
          <p:nvPr>
            <p:ph idx="1"/>
          </p:nvPr>
        </p:nvSpPr>
        <p:spPr>
          <a:xfrm>
            <a:off x="76200" y="838200"/>
            <a:ext cx="12115800" cy="5596467"/>
          </a:xfrm>
        </p:spPr>
        <p:txBody>
          <a:bodyPr anchor="t">
            <a:normAutofit/>
          </a:bodyPr>
          <a:lstStyle/>
          <a:p>
            <a:endParaRPr lang="en-US" dirty="0"/>
          </a:p>
          <a:p>
            <a:r>
              <a:rPr lang="en-US" dirty="0"/>
              <a:t>Requires water systems to </a:t>
            </a:r>
            <a:r>
              <a:rPr lang="en-US" b="1" dirty="0"/>
              <a:t>develop an updated initial service line inventory, called the LCRI baseline inventory,</a:t>
            </a:r>
            <a:r>
              <a:rPr lang="en-US" dirty="0"/>
              <a:t> which would be due by the compliance date of the LCRI (i.e., 3 years after the final LCRI is published).   October 2027</a:t>
            </a:r>
          </a:p>
          <a:p>
            <a:r>
              <a:rPr lang="en-US" dirty="0"/>
              <a:t>The proposed LCRI would require water systems to review records for information on </a:t>
            </a:r>
            <a:r>
              <a:rPr lang="en-US" b="1" dirty="0"/>
              <a:t>connector materials and include lead connector materials in the LCRI baseline inventory</a:t>
            </a:r>
            <a:r>
              <a:rPr lang="en-US" dirty="0"/>
              <a:t>.   System must consult records and records of inspections.  All connectors are to be classified as</a:t>
            </a:r>
          </a:p>
          <a:p>
            <a:pPr lvl="2">
              <a:buFont typeface="Wingdings" panose="05000000000000000000" pitchFamily="2" charset="2"/>
              <a:buChar char="§"/>
            </a:pPr>
            <a:r>
              <a:rPr lang="en-US" dirty="0"/>
              <a:t>Lead</a:t>
            </a:r>
          </a:p>
          <a:p>
            <a:pPr lvl="2">
              <a:buFont typeface="Wingdings" panose="05000000000000000000" pitchFamily="2" charset="2"/>
              <a:buChar char="§"/>
            </a:pPr>
            <a:r>
              <a:rPr lang="en-US" dirty="0"/>
              <a:t>Replaced lead</a:t>
            </a:r>
          </a:p>
          <a:p>
            <a:pPr lvl="2">
              <a:buFont typeface="Wingdings" panose="05000000000000000000" pitchFamily="2" charset="2"/>
              <a:buChar char="§"/>
            </a:pPr>
            <a:r>
              <a:rPr lang="en-US" dirty="0"/>
              <a:t>Never lead</a:t>
            </a:r>
          </a:p>
          <a:p>
            <a:pPr lvl="2">
              <a:buFont typeface="Wingdings" panose="05000000000000000000" pitchFamily="2" charset="2"/>
              <a:buChar char="§"/>
            </a:pPr>
            <a:r>
              <a:rPr lang="en-US" dirty="0"/>
              <a:t>Unknown</a:t>
            </a:r>
          </a:p>
          <a:p>
            <a:pPr lvl="2">
              <a:buFont typeface="Wingdings" panose="05000000000000000000" pitchFamily="2" charset="2"/>
              <a:buChar char="§"/>
            </a:pPr>
            <a:r>
              <a:rPr lang="en-US" dirty="0"/>
              <a:t>No connector Present</a:t>
            </a:r>
          </a:p>
          <a:p>
            <a:endParaRPr lang="en-US" dirty="0"/>
          </a:p>
          <a:p>
            <a:r>
              <a:rPr lang="en-US" dirty="0"/>
              <a:t>  Update </a:t>
            </a:r>
            <a:r>
              <a:rPr lang="en-US" b="1" dirty="0"/>
              <a:t>inventory annually make customer notifications annually </a:t>
            </a:r>
            <a:r>
              <a:rPr lang="en-US" dirty="0"/>
              <a:t>(lead, GRR unknowns)</a:t>
            </a:r>
          </a:p>
          <a:p>
            <a:r>
              <a:rPr lang="en-US" b="1" dirty="0"/>
              <a:t>Identify all service lines  and connectors of unknown material </a:t>
            </a:r>
            <a:r>
              <a:rPr lang="en-US" dirty="0"/>
              <a:t>by the replacement deadline. ( 10 years after final rule)</a:t>
            </a:r>
          </a:p>
          <a:p>
            <a:endParaRPr lang="en-US" dirty="0"/>
          </a:p>
        </p:txBody>
      </p:sp>
    </p:spTree>
    <p:extLst>
      <p:ext uri="{BB962C8B-B14F-4D97-AF65-F5344CB8AC3E}">
        <p14:creationId xmlns:p14="http://schemas.microsoft.com/office/powerpoint/2010/main" val="375762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A1A5-64BF-0E11-3F47-69F7B4AD5040}"/>
              </a:ext>
            </a:extLst>
          </p:cNvPr>
          <p:cNvSpPr>
            <a:spLocks noGrp="1"/>
          </p:cNvSpPr>
          <p:nvPr>
            <p:ph type="title"/>
          </p:nvPr>
        </p:nvSpPr>
        <p:spPr>
          <a:xfrm>
            <a:off x="1524000" y="76200"/>
            <a:ext cx="10515599" cy="1219200"/>
          </a:xfrm>
        </p:spPr>
        <p:txBody>
          <a:bodyPr/>
          <a:lstStyle/>
          <a:p>
            <a:r>
              <a:rPr lang="en-US"/>
              <a:t>Connectors must be included in baseline inventory </a:t>
            </a:r>
            <a:endParaRPr lang="en-US" dirty="0"/>
          </a:p>
        </p:txBody>
      </p:sp>
      <p:sp>
        <p:nvSpPr>
          <p:cNvPr id="3" name="Content Placeholder 2">
            <a:extLst>
              <a:ext uri="{FF2B5EF4-FFF2-40B4-BE49-F238E27FC236}">
                <a16:creationId xmlns:a16="http://schemas.microsoft.com/office/drawing/2014/main" id="{8B4E06CA-2982-9E64-04FC-5D643C4180C3}"/>
              </a:ext>
            </a:extLst>
          </p:cNvPr>
          <p:cNvSpPr>
            <a:spLocks noGrp="1"/>
          </p:cNvSpPr>
          <p:nvPr>
            <p:ph idx="1"/>
          </p:nvPr>
        </p:nvSpPr>
        <p:spPr>
          <a:xfrm>
            <a:off x="533400" y="1295400"/>
            <a:ext cx="11506200" cy="5562600"/>
          </a:xfrm>
        </p:spPr>
        <p:txBody>
          <a:bodyPr>
            <a:normAutofit/>
          </a:bodyPr>
          <a:lstStyle/>
          <a:p>
            <a:pPr marL="0" indent="0" algn="l">
              <a:buNone/>
            </a:pPr>
            <a:r>
              <a:rPr lang="en-US" sz="2800" b="0" i="1" u="none" strike="noStrike" baseline="0">
                <a:latin typeface="Times New Roman" panose="02020603050405020304" pitchFamily="18" charset="0"/>
              </a:rPr>
              <a:t>Connector</a:t>
            </a:r>
            <a:r>
              <a:rPr lang="en-US" sz="2800" b="0" i="0" u="none" strike="noStrike" baseline="0">
                <a:latin typeface="Times New Roman" panose="02020603050405020304" pitchFamily="18" charset="0"/>
              </a:rPr>
              <a:t>, also referred to as a gooseneck or pigtail, means a short segment of piping not exceeding three feet that can be bent and is used for connections between service piping, typically connecting the </a:t>
            </a:r>
            <a:r>
              <a:rPr lang="en-US" sz="2800" b="0" i="1" u="none" strike="noStrike" baseline="0">
                <a:latin typeface="Times New Roman" panose="02020603050405020304" pitchFamily="18" charset="0"/>
              </a:rPr>
              <a:t>service line </a:t>
            </a:r>
            <a:r>
              <a:rPr lang="en-US" sz="2800" b="0" i="0" u="none" strike="noStrike" baseline="0">
                <a:latin typeface="Times New Roman" panose="02020603050405020304" pitchFamily="18" charset="0"/>
              </a:rPr>
              <a:t>to the main. For purposes of subpart I, lead connectors are not considered to be part of the service line.</a:t>
            </a:r>
            <a:endParaRPr lang="en-US" sz="2800" dirty="0"/>
          </a:p>
        </p:txBody>
      </p:sp>
      <p:pic>
        <p:nvPicPr>
          <p:cNvPr id="4" name="Content Placeholder 3">
            <a:extLst>
              <a:ext uri="{FF2B5EF4-FFF2-40B4-BE49-F238E27FC236}">
                <a16:creationId xmlns:a16="http://schemas.microsoft.com/office/drawing/2014/main" id="{EDB067DC-DF20-662B-7018-77274ADD56A4}"/>
              </a:ext>
            </a:extLst>
          </p:cNvPr>
          <p:cNvPicPr>
            <a:picLocks noChangeAspect="1"/>
          </p:cNvPicPr>
          <p:nvPr/>
        </p:nvPicPr>
        <p:blipFill rotWithShape="1">
          <a:blip r:embed="rId2"/>
          <a:srcRect l="2074" r="2" b="2"/>
          <a:stretch/>
        </p:blipFill>
        <p:spPr>
          <a:xfrm>
            <a:off x="5709263" y="3143735"/>
            <a:ext cx="6480878" cy="3677094"/>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Tree>
    <p:extLst>
      <p:ext uri="{BB962C8B-B14F-4D97-AF65-F5344CB8AC3E}">
        <p14:creationId xmlns:p14="http://schemas.microsoft.com/office/powerpoint/2010/main" val="330041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0954-F3EC-452E-6D4F-65E8B30B9226}"/>
              </a:ext>
            </a:extLst>
          </p:cNvPr>
          <p:cNvSpPr>
            <a:spLocks noGrp="1"/>
          </p:cNvSpPr>
          <p:nvPr>
            <p:ph type="title"/>
          </p:nvPr>
        </p:nvSpPr>
        <p:spPr>
          <a:xfrm>
            <a:off x="762000" y="1"/>
            <a:ext cx="11430000" cy="838200"/>
          </a:xfrm>
        </p:spPr>
        <p:txBody>
          <a:bodyPr>
            <a:normAutofit/>
          </a:bodyPr>
          <a:lstStyle/>
          <a:p>
            <a:pPr algn="ctr"/>
            <a:r>
              <a:rPr lang="en-US" dirty="0"/>
              <a:t>Validation of not lead status </a:t>
            </a:r>
          </a:p>
        </p:txBody>
      </p:sp>
      <p:sp>
        <p:nvSpPr>
          <p:cNvPr id="3" name="Content Placeholder 2">
            <a:extLst>
              <a:ext uri="{FF2B5EF4-FFF2-40B4-BE49-F238E27FC236}">
                <a16:creationId xmlns:a16="http://schemas.microsoft.com/office/drawing/2014/main" id="{5017B55A-38A7-E4A9-24DF-38686FBCD432}"/>
              </a:ext>
            </a:extLst>
          </p:cNvPr>
          <p:cNvSpPr>
            <a:spLocks noGrp="1"/>
          </p:cNvSpPr>
          <p:nvPr>
            <p:ph idx="1"/>
          </p:nvPr>
        </p:nvSpPr>
        <p:spPr>
          <a:xfrm>
            <a:off x="76200" y="609600"/>
            <a:ext cx="12115800" cy="6324600"/>
          </a:xfrm>
        </p:spPr>
        <p:txBody>
          <a:bodyPr anchor="t">
            <a:normAutofit/>
          </a:bodyPr>
          <a:lstStyle/>
          <a:p>
            <a:r>
              <a:rPr lang="en-US" dirty="0"/>
              <a:t>                     Must develop a validation  pool of non-lead sites for inventory validation. </a:t>
            </a:r>
          </a:p>
          <a:p>
            <a:r>
              <a:rPr lang="en-US" dirty="0"/>
              <a:t>                     To include All non lead service line inventory that were determined via  a method other than </a:t>
            </a:r>
          </a:p>
          <a:p>
            <a:pPr lvl="1">
              <a:buFont typeface="Wingdings" panose="05000000000000000000" pitchFamily="2" charset="2"/>
              <a:buChar char="ü"/>
            </a:pPr>
            <a:r>
              <a:rPr lang="en-US" dirty="0"/>
              <a:t>Records used to develop the inventory </a:t>
            </a:r>
          </a:p>
          <a:p>
            <a:pPr lvl="1">
              <a:buFont typeface="Wingdings" panose="05000000000000000000" pitchFamily="2" charset="2"/>
              <a:buChar char="ü"/>
            </a:pPr>
            <a:r>
              <a:rPr lang="en-US" dirty="0"/>
              <a:t> Visual inspections of at least two points( excavation, meter box or inside home or were lead or GRR that was replaced)</a:t>
            </a:r>
          </a:p>
          <a:p>
            <a:pPr marL="457200" lvl="1" indent="0">
              <a:buNone/>
            </a:pPr>
            <a:r>
              <a:rPr lang="en-US" dirty="0"/>
              <a:t>From this pool, system must randomly select a % of sites to conduct a multipoint physical validation of at least two  points.   </a:t>
            </a:r>
          </a:p>
          <a:p>
            <a:pPr algn="l"/>
            <a:r>
              <a:rPr lang="en-US" sz="1800" b="0" i="0" u="none" strike="noStrike" baseline="0" dirty="0">
                <a:latin typeface="Helvetica" panose="020B0604020202020204" pitchFamily="34" charset="0"/>
              </a:rPr>
              <a:t>Size of validation pool          Number of validations required</a:t>
            </a:r>
          </a:p>
          <a:p>
            <a:pPr algn="l"/>
            <a:r>
              <a:rPr lang="en-US" sz="1800" b="0" i="0" u="none" strike="noStrike" baseline="0" dirty="0">
                <a:latin typeface="Helvetica" panose="020B0604020202020204" pitchFamily="34" charset="0"/>
              </a:rPr>
              <a:t>&lt;1,500 ............................. ..20 percent of validation pool.</a:t>
            </a:r>
          </a:p>
          <a:p>
            <a:pPr algn="l"/>
            <a:r>
              <a:rPr lang="en-US" sz="1800" b="0" i="0" u="none" strike="noStrike" baseline="0" dirty="0">
                <a:latin typeface="Helvetica" panose="020B0604020202020204" pitchFamily="34" charset="0"/>
              </a:rPr>
              <a:t>1,500 to 2,000 .................. 322.</a:t>
            </a:r>
          </a:p>
          <a:p>
            <a:pPr algn="l"/>
            <a:r>
              <a:rPr lang="en-US" sz="1800" b="0" i="0" u="none" strike="noStrike" baseline="0" dirty="0">
                <a:latin typeface="Helvetica" panose="020B0604020202020204" pitchFamily="34" charset="0"/>
              </a:rPr>
              <a:t>2,001 to 3,000 .................. 341.</a:t>
            </a:r>
          </a:p>
          <a:p>
            <a:pPr algn="l"/>
            <a:r>
              <a:rPr lang="en-US" sz="1800" b="0" i="0" u="none" strike="noStrike" baseline="0" dirty="0">
                <a:latin typeface="Helvetica" panose="020B0604020202020204" pitchFamily="34" charset="0"/>
              </a:rPr>
              <a:t>3,001 to 4,000 ...... ……….351.</a:t>
            </a:r>
          </a:p>
          <a:p>
            <a:pPr algn="l"/>
            <a:r>
              <a:rPr lang="en-US" sz="1800" b="0" i="0" u="none" strike="noStrike" baseline="0" dirty="0">
                <a:latin typeface="Helvetica" panose="020B0604020202020204" pitchFamily="34" charset="0"/>
              </a:rPr>
              <a:t>4,001 to 6,000 .................. 361.</a:t>
            </a:r>
          </a:p>
          <a:p>
            <a:pPr algn="l"/>
            <a:r>
              <a:rPr lang="en-US" sz="1800" b="0" i="0" u="none" strike="noStrike" baseline="0" dirty="0">
                <a:latin typeface="Helvetica" panose="020B0604020202020204" pitchFamily="34" charset="0"/>
              </a:rPr>
              <a:t>6,001 to 10,000 .... ……….371.</a:t>
            </a:r>
          </a:p>
          <a:p>
            <a:pPr algn="l"/>
            <a:r>
              <a:rPr lang="en-US" sz="1800" b="0" i="0" u="none" strike="noStrike" baseline="0" dirty="0">
                <a:latin typeface="Helvetica" panose="020B0604020202020204" pitchFamily="34" charset="0"/>
              </a:rPr>
              <a:t>10,001 to 50,000 ………… 381.</a:t>
            </a:r>
          </a:p>
          <a:p>
            <a:pPr algn="l"/>
            <a:r>
              <a:rPr lang="en-US" sz="1800" b="0" i="0" u="none" strike="noStrike" baseline="0" dirty="0">
                <a:latin typeface="Helvetica" panose="020B0604020202020204" pitchFamily="34" charset="0"/>
              </a:rPr>
              <a:t>&gt;50,000 .............................384.                        must be completed within 10 years of final rule pub.</a:t>
            </a:r>
            <a:r>
              <a:rPr lang="en-US" dirty="0">
                <a:latin typeface="Helvetica" panose="020B0604020202020204" pitchFamily="34" charset="0"/>
              </a:rPr>
              <a:t>(7yrs-2034)</a:t>
            </a:r>
            <a:endParaRPr lang="en-US" dirty="0"/>
          </a:p>
        </p:txBody>
      </p:sp>
    </p:spTree>
    <p:extLst>
      <p:ext uri="{BB962C8B-B14F-4D97-AF65-F5344CB8AC3E}">
        <p14:creationId xmlns:p14="http://schemas.microsoft.com/office/powerpoint/2010/main" val="302320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095E-0154-CAB6-4010-6796F1E55669}"/>
              </a:ext>
            </a:extLst>
          </p:cNvPr>
          <p:cNvSpPr>
            <a:spLocks noGrp="1"/>
          </p:cNvSpPr>
          <p:nvPr>
            <p:ph type="title"/>
          </p:nvPr>
        </p:nvSpPr>
        <p:spPr>
          <a:xfrm>
            <a:off x="1676400" y="624110"/>
            <a:ext cx="10363199" cy="1280890"/>
          </a:xfrm>
        </p:spPr>
        <p:txBody>
          <a:bodyPr/>
          <a:lstStyle/>
          <a:p>
            <a:r>
              <a:rPr lang="en-US" dirty="0"/>
              <a:t>Replacing all Lead, GRR service lines within 10 years (2037)</a:t>
            </a:r>
          </a:p>
        </p:txBody>
      </p:sp>
      <p:sp>
        <p:nvSpPr>
          <p:cNvPr id="3" name="Content Placeholder 2">
            <a:extLst>
              <a:ext uri="{FF2B5EF4-FFF2-40B4-BE49-F238E27FC236}">
                <a16:creationId xmlns:a16="http://schemas.microsoft.com/office/drawing/2014/main" id="{D6706BB0-AC0C-996D-1127-5A501307037D}"/>
              </a:ext>
            </a:extLst>
          </p:cNvPr>
          <p:cNvSpPr>
            <a:spLocks noGrp="1"/>
          </p:cNvSpPr>
          <p:nvPr>
            <p:ph idx="1"/>
          </p:nvPr>
        </p:nvSpPr>
        <p:spPr>
          <a:xfrm>
            <a:off x="457200" y="1905000"/>
            <a:ext cx="11506200" cy="4724400"/>
          </a:xfrm>
        </p:spPr>
        <p:txBody>
          <a:bodyPr>
            <a:normAutofit lnSpcReduction="10000"/>
          </a:bodyPr>
          <a:lstStyle/>
          <a:p>
            <a:r>
              <a:rPr lang="en-US" sz="2400" dirty="0"/>
              <a:t>Within 10 yrs.   systems must replace all Lead,  GRR and unknowns under their control, unless the replacement would leave in place a partial lead service line.  ( cumulative annual average of 10%)  extended time frame allowance for systems that must replace more than 3.9 % 39/1000 lines per year.  </a:t>
            </a:r>
          </a:p>
          <a:p>
            <a:endParaRPr lang="en-US" sz="2400" dirty="0"/>
          </a:p>
          <a:p>
            <a:r>
              <a:rPr lang="en-US" sz="2400" dirty="0"/>
              <a:t>Pitcher or POU filters ( six months) must be provided to customers after a LSL replacement </a:t>
            </a:r>
          </a:p>
          <a:p>
            <a:endParaRPr lang="en-US" sz="2400" dirty="0"/>
          </a:p>
          <a:p>
            <a:endParaRPr lang="en-US" sz="2400" dirty="0"/>
          </a:p>
          <a:p>
            <a:r>
              <a:rPr lang="en-US" sz="2400" dirty="0"/>
              <a:t>PWS must offer to sample the tap of customer between 3 and 6 months after the replacement. </a:t>
            </a:r>
          </a:p>
          <a:p>
            <a:endParaRPr lang="en-US" dirty="0"/>
          </a:p>
        </p:txBody>
      </p:sp>
    </p:spTree>
    <p:extLst>
      <p:ext uri="{BB962C8B-B14F-4D97-AF65-F5344CB8AC3E}">
        <p14:creationId xmlns:p14="http://schemas.microsoft.com/office/powerpoint/2010/main" val="137596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19D9-4FAF-0E17-3E14-F69B537957E7}"/>
              </a:ext>
            </a:extLst>
          </p:cNvPr>
          <p:cNvSpPr>
            <a:spLocks noGrp="1"/>
          </p:cNvSpPr>
          <p:nvPr>
            <p:ph type="title"/>
          </p:nvPr>
        </p:nvSpPr>
        <p:spPr>
          <a:xfrm>
            <a:off x="0" y="0"/>
            <a:ext cx="12192000" cy="1659467"/>
          </a:xfrm>
        </p:spPr>
        <p:txBody>
          <a:bodyPr>
            <a:normAutofit/>
          </a:bodyPr>
          <a:lstStyle/>
          <a:p>
            <a:r>
              <a:rPr lang="en-US" dirty="0"/>
              <a:t>How does the proposed LCRI define “under the control” of the water system? </a:t>
            </a:r>
          </a:p>
        </p:txBody>
      </p:sp>
      <p:sp>
        <p:nvSpPr>
          <p:cNvPr id="3" name="Content Placeholder 2">
            <a:extLst>
              <a:ext uri="{FF2B5EF4-FFF2-40B4-BE49-F238E27FC236}">
                <a16:creationId xmlns:a16="http://schemas.microsoft.com/office/drawing/2014/main" id="{E42E21A1-40AC-860A-2A59-E70DC4965149}"/>
              </a:ext>
            </a:extLst>
          </p:cNvPr>
          <p:cNvSpPr>
            <a:spLocks noGrp="1"/>
          </p:cNvSpPr>
          <p:nvPr>
            <p:ph idx="1"/>
          </p:nvPr>
        </p:nvSpPr>
        <p:spPr>
          <a:xfrm>
            <a:off x="0" y="1524000"/>
            <a:ext cx="12268200" cy="5544457"/>
          </a:xfrm>
        </p:spPr>
        <p:txBody>
          <a:bodyPr anchor="t">
            <a:normAutofit/>
          </a:bodyPr>
          <a:lstStyle/>
          <a:p>
            <a:r>
              <a:rPr lang="en-US" dirty="0"/>
              <a:t>The LCRI requires water systems to replace lead and GRR service lines, and any lead connectors encountered, that are “under the control” of the water system. </a:t>
            </a:r>
          </a:p>
          <a:p>
            <a:r>
              <a:rPr lang="en-US" dirty="0"/>
              <a:t>EPA is proposing to treat a service line and lead connector as under the system’s control wherever a water system has adequate access (e.g., legal access, physical access) to conduct full service line replacement or replacement of the lead connector. </a:t>
            </a:r>
          </a:p>
          <a:p>
            <a:endParaRPr lang="en-US" dirty="0">
              <a:solidFill>
                <a:schemeClr val="tx1"/>
              </a:solidFill>
            </a:endParaRPr>
          </a:p>
          <a:p>
            <a:r>
              <a:rPr lang="en-US" dirty="0">
                <a:solidFill>
                  <a:schemeClr val="tx1"/>
                </a:solidFill>
              </a:rPr>
              <a:t>The LCRI requires the water system to </a:t>
            </a:r>
            <a:r>
              <a:rPr lang="en-US" b="1" u="sng" dirty="0">
                <a:solidFill>
                  <a:schemeClr val="tx1"/>
                </a:solidFill>
              </a:rPr>
              <a:t>identify in its service line replacement plan any State or local laws or water tariff agreement requirements pertaining to its ability to gain adequate access.   TCA 7-35-401(c)</a:t>
            </a:r>
          </a:p>
          <a:p>
            <a:endParaRPr lang="en-US" b="1" u="sng" dirty="0">
              <a:solidFill>
                <a:schemeClr val="tx1"/>
              </a:solidFill>
            </a:endParaRPr>
          </a:p>
          <a:p>
            <a:r>
              <a:rPr lang="en-US" b="1" u="sng" dirty="0">
                <a:solidFill>
                  <a:schemeClr val="tx1"/>
                </a:solidFill>
              </a:rPr>
              <a:t>System would be required to make a reasonable effort to obtain property owner consent</a:t>
            </a:r>
            <a:r>
              <a:rPr lang="en-US" dirty="0">
                <a:solidFill>
                  <a:schemeClr val="tx1"/>
                </a:solidFill>
              </a:rPr>
              <a:t>. </a:t>
            </a:r>
          </a:p>
          <a:p>
            <a:r>
              <a:rPr lang="en-US" b="1" u="sng" dirty="0"/>
              <a:t>A reasonable effort includes a minimum of at least four attempts to engage the customer using at least two different methods.</a:t>
            </a:r>
            <a:r>
              <a:rPr lang="en-US" dirty="0"/>
              <a:t> If the water system is unable to obtain customer consent when required, the water system would not be required to conduct full service line replacement because, under those circumstances, the full service line would not be “under the control” of the operator of the system. </a:t>
            </a:r>
          </a:p>
          <a:p>
            <a:endParaRPr lang="en-US" dirty="0"/>
          </a:p>
          <a:p>
            <a:endParaRPr lang="en-US" dirty="0"/>
          </a:p>
        </p:txBody>
      </p:sp>
    </p:spTree>
    <p:extLst>
      <p:ext uri="{BB962C8B-B14F-4D97-AF65-F5344CB8AC3E}">
        <p14:creationId xmlns:p14="http://schemas.microsoft.com/office/powerpoint/2010/main" val="147786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12268200" cy="6705600"/>
          </a:xfrm>
        </p:spPr>
        <p:txBody>
          <a:bodyPr>
            <a:normAutofit lnSpcReduction="10000"/>
          </a:bodyPr>
          <a:lstStyle/>
          <a:p>
            <a:pPr marL="0" indent="0" algn="ctr">
              <a:buNone/>
            </a:pPr>
            <a:r>
              <a:rPr lang="en-US" sz="2800" b="1" dirty="0"/>
              <a:t>New  90</a:t>
            </a:r>
            <a:r>
              <a:rPr lang="en-US" sz="2800" b="1" baseline="30000" dirty="0"/>
              <a:t>th</a:t>
            </a:r>
            <a:r>
              <a:rPr lang="en-US" sz="2800" b="1" dirty="0"/>
              <a:t> % 10 ppb Action  level exceedance </a:t>
            </a:r>
            <a:endParaRPr lang="en-US" sz="2800" dirty="0"/>
          </a:p>
          <a:p>
            <a:pPr marL="0" indent="0" algn="ctr">
              <a:buNone/>
            </a:pPr>
            <a:endParaRPr lang="en-US" sz="2800" dirty="0"/>
          </a:p>
          <a:p>
            <a:pPr lvl="0"/>
            <a:endParaRPr lang="en-US" sz="2800" b="1" dirty="0"/>
          </a:p>
          <a:p>
            <a:pPr lvl="0"/>
            <a:r>
              <a:rPr lang="en-US" sz="2800" b="1" dirty="0"/>
              <a:t>24 hour Tier 1 public notice </a:t>
            </a:r>
          </a:p>
          <a:p>
            <a:r>
              <a:rPr lang="en-US" sz="2800" dirty="0"/>
              <a:t>Public Education and outreach no later than 60 days after end of each tap sampling period </a:t>
            </a:r>
          </a:p>
          <a:p>
            <a:pPr lvl="0"/>
            <a:r>
              <a:rPr lang="en-US" sz="2800" dirty="0"/>
              <a:t>Revert to Standard monitoring –every 6 months</a:t>
            </a:r>
          </a:p>
          <a:p>
            <a:r>
              <a:rPr lang="en-US" sz="2800" dirty="0"/>
              <a:t>Evaluation of CCT- install or re-optimize</a:t>
            </a:r>
          </a:p>
          <a:p>
            <a:endParaRPr lang="en-US" sz="2800" dirty="0"/>
          </a:p>
          <a:p>
            <a:r>
              <a:rPr lang="en-US" sz="2800" dirty="0"/>
              <a:t>Systems that exceed the Lead AL 3 times in 5 years must;</a:t>
            </a:r>
          </a:p>
          <a:p>
            <a:pPr lvl="0"/>
            <a:r>
              <a:rPr lang="en-US" sz="2800" dirty="0"/>
              <a:t>Provide filters to all customers and test the tap water of any customer served by lead, GRR or an unknown service line upon request. </a:t>
            </a:r>
          </a:p>
          <a:p>
            <a:pPr marL="0" indent="0" algn="ctr">
              <a:buNone/>
            </a:pPr>
            <a:endParaRPr lang="en-US" b="1" dirty="0"/>
          </a:p>
          <a:p>
            <a:pPr marL="0" indent="0" algn="ctr">
              <a:buNone/>
            </a:pPr>
            <a:endParaRPr lang="en-US" b="1" dirty="0"/>
          </a:p>
          <a:p>
            <a:pPr marL="0" indent="0" algn="ctr">
              <a:buNone/>
            </a:pPr>
            <a:endParaRPr lang="en-US" dirty="0"/>
          </a:p>
        </p:txBody>
      </p:sp>
    </p:spTree>
    <p:extLst>
      <p:ext uri="{BB962C8B-B14F-4D97-AF65-F5344CB8AC3E}">
        <p14:creationId xmlns:p14="http://schemas.microsoft.com/office/powerpoint/2010/main" val="394436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05600"/>
          </a:xfrm>
        </p:spPr>
        <p:txBody>
          <a:bodyPr>
            <a:normAutofit fontScale="92500"/>
          </a:bodyPr>
          <a:lstStyle/>
          <a:p>
            <a:pPr marL="0" indent="0" algn="ctr">
              <a:buNone/>
            </a:pPr>
            <a:r>
              <a:rPr lang="en-US" b="1" dirty="0"/>
              <a:t> </a:t>
            </a:r>
            <a:r>
              <a:rPr lang="en-US" sz="3200" b="1" dirty="0"/>
              <a:t>Lead Service Line replacement Plan</a:t>
            </a:r>
          </a:p>
          <a:p>
            <a:pPr marL="0" indent="0" algn="ctr">
              <a:buNone/>
            </a:pPr>
            <a:r>
              <a:rPr lang="en-US" sz="3200" b="1" dirty="0"/>
              <a:t>For systems with lead, GRR or unknown</a:t>
            </a:r>
          </a:p>
          <a:p>
            <a:pPr marL="0" indent="0" algn="ctr">
              <a:buNone/>
            </a:pPr>
            <a:endParaRPr lang="en-US" b="1" dirty="0"/>
          </a:p>
          <a:p>
            <a:pPr lvl="0"/>
            <a:r>
              <a:rPr lang="en-US" sz="2800" dirty="0"/>
              <a:t>Must be submitted by ~October 2027 and made publicly accessible</a:t>
            </a:r>
          </a:p>
          <a:p>
            <a:pPr lvl="0"/>
            <a:r>
              <a:rPr lang="en-US" sz="2800" dirty="0"/>
              <a:t>Strategy to prioritize replacement of LSL- most vulnerable populations, disadvantaged communities. </a:t>
            </a:r>
          </a:p>
          <a:p>
            <a:pPr lvl="0"/>
            <a:r>
              <a:rPr lang="en-US" sz="2800" dirty="0"/>
              <a:t>Strategy for determining status of unknowns</a:t>
            </a:r>
          </a:p>
          <a:p>
            <a:pPr lvl="0"/>
            <a:r>
              <a:rPr lang="en-US" sz="2800" dirty="0"/>
              <a:t>Procedures to  contact customers and conduct full LSL replacement</a:t>
            </a:r>
          </a:p>
          <a:p>
            <a:pPr lvl="0"/>
            <a:r>
              <a:rPr lang="en-US" sz="2800" dirty="0"/>
              <a:t>Procedures to notify customers to flush lines</a:t>
            </a:r>
          </a:p>
          <a:p>
            <a:pPr lvl="0"/>
            <a:r>
              <a:rPr lang="en-US" sz="2800" dirty="0"/>
              <a:t>Customer outreach information , pitcher filters for six months </a:t>
            </a:r>
          </a:p>
          <a:p>
            <a:pPr lvl="0"/>
            <a:r>
              <a:rPr lang="en-US" sz="2800" dirty="0"/>
              <a:t>funding strategy to assist customers with customer LSLR</a:t>
            </a:r>
          </a:p>
          <a:p>
            <a:pPr lvl="0"/>
            <a:r>
              <a:rPr lang="en-US" sz="2800" dirty="0"/>
              <a:t>Citation of any state or local laws that affect ability to conduct full LSLR</a:t>
            </a:r>
          </a:p>
        </p:txBody>
      </p:sp>
    </p:spTree>
    <p:extLst>
      <p:ext uri="{BB962C8B-B14F-4D97-AF65-F5344CB8AC3E}">
        <p14:creationId xmlns:p14="http://schemas.microsoft.com/office/powerpoint/2010/main" val="263185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348D-ED2E-E8C1-4032-1DD8523A868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CC8874D-F29E-C096-B98B-CC3A5244993A}"/>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817C293A-F229-0581-CE8A-06B5D488FF08}"/>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B5978AA2-A6BF-B761-57E7-2F5041C9026A}"/>
              </a:ext>
            </a:extLst>
          </p:cNvPr>
          <p:cNvPicPr>
            <a:picLocks noChangeAspect="1"/>
          </p:cNvPicPr>
          <p:nvPr/>
        </p:nvPicPr>
        <p:blipFill>
          <a:blip r:embed="rId2"/>
          <a:stretch>
            <a:fillRect/>
          </a:stretch>
        </p:blipFill>
        <p:spPr>
          <a:xfrm>
            <a:off x="304800" y="-15360"/>
            <a:ext cx="11887200" cy="6989595"/>
          </a:xfrm>
          <a:prstGeom prst="rect">
            <a:avLst/>
          </a:prstGeom>
        </p:spPr>
      </p:pic>
    </p:spTree>
    <p:extLst>
      <p:ext uri="{BB962C8B-B14F-4D97-AF65-F5344CB8AC3E}">
        <p14:creationId xmlns:p14="http://schemas.microsoft.com/office/powerpoint/2010/main" val="259213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r>
              <a:rPr lang="en-US" sz="3200" b="1" dirty="0"/>
              <a:t>New Tier designations</a:t>
            </a:r>
          </a:p>
          <a:p>
            <a:pPr marL="0" indent="0" algn="ctr">
              <a:buNone/>
            </a:pPr>
            <a:endParaRPr lang="en-US" b="1" dirty="0"/>
          </a:p>
          <a:p>
            <a:pPr marL="0" indent="0" algn="ctr">
              <a:buNone/>
            </a:pPr>
            <a:endParaRPr lang="en-US" b="1" dirty="0"/>
          </a:p>
          <a:p>
            <a:pPr lvl="0">
              <a:spcBef>
                <a:spcPts val="1200"/>
              </a:spcBef>
              <a:spcAft>
                <a:spcPts val="1200"/>
              </a:spcAft>
            </a:pPr>
            <a:r>
              <a:rPr lang="en-US" sz="2300" b="1" dirty="0"/>
              <a:t>T1- Single family structures with premise plumbing made of lead  or served by LSL </a:t>
            </a:r>
          </a:p>
          <a:p>
            <a:pPr lvl="0">
              <a:spcBef>
                <a:spcPts val="1200"/>
              </a:spcBef>
              <a:spcAft>
                <a:spcPts val="1200"/>
              </a:spcAft>
            </a:pPr>
            <a:r>
              <a:rPr lang="en-US" sz="2300" b="1" dirty="0"/>
              <a:t>T2- Buildings including multi-family residences with premise plumbing made of lead  or served by LSL </a:t>
            </a:r>
          </a:p>
          <a:p>
            <a:pPr lvl="0">
              <a:spcBef>
                <a:spcPts val="1200"/>
              </a:spcBef>
              <a:spcAft>
                <a:spcPts val="1200"/>
              </a:spcAft>
            </a:pPr>
            <a:r>
              <a:rPr lang="en-US" sz="2300" b="1" dirty="0"/>
              <a:t>T3 – Single Family structures  that are served by a lead connector or galvanized  service line or premise plumbing ever downstream of lead.)</a:t>
            </a:r>
          </a:p>
          <a:p>
            <a:pPr lvl="0">
              <a:spcBef>
                <a:spcPts val="1200"/>
              </a:spcBef>
              <a:spcAft>
                <a:spcPts val="1200"/>
              </a:spcAft>
            </a:pPr>
            <a:r>
              <a:rPr lang="en-US" sz="2300" b="1" dirty="0"/>
              <a:t>T4- Single family structures with  premise plumbing containing  copper pipes and lead solder  installed before the states lead ban (July 1988).</a:t>
            </a:r>
            <a:endParaRPr lang="en-US" sz="2300" b="1" dirty="0">
              <a:highlight>
                <a:srgbClr val="FFFF00"/>
              </a:highlight>
            </a:endParaRPr>
          </a:p>
          <a:p>
            <a:pPr lvl="0">
              <a:spcBef>
                <a:spcPts val="1200"/>
              </a:spcBef>
              <a:spcAft>
                <a:spcPts val="1200"/>
              </a:spcAft>
            </a:pPr>
            <a:r>
              <a:rPr lang="en-US" sz="2300" b="1" dirty="0"/>
              <a:t>T-5  Sites that are  representative of sites commonly found throughout the system. </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2736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t">
            <a:normAutofit/>
          </a:bodyPr>
          <a:lstStyle/>
          <a:p>
            <a:pPr marL="0" indent="0" algn="ctr">
              <a:buNone/>
            </a:pPr>
            <a:r>
              <a:rPr lang="en-US" sz="3200" b="1" dirty="0"/>
              <a:t>Lead and Copper Sample Siting Plans </a:t>
            </a:r>
          </a:p>
          <a:p>
            <a:pPr marL="0" indent="0" algn="ctr">
              <a:buNone/>
            </a:pPr>
            <a:endParaRPr lang="en-US" sz="3200" b="1" dirty="0"/>
          </a:p>
          <a:p>
            <a:pPr marL="0" indent="0">
              <a:buNone/>
            </a:pPr>
            <a:r>
              <a:rPr lang="en-US" sz="2000" dirty="0"/>
              <a:t>PWS  revise  and submit Revised Sample siting or monitoring plans based on LSL inventory by  the start of a systems first monitoring period after  October 2027</a:t>
            </a:r>
            <a:endParaRPr lang="en-US" sz="2000" strike="sngStrike" dirty="0">
              <a:highlight>
                <a:srgbClr val="FFFF00"/>
              </a:highlight>
            </a:endParaRPr>
          </a:p>
          <a:p>
            <a:pPr lvl="1"/>
            <a:endParaRPr lang="en-US" dirty="0"/>
          </a:p>
          <a:p>
            <a:pPr lvl="1"/>
            <a:r>
              <a:rPr lang="en-US" sz="2400" b="1" dirty="0"/>
              <a:t>Must include Highest Tier sites first ( LSL)</a:t>
            </a:r>
          </a:p>
          <a:p>
            <a:pPr lvl="1"/>
            <a:r>
              <a:rPr lang="en-US" sz="2400" b="1" dirty="0"/>
              <a:t>Must reevaluate plan based on inventory pool updates </a:t>
            </a:r>
          </a:p>
          <a:p>
            <a:pPr lvl="1"/>
            <a:r>
              <a:rPr lang="en-US" sz="2400" b="1" dirty="0"/>
              <a:t>Must include Water Quality Parameter Monitoring Locations</a:t>
            </a:r>
          </a:p>
          <a:p>
            <a:pPr lvl="1"/>
            <a:r>
              <a:rPr lang="en-US" sz="2400" b="1" dirty="0"/>
              <a:t>LCRR sample siting plans are much more comprehensive</a:t>
            </a:r>
          </a:p>
          <a:p>
            <a:pPr lvl="1"/>
            <a:r>
              <a:rPr lang="en-US" sz="2400" b="1" dirty="0"/>
              <a:t>Wide mouth bottles</a:t>
            </a:r>
          </a:p>
          <a:p>
            <a:pPr lvl="1"/>
            <a:r>
              <a:rPr lang="en-US" sz="2400" b="1" dirty="0"/>
              <a:t>Customer notification language</a:t>
            </a:r>
          </a:p>
          <a:p>
            <a:pPr lvl="1"/>
            <a:r>
              <a:rPr lang="en-US" sz="2400" b="1" dirty="0" err="1"/>
              <a:t>Ist</a:t>
            </a:r>
            <a:r>
              <a:rPr lang="en-US" sz="2400" b="1" dirty="0"/>
              <a:t> and 5</a:t>
            </a:r>
            <a:r>
              <a:rPr lang="en-US" sz="2400" b="1" baseline="30000" dirty="0"/>
              <a:t>th</a:t>
            </a:r>
            <a:r>
              <a:rPr lang="en-US" sz="2400" b="1" dirty="0"/>
              <a:t> liter samples for lead service lines </a:t>
            </a:r>
          </a:p>
          <a:p>
            <a:pPr lvl="1"/>
            <a:r>
              <a:rPr lang="en-US" sz="2400" b="1" dirty="0"/>
              <a:t>Systems with Lead, GRR or unknowns will revert to standard monitoring </a:t>
            </a:r>
          </a:p>
          <a:p>
            <a:endParaRPr lang="en-US" dirty="0"/>
          </a:p>
        </p:txBody>
      </p:sp>
    </p:spTree>
    <p:extLst>
      <p:ext uri="{BB962C8B-B14F-4D97-AF65-F5344CB8AC3E}">
        <p14:creationId xmlns:p14="http://schemas.microsoft.com/office/powerpoint/2010/main" val="361995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t">
            <a:normAutofit lnSpcReduction="10000"/>
          </a:bodyPr>
          <a:lstStyle/>
          <a:p>
            <a:pPr marL="0" indent="0" algn="ctr">
              <a:buNone/>
            </a:pPr>
            <a:r>
              <a:rPr lang="en-US" sz="3200" b="1" dirty="0"/>
              <a:t>Distribution System and Site Assessment (DSSA)</a:t>
            </a:r>
          </a:p>
          <a:p>
            <a:pPr marL="0" indent="0" algn="ctr">
              <a:buNone/>
            </a:pPr>
            <a:r>
              <a:rPr lang="en-US" sz="3200" dirty="0"/>
              <a:t> </a:t>
            </a:r>
          </a:p>
          <a:p>
            <a:pPr marL="0" indent="0" algn="ctr">
              <a:buNone/>
            </a:pPr>
            <a:r>
              <a:rPr lang="en-US" b="1" dirty="0"/>
              <a:t>Triggered when any individual sample  result &gt;10 ppb</a:t>
            </a:r>
            <a:endParaRPr lang="en-US" b="1" strike="sngStrike" dirty="0"/>
          </a:p>
          <a:p>
            <a:pPr marL="0" indent="0" algn="ctr">
              <a:buNone/>
            </a:pPr>
            <a:endParaRPr lang="en-US" dirty="0"/>
          </a:p>
          <a:p>
            <a:pPr lvl="0"/>
            <a:r>
              <a:rPr lang="en-US" sz="2400" b="1" dirty="0"/>
              <a:t>Step 1</a:t>
            </a:r>
            <a:r>
              <a:rPr lang="en-US" sz="2400" dirty="0"/>
              <a:t>- Within 5 days collect a WQP sample within 0.5 miles of the customer, same pressure zone, same main size.  Add site to WQP monitoring plan.</a:t>
            </a:r>
          </a:p>
          <a:p>
            <a:pPr lvl="0"/>
            <a:endParaRPr lang="en-US" sz="2400" dirty="0"/>
          </a:p>
          <a:p>
            <a:pPr lvl="0"/>
            <a:endParaRPr lang="en-US" sz="2400" dirty="0"/>
          </a:p>
          <a:p>
            <a:pPr lvl="0"/>
            <a:r>
              <a:rPr lang="en-US" sz="2400" b="1" dirty="0"/>
              <a:t>Step 2</a:t>
            </a:r>
            <a:r>
              <a:rPr lang="en-US" sz="2400" dirty="0"/>
              <a:t>-within 30 days  collect follow up samples for lead. May collect additional samples ( i.e. 5</a:t>
            </a:r>
            <a:r>
              <a:rPr lang="en-US" sz="2400" baseline="30000" dirty="0"/>
              <a:t>th</a:t>
            </a:r>
            <a:r>
              <a:rPr lang="en-US" sz="2400" dirty="0"/>
              <a:t> liter or sequential ) to help identify plumbing contribution to lead.  Results are not used for P90 calculations.</a:t>
            </a:r>
          </a:p>
          <a:p>
            <a:pPr lvl="0"/>
            <a:endParaRPr lang="en-US" sz="2400" dirty="0"/>
          </a:p>
          <a:p>
            <a:pPr lvl="0"/>
            <a:endParaRPr lang="en-US" sz="2400" dirty="0"/>
          </a:p>
          <a:p>
            <a:pPr lvl="0"/>
            <a:r>
              <a:rPr lang="en-US" sz="2400" b="1" dirty="0"/>
              <a:t>Step 3</a:t>
            </a:r>
            <a:r>
              <a:rPr lang="en-US" sz="2400" dirty="0"/>
              <a:t> –within 60 days of the end of the monitoring period,  report findings and cause if known. Make recommendation for corrective action if water quality related. </a:t>
            </a:r>
          </a:p>
          <a:p>
            <a:pPr marL="0" indent="0" algn="ctr">
              <a:buNone/>
            </a:pPr>
            <a:endParaRPr lang="en-US" dirty="0"/>
          </a:p>
        </p:txBody>
      </p:sp>
    </p:spTree>
    <p:extLst>
      <p:ext uri="{BB962C8B-B14F-4D97-AF65-F5344CB8AC3E}">
        <p14:creationId xmlns:p14="http://schemas.microsoft.com/office/powerpoint/2010/main" val="221274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12268200" cy="6858000"/>
          </a:xfrm>
        </p:spPr>
        <p:txBody>
          <a:bodyPr>
            <a:normAutofit/>
          </a:bodyPr>
          <a:lstStyle/>
          <a:p>
            <a:pPr marL="0" indent="0" algn="ctr">
              <a:buNone/>
            </a:pPr>
            <a:r>
              <a:rPr lang="en-US" sz="3600" b="1" dirty="0"/>
              <a:t>Corrosion Control Treatment (CCT) changes</a:t>
            </a:r>
          </a:p>
          <a:p>
            <a:pPr marL="0" indent="0" algn="ctr">
              <a:buNone/>
            </a:pPr>
            <a:endParaRPr lang="en-US" sz="3600" dirty="0"/>
          </a:p>
          <a:p>
            <a:pPr lvl="0"/>
            <a:r>
              <a:rPr lang="en-US" sz="2400" dirty="0"/>
              <a:t>Eliminates calcium carbonate equilibrium as a  recognized  CCT</a:t>
            </a:r>
          </a:p>
          <a:p>
            <a:pPr lvl="0"/>
            <a:endParaRPr lang="en-US" sz="2400" dirty="0"/>
          </a:p>
          <a:p>
            <a:pPr lvl="0"/>
            <a:r>
              <a:rPr lang="en-US" sz="2400" dirty="0"/>
              <a:t>Specifies *</a:t>
            </a:r>
            <a:r>
              <a:rPr lang="en-US" sz="2400" u="sng" dirty="0"/>
              <a:t>orthophosphate if a  phosphate is used for CCT</a:t>
            </a:r>
          </a:p>
          <a:p>
            <a:pPr marL="0" indent="0">
              <a:buNone/>
            </a:pPr>
            <a:r>
              <a:rPr lang="en-US" sz="2400" dirty="0"/>
              <a:t> </a:t>
            </a:r>
          </a:p>
          <a:p>
            <a:r>
              <a:rPr lang="en-US" sz="2400" b="1" dirty="0"/>
              <a:t>exceed the 10 ppb action level</a:t>
            </a:r>
          </a:p>
          <a:p>
            <a:pPr lvl="1"/>
            <a:r>
              <a:rPr lang="en-US" sz="2400" dirty="0"/>
              <a:t>If you are not providing CCT – must install  CCT </a:t>
            </a:r>
          </a:p>
          <a:p>
            <a:pPr lvl="1"/>
            <a:r>
              <a:rPr lang="en-US" sz="2400" dirty="0"/>
              <a:t>If you are providing CCT you must re-optimize</a:t>
            </a:r>
          </a:p>
          <a:p>
            <a:pPr lvl="1"/>
            <a:endParaRPr lang="en-US" sz="2000" dirty="0"/>
          </a:p>
          <a:p>
            <a:pPr marL="0" indent="0" algn="ctr">
              <a:buNone/>
            </a:pPr>
            <a:endParaRPr lang="en-US" dirty="0"/>
          </a:p>
        </p:txBody>
      </p:sp>
    </p:spTree>
    <p:extLst>
      <p:ext uri="{BB962C8B-B14F-4D97-AF65-F5344CB8AC3E}">
        <p14:creationId xmlns:p14="http://schemas.microsoft.com/office/powerpoint/2010/main" val="85530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7086600"/>
          </a:xfrm>
        </p:spPr>
        <p:txBody>
          <a:bodyPr>
            <a:normAutofit lnSpcReduction="10000"/>
          </a:bodyPr>
          <a:lstStyle/>
          <a:p>
            <a:pPr marL="0" indent="0" algn="ctr">
              <a:buNone/>
            </a:pPr>
            <a:r>
              <a:rPr lang="en-US" sz="3200" b="1" dirty="0"/>
              <a:t>Sampling at Schools and Childcare Facilities</a:t>
            </a:r>
          </a:p>
          <a:p>
            <a:pPr marL="0" indent="0" algn="ctr">
              <a:buNone/>
            </a:pPr>
            <a:endParaRPr lang="en-US" dirty="0"/>
          </a:p>
          <a:p>
            <a:pPr>
              <a:spcBef>
                <a:spcPts val="1200"/>
              </a:spcBef>
            </a:pPr>
            <a:r>
              <a:rPr lang="en-US" sz="2400" dirty="0"/>
              <a:t>                             Excludes building built after July  2015, </a:t>
            </a:r>
          </a:p>
          <a:p>
            <a:pPr>
              <a:spcBef>
                <a:spcPts val="1200"/>
              </a:spcBef>
            </a:pPr>
            <a:r>
              <a:rPr lang="en-US" sz="2400" dirty="0"/>
              <a:t>CWS develop lists of schools and childcares, provide communication about risks of lead annually beginning in October 2027.    </a:t>
            </a:r>
          </a:p>
          <a:p>
            <a:pPr>
              <a:spcBef>
                <a:spcPts val="1200"/>
              </a:spcBef>
            </a:pPr>
            <a:r>
              <a:rPr lang="en-US" sz="2400" dirty="0"/>
              <a:t>Conduct sampling of  elementary  schools (k-6)   and childcares one time during the first five years.  2027-2032   At least 20%/year.  After 2032 sample any that request it. </a:t>
            </a:r>
          </a:p>
          <a:p>
            <a:pPr>
              <a:spcBef>
                <a:spcPts val="1200"/>
              </a:spcBef>
            </a:pPr>
            <a:r>
              <a:rPr lang="en-US" sz="2400" dirty="0"/>
              <a:t> (follow 3ts sampling protocol  8-18 hr. stagnation 250 ml sample.  </a:t>
            </a:r>
          </a:p>
          <a:p>
            <a:pPr>
              <a:spcBef>
                <a:spcPts val="1200"/>
              </a:spcBef>
            </a:pPr>
            <a:r>
              <a:rPr lang="en-US" sz="2400" dirty="0"/>
              <a:t>5 samples per school ,   2 samples per child -care facility- rule specifies locations</a:t>
            </a:r>
          </a:p>
          <a:p>
            <a:pPr>
              <a:spcBef>
                <a:spcPts val="1200"/>
              </a:spcBef>
            </a:pPr>
            <a:r>
              <a:rPr lang="en-US" sz="2400" dirty="0"/>
              <a:t> Results not included in 90th calculation and must be reported to the facility, TDEC and the local and state Health Departments.</a:t>
            </a:r>
          </a:p>
          <a:p>
            <a:pPr>
              <a:spcBef>
                <a:spcPts val="1200"/>
              </a:spcBef>
            </a:pPr>
            <a:r>
              <a:rPr lang="en-US" sz="2400" dirty="0"/>
              <a:t>  State can waive facilities  from the first 5 year sampling requirement if the school or childcare was  tested under the (WIIN Grant after Jan 2021). </a:t>
            </a:r>
            <a:endParaRPr lang="en-US" sz="2400" dirty="0">
              <a:highlight>
                <a:srgbClr val="FFFF00"/>
              </a:highlight>
            </a:endParaRPr>
          </a:p>
          <a:p>
            <a:pPr marL="0" indent="0">
              <a:buNone/>
            </a:pPr>
            <a:r>
              <a:rPr lang="en-US" dirty="0"/>
              <a:t>  </a:t>
            </a:r>
          </a:p>
        </p:txBody>
      </p:sp>
    </p:spTree>
    <p:extLst>
      <p:ext uri="{BB962C8B-B14F-4D97-AF65-F5344CB8AC3E}">
        <p14:creationId xmlns:p14="http://schemas.microsoft.com/office/powerpoint/2010/main" val="416242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12268200" cy="6858000"/>
          </a:xfrm>
        </p:spPr>
        <p:txBody>
          <a:bodyPr>
            <a:normAutofit/>
          </a:bodyPr>
          <a:lstStyle/>
          <a:p>
            <a:pPr marL="0" indent="0" algn="ctr">
              <a:buNone/>
            </a:pPr>
            <a:endParaRPr lang="en-US" b="1" dirty="0"/>
          </a:p>
          <a:p>
            <a:pPr marL="0" indent="0" algn="ctr">
              <a:buNone/>
            </a:pPr>
            <a:r>
              <a:rPr lang="en-US" sz="2800" b="1" dirty="0"/>
              <a:t>Water Quality Parameters</a:t>
            </a:r>
          </a:p>
          <a:p>
            <a:pPr marL="0" indent="0" algn="ctr">
              <a:buNone/>
            </a:pPr>
            <a:endParaRPr lang="en-US" sz="2800" dirty="0"/>
          </a:p>
          <a:p>
            <a:pPr>
              <a:lnSpc>
                <a:spcPct val="115000"/>
              </a:lnSpc>
              <a:spcBef>
                <a:spcPts val="0"/>
              </a:spcBef>
              <a:buFont typeface="Symbol" panose="05050102010706020507" pitchFamily="18" charset="2"/>
              <a:buChar char=""/>
            </a:pPr>
            <a:r>
              <a:rPr lang="en-US" sz="2400" dirty="0"/>
              <a:t>All systems &gt; 50,000 </a:t>
            </a:r>
          </a:p>
          <a:p>
            <a:pPr>
              <a:lnSpc>
                <a:spcPct val="115000"/>
              </a:lnSpc>
              <a:spcBef>
                <a:spcPts val="0"/>
              </a:spcBef>
              <a:buFont typeface="Symbol" panose="05050102010706020507" pitchFamily="18" charset="2"/>
              <a:buChar char=""/>
            </a:pPr>
            <a:r>
              <a:rPr lang="en-US" sz="2400" dirty="0"/>
              <a:t>All systems that exceed the Action Level 10 ppb </a:t>
            </a:r>
          </a:p>
          <a:p>
            <a:pPr>
              <a:lnSpc>
                <a:spcPct val="115000"/>
              </a:lnSpc>
              <a:spcBef>
                <a:spcPts val="0"/>
              </a:spcBef>
              <a:buFont typeface="Symbol" panose="05050102010706020507" pitchFamily="18" charset="2"/>
              <a:buChar char=""/>
            </a:pPr>
            <a:r>
              <a:rPr lang="en-US" sz="2400" dirty="0"/>
              <a:t>All systems &gt; 10,000 that are not providing OCCT</a:t>
            </a:r>
          </a:p>
          <a:p>
            <a:pPr>
              <a:lnSpc>
                <a:spcPct val="115000"/>
              </a:lnSpc>
              <a:spcBef>
                <a:spcPts val="0"/>
              </a:spcBef>
              <a:buFont typeface="Symbol" panose="05050102010706020507" pitchFamily="18" charset="2"/>
              <a:buChar char=""/>
            </a:pPr>
            <a:endParaRPr lang="en-US" dirty="0"/>
          </a:p>
          <a:p>
            <a:pPr>
              <a:lnSpc>
                <a:spcPct val="115000"/>
              </a:lnSpc>
              <a:spcBef>
                <a:spcPts val="0"/>
              </a:spcBef>
              <a:buFont typeface="Symbol" panose="05050102010706020507" pitchFamily="18" charset="2"/>
              <a:buChar char=""/>
            </a:pPr>
            <a:endParaRPr lang="en-US" dirty="0"/>
          </a:p>
          <a:p>
            <a:pPr>
              <a:lnSpc>
                <a:spcPct val="115000"/>
              </a:lnSpc>
              <a:spcBef>
                <a:spcPts val="0"/>
              </a:spcBef>
              <a:buFont typeface="Symbol" panose="05050102010706020507" pitchFamily="18" charset="2"/>
              <a:buChar char=""/>
            </a:pPr>
            <a:r>
              <a:rPr lang="en-US" sz="2400" dirty="0"/>
              <a:t>The number of entry point and tap samples  based on size.   </a:t>
            </a:r>
          </a:p>
          <a:p>
            <a:pPr>
              <a:lnSpc>
                <a:spcPct val="115000"/>
              </a:lnSpc>
              <a:spcBef>
                <a:spcPts val="0"/>
              </a:spcBef>
              <a:buFont typeface="Symbol" panose="05050102010706020507" pitchFamily="18" charset="2"/>
              <a:buChar char=""/>
            </a:pPr>
            <a:endParaRPr lang="en-US" sz="2400" dirty="0"/>
          </a:p>
          <a:p>
            <a:pPr>
              <a:lnSpc>
                <a:spcPct val="115000"/>
              </a:lnSpc>
              <a:spcBef>
                <a:spcPts val="0"/>
              </a:spcBef>
              <a:buFont typeface="Symbol" panose="05050102010706020507" pitchFamily="18" charset="2"/>
              <a:buChar char=""/>
            </a:pPr>
            <a:r>
              <a:rPr lang="en-US" sz="2400" dirty="0"/>
              <a:t>All WQP monitoring site are to be monitored at least annually, two 6-month periods initially. </a:t>
            </a:r>
          </a:p>
          <a:p>
            <a:pPr>
              <a:lnSpc>
                <a:spcPct val="115000"/>
              </a:lnSpc>
              <a:spcBef>
                <a:spcPts val="0"/>
              </a:spcBef>
              <a:buFont typeface="Symbol" panose="05050102010706020507" pitchFamily="18" charset="2"/>
              <a:buChar char=""/>
            </a:pPr>
            <a:endParaRPr lang="en-US" sz="2400" dirty="0"/>
          </a:p>
          <a:p>
            <a:pPr>
              <a:lnSpc>
                <a:spcPct val="115000"/>
              </a:lnSpc>
              <a:spcBef>
                <a:spcPts val="0"/>
              </a:spcBef>
              <a:spcAft>
                <a:spcPts val="1000"/>
              </a:spcAft>
              <a:buFont typeface="Symbol" panose="05050102010706020507" pitchFamily="18" charset="2"/>
              <a:buChar char=""/>
            </a:pPr>
            <a:r>
              <a:rPr lang="en-US" sz="2400" dirty="0"/>
              <a:t>Calcium stabilization is being eliminated as a CCT along with the  associated WQP Calcium hardness , conductivity and  temp.</a:t>
            </a:r>
          </a:p>
          <a:p>
            <a:pPr>
              <a:lnSpc>
                <a:spcPct val="115000"/>
              </a:lnSpc>
              <a:spcBef>
                <a:spcPts val="0"/>
              </a:spcBef>
              <a:spcAft>
                <a:spcPts val="1000"/>
              </a:spcAft>
              <a:buFont typeface="Symbol" panose="05050102010706020507" pitchFamily="18" charset="2"/>
              <a:buChar char=""/>
            </a:pPr>
            <a:endParaRPr lang="en-US" dirty="0"/>
          </a:p>
          <a:p>
            <a:pPr lvl="1"/>
            <a:endParaRPr lang="en-US" dirty="0"/>
          </a:p>
          <a:p>
            <a:pPr marL="0" indent="0" algn="ctr">
              <a:buNone/>
            </a:pPr>
            <a:endParaRPr lang="en-US" dirty="0"/>
          </a:p>
        </p:txBody>
      </p:sp>
    </p:spTree>
    <p:extLst>
      <p:ext uri="{BB962C8B-B14F-4D97-AF65-F5344CB8AC3E}">
        <p14:creationId xmlns:p14="http://schemas.microsoft.com/office/powerpoint/2010/main" val="2098379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0"/>
            <a:ext cx="12192000" cy="6858000"/>
          </a:xfrm>
        </p:spPr>
        <p:txBody>
          <a:bodyPr>
            <a:normAutofit/>
          </a:bodyPr>
          <a:lstStyle/>
          <a:p>
            <a:pPr marL="0" indent="0" algn="ctr">
              <a:lnSpc>
                <a:spcPct val="90000"/>
              </a:lnSpc>
              <a:buNone/>
            </a:pPr>
            <a:r>
              <a:rPr lang="en-US" sz="2800" b="1" dirty="0"/>
              <a:t>Public Education and Notifications</a:t>
            </a:r>
            <a:endParaRPr lang="en-US" sz="2800" dirty="0"/>
          </a:p>
          <a:p>
            <a:pPr marL="0" indent="0">
              <a:lnSpc>
                <a:spcPct val="90000"/>
              </a:lnSpc>
              <a:buNone/>
            </a:pPr>
            <a:endParaRPr lang="en-US" b="1" dirty="0"/>
          </a:p>
          <a:p>
            <a:pPr>
              <a:lnSpc>
                <a:spcPct val="90000"/>
              </a:lnSpc>
            </a:pPr>
            <a:endParaRPr lang="en-US" dirty="0"/>
          </a:p>
          <a:p>
            <a:pPr>
              <a:lnSpc>
                <a:spcPct val="90000"/>
              </a:lnSpc>
            </a:pPr>
            <a:r>
              <a:rPr lang="en-US" sz="2400" dirty="0"/>
              <a:t>Revised Health Effects Language to be used in all customer notifications </a:t>
            </a:r>
          </a:p>
          <a:p>
            <a:pPr>
              <a:lnSpc>
                <a:spcPct val="90000"/>
              </a:lnSpc>
            </a:pPr>
            <a:endParaRPr lang="en-US" sz="2400" dirty="0"/>
          </a:p>
          <a:p>
            <a:pPr>
              <a:lnSpc>
                <a:spcPct val="90000"/>
              </a:lnSpc>
            </a:pPr>
            <a:r>
              <a:rPr lang="en-US" sz="2400" dirty="0"/>
              <a:t>Any customer with L&amp;C tap level results are to be notified of results within 72 hours</a:t>
            </a:r>
          </a:p>
          <a:p>
            <a:pPr>
              <a:lnSpc>
                <a:spcPct val="90000"/>
              </a:lnSpc>
            </a:pPr>
            <a:endParaRPr lang="en-US" sz="2400" dirty="0"/>
          </a:p>
          <a:p>
            <a:pPr>
              <a:lnSpc>
                <a:spcPct val="90000"/>
              </a:lnSpc>
            </a:pPr>
            <a:r>
              <a:rPr lang="en-US" sz="2400" dirty="0"/>
              <a:t>Initial and Annual notices to customers with LSL,  Galvanized and unknowns.  To include info on LSL replacement and funding opportunities.</a:t>
            </a:r>
          </a:p>
          <a:p>
            <a:pPr>
              <a:lnSpc>
                <a:spcPct val="90000"/>
              </a:lnSpc>
            </a:pPr>
            <a:endParaRPr lang="en-US" sz="2400" dirty="0"/>
          </a:p>
          <a:p>
            <a:pPr>
              <a:lnSpc>
                <a:spcPct val="90000"/>
              </a:lnSpc>
            </a:pPr>
            <a:r>
              <a:rPr lang="en-US" sz="2400" dirty="0"/>
              <a:t>Tier 1  24 hour notice to all customers if the 90</a:t>
            </a:r>
            <a:r>
              <a:rPr lang="en-US" sz="2400" baseline="30000" dirty="0"/>
              <a:t>th</a:t>
            </a:r>
            <a:r>
              <a:rPr lang="en-US" sz="2400" dirty="0"/>
              <a:t> % 15ppb Action Level is exceeded until  October 2027 </a:t>
            </a:r>
          </a:p>
          <a:p>
            <a:pPr>
              <a:lnSpc>
                <a:spcPct val="90000"/>
              </a:lnSpc>
            </a:pPr>
            <a:endParaRPr lang="en-US" sz="2400" dirty="0"/>
          </a:p>
          <a:p>
            <a:pPr>
              <a:lnSpc>
                <a:spcPct val="90000"/>
              </a:lnSpc>
            </a:pPr>
            <a:r>
              <a:rPr lang="en-US" sz="2400" dirty="0"/>
              <a:t> Tier 1  24 hour notice to all customers if the 90</a:t>
            </a:r>
            <a:r>
              <a:rPr lang="en-US" sz="2400" baseline="30000" dirty="0"/>
              <a:t>th</a:t>
            </a:r>
            <a:r>
              <a:rPr lang="en-US" sz="2400" dirty="0"/>
              <a:t> % 10ppb Action Level is exceeded after  October 2027 </a:t>
            </a:r>
          </a:p>
          <a:p>
            <a:pPr marL="0" indent="0">
              <a:lnSpc>
                <a:spcPct val="90000"/>
              </a:lnSpc>
              <a:buNone/>
            </a:pPr>
            <a:endParaRPr lang="en-US" b="1" dirty="0"/>
          </a:p>
          <a:p>
            <a:pPr marL="0" indent="0">
              <a:lnSpc>
                <a:spcPct val="90000"/>
              </a:lnSpc>
              <a:buNone/>
            </a:pPr>
            <a:endParaRPr lang="en-US" dirty="0"/>
          </a:p>
        </p:txBody>
      </p:sp>
    </p:spTree>
    <p:extLst>
      <p:ext uri="{BB962C8B-B14F-4D97-AF65-F5344CB8AC3E}">
        <p14:creationId xmlns:p14="http://schemas.microsoft.com/office/powerpoint/2010/main" val="82121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12268200" cy="6553200"/>
          </a:xfrm>
        </p:spPr>
        <p:txBody>
          <a:bodyPr>
            <a:normAutofit lnSpcReduction="10000"/>
          </a:bodyPr>
          <a:lstStyle/>
          <a:p>
            <a:pPr marL="0" indent="0" algn="ctr">
              <a:buNone/>
            </a:pPr>
            <a:r>
              <a:rPr lang="en-US" dirty="0"/>
              <a:t>  </a:t>
            </a:r>
            <a:r>
              <a:rPr lang="en-US" sz="2400" b="1" dirty="0"/>
              <a:t>Increased transparency </a:t>
            </a:r>
          </a:p>
          <a:p>
            <a:pPr marL="0" indent="0" algn="ctr">
              <a:buNone/>
            </a:pPr>
            <a:endParaRPr lang="en-US" b="1" dirty="0"/>
          </a:p>
          <a:p>
            <a:pPr lvl="0"/>
            <a:endParaRPr lang="en-US" dirty="0"/>
          </a:p>
          <a:p>
            <a:pPr lvl="0"/>
            <a:r>
              <a:rPr lang="en-US" sz="2300" dirty="0"/>
              <a:t>Revised health effects language for customer notifications</a:t>
            </a:r>
          </a:p>
          <a:p>
            <a:pPr lvl="0"/>
            <a:endParaRPr lang="en-US" sz="2300" dirty="0"/>
          </a:p>
          <a:p>
            <a:pPr lvl="0"/>
            <a:r>
              <a:rPr lang="en-US" sz="2300" dirty="0"/>
              <a:t>CCR to include revised language  and includes  90</a:t>
            </a:r>
            <a:r>
              <a:rPr lang="en-US" sz="2300" baseline="30000" dirty="0"/>
              <a:t>th</a:t>
            </a:r>
            <a:r>
              <a:rPr lang="en-US" sz="2300" dirty="0"/>
              <a:t> % compliance value,  the range of lead results and number of samples above 10 ppb.</a:t>
            </a:r>
          </a:p>
          <a:p>
            <a:pPr lvl="0"/>
            <a:endParaRPr lang="en-US" sz="2300" dirty="0"/>
          </a:p>
          <a:p>
            <a:pPr lvl="0"/>
            <a:r>
              <a:rPr lang="en-US" sz="2300" dirty="0"/>
              <a:t>CCR information on how to obtain copies of all results.</a:t>
            </a:r>
          </a:p>
          <a:p>
            <a:pPr lvl="0"/>
            <a:endParaRPr lang="en-US" sz="2300" dirty="0"/>
          </a:p>
          <a:p>
            <a:pPr lvl="0"/>
            <a:r>
              <a:rPr lang="en-US" sz="2300" dirty="0"/>
              <a:t>CCR update on LSL inventories and availability for viewing.</a:t>
            </a:r>
          </a:p>
          <a:p>
            <a:pPr lvl="0"/>
            <a:endParaRPr lang="en-US" sz="2300" dirty="0"/>
          </a:p>
          <a:p>
            <a:pPr lvl="0"/>
            <a:r>
              <a:rPr lang="en-US" sz="2300" dirty="0"/>
              <a:t>Tier 1 public notice (24 hours) for lead 90th percentile 10 ppb exceedance . </a:t>
            </a:r>
          </a:p>
          <a:p>
            <a:pPr lvl="0"/>
            <a:endParaRPr lang="en-US" sz="2300" dirty="0"/>
          </a:p>
          <a:p>
            <a:pPr lvl="0"/>
            <a:r>
              <a:rPr lang="en-US" sz="2300" dirty="0"/>
              <a:t>72 hour notice of customer results regardless of values</a:t>
            </a:r>
            <a:endParaRPr lang="en-US" sz="2300" dirty="0">
              <a:highlight>
                <a:srgbClr val="FFFF00"/>
              </a:highlight>
            </a:endParaRPr>
          </a:p>
          <a:p>
            <a:pPr marL="0" indent="0">
              <a:buNone/>
            </a:pPr>
            <a:endParaRPr lang="en-US" dirty="0"/>
          </a:p>
        </p:txBody>
      </p:sp>
    </p:spTree>
    <p:extLst>
      <p:ext uri="{BB962C8B-B14F-4D97-AF65-F5344CB8AC3E}">
        <p14:creationId xmlns:p14="http://schemas.microsoft.com/office/powerpoint/2010/main" val="2679814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15800" cy="6858000"/>
          </a:xfrm>
        </p:spPr>
        <p:txBody>
          <a:bodyPr>
            <a:normAutofit/>
          </a:bodyPr>
          <a:lstStyle/>
          <a:p>
            <a:pPr marL="0" indent="0" algn="ctr">
              <a:buNone/>
            </a:pPr>
            <a:r>
              <a:rPr lang="en-US" sz="2800" b="1" dirty="0"/>
              <a:t>PWS action needed to comply with LCCR / LCRI    2024-2027</a:t>
            </a:r>
          </a:p>
          <a:p>
            <a:pPr marL="0" indent="0" algn="ctr">
              <a:buNone/>
            </a:pPr>
            <a:endParaRPr lang="en-US" b="1" dirty="0"/>
          </a:p>
          <a:p>
            <a:endParaRPr lang="en-US" dirty="0"/>
          </a:p>
          <a:p>
            <a:endParaRPr lang="en-US" dirty="0"/>
          </a:p>
          <a:p>
            <a:r>
              <a:rPr lang="en-US" sz="2400" dirty="0"/>
              <a:t>Provide customer notices  and delivery certification for Lead, GRR and Unknowns by November 15, 2024.   and annually thereafter by July 1. </a:t>
            </a:r>
          </a:p>
          <a:p>
            <a:r>
              <a:rPr lang="en-US" sz="2400" dirty="0"/>
              <a:t>Begin work on Baseline Inventory(add connectors status) Submit to state ~October 2027</a:t>
            </a:r>
          </a:p>
          <a:p>
            <a:r>
              <a:rPr lang="en-US" sz="2400" dirty="0"/>
              <a:t>Continue to identify unknowns and replace lead and GRR.  </a:t>
            </a:r>
          </a:p>
          <a:p>
            <a:r>
              <a:rPr lang="en-US" sz="2400" dirty="0"/>
              <a:t>Develop Lead Service Line Replacement Plan (if you have lead, GRR or unknowns), and submit to state ~October 2027</a:t>
            </a:r>
          </a:p>
          <a:p>
            <a:r>
              <a:rPr lang="en-US" sz="2400" dirty="0"/>
              <a:t>Develop Revised LCR sampling plan and submit to state ~October 2027</a:t>
            </a:r>
          </a:p>
          <a:p>
            <a:r>
              <a:rPr lang="en-US" sz="2400" dirty="0"/>
              <a:t>Develop lists of childcare facilities and Schools constructed prior to July 2015 and submit to state ~October 2027</a:t>
            </a:r>
          </a:p>
          <a:p>
            <a:endParaRPr lang="en-US" dirty="0"/>
          </a:p>
          <a:p>
            <a:endParaRPr lang="en-US" dirty="0"/>
          </a:p>
          <a:p>
            <a:endParaRPr lang="en-US" dirty="0"/>
          </a:p>
        </p:txBody>
      </p:sp>
    </p:spTree>
    <p:extLst>
      <p:ext uri="{BB962C8B-B14F-4D97-AF65-F5344CB8AC3E}">
        <p14:creationId xmlns:p14="http://schemas.microsoft.com/office/powerpoint/2010/main" val="1768171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247E-99EB-638F-7452-A2BA2AFC8B3C}"/>
              </a:ext>
            </a:extLst>
          </p:cNvPr>
          <p:cNvSpPr>
            <a:spLocks noGrp="1"/>
          </p:cNvSpPr>
          <p:nvPr>
            <p:ph type="title"/>
          </p:nvPr>
        </p:nvSpPr>
        <p:spPr>
          <a:xfrm>
            <a:off x="533401" y="9293"/>
            <a:ext cx="11658599" cy="1280890"/>
          </a:xfrm>
        </p:spPr>
        <p:txBody>
          <a:bodyPr/>
          <a:lstStyle/>
          <a:p>
            <a:pPr algn="ctr"/>
            <a:r>
              <a:rPr lang="en-US" dirty="0"/>
              <a:t>Recommended Actions</a:t>
            </a:r>
          </a:p>
        </p:txBody>
      </p:sp>
      <p:sp>
        <p:nvSpPr>
          <p:cNvPr id="3" name="Content Placeholder 2">
            <a:extLst>
              <a:ext uri="{FF2B5EF4-FFF2-40B4-BE49-F238E27FC236}">
                <a16:creationId xmlns:a16="http://schemas.microsoft.com/office/drawing/2014/main" id="{3145DD87-5E21-36A9-96DA-C95A6673AEFB}"/>
              </a:ext>
            </a:extLst>
          </p:cNvPr>
          <p:cNvSpPr>
            <a:spLocks noGrp="1"/>
          </p:cNvSpPr>
          <p:nvPr>
            <p:ph idx="1"/>
          </p:nvPr>
        </p:nvSpPr>
        <p:spPr>
          <a:xfrm>
            <a:off x="304800" y="1299476"/>
            <a:ext cx="12039600" cy="5558524"/>
          </a:xfrm>
        </p:spPr>
        <p:txBody>
          <a:bodyPr>
            <a:normAutofit fontScale="92500"/>
          </a:bodyPr>
          <a:lstStyle/>
          <a:p>
            <a:pPr marL="0" indent="0">
              <a:buNone/>
            </a:pPr>
            <a:r>
              <a:rPr lang="en-US" sz="2400" b="1" dirty="0">
                <a:latin typeface="Arial" panose="020B0604020202020204" pitchFamily="34" charset="0"/>
                <a:cs typeface="Arial" panose="020B0604020202020204" pitchFamily="34" charset="0"/>
              </a:rPr>
              <a:t>Engage Customers </a:t>
            </a:r>
            <a:r>
              <a:rPr lang="en-US" sz="2400" dirty="0">
                <a:latin typeface="Arial" panose="020B0604020202020204" pitchFamily="34" charset="0"/>
                <a:cs typeface="Arial" panose="020B0604020202020204" pitchFamily="34" charset="0"/>
              </a:rPr>
              <a:t>for assistance in identifying service line material. </a:t>
            </a:r>
          </a:p>
          <a:p>
            <a:pPr lvl="1"/>
            <a:r>
              <a:rPr lang="en-US" sz="2400" dirty="0">
                <a:latin typeface="Arial" panose="020B0604020202020204" pitchFamily="34" charset="0"/>
                <a:cs typeface="Arial" panose="020B0604020202020204" pitchFamily="34" charset="0"/>
              </a:rPr>
              <a:t>Eliminate as many lead, GRR and unknowns as soon as possible.</a:t>
            </a:r>
          </a:p>
          <a:p>
            <a:pPr lvl="1"/>
            <a:r>
              <a:rPr lang="en-US" sz="2400" dirty="0">
                <a:latin typeface="Arial" panose="020B0604020202020204" pitchFamily="34" charset="0"/>
                <a:cs typeface="Arial" panose="020B0604020202020204" pitchFamily="34" charset="0"/>
              </a:rPr>
              <a:t>Begin evaluating verification requirements  </a:t>
            </a:r>
          </a:p>
          <a:p>
            <a:pPr lvl="1"/>
            <a:r>
              <a:rPr lang="en-US" sz="2400" dirty="0">
                <a:latin typeface="Arial" panose="020B0604020202020204" pitchFamily="34" charset="0"/>
                <a:cs typeface="Arial" panose="020B0604020202020204" pitchFamily="34" charset="0"/>
              </a:rPr>
              <a:t>Develop transparency provisions- web sites etc.</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Monitor water quality throughout distribution (develop baseline) </a:t>
            </a:r>
          </a:p>
          <a:p>
            <a:pPr lvl="1"/>
            <a:r>
              <a:rPr lang="en-US" sz="2400" dirty="0">
                <a:latin typeface="Arial" panose="020B0604020202020204" pitchFamily="34" charset="0"/>
                <a:cs typeface="Arial" panose="020B0604020202020204" pitchFamily="34" charset="0"/>
              </a:rPr>
              <a:t>Conduct additional exploratory  monitoring </a:t>
            </a:r>
          </a:p>
          <a:p>
            <a:pPr lvl="1"/>
            <a:r>
              <a:rPr lang="en-US" sz="2400" dirty="0">
                <a:latin typeface="Arial" panose="020B0604020202020204" pitchFamily="34" charset="0"/>
                <a:cs typeface="Arial" panose="020B0604020202020204" pitchFamily="34" charset="0"/>
              </a:rPr>
              <a:t>Adopt lead level goals  (0-10 ppb?) Set water quality goals for distribution </a:t>
            </a:r>
          </a:p>
          <a:p>
            <a:pPr lvl="1"/>
            <a:r>
              <a:rPr lang="en-US" sz="2400" dirty="0">
                <a:latin typeface="Arial" panose="020B0604020202020204" pitchFamily="34" charset="0"/>
                <a:cs typeface="Arial" panose="020B0604020202020204" pitchFamily="34" charset="0"/>
              </a:rPr>
              <a:t>Evaluate CCT – use  EPA OCCT guides and templates.</a:t>
            </a:r>
          </a:p>
          <a:p>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Optimize for corrosion control </a:t>
            </a:r>
          </a:p>
          <a:p>
            <a:r>
              <a:rPr lang="en-US" sz="2400" dirty="0">
                <a:latin typeface="Arial" panose="020B0604020202020204" pitchFamily="34" charset="0"/>
                <a:cs typeface="Arial" panose="020B0604020202020204" pitchFamily="34" charset="0"/>
              </a:rPr>
              <a:t>Contact state and evaluate any treatment or chemical changes that might impact OCCT. </a:t>
            </a:r>
          </a:p>
          <a:p>
            <a:pPr marL="0" indent="0">
              <a:buNone/>
            </a:pPr>
            <a:endParaRPr lang="en-US" sz="24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9925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791200"/>
            <a:ext cx="11049000" cy="203200"/>
          </a:xfrm>
        </p:spPr>
        <p:txBody>
          <a:bodyPr>
            <a:normAutofit fontScale="90000"/>
          </a:bodyPr>
          <a:lstStyle/>
          <a:p>
            <a:endParaRPr lang="en-US" dirty="0">
              <a:latin typeface="Arial" panose="020B0604020202020204" pitchFamily="34" charset="0"/>
              <a:cs typeface="Arial" panose="020B0604020202020204" pitchFamily="34" charset="0"/>
            </a:endParaRPr>
          </a:p>
        </p:txBody>
      </p:sp>
      <p:graphicFrame>
        <p:nvGraphicFramePr>
          <p:cNvPr id="8" name="Content Placeholder 2">
            <a:extLst>
              <a:ext uri="{FF2B5EF4-FFF2-40B4-BE49-F238E27FC236}">
                <a16:creationId xmlns:a16="http://schemas.microsoft.com/office/drawing/2014/main" id="{07432148-5977-B516-72BC-2A265A12067C}"/>
              </a:ext>
            </a:extLst>
          </p:cNvPr>
          <p:cNvGraphicFramePr>
            <a:graphicFrameLocks noGrp="1"/>
          </p:cNvGraphicFramePr>
          <p:nvPr>
            <p:ph idx="1"/>
            <p:extLst>
              <p:ext uri="{D42A27DB-BD31-4B8C-83A1-F6EECF244321}">
                <p14:modId xmlns:p14="http://schemas.microsoft.com/office/powerpoint/2010/main" val="1342049478"/>
              </p:ext>
            </p:extLst>
          </p:nvPr>
        </p:nvGraphicFramePr>
        <p:xfrm>
          <a:off x="76200" y="0"/>
          <a:ext cx="9982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43055" r="23592"/>
          <a:stretch/>
        </p:blipFill>
        <p:spPr>
          <a:xfrm>
            <a:off x="10058400" y="228600"/>
            <a:ext cx="2057400" cy="3670359"/>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1465051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68BB-05EA-2DB0-3122-0B581ED6C878}"/>
              </a:ext>
            </a:extLst>
          </p:cNvPr>
          <p:cNvSpPr>
            <a:spLocks noGrp="1"/>
          </p:cNvSpPr>
          <p:nvPr>
            <p:ph type="title"/>
          </p:nvPr>
        </p:nvSpPr>
        <p:spPr>
          <a:xfrm>
            <a:off x="0" y="152400"/>
            <a:ext cx="12192000" cy="838200"/>
          </a:xfrm>
        </p:spPr>
        <p:txBody>
          <a:bodyPr>
            <a:normAutofit/>
          </a:bodyPr>
          <a:lstStyle/>
          <a:p>
            <a:pPr algn="ctr"/>
            <a:r>
              <a:rPr lang="en-US" dirty="0"/>
              <a:t>Funding is available</a:t>
            </a:r>
          </a:p>
        </p:txBody>
      </p:sp>
      <p:sp>
        <p:nvSpPr>
          <p:cNvPr id="3" name="Content Placeholder 2">
            <a:extLst>
              <a:ext uri="{FF2B5EF4-FFF2-40B4-BE49-F238E27FC236}">
                <a16:creationId xmlns:a16="http://schemas.microsoft.com/office/drawing/2014/main" id="{1AB4CBD2-042F-16AF-E477-B33CF1DE80FE}"/>
              </a:ext>
            </a:extLst>
          </p:cNvPr>
          <p:cNvSpPr>
            <a:spLocks noGrp="1"/>
          </p:cNvSpPr>
          <p:nvPr>
            <p:ph idx="1"/>
          </p:nvPr>
        </p:nvSpPr>
        <p:spPr>
          <a:xfrm>
            <a:off x="0" y="838200"/>
            <a:ext cx="12192000" cy="6019800"/>
          </a:xfrm>
        </p:spPr>
        <p:txBody>
          <a:bodyPr>
            <a:normAutofit/>
          </a:bodyPr>
          <a:lstStyle/>
          <a:p>
            <a:endParaRPr lang="en-US" dirty="0"/>
          </a:p>
          <a:p>
            <a:endParaRPr lang="en-US" dirty="0"/>
          </a:p>
          <a:p>
            <a:r>
              <a:rPr lang="en-US" dirty="0"/>
              <a:t>lead line replacement </a:t>
            </a:r>
          </a:p>
          <a:p>
            <a:r>
              <a:rPr lang="en-US" dirty="0"/>
              <a:t>galvanized line replacement</a:t>
            </a:r>
          </a:p>
          <a:p>
            <a:endParaRPr lang="en-US" dirty="0"/>
          </a:p>
          <a:p>
            <a:pPr lvl="1"/>
            <a:r>
              <a:rPr lang="en-US" dirty="0"/>
              <a:t>The </a:t>
            </a:r>
            <a:r>
              <a:rPr lang="en-US" b="1" dirty="0"/>
              <a:t>Bipartisan Infrastructure Law (BIL) </a:t>
            </a:r>
            <a:r>
              <a:rPr lang="en-US" dirty="0"/>
              <a:t>contains a historic $15 billion in dedicated funding through the DWSRF for LSL identification and replacement. The BIL also provided $11.7 billion over five years to enhance DWSRF base funding. </a:t>
            </a:r>
          </a:p>
          <a:p>
            <a:pPr lvl="1"/>
            <a:r>
              <a:rPr lang="en-US" b="1" dirty="0"/>
              <a:t>American Rescue Plan (ARP)  </a:t>
            </a:r>
            <a:r>
              <a:rPr lang="en-US" dirty="0"/>
              <a:t>TN is dedicating  $1 billion  of non-competitive funds for water and wastewater projects</a:t>
            </a:r>
          </a:p>
          <a:p>
            <a:pPr lvl="1"/>
            <a:r>
              <a:rPr lang="en-US" dirty="0"/>
              <a:t>The WIIN Voluntary School and Child Care Lead Testing and Reduction Grant Program provides funding to States for lead testing and remediation in schools and child care facilities. This funding is for States, not water systems.</a:t>
            </a:r>
          </a:p>
          <a:p>
            <a:pPr marL="0" indent="0" algn="ctr">
              <a:buNone/>
            </a:pPr>
            <a:r>
              <a:rPr lang="en-US" dirty="0"/>
              <a:t>Contact TDEC SRF  or SWIG staff  </a:t>
            </a:r>
          </a:p>
          <a:p>
            <a:r>
              <a:rPr lang="en-US" dirty="0">
                <a:hlinkClick r:id="rId2"/>
              </a:rPr>
              <a:t>https://www.tn.gov/content/tn/environment/program-areas/wr-water-resources/srfp/srf-home/i-need-funding/funding-dw-projects.html</a:t>
            </a:r>
            <a:endParaRPr lang="en-US" dirty="0"/>
          </a:p>
          <a:p>
            <a:endParaRPr lang="en-US" dirty="0"/>
          </a:p>
          <a:p>
            <a:r>
              <a:rPr lang="en-US" dirty="0">
                <a:hlinkClick r:id="rId3"/>
              </a:rPr>
              <a:t>https://www.tn.gov/environment/arp.html</a:t>
            </a:r>
            <a:endParaRPr lang="en-US" dirty="0"/>
          </a:p>
          <a:p>
            <a:endParaRPr lang="en-US" dirty="0"/>
          </a:p>
          <a:p>
            <a:endParaRPr lang="en-US" dirty="0"/>
          </a:p>
        </p:txBody>
      </p:sp>
    </p:spTree>
    <p:extLst>
      <p:ext uri="{BB962C8B-B14F-4D97-AF65-F5344CB8AC3E}">
        <p14:creationId xmlns:p14="http://schemas.microsoft.com/office/powerpoint/2010/main" val="2210554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3ACA3-FF45-AD85-56CD-8B3B5DE3385B}"/>
              </a:ext>
            </a:extLst>
          </p:cNvPr>
          <p:cNvSpPr>
            <a:spLocks noGrp="1"/>
          </p:cNvSpPr>
          <p:nvPr>
            <p:ph idx="1"/>
          </p:nvPr>
        </p:nvSpPr>
        <p:spPr>
          <a:xfrm>
            <a:off x="82731" y="1219200"/>
            <a:ext cx="12115800" cy="5638800"/>
          </a:xfrm>
        </p:spPr>
        <p:txBody>
          <a:bodyPr anchor="t"/>
          <a:lstStyle/>
          <a:p>
            <a:endParaRPr lang="en-US" dirty="0"/>
          </a:p>
          <a:p>
            <a:endParaRPr lang="en-US" dirty="0"/>
          </a:p>
          <a:p>
            <a:r>
              <a:rPr lang="en-US" dirty="0"/>
              <a:t>The EPA Guidance for Developing and Maintaining a Service Line Inventory. Released August 4, 2022. </a:t>
            </a:r>
          </a:p>
          <a:p>
            <a:pPr marL="0" indent="0">
              <a:buNone/>
            </a:pPr>
            <a:r>
              <a:rPr lang="en-US" dirty="0">
                <a:hlinkClick r:id="rId2"/>
              </a:rPr>
              <a:t>https://www.epa.gov/ground-water-and-drinking-water/revised-lead-and-copper-rule</a:t>
            </a:r>
            <a:endParaRPr lang="en-US" dirty="0"/>
          </a:p>
          <a:p>
            <a:pPr marL="0" indent="0">
              <a:buNone/>
            </a:pPr>
            <a:endParaRPr lang="en-US" dirty="0"/>
          </a:p>
          <a:p>
            <a:pPr lvl="1" fontAlgn="base">
              <a:buFont typeface="Arial" panose="020B0604020202020204" pitchFamily="34" charset="0"/>
              <a:buChar char="•"/>
            </a:pPr>
            <a:r>
              <a:rPr lang="en-US" sz="2000" b="0" i="0" dirty="0">
                <a:solidFill>
                  <a:srgbClr val="333333"/>
                </a:solidFill>
                <a:effectLst/>
                <a:latin typeface="Arial" panose="020B0604020202020204" pitchFamily="34" charset="0"/>
              </a:rPr>
              <a:t>Provides best practices for inventory development and communicating information to the public.</a:t>
            </a:r>
          </a:p>
          <a:p>
            <a:pPr lvl="1" fontAlgn="base">
              <a:buFont typeface="Arial" panose="020B0604020202020204" pitchFamily="34" charset="0"/>
              <a:buChar char="•"/>
            </a:pPr>
            <a:r>
              <a:rPr lang="en-US" sz="2000" b="0" i="0" dirty="0">
                <a:solidFill>
                  <a:srgbClr val="333333"/>
                </a:solidFill>
                <a:effectLst/>
                <a:latin typeface="Arial" panose="020B0604020202020204" pitchFamily="34" charset="0"/>
              </a:rPr>
              <a:t>Includes a template for water systems, states, and Tribes to use or adapt to create their own inventory.</a:t>
            </a:r>
          </a:p>
          <a:p>
            <a:pPr lvl="1" fontAlgn="base">
              <a:buFont typeface="Arial" panose="020B0604020202020204" pitchFamily="34" charset="0"/>
              <a:buChar char="•"/>
            </a:pPr>
            <a:r>
              <a:rPr lang="en-US" sz="2000" b="0" i="0" dirty="0">
                <a:solidFill>
                  <a:srgbClr val="333333"/>
                </a:solidFill>
                <a:effectLst/>
                <a:latin typeface="Arial" panose="020B0604020202020204" pitchFamily="34" charset="0"/>
              </a:rPr>
              <a:t>Contains case studies on developing, reviewing, and communicating about inventories.</a:t>
            </a:r>
          </a:p>
          <a:p>
            <a:pPr lvl="1" fontAlgn="base">
              <a:buFont typeface="Arial" panose="020B0604020202020204" pitchFamily="34" charset="0"/>
              <a:buChar char="•"/>
            </a:pPr>
            <a:r>
              <a:rPr lang="en-US" sz="2000" b="0" i="0" dirty="0">
                <a:solidFill>
                  <a:srgbClr val="333333"/>
                </a:solidFill>
                <a:effectLst/>
                <a:latin typeface="Arial" panose="020B0604020202020204" pitchFamily="34" charset="0"/>
              </a:rPr>
              <a:t>Highlights the importance of prioritizing inventory development in disadvantaged communities and where children live and play.</a:t>
            </a:r>
          </a:p>
          <a:p>
            <a:endParaRPr lang="en-US" dirty="0"/>
          </a:p>
        </p:txBody>
      </p:sp>
      <p:pic>
        <p:nvPicPr>
          <p:cNvPr id="11" name="Picture 10">
            <a:extLst>
              <a:ext uri="{FF2B5EF4-FFF2-40B4-BE49-F238E27FC236}">
                <a16:creationId xmlns:a16="http://schemas.microsoft.com/office/drawing/2014/main" id="{0B8F862A-5029-1CC5-0F22-3E0C01DFB954}"/>
              </a:ext>
            </a:extLst>
          </p:cNvPr>
          <p:cNvPicPr>
            <a:picLocks noChangeAspect="1"/>
          </p:cNvPicPr>
          <p:nvPr/>
        </p:nvPicPr>
        <p:blipFill>
          <a:blip r:embed="rId3"/>
          <a:stretch>
            <a:fillRect/>
          </a:stretch>
        </p:blipFill>
        <p:spPr>
          <a:xfrm>
            <a:off x="7239000" y="139337"/>
            <a:ext cx="4221515" cy="1386325"/>
          </a:xfrm>
          <a:prstGeom prst="rect">
            <a:avLst/>
          </a:prstGeom>
        </p:spPr>
      </p:pic>
      <p:pic>
        <p:nvPicPr>
          <p:cNvPr id="13" name="Picture 12">
            <a:extLst>
              <a:ext uri="{FF2B5EF4-FFF2-40B4-BE49-F238E27FC236}">
                <a16:creationId xmlns:a16="http://schemas.microsoft.com/office/drawing/2014/main" id="{AA270D75-D28B-877E-5C1C-35EF59A0D539}"/>
              </a:ext>
            </a:extLst>
          </p:cNvPr>
          <p:cNvPicPr>
            <a:picLocks noChangeAspect="1"/>
          </p:cNvPicPr>
          <p:nvPr/>
        </p:nvPicPr>
        <p:blipFill>
          <a:blip r:embed="rId4"/>
          <a:stretch>
            <a:fillRect/>
          </a:stretch>
        </p:blipFill>
        <p:spPr>
          <a:xfrm>
            <a:off x="609600" y="139337"/>
            <a:ext cx="6715126" cy="1373262"/>
          </a:xfrm>
          <a:prstGeom prst="rect">
            <a:avLst/>
          </a:prstGeom>
        </p:spPr>
      </p:pic>
    </p:spTree>
    <p:extLst>
      <p:ext uri="{BB962C8B-B14F-4D97-AF65-F5344CB8AC3E}">
        <p14:creationId xmlns:p14="http://schemas.microsoft.com/office/powerpoint/2010/main" val="118705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AFDCD-5681-5654-937C-29E5ED046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42D17-60FD-9807-7158-29F2CA7E9960}"/>
              </a:ext>
            </a:extLst>
          </p:cNvPr>
          <p:cNvSpPr>
            <a:spLocks noGrp="1"/>
          </p:cNvSpPr>
          <p:nvPr>
            <p:ph type="title"/>
          </p:nvPr>
        </p:nvSpPr>
        <p:spPr>
          <a:xfrm>
            <a:off x="914400" y="123088"/>
            <a:ext cx="10742612" cy="823690"/>
          </a:xfrm>
        </p:spPr>
        <p:txBody>
          <a:bodyPr>
            <a:normAutofit/>
          </a:bodyPr>
          <a:lstStyle/>
          <a:p>
            <a:pPr algn="ctr"/>
            <a:r>
              <a:rPr lang="en-US" dirty="0"/>
              <a:t>LCRI Resources </a:t>
            </a:r>
          </a:p>
        </p:txBody>
      </p:sp>
      <p:sp>
        <p:nvSpPr>
          <p:cNvPr id="3" name="Content Placeholder 2">
            <a:extLst>
              <a:ext uri="{FF2B5EF4-FFF2-40B4-BE49-F238E27FC236}">
                <a16:creationId xmlns:a16="http://schemas.microsoft.com/office/drawing/2014/main" id="{B2C78455-CF72-4FDB-5270-BBC84029EFFC}"/>
              </a:ext>
            </a:extLst>
          </p:cNvPr>
          <p:cNvSpPr>
            <a:spLocks noGrp="1"/>
          </p:cNvSpPr>
          <p:nvPr>
            <p:ph idx="1"/>
          </p:nvPr>
        </p:nvSpPr>
        <p:spPr>
          <a:xfrm>
            <a:off x="609600" y="1066800"/>
            <a:ext cx="11963400" cy="5791200"/>
          </a:xfrm>
        </p:spPr>
        <p:txBody>
          <a:bodyPr>
            <a:normAutofit/>
          </a:bodyPr>
          <a:lstStyle/>
          <a:p>
            <a:r>
              <a:rPr lang="en-US" dirty="0">
                <a:hlinkClick r:id="rId2">
                  <a:extLst>
                    <a:ext uri="{A12FA001-AC4F-418D-AE19-62706E023703}">
                      <ahyp:hlinkClr xmlns:ahyp="http://schemas.microsoft.com/office/drawing/2018/hyperlinkcolor" val="tx"/>
                    </a:ext>
                  </a:extLst>
                </a:hlinkClick>
              </a:rPr>
              <a:t>EPA LCRI site</a:t>
            </a:r>
          </a:p>
          <a:p>
            <a:r>
              <a:rPr lang="en-US" dirty="0">
                <a:hlinkClick r:id="rId2"/>
              </a:rPr>
              <a:t>https://www.epa.gov/ground-water-and-drinking-water/lead-and-copper-rule-improvements</a:t>
            </a:r>
            <a:endParaRPr lang="en-US" dirty="0"/>
          </a:p>
          <a:p>
            <a:r>
              <a:rPr lang="en-US" dirty="0"/>
              <a:t>TDEC Lead and Copper Rule Web site </a:t>
            </a:r>
          </a:p>
          <a:p>
            <a:pPr marL="0" indent="0">
              <a:buNone/>
            </a:pPr>
            <a:r>
              <a:rPr lang="en-US" dirty="0">
                <a:hlinkClick r:id="rId3"/>
              </a:rPr>
              <a:t>https://www.tn.gov/environment/program-areas/wr-water-resources/water-quality/drinking-water-redirect/lead-and-copper-rule.html</a:t>
            </a:r>
            <a:endParaRPr lang="en-US" dirty="0"/>
          </a:p>
          <a:p>
            <a:pPr marL="0" indent="0">
              <a:buNone/>
            </a:pPr>
            <a:endParaRPr lang="en-US" dirty="0"/>
          </a:p>
          <a:p>
            <a:pPr marL="0" indent="0">
              <a:buNone/>
            </a:pPr>
            <a:r>
              <a:rPr lang="en-US" u="sng" dirty="0">
                <a:hlinkClick r:id="rId4"/>
              </a:rPr>
              <a:t>https://www.lslr-collaborative.org/preparing-an-inventory.html</a:t>
            </a:r>
            <a:endParaRPr lang="en-US" dirty="0"/>
          </a:p>
          <a:p>
            <a:pPr marL="0" indent="0">
              <a:buNone/>
            </a:pPr>
            <a:r>
              <a:rPr lang="en-US" dirty="0"/>
              <a:t> </a:t>
            </a:r>
          </a:p>
          <a:p>
            <a:pPr marL="0" indent="0">
              <a:buNone/>
            </a:pPr>
            <a:r>
              <a:rPr lang="en-US" u="sng" dirty="0">
                <a:hlinkClick r:id="rId5"/>
              </a:rPr>
              <a:t>https://www.asdwa.org/wp-content/uploads/2019/08/ASDWA_Developing-Lead-Service-Line-Inventories.pdf</a:t>
            </a:r>
            <a:endParaRPr lang="en-US" dirty="0"/>
          </a:p>
          <a:p>
            <a:pPr marL="0" indent="0">
              <a:buNone/>
            </a:pPr>
            <a:r>
              <a:rPr lang="en-US" dirty="0"/>
              <a:t> </a:t>
            </a:r>
          </a:p>
          <a:p>
            <a:pPr marL="0" indent="0">
              <a:buNone/>
            </a:pPr>
            <a:r>
              <a:rPr lang="en-US" u="sng" dirty="0">
                <a:hlinkClick r:id="rId6"/>
              </a:rPr>
              <a:t>https://www.awwa.org/Resources-Tools/Resource-Topics/Inorganic-Contaminants/Lead</a:t>
            </a:r>
            <a:endParaRPr lang="en-US" dirty="0"/>
          </a:p>
          <a:p>
            <a:pPr marL="0" indent="0">
              <a:buNone/>
            </a:pPr>
            <a:r>
              <a:rPr lang="en-US" dirty="0"/>
              <a:t> </a:t>
            </a:r>
          </a:p>
          <a:p>
            <a:pPr marL="0" indent="0">
              <a:buNone/>
            </a:pPr>
            <a:r>
              <a:rPr lang="en-US" u="sng" dirty="0">
                <a:hlinkClick r:id="rId7"/>
              </a:rPr>
              <a:t>https://www.blueconduit.com/lcr-revisions</a:t>
            </a:r>
            <a:endParaRPr lang="en-US" dirty="0"/>
          </a:p>
          <a:p>
            <a:endParaRPr lang="en-US" dirty="0"/>
          </a:p>
        </p:txBody>
      </p:sp>
    </p:spTree>
    <p:extLst>
      <p:ext uri="{BB962C8B-B14F-4D97-AF65-F5344CB8AC3E}">
        <p14:creationId xmlns:p14="http://schemas.microsoft.com/office/powerpoint/2010/main" val="367549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66822-C172-0EC0-6FC3-EF8304B87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6E703-9F55-230B-D3A9-4AEFF2283E69}"/>
              </a:ext>
            </a:extLst>
          </p:cNvPr>
          <p:cNvSpPr>
            <a:spLocks noGrp="1"/>
          </p:cNvSpPr>
          <p:nvPr>
            <p:ph type="title"/>
          </p:nvPr>
        </p:nvSpPr>
        <p:spPr>
          <a:xfrm>
            <a:off x="-152400" y="93134"/>
            <a:ext cx="12192000" cy="897467"/>
          </a:xfrm>
        </p:spPr>
        <p:txBody>
          <a:bodyPr>
            <a:normAutofit fontScale="90000"/>
          </a:bodyPr>
          <a:lstStyle/>
          <a:p>
            <a:pPr algn="ctr"/>
            <a:r>
              <a:rPr lang="en-US" dirty="0"/>
              <a:t>LCRI and Primacy Extension </a:t>
            </a:r>
            <a:br>
              <a:rPr lang="en-US" dirty="0"/>
            </a:br>
            <a:r>
              <a:rPr lang="en-US" dirty="0"/>
              <a:t>What do PWS have to comply with and when?</a:t>
            </a:r>
          </a:p>
        </p:txBody>
      </p:sp>
      <p:sp>
        <p:nvSpPr>
          <p:cNvPr id="3" name="Content Placeholder 2">
            <a:extLst>
              <a:ext uri="{FF2B5EF4-FFF2-40B4-BE49-F238E27FC236}">
                <a16:creationId xmlns:a16="http://schemas.microsoft.com/office/drawing/2014/main" id="{8FAA3D41-5D25-DC70-AE0B-FE116513A055}"/>
              </a:ext>
            </a:extLst>
          </p:cNvPr>
          <p:cNvSpPr>
            <a:spLocks noGrp="1"/>
          </p:cNvSpPr>
          <p:nvPr>
            <p:ph idx="1"/>
          </p:nvPr>
        </p:nvSpPr>
        <p:spPr>
          <a:xfrm>
            <a:off x="0" y="1371600"/>
            <a:ext cx="12192000" cy="4495799"/>
          </a:xfrm>
        </p:spPr>
        <p:txBody>
          <a:bodyPr>
            <a:normAutofit/>
          </a:bodyPr>
          <a:lstStyle/>
          <a:p>
            <a:pPr marL="0" indent="0">
              <a:buNone/>
            </a:pPr>
            <a:r>
              <a:rPr lang="en-US" sz="2400" dirty="0">
                <a:solidFill>
                  <a:schemeClr val="tx1"/>
                </a:solidFill>
              </a:rPr>
              <a:t>The LCRI will delay implementation of many parts of the LCRR. </a:t>
            </a:r>
          </a:p>
          <a:p>
            <a:pPr marL="0" indent="0">
              <a:buNone/>
            </a:pPr>
            <a:endParaRPr lang="en-US" sz="2400" dirty="0">
              <a:solidFill>
                <a:schemeClr val="tx1"/>
              </a:solidFill>
            </a:endParaRPr>
          </a:p>
          <a:p>
            <a:pPr marL="0" indent="0">
              <a:buNone/>
            </a:pPr>
            <a:r>
              <a:rPr lang="en-US" sz="2400" dirty="0">
                <a:solidFill>
                  <a:schemeClr val="tx1"/>
                </a:solidFill>
              </a:rPr>
              <a:t>TDEC has received an extension for adopting the LCRR/LCRI </a:t>
            </a:r>
          </a:p>
          <a:p>
            <a:pPr marL="0" indent="0">
              <a:buNone/>
            </a:pPr>
            <a:endParaRPr lang="en-US" sz="2400" dirty="0">
              <a:solidFill>
                <a:schemeClr val="tx1"/>
              </a:solidFill>
            </a:endParaRPr>
          </a:p>
          <a:p>
            <a:pPr marL="0" indent="0">
              <a:buNone/>
            </a:pPr>
            <a:r>
              <a:rPr lang="en-US" sz="2400" dirty="0">
                <a:solidFill>
                  <a:schemeClr val="tx1"/>
                </a:solidFill>
              </a:rPr>
              <a:t>Now that the  LCRI is finalized (October 08, 2024) TDEC will begin to adopt rules and must complete primacy application by Dec 2025.   </a:t>
            </a:r>
          </a:p>
          <a:p>
            <a:pPr marL="0" indent="0">
              <a:buNone/>
            </a:pPr>
            <a:endParaRPr lang="en-US" sz="2400" dirty="0">
              <a:solidFill>
                <a:schemeClr val="tx1"/>
              </a:solidFill>
            </a:endParaRPr>
          </a:p>
          <a:p>
            <a:pPr marL="0" indent="0">
              <a:buNone/>
            </a:pPr>
            <a:r>
              <a:rPr lang="en-US" sz="2400" dirty="0">
                <a:solidFill>
                  <a:schemeClr val="tx1"/>
                </a:solidFill>
              </a:rPr>
              <a:t>EPA will have primacy in this interim period. </a:t>
            </a: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219734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0812-789E-4AF1-93B6-36573FF6054E}"/>
              </a:ext>
            </a:extLst>
          </p:cNvPr>
          <p:cNvSpPr>
            <a:spLocks noGrp="1"/>
          </p:cNvSpPr>
          <p:nvPr>
            <p:ph type="ctrTitle"/>
          </p:nvPr>
        </p:nvSpPr>
        <p:spPr>
          <a:xfrm>
            <a:off x="3175" y="1"/>
            <a:ext cx="12185649" cy="838199"/>
          </a:xfrm>
        </p:spPr>
        <p:txBody>
          <a:bodyPr>
            <a:normAutofit fontScale="90000"/>
          </a:bodyPr>
          <a:lstStyle/>
          <a:p>
            <a:r>
              <a:rPr lang="en-US" sz="6000" b="1" dirty="0">
                <a:solidFill>
                  <a:schemeClr val="tx2"/>
                </a:solidFill>
              </a:rPr>
              <a:t>Lead and Copper Rule Revision </a:t>
            </a:r>
          </a:p>
        </p:txBody>
      </p:sp>
      <p:sp>
        <p:nvSpPr>
          <p:cNvPr id="3" name="Subtitle 2">
            <a:extLst>
              <a:ext uri="{FF2B5EF4-FFF2-40B4-BE49-F238E27FC236}">
                <a16:creationId xmlns:a16="http://schemas.microsoft.com/office/drawing/2014/main" id="{465B2218-9DA4-450D-9A59-5F1C491C2A23}"/>
              </a:ext>
            </a:extLst>
          </p:cNvPr>
          <p:cNvSpPr>
            <a:spLocks noGrp="1"/>
          </p:cNvSpPr>
          <p:nvPr>
            <p:ph type="subTitle" idx="1"/>
          </p:nvPr>
        </p:nvSpPr>
        <p:spPr>
          <a:xfrm>
            <a:off x="3175" y="1142999"/>
            <a:ext cx="12312650" cy="5715002"/>
          </a:xfrm>
        </p:spPr>
        <p:txBody>
          <a:bodyPr>
            <a:normAutofit/>
          </a:bodyPr>
          <a:lstStyle/>
          <a:p>
            <a:pPr algn="ctr"/>
            <a:r>
              <a:rPr lang="en-US" b="1" dirty="0">
                <a:solidFill>
                  <a:schemeClr val="tx1">
                    <a:alpha val="80000"/>
                  </a:schemeClr>
                </a:solidFill>
              </a:rPr>
              <a:t>Service line Inventories Due -10/16/2024</a:t>
            </a:r>
          </a:p>
          <a:p>
            <a:endParaRPr lang="en-US" b="1" dirty="0">
              <a:solidFill>
                <a:schemeClr val="tx1">
                  <a:alpha val="80000"/>
                </a:schemeClr>
              </a:solidFill>
            </a:endParaRPr>
          </a:p>
          <a:p>
            <a:endParaRPr lang="en-US" sz="2000" b="1" dirty="0">
              <a:solidFill>
                <a:schemeClr val="tx1">
                  <a:alpha val="80000"/>
                </a:schemeClr>
              </a:solidFill>
              <a:hlinkClick r:id="" action="ppaction://noaction"/>
            </a:endParaRPr>
          </a:p>
          <a:p>
            <a:endParaRPr lang="en-US" sz="2000" b="1" dirty="0">
              <a:solidFill>
                <a:schemeClr val="tx1">
                  <a:alpha val="80000"/>
                </a:schemeClr>
              </a:solidFill>
              <a:hlinkClick r:id="" action="ppaction://noaction"/>
            </a:endParaRPr>
          </a:p>
          <a:p>
            <a:endParaRPr lang="en-US" sz="2000" b="1" dirty="0">
              <a:solidFill>
                <a:schemeClr val="tx1">
                  <a:alpha val="80000"/>
                </a:schemeClr>
              </a:solidFill>
              <a:hlinkClick r:id="" action="ppaction://noaction"/>
            </a:endParaRPr>
          </a:p>
          <a:p>
            <a:endParaRPr lang="en-US" sz="2000" b="1" dirty="0">
              <a:solidFill>
                <a:schemeClr val="tx1">
                  <a:alpha val="80000"/>
                </a:schemeClr>
              </a:solidFill>
              <a:hlinkClick r:id="" action="ppaction://noaction"/>
            </a:endParaRPr>
          </a:p>
          <a:p>
            <a:endParaRPr lang="en-US" sz="2000" b="1" dirty="0">
              <a:solidFill>
                <a:schemeClr val="tx1">
                  <a:alpha val="80000"/>
                </a:schemeClr>
              </a:solidFill>
              <a:hlinkClick r:id="" action="ppaction://noaction"/>
            </a:endParaRPr>
          </a:p>
          <a:p>
            <a:endParaRPr lang="en-US" sz="2000" b="1" dirty="0">
              <a:solidFill>
                <a:schemeClr val="tx1">
                  <a:alpha val="80000"/>
                </a:schemeClr>
              </a:solidFill>
              <a:hlinkClick r:id="" action="ppaction://noaction"/>
            </a:endParaRPr>
          </a:p>
          <a:p>
            <a:endParaRPr lang="en-US" sz="2000" b="1" dirty="0">
              <a:solidFill>
                <a:schemeClr val="tx1">
                  <a:alpha val="80000"/>
                </a:schemeClr>
              </a:solidFill>
              <a:hlinkClick r:id="" action="ppaction://noaction"/>
            </a:endParaRPr>
          </a:p>
          <a:p>
            <a:endParaRPr lang="en-US" sz="2000" b="1" dirty="0">
              <a:solidFill>
                <a:schemeClr val="tx1">
                  <a:alpha val="80000"/>
                </a:schemeClr>
              </a:solidFill>
              <a:hlinkClick r:id="" action="ppaction://noaction"/>
            </a:endParaRPr>
          </a:p>
          <a:p>
            <a:endParaRPr lang="en-US" sz="2000" b="1" dirty="0">
              <a:solidFill>
                <a:schemeClr val="tx1">
                  <a:alpha val="80000"/>
                </a:schemeClr>
              </a:solidFill>
              <a:hlinkClick r:id="" action="ppaction://noaction"/>
            </a:endParaRPr>
          </a:p>
          <a:p>
            <a:r>
              <a:rPr lang="en-US" sz="2000" b="1" dirty="0">
                <a:solidFill>
                  <a:schemeClr val="tx1">
                    <a:alpha val="80000"/>
                  </a:schemeClr>
                </a:solidFill>
                <a:hlinkClick r:id="" action="ppaction://noaction"/>
              </a:rPr>
              <a:t>https://www.tn.gov/environment/program-areas/wr-water-resources/water-quality/drinking-water-redirect/lead-and-copper-rule.html</a:t>
            </a:r>
            <a:endParaRPr lang="en-US" sz="2000" b="1" dirty="0">
              <a:solidFill>
                <a:schemeClr val="tx1">
                  <a:alpha val="80000"/>
                </a:schemeClr>
              </a:solidFill>
            </a:endParaRPr>
          </a:p>
          <a:p>
            <a:endParaRPr lang="en-US" b="1" dirty="0">
              <a:solidFill>
                <a:schemeClr val="tx1">
                  <a:alpha val="80000"/>
                </a:schemeClr>
              </a:solidFill>
            </a:endParaRPr>
          </a:p>
          <a:p>
            <a:pPr marL="457200" indent="-457200">
              <a:buFont typeface="+mj-lt"/>
              <a:buAutoNum type="arabicPeriod"/>
            </a:pPr>
            <a:endParaRPr lang="en-US" b="1" dirty="0">
              <a:solidFill>
                <a:schemeClr val="tx1">
                  <a:alpha val="80000"/>
                </a:schemeClr>
              </a:solidFill>
            </a:endParaRPr>
          </a:p>
          <a:p>
            <a:endParaRPr lang="en-US" b="1" dirty="0">
              <a:solidFill>
                <a:schemeClr val="tx1">
                  <a:alpha val="80000"/>
                </a:schemeClr>
              </a:solidFill>
            </a:endParaRPr>
          </a:p>
        </p:txBody>
      </p:sp>
      <p:pic>
        <p:nvPicPr>
          <p:cNvPr id="6" name="Content Placeholder 3">
            <a:extLst>
              <a:ext uri="{FF2B5EF4-FFF2-40B4-BE49-F238E27FC236}">
                <a16:creationId xmlns:a16="http://schemas.microsoft.com/office/drawing/2014/main" id="{F06DF3C4-C326-4345-AF21-D9724FB1796D}"/>
              </a:ext>
            </a:extLst>
          </p:cNvPr>
          <p:cNvPicPr>
            <a:picLocks noChangeAspect="1"/>
          </p:cNvPicPr>
          <p:nvPr/>
        </p:nvPicPr>
        <p:blipFill rotWithShape="1">
          <a:blip r:embed="rId2"/>
          <a:srcRect l="2074" r="2" b="2"/>
          <a:stretch/>
        </p:blipFill>
        <p:spPr>
          <a:xfrm>
            <a:off x="1193957" y="762000"/>
            <a:ext cx="9804084" cy="5562601"/>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Tree>
    <p:extLst>
      <p:ext uri="{BB962C8B-B14F-4D97-AF65-F5344CB8AC3E}">
        <p14:creationId xmlns:p14="http://schemas.microsoft.com/office/powerpoint/2010/main" val="2629934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4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5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5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5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54"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55"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56" name="Content Placeholder 2"/>
          <p:cNvSpPr>
            <a:spLocks noGrp="1"/>
          </p:cNvSpPr>
          <p:nvPr>
            <p:ph idx="1"/>
          </p:nvPr>
        </p:nvSpPr>
        <p:spPr>
          <a:xfrm>
            <a:off x="2924943" y="1"/>
            <a:ext cx="9138449" cy="6600340"/>
          </a:xfrm>
        </p:spPr>
        <p:txBody>
          <a:bodyPr>
            <a:normAutofit lnSpcReduction="10000"/>
          </a:bodyPr>
          <a:lstStyle/>
          <a:p>
            <a:pPr marL="0" indent="0">
              <a:lnSpc>
                <a:spcPct val="90000"/>
              </a:lnSpc>
              <a:buNone/>
            </a:pPr>
            <a:r>
              <a:rPr lang="en-US" sz="2000" b="1" dirty="0"/>
              <a:t>LCRR compliance between 2024-2027</a:t>
            </a:r>
          </a:p>
          <a:p>
            <a:pPr marL="0" indent="0">
              <a:lnSpc>
                <a:spcPct val="90000"/>
              </a:lnSpc>
              <a:buNone/>
            </a:pPr>
            <a:r>
              <a:rPr lang="en-US" sz="2000" dirty="0"/>
              <a:t> PWS  develop and submit LSL inventory by   </a:t>
            </a:r>
            <a:r>
              <a:rPr lang="en-US" sz="2000" dirty="0">
                <a:highlight>
                  <a:srgbClr val="FFFF00"/>
                </a:highlight>
              </a:rPr>
              <a:t>October 16, 2024</a:t>
            </a:r>
          </a:p>
          <a:p>
            <a:pPr lvl="1">
              <a:lnSpc>
                <a:spcPct val="90000"/>
              </a:lnSpc>
            </a:pPr>
            <a:r>
              <a:rPr lang="en-US" sz="2000" b="1" dirty="0"/>
              <a:t>PWS owned and customer owned, 4 categories</a:t>
            </a:r>
          </a:p>
          <a:p>
            <a:pPr lvl="2">
              <a:lnSpc>
                <a:spcPct val="90000"/>
              </a:lnSpc>
            </a:pPr>
            <a:r>
              <a:rPr lang="en-US" sz="2000" b="1" dirty="0"/>
              <a:t>lead </a:t>
            </a:r>
          </a:p>
          <a:p>
            <a:pPr lvl="2">
              <a:lnSpc>
                <a:spcPct val="90000"/>
              </a:lnSpc>
            </a:pPr>
            <a:r>
              <a:rPr lang="en-US" sz="2000" b="1" dirty="0"/>
              <a:t>non-lead (any service installed after July 1988)</a:t>
            </a:r>
          </a:p>
          <a:p>
            <a:pPr lvl="2">
              <a:lnSpc>
                <a:spcPct val="90000"/>
              </a:lnSpc>
            </a:pPr>
            <a:r>
              <a:rPr lang="en-US" sz="2000" b="1" dirty="0"/>
              <a:t>lead status unknown  </a:t>
            </a:r>
          </a:p>
          <a:p>
            <a:pPr lvl="2">
              <a:lnSpc>
                <a:spcPct val="90000"/>
              </a:lnSpc>
            </a:pPr>
            <a:r>
              <a:rPr lang="en-US" sz="2000" b="1" dirty="0"/>
              <a:t>Galvanized requiring replacement (GL is or ever was downstream of a lead service line)</a:t>
            </a:r>
          </a:p>
          <a:p>
            <a:pPr lvl="2">
              <a:lnSpc>
                <a:spcPct val="90000"/>
              </a:lnSpc>
            </a:pPr>
            <a:endParaRPr lang="en-US" sz="2000" b="1" dirty="0"/>
          </a:p>
          <a:p>
            <a:pPr lvl="1">
              <a:lnSpc>
                <a:spcPct val="90000"/>
              </a:lnSpc>
            </a:pPr>
            <a:r>
              <a:rPr lang="en-US" sz="2000" b="1" dirty="0"/>
              <a:t>Inventories to be made available to public – can use street name of block number    &gt;50K available online. All systems note availability in CCR.</a:t>
            </a:r>
          </a:p>
          <a:p>
            <a:pPr lvl="1">
              <a:lnSpc>
                <a:spcPct val="90000"/>
              </a:lnSpc>
            </a:pPr>
            <a:endParaRPr lang="en-US" sz="2000" b="1" dirty="0"/>
          </a:p>
          <a:p>
            <a:pPr lvl="1">
              <a:lnSpc>
                <a:spcPct val="90000"/>
              </a:lnSpc>
            </a:pPr>
            <a:r>
              <a:rPr lang="en-US" sz="2000" b="1" dirty="0"/>
              <a:t>Update inventory </a:t>
            </a:r>
            <a:r>
              <a:rPr lang="en-US" sz="2000" b="1" dirty="0">
                <a:highlight>
                  <a:srgbClr val="FFFF00"/>
                </a:highlight>
              </a:rPr>
              <a:t>annually  </a:t>
            </a:r>
            <a:r>
              <a:rPr lang="en-US" sz="2000" b="1" dirty="0"/>
              <a:t>to reflect removals or verification of unknowns</a:t>
            </a:r>
          </a:p>
          <a:p>
            <a:pPr lvl="1">
              <a:lnSpc>
                <a:spcPct val="90000"/>
              </a:lnSpc>
            </a:pPr>
            <a:endParaRPr lang="en-US" sz="2000" b="1" dirty="0"/>
          </a:p>
          <a:p>
            <a:pPr lvl="1">
              <a:lnSpc>
                <a:spcPct val="90000"/>
              </a:lnSpc>
            </a:pPr>
            <a:r>
              <a:rPr lang="en-US" sz="2000" b="1" dirty="0"/>
              <a:t>PE to customers served by LSL, GRR and Unknowns</a:t>
            </a:r>
          </a:p>
          <a:p>
            <a:pPr lvl="1"/>
            <a:r>
              <a:rPr lang="en-US" sz="2000" b="1" dirty="0"/>
              <a:t>Provide Tier1 PN for  Action Level </a:t>
            </a:r>
            <a:r>
              <a:rPr lang="en-US" sz="2000" b="1" dirty="0" err="1"/>
              <a:t>Exceedences</a:t>
            </a:r>
            <a:r>
              <a:rPr lang="en-US" sz="2000" b="1" dirty="0"/>
              <a:t> (15 ppb)</a:t>
            </a:r>
          </a:p>
          <a:p>
            <a:pPr lvl="1">
              <a:lnSpc>
                <a:spcPct val="90000"/>
              </a:lnSpc>
            </a:pPr>
            <a:endParaRPr lang="en-US" sz="2000" b="1" dirty="0"/>
          </a:p>
          <a:p>
            <a:pPr lvl="1">
              <a:lnSpc>
                <a:spcPct val="90000"/>
              </a:lnSpc>
            </a:pPr>
            <a:endParaRPr lang="en-US" sz="1300" dirty="0"/>
          </a:p>
          <a:p>
            <a:pPr marL="457200" lvl="1" indent="0">
              <a:lnSpc>
                <a:spcPct val="90000"/>
              </a:lnSpc>
              <a:buNone/>
            </a:pPr>
            <a:endParaRPr lang="en-US" sz="1300" dirty="0"/>
          </a:p>
          <a:p>
            <a:pPr>
              <a:lnSpc>
                <a:spcPct val="90000"/>
              </a:lnSpc>
            </a:pPr>
            <a:endParaRPr lang="en-US" sz="1300" dirty="0"/>
          </a:p>
        </p:txBody>
      </p:sp>
    </p:spTree>
    <p:extLst>
      <p:ext uri="{BB962C8B-B14F-4D97-AF65-F5344CB8AC3E}">
        <p14:creationId xmlns:p14="http://schemas.microsoft.com/office/powerpoint/2010/main" val="63612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09347-CC10-E3FD-5356-C19888DB3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EF472-312C-E365-E9AB-AB566E764934}"/>
              </a:ext>
            </a:extLst>
          </p:cNvPr>
          <p:cNvSpPr>
            <a:spLocks noGrp="1"/>
          </p:cNvSpPr>
          <p:nvPr>
            <p:ph type="title"/>
          </p:nvPr>
        </p:nvSpPr>
        <p:spPr>
          <a:xfrm>
            <a:off x="76200" y="93134"/>
            <a:ext cx="11963400" cy="897467"/>
          </a:xfrm>
        </p:spPr>
        <p:txBody>
          <a:bodyPr>
            <a:normAutofit fontScale="90000"/>
          </a:bodyPr>
          <a:lstStyle/>
          <a:p>
            <a:pPr algn="ctr"/>
            <a:r>
              <a:rPr lang="en-US" dirty="0"/>
              <a:t>What do PWS have to comply with  between now and 2027?</a:t>
            </a:r>
          </a:p>
        </p:txBody>
      </p:sp>
      <p:sp>
        <p:nvSpPr>
          <p:cNvPr id="3" name="Content Placeholder 2">
            <a:extLst>
              <a:ext uri="{FF2B5EF4-FFF2-40B4-BE49-F238E27FC236}">
                <a16:creationId xmlns:a16="http://schemas.microsoft.com/office/drawing/2014/main" id="{F4467E7B-1D28-61CC-A900-5FDA0DACBB79}"/>
              </a:ext>
            </a:extLst>
          </p:cNvPr>
          <p:cNvSpPr>
            <a:spLocks noGrp="1"/>
          </p:cNvSpPr>
          <p:nvPr>
            <p:ph idx="1"/>
          </p:nvPr>
        </p:nvSpPr>
        <p:spPr>
          <a:xfrm>
            <a:off x="0" y="1219200"/>
            <a:ext cx="12192000" cy="4876799"/>
          </a:xfrm>
        </p:spPr>
        <p:txBody>
          <a:bodyPr anchor="t">
            <a:normAutofit fontScale="92500"/>
          </a:bodyPr>
          <a:lstStyle/>
          <a:p>
            <a:pPr marL="0" indent="0">
              <a:lnSpc>
                <a:spcPct val="150000"/>
              </a:lnSpc>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141 84(a) (1)-(6)  Develop Service Line Inventory, report and update on schedule determined by the state( 141.90 e)</a:t>
            </a:r>
          </a:p>
          <a:p>
            <a:pPr marL="0" indent="0">
              <a:lnSpc>
                <a:spcPct val="150000"/>
              </a:lnSpc>
              <a:buNone/>
            </a:pPr>
            <a:endParaRPr lang="en-US" sz="28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50000"/>
              </a:lnSpc>
              <a:spcBef>
                <a:spcPts val="0"/>
              </a:spcBef>
              <a:spcAft>
                <a:spcPts val="800"/>
              </a:spcAft>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141.84(a)8- Inventory must be made publicly accessible- &gt;50k online</a:t>
            </a:r>
          </a:p>
          <a:p>
            <a:pPr marL="0" marR="0" indent="0">
              <a:lnSpc>
                <a:spcPct val="150000"/>
              </a:lnSpc>
              <a:spcBef>
                <a:spcPts val="0"/>
              </a:spcBef>
              <a:spcAft>
                <a:spcPts val="800"/>
              </a:spcAft>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141.84(a)9- if no </a:t>
            </a:r>
            <a:r>
              <a:rPr lang="en-US" sz="2800" dirty="0" err="1">
                <a:effectLst/>
                <a:latin typeface="Aptos" panose="020B0004020202020204" pitchFamily="34" charset="0"/>
                <a:ea typeface="Aptos" panose="020B0004020202020204" pitchFamily="34" charset="0"/>
                <a:cs typeface="Times New Roman" panose="02020603050405020304" pitchFamily="18" charset="0"/>
              </a:rPr>
              <a:t>Unk</a:t>
            </a:r>
            <a:r>
              <a:rPr lang="en-US" sz="2800" dirty="0">
                <a:latin typeface="Aptos" panose="020B0004020202020204" pitchFamily="34" charset="0"/>
                <a:ea typeface="Aptos" panose="020B0004020202020204" pitchFamily="34" charset="0"/>
                <a:cs typeface="Times New Roman" panose="02020603050405020304" pitchFamily="18" charset="0"/>
              </a:rPr>
              <a:t>,  </a:t>
            </a:r>
            <a:r>
              <a:rPr lang="en-US" sz="2800" dirty="0">
                <a:effectLst/>
                <a:latin typeface="Aptos" panose="020B0004020202020204" pitchFamily="34" charset="0"/>
                <a:ea typeface="Aptos" panose="020B0004020202020204" pitchFamily="34" charset="0"/>
                <a:cs typeface="Times New Roman" panose="02020603050405020304" pitchFamily="18" charset="0"/>
              </a:rPr>
              <a:t> GRR or lead – system may use statement in leu of providing inventory to public</a:t>
            </a:r>
          </a:p>
          <a:p>
            <a:pPr marL="0" marR="0" indent="0">
              <a:lnSpc>
                <a:spcPct val="150000"/>
              </a:lnSpc>
              <a:spcBef>
                <a:spcPts val="0"/>
              </a:spcBef>
              <a:spcAft>
                <a:spcPts val="800"/>
              </a:spcAft>
              <a:buNone/>
            </a:pPr>
            <a:r>
              <a:rPr lang="en-US" sz="2800" dirty="0">
                <a:effectLst/>
                <a:latin typeface="Aptos" panose="020B0004020202020204" pitchFamily="34" charset="0"/>
                <a:ea typeface="Aptos" panose="020B0004020202020204" pitchFamily="34" charset="0"/>
                <a:cs typeface="Times New Roman" panose="02020603050405020304" pitchFamily="18" charset="0"/>
              </a:rPr>
              <a:t>141.84(a)10 statement of inventory availability must be provided in the CCR report. </a:t>
            </a:r>
          </a:p>
          <a:p>
            <a:pPr marL="0" indent="0">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400" dirty="0">
              <a:solidFill>
                <a:schemeClr val="tx1"/>
              </a:solidFill>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64354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06D86-F916-0494-9C4B-1BF35F5BD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17967-B194-D34C-244A-AC9AB5F856DD}"/>
              </a:ext>
            </a:extLst>
          </p:cNvPr>
          <p:cNvSpPr>
            <a:spLocks noGrp="1"/>
          </p:cNvSpPr>
          <p:nvPr>
            <p:ph type="title"/>
          </p:nvPr>
        </p:nvSpPr>
        <p:spPr>
          <a:xfrm>
            <a:off x="76200" y="93134"/>
            <a:ext cx="11963400" cy="897467"/>
          </a:xfrm>
        </p:spPr>
        <p:txBody>
          <a:bodyPr>
            <a:normAutofit fontScale="90000"/>
          </a:bodyPr>
          <a:lstStyle/>
          <a:p>
            <a:pPr algn="ctr"/>
            <a:r>
              <a:rPr lang="en-US" dirty="0"/>
              <a:t>What do PWS have to comply with  between now and 2027?</a:t>
            </a:r>
          </a:p>
        </p:txBody>
      </p:sp>
      <p:sp>
        <p:nvSpPr>
          <p:cNvPr id="3" name="Content Placeholder 2">
            <a:extLst>
              <a:ext uri="{FF2B5EF4-FFF2-40B4-BE49-F238E27FC236}">
                <a16:creationId xmlns:a16="http://schemas.microsoft.com/office/drawing/2014/main" id="{8BF09E1E-45E1-5CAD-44F9-13B72598A67F}"/>
              </a:ext>
            </a:extLst>
          </p:cNvPr>
          <p:cNvSpPr>
            <a:spLocks noGrp="1"/>
          </p:cNvSpPr>
          <p:nvPr>
            <p:ph idx="1"/>
          </p:nvPr>
        </p:nvSpPr>
        <p:spPr>
          <a:xfrm>
            <a:off x="0" y="1219200"/>
            <a:ext cx="12192000" cy="4876799"/>
          </a:xfrm>
        </p:spPr>
        <p:txBody>
          <a:bodyPr anchor="t">
            <a:normAutofit/>
          </a:bodyPr>
          <a:lstStyle/>
          <a:p>
            <a:pPr marL="0" indent="0">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400" dirty="0">
              <a:solidFill>
                <a:schemeClr val="tx1"/>
              </a:solidFill>
            </a:endParaRPr>
          </a:p>
          <a:p>
            <a:pPr marL="0" indent="0">
              <a:buNone/>
            </a:pPr>
            <a:endParaRPr lang="en-US" sz="2400" dirty="0">
              <a:solidFill>
                <a:schemeClr val="tx1"/>
              </a:solidFill>
            </a:endParaRPr>
          </a:p>
        </p:txBody>
      </p:sp>
      <p:sp>
        <p:nvSpPr>
          <p:cNvPr id="7" name="TextBox 6">
            <a:extLst>
              <a:ext uri="{FF2B5EF4-FFF2-40B4-BE49-F238E27FC236}">
                <a16:creationId xmlns:a16="http://schemas.microsoft.com/office/drawing/2014/main" id="{BF060B24-7712-F1F6-B148-C0BBA428D46A}"/>
              </a:ext>
            </a:extLst>
          </p:cNvPr>
          <p:cNvSpPr txBox="1"/>
          <p:nvPr/>
        </p:nvSpPr>
        <p:spPr>
          <a:xfrm>
            <a:off x="304800" y="1307650"/>
            <a:ext cx="11734800" cy="5016758"/>
          </a:xfrm>
          <a:prstGeom prst="rect">
            <a:avLst/>
          </a:prstGeom>
          <a:noFill/>
        </p:spPr>
        <p:txBody>
          <a:bodyPr wrap="square">
            <a:spAutoFit/>
          </a:bodyPr>
          <a:lstStyle/>
          <a:p>
            <a:pPr marL="0" marR="0">
              <a:lnSpc>
                <a:spcPct val="107000"/>
              </a:lnSpc>
              <a:spcBef>
                <a:spcPts val="0"/>
              </a:spcBef>
              <a:spcAft>
                <a:spcPts val="800"/>
              </a:spcAft>
            </a:pPr>
            <a:r>
              <a:rPr lang="en-US" sz="2500" dirty="0">
                <a:effectLst/>
                <a:latin typeface="Aptos" panose="020B0004020202020204" pitchFamily="34" charset="0"/>
                <a:ea typeface="Aptos" panose="020B0004020202020204" pitchFamily="34" charset="0"/>
                <a:cs typeface="Times New Roman" panose="02020603050405020304" pitchFamily="18" charset="0"/>
              </a:rPr>
              <a:t>141. 85 (e)- Notification to customers with lead, GRR and unknowns within 30 days of inventory completion and annually thereafter and to new customers until there is no lead, GRR, </a:t>
            </a:r>
            <a:r>
              <a:rPr lang="en-US" sz="2500" dirty="0" err="1">
                <a:effectLst/>
                <a:latin typeface="Aptos" panose="020B0004020202020204" pitchFamily="34" charset="0"/>
                <a:ea typeface="Aptos" panose="020B0004020202020204" pitchFamily="34" charset="0"/>
                <a:cs typeface="Times New Roman" panose="02020603050405020304" pitchFamily="18" charset="0"/>
              </a:rPr>
              <a:t>Unk</a:t>
            </a:r>
            <a:r>
              <a:rPr lang="en-US" sz="2500" dirty="0">
                <a:effectLst/>
                <a:latin typeface="Aptos" panose="020B0004020202020204" pitchFamily="34" charset="0"/>
                <a:ea typeface="Aptos" panose="020B0004020202020204" pitchFamily="34" charset="0"/>
                <a:cs typeface="Times New Roman" panose="02020603050405020304" pitchFamily="18" charset="0"/>
              </a:rPr>
              <a:t>.   ( Nov 15)</a:t>
            </a:r>
          </a:p>
          <a:p>
            <a:pPr marL="0" marR="0">
              <a:lnSpc>
                <a:spcPct val="107000"/>
              </a:lnSpc>
              <a:spcBef>
                <a:spcPts val="0"/>
              </a:spcBef>
              <a:spcAft>
                <a:spcPts val="800"/>
              </a:spcAft>
            </a:pPr>
            <a:endParaRPr lang="en-US" sz="25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500" dirty="0">
                <a:effectLst/>
                <a:latin typeface="Aptos" panose="020B0004020202020204" pitchFamily="34" charset="0"/>
                <a:ea typeface="Aptos" panose="020B0004020202020204" pitchFamily="34" charset="0"/>
                <a:cs typeface="Times New Roman" panose="02020603050405020304" pitchFamily="18" charset="0"/>
              </a:rPr>
              <a:t>141.90 ( e) (13)-Systems with lead service lines , Annually Certify to the state that the PWS has complied with the customer notification requirements of 141.85 e.  providing the public notice and educational material to customers with lead GRR and </a:t>
            </a:r>
            <a:r>
              <a:rPr lang="en-US" sz="2500" dirty="0" err="1">
                <a:effectLst/>
                <a:latin typeface="Aptos" panose="020B0004020202020204" pitchFamily="34" charset="0"/>
                <a:ea typeface="Aptos" panose="020B0004020202020204" pitchFamily="34" charset="0"/>
                <a:cs typeface="Times New Roman" panose="02020603050405020304" pitchFamily="18" charset="0"/>
              </a:rPr>
              <a:t>Ukn</a:t>
            </a:r>
            <a:r>
              <a:rPr lang="en-US" sz="25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endParaRPr lang="en-US" sz="25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500" dirty="0">
                <a:effectLst/>
                <a:latin typeface="Aptos" panose="020B0004020202020204" pitchFamily="34" charset="0"/>
                <a:ea typeface="Aptos" panose="020B0004020202020204" pitchFamily="34" charset="0"/>
                <a:cs typeface="Times New Roman" panose="02020603050405020304" pitchFamily="18" charset="0"/>
              </a:rPr>
              <a:t>141.201(c) (3)- A copy of the notice must also be sent to the primacy agency and the Administrator (as applicable) in accordance with the requirements of </a:t>
            </a:r>
            <a:r>
              <a:rPr lang="en-US" sz="2500" u="sng" dirty="0">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141.31(d)</a:t>
            </a:r>
            <a:r>
              <a:rPr lang="en-US" sz="25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7209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19FC-0290-9EE4-8512-DA8B0C9EE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AA5A8-9FEB-4B42-AFA7-0EB438B0FC38}"/>
              </a:ext>
            </a:extLst>
          </p:cNvPr>
          <p:cNvSpPr>
            <a:spLocks noGrp="1"/>
          </p:cNvSpPr>
          <p:nvPr>
            <p:ph type="title"/>
          </p:nvPr>
        </p:nvSpPr>
        <p:spPr>
          <a:xfrm>
            <a:off x="0" y="93134"/>
            <a:ext cx="12039600" cy="897467"/>
          </a:xfrm>
        </p:spPr>
        <p:txBody>
          <a:bodyPr>
            <a:normAutofit fontScale="90000"/>
          </a:bodyPr>
          <a:lstStyle/>
          <a:p>
            <a:pPr algn="ctr"/>
            <a:r>
              <a:rPr lang="en-US" dirty="0"/>
              <a:t>What do PWS have to comply with  between now and 2027?</a:t>
            </a:r>
          </a:p>
        </p:txBody>
      </p:sp>
      <p:sp>
        <p:nvSpPr>
          <p:cNvPr id="3" name="Content Placeholder 2">
            <a:extLst>
              <a:ext uri="{FF2B5EF4-FFF2-40B4-BE49-F238E27FC236}">
                <a16:creationId xmlns:a16="http://schemas.microsoft.com/office/drawing/2014/main" id="{116E4394-CD4D-42DF-BF22-4ED18B160459}"/>
              </a:ext>
            </a:extLst>
          </p:cNvPr>
          <p:cNvSpPr>
            <a:spLocks noGrp="1"/>
          </p:cNvSpPr>
          <p:nvPr>
            <p:ph idx="1"/>
          </p:nvPr>
        </p:nvSpPr>
        <p:spPr>
          <a:xfrm>
            <a:off x="0" y="1219200"/>
            <a:ext cx="12192000" cy="4876799"/>
          </a:xfrm>
        </p:spPr>
        <p:txBody>
          <a:bodyPr anchor="t">
            <a:normAutofit/>
          </a:bodyPr>
          <a:lstStyle/>
          <a:p>
            <a:pPr marL="0" indent="0">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400" dirty="0">
              <a:solidFill>
                <a:schemeClr val="tx1"/>
              </a:solidFill>
            </a:endParaRPr>
          </a:p>
          <a:p>
            <a:pPr marL="0" indent="0">
              <a:buNone/>
            </a:pPr>
            <a:endParaRPr lang="en-US" sz="2400" dirty="0">
              <a:solidFill>
                <a:schemeClr val="tx1"/>
              </a:solidFill>
            </a:endParaRPr>
          </a:p>
        </p:txBody>
      </p:sp>
      <p:sp>
        <p:nvSpPr>
          <p:cNvPr id="7" name="TextBox 6">
            <a:extLst>
              <a:ext uri="{FF2B5EF4-FFF2-40B4-BE49-F238E27FC236}">
                <a16:creationId xmlns:a16="http://schemas.microsoft.com/office/drawing/2014/main" id="{20447AA6-17F5-E285-0A31-7B02AFB8F289}"/>
              </a:ext>
            </a:extLst>
          </p:cNvPr>
          <p:cNvSpPr txBox="1"/>
          <p:nvPr/>
        </p:nvSpPr>
        <p:spPr>
          <a:xfrm>
            <a:off x="304800" y="1307650"/>
            <a:ext cx="11734800" cy="4609275"/>
          </a:xfrm>
          <a:prstGeom prst="rect">
            <a:avLst/>
          </a:prstGeom>
          <a:noFill/>
        </p:spPr>
        <p:txBody>
          <a:bodyPr wrap="square">
            <a:spAutoFit/>
          </a:bodyPr>
          <a:lstStyle/>
          <a:p>
            <a:pPr marL="0" marR="0">
              <a:lnSpc>
                <a:spcPct val="107000"/>
              </a:lnSpc>
              <a:spcBef>
                <a:spcPts val="0"/>
              </a:spcBef>
              <a:spcAft>
                <a:spcPts val="800"/>
              </a:spcAft>
            </a:pPr>
            <a:endParaRPr lang="en-US" sz="24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2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Aptos" panose="020B0004020202020204" pitchFamily="34" charset="0"/>
                <a:ea typeface="Aptos" panose="020B0004020202020204" pitchFamily="34" charset="0"/>
                <a:cs typeface="Times New Roman" panose="02020603050405020304" pitchFamily="18" charset="0"/>
              </a:rPr>
              <a:t>141.202(a (10)- Provide Tier1 PN for  Action Level </a:t>
            </a:r>
            <a:r>
              <a:rPr lang="en-US" sz="2800" dirty="0" err="1">
                <a:latin typeface="Aptos" panose="020B0004020202020204" pitchFamily="34" charset="0"/>
                <a:ea typeface="Aptos" panose="020B0004020202020204" pitchFamily="34" charset="0"/>
                <a:cs typeface="Times New Roman" panose="02020603050405020304" pitchFamily="18" charset="0"/>
              </a:rPr>
              <a:t>Exceedences</a:t>
            </a:r>
            <a:r>
              <a:rPr lang="en-US" sz="2800" dirty="0">
                <a:latin typeface="Aptos" panose="020B0004020202020204" pitchFamily="34" charset="0"/>
                <a:ea typeface="Aptos" panose="020B0004020202020204" pitchFamily="34" charset="0"/>
                <a:cs typeface="Times New Roman" panose="02020603050405020304" pitchFamily="18" charset="0"/>
              </a:rPr>
              <a:t> (15 ppb)</a:t>
            </a:r>
            <a:endParaRPr lang="en-US" sz="2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2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Aptos" panose="020B0004020202020204" pitchFamily="34" charset="0"/>
                <a:ea typeface="Aptos" panose="020B0004020202020204" pitchFamily="34" charset="0"/>
                <a:cs typeface="Times New Roman" panose="02020603050405020304" pitchFamily="18" charset="0"/>
              </a:rPr>
              <a:t>141.31(d) For Tier 1 notices for a lead action level exceedance, public water systems must provide a copy of any Tier 1 notice to the Administrator and the head of the primacy agency as soon as practicable, but not later than 24 hours after the public water system learns of the violation or exceedance.</a:t>
            </a:r>
          </a:p>
          <a:p>
            <a:pPr marL="0" marR="0">
              <a:lnSpc>
                <a:spcPct val="107000"/>
              </a:lnSpc>
              <a:spcBef>
                <a:spcPts val="0"/>
              </a:spcBef>
              <a:spcAft>
                <a:spcPts val="800"/>
              </a:spcAft>
            </a:pPr>
            <a:endParaRPr lang="en-US" sz="24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217314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273908-3F95-498E-BCC8-37213F120ACC}">
  <we:reference id="6a7bd4f3-0563-43af-8c08-79110eebdff6" version="1.1.0.0" store="EXCatalog" storeType="EXCatalog"/>
  <we:alternateReferences>
    <we:reference id="WA104381155" version="1.1.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Wisp</Template>
  <TotalTime>28478</TotalTime>
  <Words>3205</Words>
  <Application>Microsoft Office PowerPoint</Application>
  <PresentationFormat>Widescreen</PresentationFormat>
  <Paragraphs>339</Paragraphs>
  <Slides>32</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Aptos</vt:lpstr>
      <vt:lpstr>Arial</vt:lpstr>
      <vt:lpstr>Calibri</vt:lpstr>
      <vt:lpstr>Century Gothic</vt:lpstr>
      <vt:lpstr>Helvetica</vt:lpstr>
      <vt:lpstr>Open Sans</vt:lpstr>
      <vt:lpstr>PermianSlabSerifTypeface</vt:lpstr>
      <vt:lpstr>Symbol</vt:lpstr>
      <vt:lpstr>Times New Roman</vt:lpstr>
      <vt:lpstr>TimesNewRomanPSMT</vt:lpstr>
      <vt:lpstr>Wingdings</vt:lpstr>
      <vt:lpstr>Wingdings 3</vt:lpstr>
      <vt:lpstr>Wisp</vt:lpstr>
      <vt:lpstr>      Lead and Copper Rule Improvements  </vt:lpstr>
      <vt:lpstr>PowerPoint Presentation</vt:lpstr>
      <vt:lpstr>PowerPoint Presentation</vt:lpstr>
      <vt:lpstr>LCRI and Primacy Extension  What do PWS have to comply with and when?</vt:lpstr>
      <vt:lpstr>Lead and Copper Rule Revision </vt:lpstr>
      <vt:lpstr>PowerPoint Presentation</vt:lpstr>
      <vt:lpstr>What do PWS have to comply with  between now and 2027?</vt:lpstr>
      <vt:lpstr>What do PWS have to comply with  between now and 2027?</vt:lpstr>
      <vt:lpstr>What do PWS have to comply with  between now and 2027?</vt:lpstr>
      <vt:lpstr>  What are the final requirements of the LCRI?</vt:lpstr>
      <vt:lpstr>PowerPoint Presentation</vt:lpstr>
      <vt:lpstr>EPA Final Lead and Copper Rule Improvements</vt:lpstr>
      <vt:lpstr>LCRI Baseline Service Line Inventory</vt:lpstr>
      <vt:lpstr>Connectors must be included in baseline inventory </vt:lpstr>
      <vt:lpstr>Validation of not lead status </vt:lpstr>
      <vt:lpstr>Replacing all Lead, GRR service lines within 10 years (2037)</vt:lpstr>
      <vt:lpstr>How does the proposed LCRI define “under the control” of the water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Recommended Actions</vt:lpstr>
      <vt:lpstr>Funding is available</vt:lpstr>
      <vt:lpstr>PowerPoint Presentation</vt:lpstr>
      <vt:lpstr>LCRI Resources </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David Money</cp:lastModifiedBy>
  <cp:revision>347</cp:revision>
  <cp:lastPrinted>2022-01-13T00:33:02Z</cp:lastPrinted>
  <dcterms:created xsi:type="dcterms:W3CDTF">2015-04-23T14:18:47Z</dcterms:created>
  <dcterms:modified xsi:type="dcterms:W3CDTF">2024-10-30T17:10:39Z</dcterms:modified>
</cp:coreProperties>
</file>