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56" r:id="rId2"/>
    <p:sldId id="329" r:id="rId3"/>
    <p:sldId id="330" r:id="rId4"/>
    <p:sldId id="346" r:id="rId5"/>
    <p:sldId id="596" r:id="rId6"/>
    <p:sldId id="597" r:id="rId7"/>
    <p:sldId id="338" r:id="rId8"/>
    <p:sldId id="374" r:id="rId9"/>
    <p:sldId id="331" r:id="rId10"/>
    <p:sldId id="368" r:id="rId11"/>
    <p:sldId id="356" r:id="rId12"/>
    <p:sldId id="359" r:id="rId13"/>
    <p:sldId id="370" r:id="rId14"/>
    <p:sldId id="334" r:id="rId15"/>
    <p:sldId id="336" r:id="rId16"/>
    <p:sldId id="332" r:id="rId17"/>
    <p:sldId id="371" r:id="rId18"/>
    <p:sldId id="372" r:id="rId19"/>
    <p:sldId id="361" r:id="rId20"/>
    <p:sldId id="375" r:id="rId21"/>
    <p:sldId id="339" r:id="rId22"/>
    <p:sldId id="365" r:id="rId23"/>
    <p:sldId id="373" r:id="rId24"/>
    <p:sldId id="366" r:id="rId25"/>
    <p:sldId id="342" r:id="rId26"/>
    <p:sldId id="354" r:id="rId27"/>
    <p:sldId id="360" r:id="rId28"/>
    <p:sldId id="376" r:id="rId29"/>
    <p:sldId id="377" r:id="rId30"/>
    <p:sldId id="582" r:id="rId31"/>
    <p:sldId id="594" r:id="rId32"/>
    <p:sldId id="583" r:id="rId33"/>
    <p:sldId id="344" r:id="rId34"/>
    <p:sldId id="345" r:id="rId35"/>
    <p:sldId id="333" r:id="rId36"/>
    <p:sldId id="347" r:id="rId37"/>
    <p:sldId id="341" r:id="rId38"/>
    <p:sldId id="348" r:id="rId39"/>
    <p:sldId id="349" r:id="rId40"/>
    <p:sldId id="355"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99E66B-8CA7-4D4C-BFAC-6A832B11FC60}">
          <p14:sldIdLst>
            <p14:sldId id="256"/>
          </p14:sldIdLst>
        </p14:section>
        <p14:section name="Untitled Section" id="{474DE060-EE9D-47AD-933D-E047B7749645}">
          <p14:sldIdLst>
            <p14:sldId id="329"/>
            <p14:sldId id="330"/>
            <p14:sldId id="346"/>
            <p14:sldId id="596"/>
            <p14:sldId id="597"/>
            <p14:sldId id="338"/>
            <p14:sldId id="374"/>
            <p14:sldId id="331"/>
            <p14:sldId id="368"/>
            <p14:sldId id="356"/>
            <p14:sldId id="359"/>
            <p14:sldId id="370"/>
            <p14:sldId id="334"/>
            <p14:sldId id="336"/>
            <p14:sldId id="332"/>
            <p14:sldId id="371"/>
            <p14:sldId id="372"/>
            <p14:sldId id="361"/>
            <p14:sldId id="375"/>
            <p14:sldId id="339"/>
            <p14:sldId id="365"/>
            <p14:sldId id="373"/>
            <p14:sldId id="366"/>
            <p14:sldId id="342"/>
            <p14:sldId id="354"/>
            <p14:sldId id="360"/>
            <p14:sldId id="376"/>
            <p14:sldId id="377"/>
            <p14:sldId id="582"/>
            <p14:sldId id="594"/>
            <p14:sldId id="583"/>
            <p14:sldId id="344"/>
            <p14:sldId id="345"/>
            <p14:sldId id="333"/>
            <p14:sldId id="347"/>
            <p14:sldId id="341"/>
            <p14:sldId id="348"/>
            <p14:sldId id="349"/>
            <p14:sldId id="35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Sain" initials="MS" lastIdx="1" clrIdx="0">
    <p:extLst>
      <p:ext uri="{19B8F6BF-5375-455C-9EA6-DF929625EA0E}">
        <p15:presenceInfo xmlns:p15="http://schemas.microsoft.com/office/powerpoint/2012/main" userId="S-1-5-21-2209410535-1738041496-768148181-1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37" autoAdjust="0"/>
  </p:normalViewPr>
  <p:slideViewPr>
    <p:cSldViewPr snapToGrid="0">
      <p:cViewPr varScale="1">
        <p:scale>
          <a:sx n="98" d="100"/>
          <a:sy n="98" d="100"/>
        </p:scale>
        <p:origin x="990" y="84"/>
      </p:cViewPr>
      <p:guideLst>
        <p:guide orient="horz" pos="2160"/>
        <p:guide pos="3840"/>
      </p:guideLst>
    </p:cSldViewPr>
  </p:slideViewPr>
  <p:outlineViewPr>
    <p:cViewPr>
      <p:scale>
        <a:sx n="33" d="100"/>
        <a:sy n="33" d="100"/>
      </p:scale>
      <p:origin x="0" y="-23982"/>
    </p:cViewPr>
  </p:outlineViewPr>
  <p:notesTextViewPr>
    <p:cViewPr>
      <p:scale>
        <a:sx n="3" d="2"/>
        <a:sy n="3" d="2"/>
      </p:scale>
      <p:origin x="0" y="0"/>
    </p:cViewPr>
  </p:notesTextViewPr>
  <p:notesViewPr>
    <p:cSldViewPr snapToGrid="0">
      <p:cViewPr>
        <p:scale>
          <a:sx n="80" d="100"/>
          <a:sy n="80" d="100"/>
        </p:scale>
        <p:origin x="2774" y="-4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522B07-CD53-49E7-89F2-51A5AC72D254}"/>
              </a:ext>
            </a:extLst>
          </p:cNvPr>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a:extLst>
              <a:ext uri="{FF2B5EF4-FFF2-40B4-BE49-F238E27FC236}">
                <a16:creationId xmlns:a16="http://schemas.microsoft.com/office/drawing/2014/main" id="{792A2415-F48C-4D81-A7A2-68E9E2DAD5CD}"/>
              </a:ext>
            </a:extLst>
          </p:cNvPr>
          <p:cNvSpPr>
            <a:spLocks noGrp="1"/>
          </p:cNvSpPr>
          <p:nvPr>
            <p:ph type="dt" sz="quarter" idx="1"/>
          </p:nvPr>
        </p:nvSpPr>
        <p:spPr>
          <a:xfrm>
            <a:off x="3970673" y="0"/>
            <a:ext cx="3038155" cy="466554"/>
          </a:xfrm>
          <a:prstGeom prst="rect">
            <a:avLst/>
          </a:prstGeom>
        </p:spPr>
        <p:txBody>
          <a:bodyPr vert="horz" lIns="90690" tIns="45345" rIns="90690" bIns="45345" rtlCol="0"/>
          <a:lstStyle>
            <a:lvl1pPr algn="r">
              <a:defRPr sz="1200"/>
            </a:lvl1pPr>
          </a:lstStyle>
          <a:p>
            <a:fld id="{56471406-E82E-49ED-B8BC-7B9BE89E2FA1}" type="datetimeFigureOut">
              <a:rPr lang="en-US" smtClean="0"/>
              <a:t>10/28/2024</a:t>
            </a:fld>
            <a:endParaRPr lang="en-US"/>
          </a:p>
        </p:txBody>
      </p:sp>
      <p:sp>
        <p:nvSpPr>
          <p:cNvPr id="4" name="Footer Placeholder 3">
            <a:extLst>
              <a:ext uri="{FF2B5EF4-FFF2-40B4-BE49-F238E27FC236}">
                <a16:creationId xmlns:a16="http://schemas.microsoft.com/office/drawing/2014/main" id="{D39253BC-BD14-429D-B629-9898128A8613}"/>
              </a:ext>
            </a:extLst>
          </p:cNvPr>
          <p:cNvSpPr>
            <a:spLocks noGrp="1"/>
          </p:cNvSpPr>
          <p:nvPr>
            <p:ph type="ftr" sz="quarter" idx="2"/>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CEAC4C-FA36-4039-B921-58E82EA36F3C}"/>
              </a:ext>
            </a:extLst>
          </p:cNvPr>
          <p:cNvSpPr>
            <a:spLocks noGrp="1"/>
          </p:cNvSpPr>
          <p:nvPr>
            <p:ph type="sldNum" sz="quarter" idx="3"/>
          </p:nvPr>
        </p:nvSpPr>
        <p:spPr>
          <a:xfrm>
            <a:off x="3970673" y="8829846"/>
            <a:ext cx="3038155" cy="466554"/>
          </a:xfrm>
          <a:prstGeom prst="rect">
            <a:avLst/>
          </a:prstGeom>
        </p:spPr>
        <p:txBody>
          <a:bodyPr vert="horz" lIns="90690" tIns="45345" rIns="90690" bIns="45345" rtlCol="0" anchor="b"/>
          <a:lstStyle>
            <a:lvl1pPr algn="r">
              <a:defRPr sz="1200"/>
            </a:lvl1pPr>
          </a:lstStyle>
          <a:p>
            <a:fld id="{58FB3C67-AFE0-4278-8C96-02F295529C36}" type="slidenum">
              <a:rPr lang="en-US" smtClean="0"/>
              <a:t>‹#›</a:t>
            </a:fld>
            <a:endParaRPr lang="en-US"/>
          </a:p>
        </p:txBody>
      </p:sp>
    </p:spTree>
    <p:extLst>
      <p:ext uri="{BB962C8B-B14F-4D97-AF65-F5344CB8AC3E}">
        <p14:creationId xmlns:p14="http://schemas.microsoft.com/office/powerpoint/2010/main" val="153037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25" tIns="45712" rIns="91425" bIns="45712" rtlCol="0"/>
          <a:lstStyle>
            <a:lvl1pPr algn="r">
              <a:defRPr sz="1200"/>
            </a:lvl1pPr>
          </a:lstStyle>
          <a:p>
            <a:fld id="{0177861E-444A-43C0-8439-0FDF112DC574}" type="datetimeFigureOut">
              <a:rPr lang="en-US" smtClean="0"/>
              <a:t>10/28/2024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25" tIns="45712" rIns="91425" bIns="457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6725"/>
          </a:xfrm>
          <a:prstGeom prst="rect">
            <a:avLst/>
          </a:prstGeom>
        </p:spPr>
        <p:txBody>
          <a:bodyPr vert="horz" lIns="91425" tIns="45712" rIns="91425" bIns="45712" rtlCol="0" anchor="b"/>
          <a:lstStyle>
            <a:lvl1pPr algn="r">
              <a:defRPr sz="1200"/>
            </a:lvl1pPr>
          </a:lstStyle>
          <a:p>
            <a:fld id="{B207E656-0E97-4BB1-BF1D-BCBAE9C25D50}" type="slidenum">
              <a:rPr lang="en-US" smtClean="0"/>
              <a:t>‹#›</a:t>
            </a:fld>
            <a:endParaRPr lang="en-US" dirty="0"/>
          </a:p>
        </p:txBody>
      </p:sp>
    </p:spTree>
    <p:extLst>
      <p:ext uri="{BB962C8B-B14F-4D97-AF65-F5344CB8AC3E}">
        <p14:creationId xmlns:p14="http://schemas.microsoft.com/office/powerpoint/2010/main" val="232888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a:t>
            </a:fld>
            <a:endParaRPr lang="en-US" dirty="0"/>
          </a:p>
        </p:txBody>
      </p:sp>
    </p:spTree>
    <p:extLst>
      <p:ext uri="{BB962C8B-B14F-4D97-AF65-F5344CB8AC3E}">
        <p14:creationId xmlns:p14="http://schemas.microsoft.com/office/powerpoint/2010/main" val="251163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10</a:t>
            </a:fld>
            <a:endParaRPr lang="en-US" dirty="0"/>
          </a:p>
        </p:txBody>
      </p:sp>
    </p:spTree>
    <p:extLst>
      <p:ext uri="{BB962C8B-B14F-4D97-AF65-F5344CB8AC3E}">
        <p14:creationId xmlns:p14="http://schemas.microsoft.com/office/powerpoint/2010/main" val="413376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It is clear that for the purpose of this Act, the Legislature intended to include any board, commission, committee, agency, authority or any other body, by whatever name, whose origin and authority may be traced to State, City or County legislative action and whose members have authority to make decisions or recommendations on policy or administration affecting the conduct of the business of the people in the governmental sector.   </a:t>
            </a:r>
            <a:r>
              <a:rPr lang="en-US" dirty="0" err="1"/>
              <a:t>Dorrier</a:t>
            </a:r>
            <a:r>
              <a:rPr lang="en-US" dirty="0"/>
              <a:t> v. Dark, 537 S.W.2d 888, 892 (Tenn. 1976).</a:t>
            </a:r>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r>
              <a:rPr lang="en-US" dirty="0"/>
              <a:t>Tenn. Op. </a:t>
            </a:r>
            <a:r>
              <a:rPr lang="en-US" dirty="0" err="1"/>
              <a:t>Att'y</a:t>
            </a:r>
            <a:r>
              <a:rPr lang="en-US" dirty="0"/>
              <a:t> Gen. No. 96-040 (Mar. 12, 1996)</a:t>
            </a:r>
          </a:p>
        </p:txBody>
      </p:sp>
      <p:sp>
        <p:nvSpPr>
          <p:cNvPr id="4" name="Slide Number Placeholder 3"/>
          <p:cNvSpPr>
            <a:spLocks noGrp="1"/>
          </p:cNvSpPr>
          <p:nvPr>
            <p:ph type="sldNum" sz="quarter" idx="10"/>
          </p:nvPr>
        </p:nvSpPr>
        <p:spPr/>
        <p:txBody>
          <a:bodyPr/>
          <a:lstStyle/>
          <a:p>
            <a:fld id="{B207E656-0E97-4BB1-BF1D-BCBAE9C25D50}" type="slidenum">
              <a:rPr lang="en-US" smtClean="0"/>
              <a:t>11</a:t>
            </a:fld>
            <a:endParaRPr lang="en-US" dirty="0"/>
          </a:p>
        </p:txBody>
      </p:sp>
    </p:spTree>
    <p:extLst>
      <p:ext uri="{BB962C8B-B14F-4D97-AF65-F5344CB8AC3E}">
        <p14:creationId xmlns:p14="http://schemas.microsoft.com/office/powerpoint/2010/main" val="372956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s-ES" dirty="0" err="1"/>
              <a:t>Tenn</a:t>
            </a:r>
            <a:r>
              <a:rPr lang="es-ES" dirty="0"/>
              <a:t>. </a:t>
            </a:r>
            <a:r>
              <a:rPr lang="es-ES" dirty="0" err="1"/>
              <a:t>Op</a:t>
            </a:r>
            <a:r>
              <a:rPr lang="es-ES" dirty="0"/>
              <a:t>. </a:t>
            </a:r>
            <a:r>
              <a:rPr lang="es-ES" dirty="0" err="1"/>
              <a:t>Att'y</a:t>
            </a:r>
            <a:r>
              <a:rPr lang="es-ES" dirty="0"/>
              <a:t> Gen. No. 96-040 (Mar. 12, 1996)</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12</a:t>
            </a:fld>
            <a:endParaRPr lang="en-US" dirty="0"/>
          </a:p>
        </p:txBody>
      </p:sp>
    </p:spTree>
    <p:extLst>
      <p:ext uri="{BB962C8B-B14F-4D97-AF65-F5344CB8AC3E}">
        <p14:creationId xmlns:p14="http://schemas.microsoft.com/office/powerpoint/2010/main" val="17191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s-ES" dirty="0" err="1"/>
              <a:t>Tenn</a:t>
            </a:r>
            <a:r>
              <a:rPr lang="es-ES" dirty="0"/>
              <a:t>. </a:t>
            </a:r>
            <a:r>
              <a:rPr lang="es-ES" dirty="0" err="1"/>
              <a:t>Op</a:t>
            </a:r>
            <a:r>
              <a:rPr lang="es-ES" dirty="0"/>
              <a:t>. </a:t>
            </a:r>
            <a:r>
              <a:rPr lang="es-ES" dirty="0" err="1"/>
              <a:t>Att'y</a:t>
            </a:r>
            <a:r>
              <a:rPr lang="es-ES" dirty="0"/>
              <a:t> Gen. No. 96-040 (Mar. 12, 1996)</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13</a:t>
            </a:fld>
            <a:endParaRPr lang="en-US" dirty="0"/>
          </a:p>
        </p:txBody>
      </p:sp>
    </p:spTree>
    <p:extLst>
      <p:ext uri="{BB962C8B-B14F-4D97-AF65-F5344CB8AC3E}">
        <p14:creationId xmlns:p14="http://schemas.microsoft.com/office/powerpoint/2010/main" val="202082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14</a:t>
            </a:fld>
            <a:endParaRPr lang="en-US" dirty="0"/>
          </a:p>
        </p:txBody>
      </p:sp>
    </p:spTree>
    <p:extLst>
      <p:ext uri="{BB962C8B-B14F-4D97-AF65-F5344CB8AC3E}">
        <p14:creationId xmlns:p14="http://schemas.microsoft.com/office/powerpoint/2010/main" val="69096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Johnston v. Metro. Gov't of Nashville &amp; Davidson </a:t>
            </a:r>
            <a:r>
              <a:rPr lang="en-US" dirty="0" err="1"/>
              <a:t>Cty</a:t>
            </a:r>
            <a:r>
              <a:rPr lang="en-US" dirty="0"/>
              <a:t>., 320 S.W.3d 299, 312 (Tenn. Ct. App. 2009)</a:t>
            </a:r>
          </a:p>
          <a:p>
            <a:pPr marL="170044" indent="-170044">
              <a:buFont typeface="Arial" panose="020B0604020202020204" pitchFamily="34" charset="0"/>
              <a:buChar char="•"/>
            </a:pPr>
            <a:r>
              <a:rPr lang="en-US" dirty="0"/>
              <a:t>Council members are clearly weighing arguments for and against the Overlay in emails</a:t>
            </a:r>
          </a:p>
        </p:txBody>
      </p:sp>
      <p:sp>
        <p:nvSpPr>
          <p:cNvPr id="4" name="Slide Number Placeholder 3"/>
          <p:cNvSpPr>
            <a:spLocks noGrp="1"/>
          </p:cNvSpPr>
          <p:nvPr>
            <p:ph type="sldNum" sz="quarter" idx="10"/>
          </p:nvPr>
        </p:nvSpPr>
        <p:spPr/>
        <p:txBody>
          <a:bodyPr/>
          <a:lstStyle/>
          <a:p>
            <a:fld id="{B207E656-0E97-4BB1-BF1D-BCBAE9C25D50}" type="slidenum">
              <a:rPr lang="en-US" smtClean="0"/>
              <a:t>15</a:t>
            </a:fld>
            <a:endParaRPr lang="en-US" dirty="0"/>
          </a:p>
        </p:txBody>
      </p:sp>
    </p:spTree>
    <p:extLst>
      <p:ext uri="{BB962C8B-B14F-4D97-AF65-F5344CB8AC3E}">
        <p14:creationId xmlns:p14="http://schemas.microsoft.com/office/powerpoint/2010/main" val="167252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Discussion on positions or any attempt to reach consensus are deliberations</a:t>
            </a:r>
          </a:p>
          <a:p>
            <a:pPr marL="170044" indent="-170044">
              <a:buFont typeface="Arial" panose="020B0604020202020204" pitchFamily="34" charset="0"/>
              <a:buChar char="•"/>
            </a:pPr>
            <a:r>
              <a:rPr lang="en-US" dirty="0"/>
              <a:t>Have others present so is some witness that informational only</a:t>
            </a:r>
          </a:p>
          <a:p>
            <a:pPr marL="170044" indent="-170044">
              <a:buFont typeface="Arial" panose="020B0604020202020204" pitchFamily="34" charset="0"/>
              <a:buChar char="•"/>
            </a:pPr>
            <a:r>
              <a:rPr lang="en-US" dirty="0"/>
              <a:t>Johnson v. Metro – ordinance to implement a conservation zoning overlay in a neighborhood within the municipality – before council meeting members viewed information on the zoning issue in a non-public conference room – no violation</a:t>
            </a:r>
          </a:p>
          <a:p>
            <a:pPr marL="170044" indent="-170044">
              <a:buFont typeface="Arial" panose="020B0604020202020204" pitchFamily="34" charset="0"/>
              <a:buChar char="•"/>
            </a:pPr>
            <a:r>
              <a:rPr lang="en-US" dirty="0"/>
              <a:t>Survey data collected by Belmont-Hillsboro Neighbors, Inc. in room</a:t>
            </a:r>
          </a:p>
          <a:p>
            <a:pPr marL="170044" indent="-170044">
              <a:buFont typeface="Arial" panose="020B0604020202020204" pitchFamily="34" charset="0"/>
              <a:buChar char="•"/>
            </a:pPr>
            <a:r>
              <a:rPr lang="en-US" dirty="0"/>
              <a:t>A representative of BHN was present in the conference room to explain the survey and answer questions</a:t>
            </a:r>
          </a:p>
          <a:p>
            <a:pPr marL="170044" indent="-170044">
              <a:buFont typeface="Arial" panose="020B0604020202020204" pitchFamily="34" charset="0"/>
              <a:buChar char="•"/>
            </a:pPr>
            <a:r>
              <a:rPr lang="en-US" dirty="0"/>
              <a:t>Petitions requesting to opt out of the overlay, </a:t>
            </a:r>
          </a:p>
          <a:p>
            <a:pPr marL="170044" indent="-170044">
              <a:buFont typeface="Arial" panose="020B0604020202020204" pitchFamily="34" charset="0"/>
              <a:buChar char="•"/>
            </a:pPr>
            <a:r>
              <a:rPr lang="en-US" dirty="0"/>
              <a:t>Representatives of Metro Historic Zoning Commission were available to answer questions about overlays in general</a:t>
            </a:r>
          </a:p>
          <a:p>
            <a:pPr marL="170044" indent="-170044">
              <a:buFont typeface="Arial" panose="020B0604020202020204" pitchFamily="34" charset="0"/>
              <a:buChar char="•"/>
            </a:pPr>
            <a:r>
              <a:rPr lang="en-US" dirty="0"/>
              <a:t>Home designer with experience building in historic overlay areas was present</a:t>
            </a:r>
          </a:p>
        </p:txBody>
      </p:sp>
      <p:sp>
        <p:nvSpPr>
          <p:cNvPr id="4" name="Slide Number Placeholder 3"/>
          <p:cNvSpPr>
            <a:spLocks noGrp="1"/>
          </p:cNvSpPr>
          <p:nvPr>
            <p:ph type="sldNum" sz="quarter" idx="10"/>
          </p:nvPr>
        </p:nvSpPr>
        <p:spPr/>
        <p:txBody>
          <a:bodyPr/>
          <a:lstStyle/>
          <a:p>
            <a:fld id="{B207E656-0E97-4BB1-BF1D-BCBAE9C25D50}" type="slidenum">
              <a:rPr lang="en-US" smtClean="0"/>
              <a:t>16</a:t>
            </a:fld>
            <a:endParaRPr lang="en-US" dirty="0"/>
          </a:p>
        </p:txBody>
      </p:sp>
    </p:spTree>
    <p:extLst>
      <p:ext uri="{BB962C8B-B14F-4D97-AF65-F5344CB8AC3E}">
        <p14:creationId xmlns:p14="http://schemas.microsoft.com/office/powerpoint/2010/main" val="218782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17</a:t>
            </a:fld>
            <a:endParaRPr lang="en-US" dirty="0"/>
          </a:p>
        </p:txBody>
      </p:sp>
    </p:spTree>
    <p:extLst>
      <p:ext uri="{BB962C8B-B14F-4D97-AF65-F5344CB8AC3E}">
        <p14:creationId xmlns:p14="http://schemas.microsoft.com/office/powerpoint/2010/main" val="311586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18</a:t>
            </a:fld>
            <a:endParaRPr lang="en-US" dirty="0"/>
          </a:p>
        </p:txBody>
      </p:sp>
    </p:spTree>
    <p:extLst>
      <p:ext uri="{BB962C8B-B14F-4D97-AF65-F5344CB8AC3E}">
        <p14:creationId xmlns:p14="http://schemas.microsoft.com/office/powerpoint/2010/main" val="141516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19</a:t>
            </a:fld>
            <a:endParaRPr lang="en-US" dirty="0"/>
          </a:p>
        </p:txBody>
      </p:sp>
    </p:spTree>
    <p:extLst>
      <p:ext uri="{BB962C8B-B14F-4D97-AF65-F5344CB8AC3E}">
        <p14:creationId xmlns:p14="http://schemas.microsoft.com/office/powerpoint/2010/main" val="373650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a:t>
            </a:fld>
            <a:endParaRPr lang="en-US" dirty="0"/>
          </a:p>
        </p:txBody>
      </p:sp>
    </p:spTree>
    <p:extLst>
      <p:ext uri="{BB962C8B-B14F-4D97-AF65-F5344CB8AC3E}">
        <p14:creationId xmlns:p14="http://schemas.microsoft.com/office/powerpoint/2010/main" val="168593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20</a:t>
            </a:fld>
            <a:endParaRPr lang="en-US" dirty="0"/>
          </a:p>
        </p:txBody>
      </p:sp>
    </p:spTree>
    <p:extLst>
      <p:ext uri="{BB962C8B-B14F-4D97-AF65-F5344CB8AC3E}">
        <p14:creationId xmlns:p14="http://schemas.microsoft.com/office/powerpoint/2010/main" val="265075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No specific number of days</a:t>
            </a:r>
          </a:p>
          <a:p>
            <a:pPr marL="170044" indent="-170044">
              <a:buFont typeface="Arial" panose="020B0604020202020204" pitchFamily="34" charset="0"/>
              <a:buChar char="•"/>
            </a:pPr>
            <a:r>
              <a:rPr lang="en-US" dirty="0"/>
              <a:t>No mandate be only in the newspaper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21</a:t>
            </a:fld>
            <a:endParaRPr lang="en-US" dirty="0"/>
          </a:p>
        </p:txBody>
      </p:sp>
    </p:spTree>
    <p:extLst>
      <p:ext uri="{BB962C8B-B14F-4D97-AF65-F5344CB8AC3E}">
        <p14:creationId xmlns:p14="http://schemas.microsoft.com/office/powerpoint/2010/main" val="280418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Souder v. Health Partners, Inc., 997 S.W.2d 140, 150 (Tenn. Ct. App. 1998) –  Is sufficient as long as it gives interested citizens a reasonable opportunity to exercise their right to be present at a governing body's meeting</a:t>
            </a:r>
          </a:p>
          <a:p>
            <a:pPr marL="170044" indent="-170044">
              <a:buFont typeface="Arial" panose="020B0604020202020204" pitchFamily="34" charset="0"/>
              <a:buChar char="•"/>
            </a:pPr>
            <a:r>
              <a:rPr lang="en-US" dirty="0"/>
              <a:t>Memphis Publ'g Co. v. City of Memphis, 513 S.W.2d 511, 513 (Tenn.1974) - We think it is impossible to formulate a general rule in regard to what the phrase “adequate public notice” means. However, ... adequate public notice means adequate public notice under the circumstances, or such notice based on the totality of the circumstances as would fairly inform the public.  </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22</a:t>
            </a:fld>
            <a:endParaRPr lang="en-US" dirty="0"/>
          </a:p>
        </p:txBody>
      </p:sp>
    </p:spTree>
    <p:extLst>
      <p:ext uri="{BB962C8B-B14F-4D97-AF65-F5344CB8AC3E}">
        <p14:creationId xmlns:p14="http://schemas.microsoft.com/office/powerpoint/2010/main" val="195288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No specific number of days</a:t>
            </a:r>
          </a:p>
          <a:p>
            <a:pPr marL="170044" indent="-170044">
              <a:buFont typeface="Arial" panose="020B0604020202020204" pitchFamily="34" charset="0"/>
              <a:buChar char="•"/>
            </a:pPr>
            <a:r>
              <a:rPr lang="en-US" dirty="0"/>
              <a:t>No mandate be only in the newspaper</a:t>
            </a:r>
          </a:p>
          <a:p>
            <a:pPr marL="170044" indent="-170044">
              <a:buFont typeface="Arial" panose="020B0604020202020204" pitchFamily="34" charset="0"/>
              <a:buChar char="•"/>
            </a:pPr>
            <a:r>
              <a:rPr lang="en-US" dirty="0"/>
              <a:t>Souder v. Health Partners, Inc., 997 S.W.2d 140, 150 (Tenn. Ct. App. 1998) –  Is sufficient as long as it gives interested citizens a reasonable opportunity to exercise their right to be present at a governing body's meeting</a:t>
            </a:r>
          </a:p>
          <a:p>
            <a:pPr marL="170044" indent="-170044">
              <a:buFont typeface="Arial" panose="020B0604020202020204" pitchFamily="34" charset="0"/>
              <a:buChar char="•"/>
            </a:pPr>
            <a:r>
              <a:rPr lang="en-US" dirty="0"/>
              <a:t>Memphis Publ'g Co. v. City of Memphis, 513 S.W.2d 511, 513 (Tenn.1974) - We think it is impossible to formulate a general rule in regard to what the phrase “adequate public notice” means. However, ... adequate public notice means adequate public notice under the circumstances, or such notice based on the totality of the circumstances as would fairly inform the public.  </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23</a:t>
            </a:fld>
            <a:endParaRPr lang="en-US" dirty="0"/>
          </a:p>
        </p:txBody>
      </p:sp>
    </p:spTree>
    <p:extLst>
      <p:ext uri="{BB962C8B-B14F-4D97-AF65-F5344CB8AC3E}">
        <p14:creationId xmlns:p14="http://schemas.microsoft.com/office/powerpoint/2010/main" val="248236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The notice is “of such meeting,” not necessarily of the items to be discussed at “such meeting.” By separating the notice requirement into regular and special meetings, the legislature has impliedly stated that “adequate public notice of such meeting” may be different depending on whether the meeting was regularly scheduled or specially set.  Cases requiring notice of items to be discussed at a meeting have all involved special meetings. We decline to adopt the trial court's reasoning that issues of public importance require notice of meeting content, even for regular meetings. Such requirements have been imposed only with regard to special meetings.  Fisher v. Rutherford </a:t>
            </a:r>
            <a:r>
              <a:rPr lang="en-US" dirty="0" err="1"/>
              <a:t>Cty</a:t>
            </a:r>
            <a:r>
              <a:rPr lang="en-US" dirty="0"/>
              <a:t>. Reg'l Planning Comm'n, No. M2012-01397-COA-R3CV, 2013 WL 2382300, at *4 (Tenn. Ct. App. May 29, 2013)</a:t>
            </a:r>
          </a:p>
          <a:p>
            <a:endParaRPr lang="en-US" dirty="0"/>
          </a:p>
          <a:p>
            <a:pPr marL="170044" indent="-170044">
              <a:buFont typeface="Arial" panose="020B0604020202020204" pitchFamily="34" charset="0"/>
              <a:buChar char="•"/>
            </a:pPr>
            <a:r>
              <a:rPr lang="en-US" dirty="0"/>
              <a:t>Approval of site plan for controversial mosque – Publication in Murfreesboro Post without agenda or description of subject of meeting met Act’s requirements</a:t>
            </a:r>
          </a:p>
          <a:p>
            <a:pPr marL="170044" indent="-170044">
              <a:buFont typeface="Arial" panose="020B0604020202020204" pitchFamily="34" charset="0"/>
              <a:buChar char="•"/>
            </a:pPr>
            <a:r>
              <a:rPr lang="en-US" dirty="0"/>
              <a:t>Rural Development</a:t>
            </a:r>
          </a:p>
        </p:txBody>
      </p:sp>
      <p:sp>
        <p:nvSpPr>
          <p:cNvPr id="4" name="Slide Number Placeholder 3"/>
          <p:cNvSpPr>
            <a:spLocks noGrp="1"/>
          </p:cNvSpPr>
          <p:nvPr>
            <p:ph type="sldNum" sz="quarter" idx="10"/>
          </p:nvPr>
        </p:nvSpPr>
        <p:spPr/>
        <p:txBody>
          <a:bodyPr/>
          <a:lstStyle/>
          <a:p>
            <a:fld id="{B207E656-0E97-4BB1-BF1D-BCBAE9C25D50}" type="slidenum">
              <a:rPr lang="en-US" smtClean="0"/>
              <a:t>24</a:t>
            </a:fld>
            <a:endParaRPr lang="en-US" dirty="0"/>
          </a:p>
        </p:txBody>
      </p:sp>
    </p:spTree>
    <p:extLst>
      <p:ext uri="{BB962C8B-B14F-4D97-AF65-F5344CB8AC3E}">
        <p14:creationId xmlns:p14="http://schemas.microsoft.com/office/powerpoint/2010/main" val="2899111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In light of the available precedents and the language of the OMA itself, we conclude that the notice in this case was adequate. Tennessee Code Annotated section 8–44–103 requires notice of the meeting itself and does not speak to notice of the content of the meeting.2 Cases requiring notice of items to be discussed at a meeting have all involved special meetings. We decline to adopt the trial court's reasoning that issues of public importance require notice of meeting content, even for regular meetings. Such requirements have been imposed only with regard to special meetings</a:t>
            </a:r>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r>
              <a:rPr lang="en-US" dirty="0"/>
              <a:t>Fisher v. Rutherford </a:t>
            </a:r>
            <a:r>
              <a:rPr lang="en-US" dirty="0" err="1"/>
              <a:t>Cty</a:t>
            </a:r>
            <a:r>
              <a:rPr lang="en-US" dirty="0"/>
              <a:t>. Reg'l Planning Comm'n, No. M2012-01397-COA-R3CV, 2013 WL 2382300, at *6 (Tenn. Ct. App. May 29, 2013)</a:t>
            </a:r>
          </a:p>
          <a:p>
            <a:pPr marL="170044" indent="-170044">
              <a:buFont typeface="Arial" panose="020B0604020202020204" pitchFamily="34" charset="0"/>
              <a:buChar char="•"/>
            </a:pPr>
            <a:r>
              <a:rPr lang="en-US" dirty="0"/>
              <a:t>Rural Development bond</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25</a:t>
            </a:fld>
            <a:endParaRPr lang="en-US" dirty="0"/>
          </a:p>
        </p:txBody>
      </p:sp>
    </p:spTree>
    <p:extLst>
      <p:ext uri="{BB962C8B-B14F-4D97-AF65-F5344CB8AC3E}">
        <p14:creationId xmlns:p14="http://schemas.microsoft.com/office/powerpoint/2010/main" val="37085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endParaRPr lang="en-US" dirty="0"/>
          </a:p>
          <a:p>
            <a:r>
              <a:rPr lang="en-US" dirty="0"/>
              <a:t>  </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26</a:t>
            </a:fld>
            <a:endParaRPr lang="en-US" dirty="0"/>
          </a:p>
        </p:txBody>
      </p:sp>
    </p:spTree>
    <p:extLst>
      <p:ext uri="{BB962C8B-B14F-4D97-AF65-F5344CB8AC3E}">
        <p14:creationId xmlns:p14="http://schemas.microsoft.com/office/powerpoint/2010/main" val="122456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Instead, a more substantive pronouncement stating that the commission would reconsider which alternative to endorse for Highway 411 should have been given.  </a:t>
            </a:r>
          </a:p>
          <a:p>
            <a:pPr marL="170044" indent="-170044">
              <a:buFont typeface="Arial" panose="020B0604020202020204" pitchFamily="34" charset="0"/>
              <a:buChar char="•"/>
            </a:pPr>
            <a:r>
              <a:rPr lang="en-US" dirty="0"/>
              <a:t>Two days not sufficient</a:t>
            </a:r>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27</a:t>
            </a:fld>
            <a:endParaRPr lang="en-US" dirty="0"/>
          </a:p>
        </p:txBody>
      </p:sp>
    </p:spTree>
    <p:extLst>
      <p:ext uri="{BB962C8B-B14F-4D97-AF65-F5344CB8AC3E}">
        <p14:creationId xmlns:p14="http://schemas.microsoft.com/office/powerpoint/2010/main" val="2445998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28</a:t>
            </a:fld>
            <a:endParaRPr lang="en-US" dirty="0"/>
          </a:p>
        </p:txBody>
      </p:sp>
    </p:spTree>
    <p:extLst>
      <p:ext uri="{BB962C8B-B14F-4D97-AF65-F5344CB8AC3E}">
        <p14:creationId xmlns:p14="http://schemas.microsoft.com/office/powerpoint/2010/main" val="358708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93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a:t>
            </a:fld>
            <a:endParaRPr lang="en-US" dirty="0"/>
          </a:p>
        </p:txBody>
      </p:sp>
    </p:spTree>
    <p:extLst>
      <p:ext uri="{BB962C8B-B14F-4D97-AF65-F5344CB8AC3E}">
        <p14:creationId xmlns:p14="http://schemas.microsoft.com/office/powerpoint/2010/main" val="123779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896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33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576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Preserve attorney-client privilege</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33</a:t>
            </a:fld>
            <a:endParaRPr lang="en-US" dirty="0"/>
          </a:p>
        </p:txBody>
      </p:sp>
    </p:spTree>
    <p:extLst>
      <p:ext uri="{BB962C8B-B14F-4D97-AF65-F5344CB8AC3E}">
        <p14:creationId xmlns:p14="http://schemas.microsoft.com/office/powerpoint/2010/main" val="442863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Created by governing body by resolution</a:t>
            </a:r>
          </a:p>
          <a:p>
            <a:pPr marL="170044" indent="-170044">
              <a:buFont typeface="Arial" panose="020B0604020202020204" pitchFamily="34" charset="0"/>
              <a:buChar char="•"/>
            </a:pPr>
            <a:r>
              <a:rPr lang="en-US" dirty="0"/>
              <a:t>Resolution submitted to Comptroller who may issue report mandating changes to audit committee</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34</a:t>
            </a:fld>
            <a:endParaRPr lang="en-US" dirty="0"/>
          </a:p>
        </p:txBody>
      </p:sp>
    </p:spTree>
    <p:extLst>
      <p:ext uri="{BB962C8B-B14F-4D97-AF65-F5344CB8AC3E}">
        <p14:creationId xmlns:p14="http://schemas.microsoft.com/office/powerpoint/2010/main" val="1943401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Are public meetings</a:t>
            </a:r>
          </a:p>
          <a:p>
            <a:pPr marL="170044" indent="-170044">
              <a:buFont typeface="Arial" panose="020B0604020202020204" pitchFamily="34" charset="0"/>
              <a:buChar char="•"/>
            </a:pPr>
            <a:r>
              <a:rPr lang="en-US" dirty="0"/>
              <a:t>Usually held at times other than regular meeting</a:t>
            </a:r>
          </a:p>
          <a:p>
            <a:pPr marL="170044" indent="-170044">
              <a:buFont typeface="Arial" panose="020B0604020202020204" pitchFamily="34" charset="0"/>
              <a:buChar char="•"/>
            </a:pPr>
            <a:r>
              <a:rPr lang="en-US" dirty="0"/>
              <a:t>Notice should describe purpose of work session</a:t>
            </a:r>
          </a:p>
        </p:txBody>
      </p:sp>
      <p:sp>
        <p:nvSpPr>
          <p:cNvPr id="4" name="Slide Number Placeholder 3"/>
          <p:cNvSpPr>
            <a:spLocks noGrp="1"/>
          </p:cNvSpPr>
          <p:nvPr>
            <p:ph type="sldNum" sz="quarter" idx="10"/>
          </p:nvPr>
        </p:nvSpPr>
        <p:spPr/>
        <p:txBody>
          <a:bodyPr/>
          <a:lstStyle/>
          <a:p>
            <a:fld id="{B207E656-0E97-4BB1-BF1D-BCBAE9C25D50}" type="slidenum">
              <a:rPr lang="en-US" smtClean="0"/>
              <a:t>35</a:t>
            </a:fld>
            <a:endParaRPr lang="en-US" dirty="0"/>
          </a:p>
        </p:txBody>
      </p:sp>
    </p:spTree>
    <p:extLst>
      <p:ext uri="{BB962C8B-B14F-4D97-AF65-F5344CB8AC3E}">
        <p14:creationId xmlns:p14="http://schemas.microsoft.com/office/powerpoint/2010/main" val="795595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Pending or prospective litigation, disciplinary hearings, promotion and demotion decisions, prospective land purchases, labor negotiations, etc., -  Lakeway Publishers, Inc. v. Civil Serv. Bd. for City of Morristown, No. 03A01-9401-CH-00003, 1994 WL 315919, at *3 (Tenn. Ct. App. July 5, 1994) – Decision on appeal of termination of police officer in closed meeting violated Act</a:t>
            </a:r>
          </a:p>
        </p:txBody>
      </p:sp>
      <p:sp>
        <p:nvSpPr>
          <p:cNvPr id="4" name="Slide Number Placeholder 3"/>
          <p:cNvSpPr>
            <a:spLocks noGrp="1"/>
          </p:cNvSpPr>
          <p:nvPr>
            <p:ph type="sldNum" sz="quarter" idx="10"/>
          </p:nvPr>
        </p:nvSpPr>
        <p:spPr/>
        <p:txBody>
          <a:bodyPr/>
          <a:lstStyle/>
          <a:p>
            <a:fld id="{B207E656-0E97-4BB1-BF1D-BCBAE9C25D50}" type="slidenum">
              <a:rPr lang="en-US" smtClean="0"/>
              <a:t>36</a:t>
            </a:fld>
            <a:endParaRPr lang="en-US" dirty="0"/>
          </a:p>
        </p:txBody>
      </p:sp>
    </p:spTree>
    <p:extLst>
      <p:ext uri="{BB962C8B-B14F-4D97-AF65-F5344CB8AC3E}">
        <p14:creationId xmlns:p14="http://schemas.microsoft.com/office/powerpoint/2010/main" val="227252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endParaRPr lang="en-US" dirty="0"/>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37</a:t>
            </a:fld>
            <a:endParaRPr lang="en-US" dirty="0"/>
          </a:p>
        </p:txBody>
      </p:sp>
    </p:spTree>
    <p:extLst>
      <p:ext uri="{BB962C8B-B14F-4D97-AF65-F5344CB8AC3E}">
        <p14:creationId xmlns:p14="http://schemas.microsoft.com/office/powerpoint/2010/main" val="1053375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38</a:t>
            </a:fld>
            <a:endParaRPr lang="en-US" dirty="0"/>
          </a:p>
        </p:txBody>
      </p:sp>
    </p:spTree>
    <p:extLst>
      <p:ext uri="{BB962C8B-B14F-4D97-AF65-F5344CB8AC3E}">
        <p14:creationId xmlns:p14="http://schemas.microsoft.com/office/powerpoint/2010/main" val="846981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39</a:t>
            </a:fld>
            <a:endParaRPr lang="en-US" dirty="0"/>
          </a:p>
        </p:txBody>
      </p:sp>
    </p:spTree>
    <p:extLst>
      <p:ext uri="{BB962C8B-B14F-4D97-AF65-F5344CB8AC3E}">
        <p14:creationId xmlns:p14="http://schemas.microsoft.com/office/powerpoint/2010/main" val="193864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4</a:t>
            </a:fld>
            <a:endParaRPr lang="en-US" dirty="0"/>
          </a:p>
        </p:txBody>
      </p:sp>
    </p:spTree>
    <p:extLst>
      <p:ext uri="{BB962C8B-B14F-4D97-AF65-F5344CB8AC3E}">
        <p14:creationId xmlns:p14="http://schemas.microsoft.com/office/powerpoint/2010/main" val="4047589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49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08AA-9921-074A-9B6A-E7519E895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58FA3-FBE3-B72F-0B1B-4263F910E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2BC50-0CEE-0562-62E9-9F75CBB6AB88}"/>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2BFA8F0-7DF3-3F4F-259A-BC0A687D44ED}"/>
              </a:ext>
            </a:extLst>
          </p:cNvPr>
          <p:cNvSpPr>
            <a:spLocks noGrp="1"/>
          </p:cNvSpPr>
          <p:nvPr>
            <p:ph type="sldNum" sz="quarter" idx="10"/>
          </p:nvPr>
        </p:nvSpPr>
        <p:spPr/>
        <p:txBody>
          <a:bodyPr/>
          <a:lstStyle/>
          <a:p>
            <a:fld id="{B207E656-0E97-4BB1-BF1D-BCBAE9C25D50}" type="slidenum">
              <a:rPr lang="en-US" smtClean="0"/>
              <a:t>5</a:t>
            </a:fld>
            <a:endParaRPr lang="en-US" dirty="0"/>
          </a:p>
        </p:txBody>
      </p:sp>
    </p:spTree>
    <p:extLst>
      <p:ext uri="{BB962C8B-B14F-4D97-AF65-F5344CB8AC3E}">
        <p14:creationId xmlns:p14="http://schemas.microsoft.com/office/powerpoint/2010/main" val="318953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A5A5-596F-3FBC-AD76-2ACA124C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C91D2-5FC2-69B2-2031-E9B398194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A679A-0A00-E1FB-372F-A0A848766391}"/>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14E4D0-198F-B23E-D01A-3C154D2F2337}"/>
              </a:ext>
            </a:extLst>
          </p:cNvPr>
          <p:cNvSpPr>
            <a:spLocks noGrp="1"/>
          </p:cNvSpPr>
          <p:nvPr>
            <p:ph type="sldNum" sz="quarter" idx="10"/>
          </p:nvPr>
        </p:nvSpPr>
        <p:spPr/>
        <p:txBody>
          <a:bodyPr/>
          <a:lstStyle/>
          <a:p>
            <a:fld id="{B207E656-0E97-4BB1-BF1D-BCBAE9C25D50}" type="slidenum">
              <a:rPr lang="en-US" smtClean="0"/>
              <a:t>6</a:t>
            </a:fld>
            <a:endParaRPr lang="en-US" dirty="0"/>
          </a:p>
        </p:txBody>
      </p:sp>
    </p:spTree>
    <p:extLst>
      <p:ext uri="{BB962C8B-B14F-4D97-AF65-F5344CB8AC3E}">
        <p14:creationId xmlns:p14="http://schemas.microsoft.com/office/powerpoint/2010/main" val="78795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7</a:t>
            </a:fld>
            <a:endParaRPr lang="en-US" dirty="0"/>
          </a:p>
        </p:txBody>
      </p:sp>
    </p:spTree>
    <p:extLst>
      <p:ext uri="{BB962C8B-B14F-4D97-AF65-F5344CB8AC3E}">
        <p14:creationId xmlns:p14="http://schemas.microsoft.com/office/powerpoint/2010/main" val="159476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8</a:t>
            </a:fld>
            <a:endParaRPr lang="en-US" dirty="0"/>
          </a:p>
        </p:txBody>
      </p:sp>
    </p:spTree>
    <p:extLst>
      <p:ext uri="{BB962C8B-B14F-4D97-AF65-F5344CB8AC3E}">
        <p14:creationId xmlns:p14="http://schemas.microsoft.com/office/powerpoint/2010/main" val="171822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9</a:t>
            </a:fld>
            <a:endParaRPr lang="en-US" dirty="0"/>
          </a:p>
        </p:txBody>
      </p:sp>
    </p:spTree>
    <p:extLst>
      <p:ext uri="{BB962C8B-B14F-4D97-AF65-F5344CB8AC3E}">
        <p14:creationId xmlns:p14="http://schemas.microsoft.com/office/powerpoint/2010/main" val="340772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E85DB6-03B2-4C4B-BACF-2F6340747057}" type="datetime1">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782750" y="6476134"/>
            <a:ext cx="409250" cy="365125"/>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79397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0DE1D-3D04-47FC-8EB3-924E63ADABF3}" type="datetime1">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270249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87744-775C-42F6-9125-E03819A64763}" type="datetime1">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10389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00C98-E023-4372-BCA8-CE7E55326C1F}" type="datetime1">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733179" y="6356349"/>
            <a:ext cx="458821" cy="365125"/>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4315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D083E9-70DA-4618-AC74-CD315AC2CD75}" type="datetime1">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3268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832FE-2A68-4D28-AC4B-AE001142262D}" type="datetime1">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62918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812DCC-7382-48EE-BD0E-AAFA5F2ACBCB}" type="datetime1">
              <a:rPr lang="en-US" smtClean="0"/>
              <a:t>10/28/2024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424003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4180BC-3D90-4BE1-BDAD-5E4E3E2DA5E7}" type="datetime1">
              <a:rPr lang="en-US" smtClean="0"/>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808542" y="6356350"/>
            <a:ext cx="383458" cy="501650"/>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89501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1D177-8ACE-4100-AEDE-8EA1C350CB79}" type="datetime1">
              <a:rPr lang="en-US" smtClean="0"/>
              <a:t>10/28/2024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605098" y="6356349"/>
            <a:ext cx="458821" cy="365125"/>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53237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D6AB68-56EE-42BB-87F2-5C18B6F1A1E0}" type="datetime1">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99519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68D2D-0D92-40ED-BE71-FF61F587004C}" type="datetime1">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39328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F3B0E-51A8-46B7-8A3D-9EA213DD9909}" type="datetime1">
              <a:rPr lang="en-US" smtClean="0"/>
              <a:t>10/28/2024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771103" y="6479487"/>
            <a:ext cx="420897" cy="241340"/>
          </a:xfrm>
          <a:prstGeom prst="rect">
            <a:avLst/>
          </a:prstGeom>
        </p:spPr>
        <p:txBody>
          <a:bodyPr vert="horz" lIns="91440" tIns="45720" rIns="91440" bIns="45720" rtlCol="0" anchor="ctr"/>
          <a:lstStyle>
            <a:lvl1pPr algn="r">
              <a:defRPr sz="1200">
                <a:solidFill>
                  <a:schemeClr val="tx1">
                    <a:tint val="75000"/>
                  </a:schemeClr>
                </a:solidFill>
              </a:defRPr>
            </a:lvl1pPr>
          </a:lstStyle>
          <a:p>
            <a:fld id="{7502BAE1-D57F-41CC-A6C7-4DD710F4FB32}" type="slidenum">
              <a:rPr lang="en-US" smtClean="0"/>
              <a:t>‹#›</a:t>
            </a:fld>
            <a:endParaRPr lang="en-US" dirty="0"/>
          </a:p>
        </p:txBody>
      </p:sp>
      <p:pic>
        <p:nvPicPr>
          <p:cNvPr id="7" name="4080CD62-9021-4753-AFCE-3A52C413D9C2">
            <a:extLst>
              <a:ext uri="{FF2B5EF4-FFF2-40B4-BE49-F238E27FC236}">
                <a16:creationId xmlns:a16="http://schemas.microsoft.com/office/drawing/2014/main" id="{2322EEA6-15BA-47E5-ABCA-89066BC09578}"/>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1350206" y="6479487"/>
            <a:ext cx="420897" cy="24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5DBA0DF-744F-40EA-B40F-FF9400D5A126}"/>
              </a:ext>
            </a:extLst>
          </p:cNvPr>
          <p:cNvSpPr/>
          <p:nvPr/>
        </p:nvSpPr>
        <p:spPr>
          <a:xfrm>
            <a:off x="527604" y="223736"/>
            <a:ext cx="11136792" cy="198219"/>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B31B9E-B2B7-4008-A07C-DAE258BB5C95}"/>
              </a:ext>
            </a:extLst>
          </p:cNvPr>
          <p:cNvSpPr/>
          <p:nvPr/>
        </p:nvSpPr>
        <p:spPr>
          <a:xfrm>
            <a:off x="527604" y="421955"/>
            <a:ext cx="11136792" cy="200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3518400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rgbClr val="1F4E76"/>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F4E76"/>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4E76"/>
          </a:solidFill>
          <a:latin typeface="Gill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4E76"/>
          </a:solidFill>
          <a:latin typeface="Gill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4E76"/>
          </a:solidFill>
          <a:latin typeface="Gill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4E76"/>
          </a:solidFill>
          <a:latin typeface="Gill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donscholes@taud.org"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chemeClr val="accent1">
                    <a:lumMod val="50000"/>
                  </a:schemeClr>
                </a:solidFill>
                <a:latin typeface="Gill sans"/>
              </a:rPr>
              <a:t>Public Meetings: </a:t>
            </a:r>
            <a:br>
              <a:rPr lang="en-US" b="1" dirty="0">
                <a:solidFill>
                  <a:schemeClr val="accent1">
                    <a:lumMod val="50000"/>
                  </a:schemeClr>
                </a:solidFill>
                <a:latin typeface="Gill sans"/>
              </a:rPr>
            </a:br>
            <a:r>
              <a:rPr lang="en-US" b="1" dirty="0">
                <a:solidFill>
                  <a:schemeClr val="accent1">
                    <a:lumMod val="50000"/>
                  </a:schemeClr>
                </a:solidFill>
                <a:latin typeface="Gill sans"/>
              </a:rPr>
              <a:t>Questions and Answers</a:t>
            </a:r>
          </a:p>
        </p:txBody>
      </p:sp>
      <p:sp>
        <p:nvSpPr>
          <p:cNvPr id="3" name="Subtitle 2"/>
          <p:cNvSpPr>
            <a:spLocks noGrp="1"/>
          </p:cNvSpPr>
          <p:nvPr>
            <p:ph type="subTitle" idx="1"/>
          </p:nvPr>
        </p:nvSpPr>
        <p:spPr>
          <a:xfrm>
            <a:off x="1524000" y="4013726"/>
            <a:ext cx="9144000" cy="2120163"/>
          </a:xfrm>
        </p:spPr>
        <p:txBody>
          <a:bodyPr>
            <a:normAutofit fontScale="92500" lnSpcReduction="10000"/>
          </a:bodyPr>
          <a:lstStyle/>
          <a:p>
            <a:pPr lvl="0"/>
            <a:r>
              <a:rPr lang="en-US" sz="2800" dirty="0">
                <a:solidFill>
                  <a:srgbClr val="5B9BD5">
                    <a:lumMod val="50000"/>
                  </a:srgbClr>
                </a:solidFill>
                <a:latin typeface="Gill sans"/>
              </a:rPr>
              <a:t>Don Scholes</a:t>
            </a:r>
          </a:p>
          <a:p>
            <a:pPr lvl="0"/>
            <a:r>
              <a:rPr lang="en-US" sz="2800" dirty="0">
                <a:solidFill>
                  <a:srgbClr val="5B9BD5">
                    <a:lumMod val="50000"/>
                  </a:srgbClr>
                </a:solidFill>
                <a:latin typeface="Gill sans"/>
              </a:rPr>
              <a:t>General Counsel</a:t>
            </a:r>
          </a:p>
          <a:p>
            <a:pPr lvl="0"/>
            <a:r>
              <a:rPr lang="en-US" sz="2800" dirty="0">
                <a:solidFill>
                  <a:srgbClr val="5B9BD5">
                    <a:lumMod val="50000"/>
                  </a:srgbClr>
                </a:solidFill>
                <a:latin typeface="Gill sans"/>
              </a:rPr>
              <a:t>Tennessee Association of Utility Districts</a:t>
            </a:r>
          </a:p>
          <a:p>
            <a:pPr lvl="0"/>
            <a:endParaRPr lang="en-US" sz="2800" dirty="0">
              <a:solidFill>
                <a:prstClr val="black"/>
              </a:solidFill>
              <a:latin typeface="Garamond" panose="02020404030301010803" pitchFamily="18" charset="0"/>
            </a:endParaRPr>
          </a:p>
          <a:p>
            <a:pPr lvl="0"/>
            <a:r>
              <a:rPr lang="en-US" sz="1800" dirty="0">
                <a:solidFill>
                  <a:srgbClr val="5B9BD5">
                    <a:lumMod val="50000"/>
                  </a:srgbClr>
                </a:solidFill>
                <a:latin typeface="Gill sans"/>
              </a:rPr>
              <a:t>©2024. Tennessee Association of Utility Districts</a:t>
            </a:r>
          </a:p>
          <a:p>
            <a:endParaRPr lang="en-US" sz="2800" dirty="0">
              <a:solidFill>
                <a:schemeClr val="accent1">
                  <a:lumMod val="50000"/>
                </a:schemeClr>
              </a:solidFill>
              <a:latin typeface="Gill sans"/>
            </a:endParaRPr>
          </a:p>
          <a:p>
            <a:endParaRPr lang="en-US" sz="2800" dirty="0">
              <a:solidFill>
                <a:schemeClr val="accent1">
                  <a:lumMod val="50000"/>
                </a:schemeClr>
              </a:solidFill>
              <a:latin typeface="Gill sans"/>
            </a:endParaRPr>
          </a:p>
          <a:p>
            <a:endParaRPr lang="en-US" sz="2800" dirty="0">
              <a:latin typeface="Garamond" panose="02020404030301010803" pitchFamily="18" charset="0"/>
            </a:endParaRPr>
          </a:p>
          <a:p>
            <a:endParaRPr lang="en-US" sz="28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7502BAE1-D57F-41CC-A6C7-4DD710F4FB32}" type="slidenum">
              <a:rPr lang="en-US" smtClean="0"/>
              <a:t>1</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1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06941"/>
            <a:ext cx="11136792" cy="891062"/>
          </a:xfrm>
        </p:spPr>
        <p:txBody>
          <a:bodyPr>
            <a:normAutofit/>
          </a:bodyPr>
          <a:lstStyle/>
          <a:p>
            <a:r>
              <a:rPr lang="en-US" dirty="0">
                <a:solidFill>
                  <a:schemeClr val="accent1">
                    <a:lumMod val="50000"/>
                  </a:schemeClr>
                </a:solidFill>
                <a:latin typeface="Gill sans"/>
              </a:rPr>
              <a:t>What is the governing body of a public body?</a:t>
            </a:r>
          </a:p>
        </p:txBody>
      </p:sp>
      <p:sp>
        <p:nvSpPr>
          <p:cNvPr id="4" name="Slide Number Placeholder 3"/>
          <p:cNvSpPr>
            <a:spLocks noGrp="1"/>
          </p:cNvSpPr>
          <p:nvPr>
            <p:ph type="sldNum" sz="quarter" idx="12"/>
          </p:nvPr>
        </p:nvSpPr>
        <p:spPr/>
        <p:txBody>
          <a:bodyPr/>
          <a:lstStyle/>
          <a:p>
            <a:fld id="{7502BAE1-D57F-41CC-A6C7-4DD710F4FB32}" type="slidenum">
              <a:rPr lang="en-US" smtClean="0"/>
              <a:t>10</a:t>
            </a:fld>
            <a:endParaRPr lang="en-US" dirty="0"/>
          </a:p>
        </p:txBody>
      </p:sp>
      <p:sp>
        <p:nvSpPr>
          <p:cNvPr id="3" name="Subtitle 2"/>
          <p:cNvSpPr>
            <a:spLocks noGrp="1"/>
          </p:cNvSpPr>
          <p:nvPr>
            <p:ph type="subTitle" idx="4294967295"/>
          </p:nvPr>
        </p:nvSpPr>
        <p:spPr>
          <a:xfrm>
            <a:off x="527604" y="2286344"/>
            <a:ext cx="11136792" cy="3756237"/>
          </a:xfrm>
        </p:spPr>
        <p:txBody>
          <a:bodyPr>
            <a:normAutofit fontScale="92500"/>
          </a:bodyPr>
          <a:lstStyle/>
          <a:p>
            <a:pPr marL="0" indent="0">
              <a:buNone/>
            </a:pPr>
            <a:r>
              <a:rPr lang="en-US" sz="3500" dirty="0">
                <a:solidFill>
                  <a:schemeClr val="accent1">
                    <a:lumMod val="50000"/>
                  </a:schemeClr>
                </a:solidFill>
              </a:rPr>
              <a:t>Governing body means:</a:t>
            </a:r>
          </a:p>
          <a:p>
            <a:pPr marL="0" indent="0">
              <a:buNone/>
            </a:pPr>
            <a:endParaRPr lang="en-US" sz="4100" dirty="0">
              <a:solidFill>
                <a:schemeClr val="accent1">
                  <a:lumMod val="50000"/>
                </a:schemeClr>
              </a:solidFill>
            </a:endParaRPr>
          </a:p>
          <a:p>
            <a:r>
              <a:rPr lang="en-US" sz="3500" dirty="0">
                <a:solidFill>
                  <a:schemeClr val="accent2">
                    <a:lumMod val="50000"/>
                  </a:schemeClr>
                </a:solidFill>
              </a:rPr>
              <a:t>The members of a public body which consists of two (2) or more members…with the authority to make decisions for or recommendations to a public body on policy or administration </a:t>
            </a:r>
          </a:p>
          <a:p>
            <a:pPr marL="0" indent="0">
              <a:buNone/>
            </a:pPr>
            <a:endParaRPr lang="en-US" sz="1300" dirty="0">
              <a:solidFill>
                <a:schemeClr val="accent1">
                  <a:lumMod val="50000"/>
                </a:schemeClr>
              </a:solidFill>
            </a:endParaRPr>
          </a:p>
          <a:p>
            <a:pPr marL="0" indent="0">
              <a:buNone/>
            </a:pPr>
            <a:r>
              <a:rPr lang="en-US" sz="3200" dirty="0">
                <a:solidFill>
                  <a:schemeClr val="accent1">
                    <a:lumMod val="50000"/>
                  </a:schemeClr>
                </a:solidFill>
              </a:rPr>
              <a:t>  </a:t>
            </a:r>
            <a:r>
              <a:rPr lang="en-US" sz="3500" dirty="0">
                <a:solidFill>
                  <a:schemeClr val="accent2">
                    <a:lumMod val="50000"/>
                  </a:schemeClr>
                </a:solidFill>
              </a:rPr>
              <a:t>TCA 8-44-102(b)(1)(A)</a:t>
            </a:r>
          </a:p>
          <a:p>
            <a:pPr marL="457200" indent="-457200"/>
            <a:endParaRPr lang="en-US" sz="4100" dirty="0">
              <a:solidFill>
                <a:schemeClr val="accent1">
                  <a:lumMod val="50000"/>
                </a:schemeClr>
              </a:solidFill>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0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89698"/>
            <a:ext cx="11136792" cy="1253717"/>
          </a:xfrm>
        </p:spPr>
        <p:txBody>
          <a:bodyPr>
            <a:noAutofit/>
          </a:bodyPr>
          <a:lstStyle/>
          <a:p>
            <a:r>
              <a:rPr lang="en-US" dirty="0">
                <a:solidFill>
                  <a:schemeClr val="accent1">
                    <a:lumMod val="50000"/>
                  </a:schemeClr>
                </a:solidFill>
              </a:rPr>
              <a:t>Can </a:t>
            </a:r>
            <a:r>
              <a:rPr lang="en-US" dirty="0">
                <a:solidFill>
                  <a:schemeClr val="accent1">
                    <a:lumMod val="50000"/>
                  </a:schemeClr>
                </a:solidFill>
                <a:latin typeface="Gill sans"/>
              </a:rPr>
              <a:t>a meeting of a committee created by a governing body be a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11</a:t>
            </a:fld>
            <a:endParaRPr lang="en-US" dirty="0"/>
          </a:p>
        </p:txBody>
      </p:sp>
      <p:sp>
        <p:nvSpPr>
          <p:cNvPr id="3" name="Subtitle 2"/>
          <p:cNvSpPr>
            <a:spLocks noGrp="1"/>
          </p:cNvSpPr>
          <p:nvPr>
            <p:ph type="subTitle" idx="4294967295"/>
          </p:nvPr>
        </p:nvSpPr>
        <p:spPr>
          <a:xfrm>
            <a:off x="527604" y="2716836"/>
            <a:ext cx="11136792" cy="3900235"/>
          </a:xfrm>
        </p:spPr>
        <p:txBody>
          <a:bodyPr>
            <a:normAutofit/>
          </a:bodyPr>
          <a:lstStyle/>
          <a:p>
            <a:pPr marL="0" lvl="0" indent="0">
              <a:buNone/>
            </a:pPr>
            <a:r>
              <a:rPr lang="en-US" sz="3200" dirty="0"/>
              <a:t>Yes, when the following two tests are met the committee:</a:t>
            </a:r>
          </a:p>
          <a:p>
            <a:pPr marL="0" lvl="0" indent="0">
              <a:buNone/>
            </a:pPr>
            <a:endParaRPr lang="en-US" dirty="0"/>
          </a:p>
          <a:p>
            <a:pPr marL="971550" lvl="1" indent="-514350">
              <a:buFont typeface="+mj-lt"/>
              <a:buAutoNum type="arabicParenR"/>
            </a:pPr>
            <a:r>
              <a:rPr lang="en-US" sz="2800" dirty="0"/>
              <a:t>Authority and origin of board, commission, committee, agency comes from State or local government legislative action</a:t>
            </a:r>
          </a:p>
          <a:p>
            <a:pPr marL="971550" lvl="1" indent="-514350">
              <a:buFont typeface="+mj-lt"/>
              <a:buAutoNum type="arabicParenR"/>
            </a:pPr>
            <a:endParaRPr lang="en-US" sz="2800" dirty="0"/>
          </a:p>
          <a:p>
            <a:pPr marL="971550" lvl="1" indent="-514350">
              <a:buFont typeface="+mj-lt"/>
              <a:buAutoNum type="arabicParenR"/>
            </a:pPr>
            <a:r>
              <a:rPr lang="en-US" sz="2800" dirty="0"/>
              <a:t>Committee members have the “authority to make decisions or recommendations on policy or administration affecting the conduct of the business of the people in the governmental sector”</a:t>
            </a:r>
            <a:endParaRPr lang="en-US" sz="2800" dirty="0">
              <a:solidFill>
                <a:srgbClr val="5B9BD5">
                  <a:lumMod val="50000"/>
                </a:srgbClr>
              </a:solidFill>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1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89698"/>
            <a:ext cx="11136792" cy="1253717"/>
          </a:xfrm>
        </p:spPr>
        <p:txBody>
          <a:bodyPr>
            <a:noAutofit/>
          </a:bodyPr>
          <a:lstStyle/>
          <a:p>
            <a:pPr algn="ctr"/>
            <a:r>
              <a:rPr lang="en-US" dirty="0">
                <a:solidFill>
                  <a:schemeClr val="accent1">
                    <a:lumMod val="50000"/>
                  </a:schemeClr>
                </a:solidFill>
                <a:latin typeface="Gill sans"/>
              </a:rPr>
              <a:t>Attorney General Opinion No. 96-040</a:t>
            </a:r>
            <a:br>
              <a:rPr lang="en-US" dirty="0">
                <a:solidFill>
                  <a:schemeClr val="accent1">
                    <a:lumMod val="50000"/>
                  </a:schemeClr>
                </a:solidFill>
                <a:latin typeface="Gill sans"/>
              </a:rPr>
            </a:br>
            <a:r>
              <a:rPr lang="en-US" dirty="0">
                <a:solidFill>
                  <a:schemeClr val="accent1">
                    <a:lumMod val="50000"/>
                  </a:schemeClr>
                </a:solidFill>
                <a:latin typeface="Gill sans"/>
              </a:rPr>
              <a:t>Henry County Airport Committee</a:t>
            </a:r>
          </a:p>
        </p:txBody>
      </p:sp>
      <p:sp>
        <p:nvSpPr>
          <p:cNvPr id="4" name="Slide Number Placeholder 3"/>
          <p:cNvSpPr>
            <a:spLocks noGrp="1"/>
          </p:cNvSpPr>
          <p:nvPr>
            <p:ph type="sldNum" sz="quarter" idx="12"/>
          </p:nvPr>
        </p:nvSpPr>
        <p:spPr/>
        <p:txBody>
          <a:bodyPr/>
          <a:lstStyle/>
          <a:p>
            <a:fld id="{7502BAE1-D57F-41CC-A6C7-4DD710F4FB32}" type="slidenum">
              <a:rPr lang="en-US" smtClean="0"/>
              <a:t>12</a:t>
            </a:fld>
            <a:endParaRPr lang="en-US" dirty="0"/>
          </a:p>
        </p:txBody>
      </p:sp>
      <p:sp>
        <p:nvSpPr>
          <p:cNvPr id="3" name="Subtitle 2"/>
          <p:cNvSpPr>
            <a:spLocks noGrp="1"/>
          </p:cNvSpPr>
          <p:nvPr>
            <p:ph type="subTitle" idx="4294967295"/>
          </p:nvPr>
        </p:nvSpPr>
        <p:spPr>
          <a:xfrm>
            <a:off x="6023431" y="2576398"/>
            <a:ext cx="5467844" cy="3779952"/>
          </a:xfrm>
        </p:spPr>
        <p:txBody>
          <a:bodyPr>
            <a:normAutofit/>
          </a:bodyPr>
          <a:lstStyle/>
          <a:p>
            <a:pPr marL="0" indent="0">
              <a:buNone/>
            </a:pPr>
            <a:endParaRPr lang="en-US" sz="3200" dirty="0">
              <a:solidFill>
                <a:schemeClr val="accent1">
                  <a:lumMod val="50000"/>
                </a:schemeClr>
              </a:solidFill>
              <a:latin typeface="Gill sans"/>
            </a:endParaRPr>
          </a:p>
          <a:p>
            <a:pPr marL="0" indent="0">
              <a:buNone/>
            </a:pPr>
            <a:r>
              <a:rPr lang="en-US" sz="3200" dirty="0">
                <a:solidFill>
                  <a:schemeClr val="accent1">
                    <a:lumMod val="50000"/>
                  </a:schemeClr>
                </a:solidFill>
                <a:latin typeface="Gill sans"/>
              </a:rPr>
              <a:t>Henry County Commission created Henry County Airport Committee to make recommendations on matters related </a:t>
            </a:r>
            <a:r>
              <a:rPr lang="en-US" sz="3200" dirty="0">
                <a:solidFill>
                  <a:schemeClr val="accent1">
                    <a:lumMod val="50000"/>
                  </a:schemeClr>
                </a:solidFill>
              </a:rPr>
              <a:t>to airport</a:t>
            </a:r>
          </a:p>
          <a:p>
            <a:endParaRPr lang="en-US" sz="3200" dirty="0"/>
          </a:p>
          <a:p>
            <a:endParaRPr lang="en-US" sz="1800" dirty="0">
              <a:solidFill>
                <a:schemeClr val="accent1">
                  <a:lumMod val="50000"/>
                </a:schemeClr>
              </a:solidFill>
              <a:latin typeface="Gill sans"/>
            </a:endParaRPr>
          </a:p>
          <a:p>
            <a:pPr marL="0" indent="0">
              <a:buNone/>
            </a:pPr>
            <a:endParaRPr lang="en-US" sz="1800" dirty="0">
              <a:solidFill>
                <a:schemeClr val="accent1">
                  <a:lumMod val="50000"/>
                </a:schemeClr>
              </a:solidFill>
              <a:latin typeface="Gill sans"/>
            </a:endParaRPr>
          </a:p>
          <a:p>
            <a:endParaRPr lang="en-US" sz="1800" dirty="0">
              <a:solidFill>
                <a:schemeClr val="accent1">
                  <a:lumMod val="50000"/>
                </a:schemeClr>
              </a:solidFill>
              <a:latin typeface="Gill san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sign with a name and a plane in the middle&#10;&#10;Description automatically generated with medium confidence">
            <a:extLst>
              <a:ext uri="{FF2B5EF4-FFF2-40B4-BE49-F238E27FC236}">
                <a16:creationId xmlns:a16="http://schemas.microsoft.com/office/drawing/2014/main" id="{828365A4-476D-3EE0-9D1D-A55687D17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4" y="2510410"/>
            <a:ext cx="4843262" cy="4018643"/>
          </a:xfrm>
          <a:prstGeom prst="rect">
            <a:avLst/>
          </a:prstGeom>
        </p:spPr>
      </p:pic>
    </p:spTree>
    <p:extLst>
      <p:ext uri="{BB962C8B-B14F-4D97-AF65-F5344CB8AC3E}">
        <p14:creationId xmlns:p14="http://schemas.microsoft.com/office/powerpoint/2010/main" val="100284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89698"/>
            <a:ext cx="11136792" cy="1253717"/>
          </a:xfrm>
        </p:spPr>
        <p:txBody>
          <a:bodyPr>
            <a:noAutofit/>
          </a:bodyPr>
          <a:lstStyle/>
          <a:p>
            <a:pPr algn="ctr"/>
            <a:r>
              <a:rPr lang="en-US" dirty="0">
                <a:solidFill>
                  <a:schemeClr val="accent1">
                    <a:lumMod val="50000"/>
                  </a:schemeClr>
                </a:solidFill>
                <a:latin typeface="Gill sans"/>
              </a:rPr>
              <a:t>Attorney General Opinion No. 96-040</a:t>
            </a:r>
            <a:br>
              <a:rPr lang="en-US" dirty="0">
                <a:solidFill>
                  <a:schemeClr val="accent1">
                    <a:lumMod val="50000"/>
                  </a:schemeClr>
                </a:solidFill>
                <a:latin typeface="Gill sans"/>
              </a:rPr>
            </a:br>
            <a:r>
              <a:rPr lang="en-US" dirty="0">
                <a:solidFill>
                  <a:schemeClr val="accent1">
                    <a:lumMod val="50000"/>
                  </a:schemeClr>
                </a:solidFill>
                <a:latin typeface="Gill sans"/>
              </a:rPr>
              <a:t>Henry County Airport Committee</a:t>
            </a:r>
          </a:p>
        </p:txBody>
      </p:sp>
      <p:sp>
        <p:nvSpPr>
          <p:cNvPr id="4" name="Slide Number Placeholder 3"/>
          <p:cNvSpPr>
            <a:spLocks noGrp="1"/>
          </p:cNvSpPr>
          <p:nvPr>
            <p:ph type="sldNum" sz="quarter" idx="12"/>
          </p:nvPr>
        </p:nvSpPr>
        <p:spPr/>
        <p:txBody>
          <a:bodyPr/>
          <a:lstStyle/>
          <a:p>
            <a:fld id="{7502BAE1-D57F-41CC-A6C7-4DD710F4FB32}" type="slidenum">
              <a:rPr lang="en-US" smtClean="0"/>
              <a:t>13</a:t>
            </a:fld>
            <a:endParaRPr lang="en-US" dirty="0"/>
          </a:p>
        </p:txBody>
      </p:sp>
      <p:sp>
        <p:nvSpPr>
          <p:cNvPr id="3" name="Subtitle 2"/>
          <p:cNvSpPr>
            <a:spLocks noGrp="1"/>
          </p:cNvSpPr>
          <p:nvPr>
            <p:ph type="subTitle" idx="4294967295"/>
          </p:nvPr>
        </p:nvSpPr>
        <p:spPr>
          <a:xfrm>
            <a:off x="527604" y="2936402"/>
            <a:ext cx="11136791" cy="3586946"/>
          </a:xfrm>
        </p:spPr>
        <p:txBody>
          <a:bodyPr>
            <a:normAutofit fontScale="92500" lnSpcReduction="10000"/>
          </a:bodyPr>
          <a:lstStyle/>
          <a:p>
            <a:r>
              <a:rPr lang="en-US" sz="3200" dirty="0"/>
              <a:t>Committee interviewed candidates for new FBO/Manager of airport and made a recommendation to County Commission</a:t>
            </a:r>
          </a:p>
          <a:p>
            <a:pPr marL="0" indent="0">
              <a:buNone/>
            </a:pPr>
            <a:endParaRPr lang="en-US" sz="3200" dirty="0"/>
          </a:p>
          <a:p>
            <a:r>
              <a:rPr lang="en-US" sz="3200" dirty="0"/>
              <a:t>Committee gave no notice of its meeting in which it interviewed candidates and voted on its hiring recommendation</a:t>
            </a:r>
          </a:p>
          <a:p>
            <a:endParaRPr lang="en-US" sz="3200" dirty="0"/>
          </a:p>
          <a:p>
            <a:r>
              <a:rPr lang="en-US" sz="3200" dirty="0"/>
              <a:t>Attorney General concluded the meeting of Airport Committee subject to Sunshine Law</a:t>
            </a:r>
          </a:p>
          <a:p>
            <a:endParaRPr lang="en-US" sz="1800" dirty="0">
              <a:solidFill>
                <a:schemeClr val="accent1">
                  <a:lumMod val="50000"/>
                </a:schemeClr>
              </a:solidFill>
              <a:latin typeface="Gill sans"/>
            </a:endParaRPr>
          </a:p>
          <a:p>
            <a:pPr marL="0" indent="0">
              <a:buNone/>
            </a:pPr>
            <a:endParaRPr lang="en-US" sz="1800" dirty="0">
              <a:solidFill>
                <a:schemeClr val="accent1">
                  <a:lumMod val="50000"/>
                </a:schemeClr>
              </a:solidFill>
              <a:latin typeface="Gill sans"/>
            </a:endParaRPr>
          </a:p>
          <a:p>
            <a:endParaRPr lang="en-US" sz="1800" dirty="0">
              <a:solidFill>
                <a:schemeClr val="accent1">
                  <a:lumMod val="50000"/>
                </a:schemeClr>
              </a:solidFill>
              <a:latin typeface="Gill san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6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88203"/>
            <a:ext cx="11136792" cy="1201160"/>
          </a:xfrm>
        </p:spPr>
        <p:txBody>
          <a:bodyPr>
            <a:noAutofit/>
          </a:bodyPr>
          <a:lstStyle/>
          <a:p>
            <a:r>
              <a:rPr lang="en-US" dirty="0">
                <a:solidFill>
                  <a:schemeClr val="accent1">
                    <a:lumMod val="50000"/>
                  </a:schemeClr>
                </a:solidFill>
              </a:rPr>
              <a:t>Can </a:t>
            </a:r>
            <a:r>
              <a:rPr lang="en-US" dirty="0">
                <a:solidFill>
                  <a:schemeClr val="accent1">
                    <a:lumMod val="50000"/>
                  </a:schemeClr>
                </a:solidFill>
                <a:latin typeface="Gill sans"/>
              </a:rPr>
              <a:t>emails between </a:t>
            </a:r>
            <a:r>
              <a:rPr lang="en-US" dirty="0">
                <a:solidFill>
                  <a:schemeClr val="accent1">
                    <a:lumMod val="50000"/>
                  </a:schemeClr>
                </a:solidFill>
              </a:rPr>
              <a:t>members of a </a:t>
            </a:r>
            <a:r>
              <a:rPr lang="en-US" dirty="0">
                <a:solidFill>
                  <a:schemeClr val="accent1">
                    <a:lumMod val="50000"/>
                  </a:schemeClr>
                </a:solidFill>
                <a:latin typeface="Gill sans"/>
              </a:rPr>
              <a:t>governing board be a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14</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FD237C-7A6C-43B5-8BB0-3685186D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4" y="2385223"/>
            <a:ext cx="6422900" cy="4262473"/>
          </a:xfrm>
          <a:prstGeom prst="rect">
            <a:avLst/>
          </a:prstGeom>
        </p:spPr>
      </p:pic>
      <p:sp>
        <p:nvSpPr>
          <p:cNvPr id="5" name="TextBox 4">
            <a:extLst>
              <a:ext uri="{FF2B5EF4-FFF2-40B4-BE49-F238E27FC236}">
                <a16:creationId xmlns:a16="http://schemas.microsoft.com/office/drawing/2014/main" id="{D5A99E8B-F74B-0634-1D2F-3DCFF0AB0070}"/>
              </a:ext>
            </a:extLst>
          </p:cNvPr>
          <p:cNvSpPr txBox="1"/>
          <p:nvPr/>
        </p:nvSpPr>
        <p:spPr>
          <a:xfrm>
            <a:off x="8179852" y="3468875"/>
            <a:ext cx="1728699" cy="1107996"/>
          </a:xfrm>
          <a:prstGeom prst="rect">
            <a:avLst/>
          </a:prstGeom>
          <a:noFill/>
        </p:spPr>
        <p:txBody>
          <a:bodyPr wrap="square" rtlCol="0">
            <a:spAutoFit/>
          </a:bodyPr>
          <a:lstStyle/>
          <a:p>
            <a:r>
              <a:rPr lang="en-US" sz="6600" dirty="0">
                <a:solidFill>
                  <a:schemeClr val="accent1">
                    <a:lumMod val="50000"/>
                  </a:schemeClr>
                </a:solidFill>
                <a:latin typeface="Gill sans"/>
              </a:rPr>
              <a:t>Yes</a:t>
            </a:r>
            <a:endParaRPr lang="en-US" sz="3200" dirty="0">
              <a:latin typeface="Gill sans"/>
            </a:endParaRPr>
          </a:p>
        </p:txBody>
      </p:sp>
    </p:spTree>
    <p:extLst>
      <p:ext uri="{BB962C8B-B14F-4D97-AF65-F5344CB8AC3E}">
        <p14:creationId xmlns:p14="http://schemas.microsoft.com/office/powerpoint/2010/main" val="26831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2BAE1-D57F-41CC-A6C7-4DD710F4FB32}" type="slidenum">
              <a:rPr lang="en-US" smtClean="0"/>
              <a:t>15</a:t>
            </a:fld>
            <a:endParaRPr lang="en-US" dirty="0"/>
          </a:p>
        </p:txBody>
      </p:sp>
      <p:sp>
        <p:nvSpPr>
          <p:cNvPr id="3" name="Subtitle 2"/>
          <p:cNvSpPr>
            <a:spLocks noGrp="1"/>
          </p:cNvSpPr>
          <p:nvPr>
            <p:ph type="subTitle" idx="4294967295"/>
          </p:nvPr>
        </p:nvSpPr>
        <p:spPr>
          <a:xfrm>
            <a:off x="527604" y="1453498"/>
            <a:ext cx="11136792" cy="4692777"/>
          </a:xfrm>
        </p:spPr>
        <p:txBody>
          <a:bodyPr>
            <a:normAutofit fontScale="92500" lnSpcReduction="20000"/>
          </a:bodyPr>
          <a:lstStyle/>
          <a:p>
            <a:pPr marL="0" indent="0">
              <a:buNone/>
            </a:pPr>
            <a:r>
              <a:rPr lang="en-US" sz="3200" dirty="0">
                <a:solidFill>
                  <a:schemeClr val="accent2">
                    <a:lumMod val="50000"/>
                  </a:schemeClr>
                </a:solidFill>
                <a:latin typeface="Gill sans"/>
              </a:rPr>
              <a:t>“In several email exchanges, however, Council members are clearly weighing arguments for and against the Overlay…These exchanges, most copied to all Council members, mirror the type of debate and reciprocal attempts at persuasion that would be expected to take place at a Council meeting, in the presence of the public and the Council as a whole. We must conclude that these emails are “electronic communication ... used to ... deliberate public business in circumvention of the spirit or requirements” of the Open Meetings Act.”</a:t>
            </a:r>
            <a:endParaRPr lang="en-US" sz="3200" dirty="0">
              <a:solidFill>
                <a:schemeClr val="accent2">
                  <a:lumMod val="50000"/>
                </a:schemeClr>
              </a:solidFill>
            </a:endParaRPr>
          </a:p>
          <a:p>
            <a:pPr marL="0" indent="0">
              <a:buNone/>
            </a:pPr>
            <a:endParaRPr lang="en-US" sz="3200" dirty="0">
              <a:solidFill>
                <a:schemeClr val="accent1">
                  <a:lumMod val="50000"/>
                </a:schemeClr>
              </a:solidFill>
            </a:endParaRPr>
          </a:p>
          <a:p>
            <a:pPr marL="0" indent="0">
              <a:buNone/>
            </a:pPr>
            <a:r>
              <a:rPr lang="en-US" sz="3200" dirty="0">
                <a:solidFill>
                  <a:schemeClr val="accent1">
                    <a:lumMod val="50000"/>
                  </a:schemeClr>
                </a:solidFill>
              </a:rPr>
              <a:t>Johnston v. Metro. Gov't of Nashville &amp; Davidson </a:t>
            </a:r>
            <a:r>
              <a:rPr lang="en-US" sz="3200" dirty="0" err="1">
                <a:solidFill>
                  <a:schemeClr val="accent1">
                    <a:lumMod val="50000"/>
                  </a:schemeClr>
                </a:solidFill>
              </a:rPr>
              <a:t>Cty</a:t>
            </a:r>
            <a:r>
              <a:rPr lang="en-US" sz="3200" dirty="0">
                <a:solidFill>
                  <a:schemeClr val="accent1">
                    <a:lumMod val="50000"/>
                  </a:schemeClr>
                </a:solidFill>
              </a:rPr>
              <a:t>., 320 S.W.3d 299, 312 (Tenn. Ct. App. 2009)</a:t>
            </a: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84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83261"/>
            <a:ext cx="11136792" cy="1468029"/>
          </a:xfrm>
        </p:spPr>
        <p:txBody>
          <a:bodyPr>
            <a:noAutofit/>
          </a:bodyPr>
          <a:lstStyle/>
          <a:p>
            <a:r>
              <a:rPr lang="en-US" dirty="0">
                <a:solidFill>
                  <a:schemeClr val="accent1">
                    <a:lumMod val="50000"/>
                  </a:schemeClr>
                </a:solidFill>
                <a:latin typeface="Gill sans"/>
              </a:rPr>
              <a:t>Can any meeting of a </a:t>
            </a:r>
            <a:r>
              <a:rPr lang="en-US" dirty="0">
                <a:solidFill>
                  <a:schemeClr val="accent1">
                    <a:lumMod val="50000"/>
                  </a:schemeClr>
                </a:solidFill>
              </a:rPr>
              <a:t>governing </a:t>
            </a:r>
            <a:r>
              <a:rPr lang="en-US" dirty="0">
                <a:solidFill>
                  <a:schemeClr val="accent1">
                    <a:lumMod val="50000"/>
                  </a:schemeClr>
                </a:solidFill>
                <a:latin typeface="Gill sans"/>
              </a:rPr>
              <a:t>body not be a meeting subject to the Sunshine Law?</a:t>
            </a:r>
          </a:p>
        </p:txBody>
      </p:sp>
      <p:sp>
        <p:nvSpPr>
          <p:cNvPr id="4" name="Slide Number Placeholder 3"/>
          <p:cNvSpPr>
            <a:spLocks noGrp="1"/>
          </p:cNvSpPr>
          <p:nvPr>
            <p:ph type="sldNum" sz="quarter" idx="12"/>
          </p:nvPr>
        </p:nvSpPr>
        <p:spPr/>
        <p:txBody>
          <a:bodyPr/>
          <a:lstStyle/>
          <a:p>
            <a:fld id="{7502BAE1-D57F-41CC-A6C7-4DD710F4FB32}" type="slidenum">
              <a:rPr lang="en-US" smtClean="0"/>
              <a:t>16</a:t>
            </a:fld>
            <a:endParaRPr lang="en-US" dirty="0"/>
          </a:p>
        </p:txBody>
      </p:sp>
      <p:sp>
        <p:nvSpPr>
          <p:cNvPr id="3" name="Subtitle 2"/>
          <p:cNvSpPr>
            <a:spLocks noGrp="1"/>
          </p:cNvSpPr>
          <p:nvPr>
            <p:ph type="subTitle" idx="4294967295"/>
          </p:nvPr>
        </p:nvSpPr>
        <p:spPr>
          <a:xfrm>
            <a:off x="505026" y="3788907"/>
            <a:ext cx="11136791" cy="2818268"/>
          </a:xfrm>
        </p:spPr>
        <p:txBody>
          <a:bodyPr>
            <a:normAutofit/>
          </a:bodyPr>
          <a:lstStyle/>
          <a:p>
            <a:r>
              <a:rPr lang="en-US" sz="3200" dirty="0">
                <a:solidFill>
                  <a:schemeClr val="accent1">
                    <a:lumMod val="50000"/>
                  </a:schemeClr>
                </a:solidFill>
              </a:rPr>
              <a:t>Information only meetings</a:t>
            </a:r>
          </a:p>
          <a:p>
            <a:endParaRPr lang="en-US" sz="1800" dirty="0">
              <a:solidFill>
                <a:schemeClr val="accent1">
                  <a:lumMod val="50000"/>
                </a:schemeClr>
              </a:solidFill>
            </a:endParaRPr>
          </a:p>
          <a:p>
            <a:pPr lvl="1"/>
            <a:r>
              <a:rPr lang="en-US" sz="2800" dirty="0">
                <a:solidFill>
                  <a:schemeClr val="accent1">
                    <a:lumMod val="50000"/>
                  </a:schemeClr>
                </a:solidFill>
              </a:rPr>
              <a:t>No deliberations or discussion about information can occur</a:t>
            </a:r>
          </a:p>
          <a:p>
            <a:pPr marL="457200" lvl="1" indent="0">
              <a:buNone/>
            </a:pPr>
            <a:endParaRPr lang="en-US" sz="2800" dirty="0">
              <a:solidFill>
                <a:schemeClr val="accent1">
                  <a:lumMod val="50000"/>
                </a:schemeClr>
              </a:solidFill>
            </a:endParaRPr>
          </a:p>
          <a:p>
            <a:pPr lvl="1"/>
            <a:r>
              <a:rPr lang="en-US" sz="2800" dirty="0">
                <a:solidFill>
                  <a:schemeClr val="accent1">
                    <a:lumMod val="50000"/>
                  </a:schemeClr>
                </a:solidFill>
              </a:rPr>
              <a:t>Careful about public perception </a:t>
            </a:r>
          </a:p>
          <a:p>
            <a:endParaRPr lang="en-US" sz="3600" dirty="0">
              <a:solidFill>
                <a:schemeClr val="accent1">
                  <a:lumMod val="50000"/>
                </a:schemeClr>
              </a:solidFill>
            </a:endParaRPr>
          </a:p>
          <a:p>
            <a:endParaRPr lang="en-US" sz="3600" dirty="0">
              <a:solidFill>
                <a:schemeClr val="accent1">
                  <a:lumMod val="50000"/>
                </a:schemeClr>
              </a:solidFill>
            </a:endParaRPr>
          </a:p>
          <a:p>
            <a:pPr lvl="1"/>
            <a:endParaRPr lang="en-US" sz="3200" dirty="0">
              <a:solidFill>
                <a:schemeClr val="accent1">
                  <a:lumMod val="50000"/>
                </a:schemeClr>
              </a:solidFill>
              <a:latin typeface="Garamond" panose="02020404030301010803" pitchFamily="18" charset="0"/>
            </a:endParaRPr>
          </a:p>
          <a:p>
            <a:pPr lvl="1"/>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A03A65-6B08-3F00-788E-39249DA61F60}"/>
              </a:ext>
            </a:extLst>
          </p:cNvPr>
          <p:cNvSpPr txBox="1"/>
          <p:nvPr/>
        </p:nvSpPr>
        <p:spPr>
          <a:xfrm>
            <a:off x="609600" y="2692785"/>
            <a:ext cx="10927644" cy="769441"/>
          </a:xfrm>
          <a:prstGeom prst="rect">
            <a:avLst/>
          </a:prstGeom>
          <a:noFill/>
        </p:spPr>
        <p:txBody>
          <a:bodyPr wrap="square" rtlCol="0">
            <a:spAutoFit/>
          </a:bodyPr>
          <a:lstStyle/>
          <a:p>
            <a:pPr algn="ctr"/>
            <a:r>
              <a:rPr lang="en-US" sz="4400" dirty="0">
                <a:solidFill>
                  <a:schemeClr val="accent2">
                    <a:lumMod val="50000"/>
                  </a:schemeClr>
                </a:solidFill>
                <a:latin typeface="Gill sans"/>
              </a:rPr>
              <a:t>Y</a:t>
            </a:r>
            <a:r>
              <a:rPr kumimoji="0" lang="en-US" sz="4400" b="0" i="0" u="none" strike="noStrike" kern="1200" cap="none" spc="0" normalizeH="0" baseline="0" noProof="0" dirty="0">
                <a:ln>
                  <a:noFill/>
                </a:ln>
                <a:solidFill>
                  <a:schemeClr val="accent2">
                    <a:lumMod val="50000"/>
                  </a:schemeClr>
                </a:solidFill>
                <a:effectLst/>
                <a:uLnTx/>
                <a:uFillTx/>
                <a:latin typeface="Gill sans"/>
                <a:ea typeface="+mn-ea"/>
                <a:cs typeface="+mn-cs"/>
              </a:rPr>
              <a:t>es</a:t>
            </a:r>
            <a:endParaRPr lang="en-US" sz="4400" dirty="0">
              <a:solidFill>
                <a:schemeClr val="accent2">
                  <a:lumMod val="50000"/>
                </a:schemeClr>
              </a:solidFill>
            </a:endParaRPr>
          </a:p>
        </p:txBody>
      </p:sp>
    </p:spTree>
    <p:extLst>
      <p:ext uri="{BB962C8B-B14F-4D97-AF65-F5344CB8AC3E}">
        <p14:creationId xmlns:p14="http://schemas.microsoft.com/office/powerpoint/2010/main" val="39290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2BAE1-D57F-41CC-A6C7-4DD710F4FB32}" type="slidenum">
              <a:rPr lang="en-US" smtClean="0"/>
              <a:t>17</a:t>
            </a:fld>
            <a:endParaRPr lang="en-US" dirty="0"/>
          </a:p>
        </p:txBody>
      </p:sp>
      <p:sp>
        <p:nvSpPr>
          <p:cNvPr id="3" name="Subtitle 2"/>
          <p:cNvSpPr>
            <a:spLocks noGrp="1"/>
          </p:cNvSpPr>
          <p:nvPr>
            <p:ph type="subTitle" idx="4294967295"/>
          </p:nvPr>
        </p:nvSpPr>
        <p:spPr>
          <a:xfrm>
            <a:off x="527605" y="3020831"/>
            <a:ext cx="11136791" cy="2753908"/>
          </a:xfrm>
        </p:spPr>
        <p:txBody>
          <a:bodyPr>
            <a:normAutofit/>
          </a:bodyPr>
          <a:lstStyle/>
          <a:p>
            <a:r>
              <a:rPr lang="en-US" sz="3200" dirty="0">
                <a:solidFill>
                  <a:schemeClr val="accent1">
                    <a:lumMod val="50000"/>
                  </a:schemeClr>
                </a:solidFill>
              </a:rPr>
              <a:t>Meeting does not include any on-site inspection of any project or program – TCA 8-44-102(b)(2)</a:t>
            </a:r>
          </a:p>
          <a:p>
            <a:pPr marL="0" indent="0">
              <a:buNone/>
            </a:pPr>
            <a:endParaRPr lang="en-US" dirty="0">
              <a:solidFill>
                <a:schemeClr val="accent1">
                  <a:lumMod val="50000"/>
                </a:schemeClr>
              </a:solidFill>
            </a:endParaRPr>
          </a:p>
          <a:p>
            <a:r>
              <a:rPr lang="en-US" sz="3200" dirty="0">
                <a:solidFill>
                  <a:schemeClr val="accent1">
                    <a:lumMod val="50000"/>
                  </a:schemeClr>
                </a:solidFill>
              </a:rPr>
              <a:t>Chance meetings of two or more governing board members  TCA 8-44-102(c)</a:t>
            </a:r>
          </a:p>
          <a:p>
            <a:pPr marL="0" indent="0">
              <a:buNone/>
            </a:pPr>
            <a:endParaRPr lang="en-US" sz="3600" dirty="0">
              <a:solidFill>
                <a:schemeClr val="accent1">
                  <a:lumMod val="50000"/>
                </a:schemeClr>
              </a:solidFill>
            </a:endParaRPr>
          </a:p>
          <a:p>
            <a:endParaRPr lang="en-US" sz="3600" dirty="0">
              <a:solidFill>
                <a:schemeClr val="accent1">
                  <a:lumMod val="50000"/>
                </a:schemeClr>
              </a:solidFill>
            </a:endParaRPr>
          </a:p>
          <a:p>
            <a:pPr lvl="1"/>
            <a:endParaRPr lang="en-US" sz="3200" dirty="0">
              <a:solidFill>
                <a:schemeClr val="accent1">
                  <a:lumMod val="50000"/>
                </a:schemeClr>
              </a:solidFill>
              <a:latin typeface="Garamond" panose="02020404030301010803" pitchFamily="18" charset="0"/>
            </a:endParaRPr>
          </a:p>
          <a:p>
            <a:pPr lvl="1"/>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ACFFF61-8068-6EFB-3E1D-207E66493498}"/>
              </a:ext>
            </a:extLst>
          </p:cNvPr>
          <p:cNvSpPr txBox="1">
            <a:spLocks/>
          </p:cNvSpPr>
          <p:nvPr/>
        </p:nvSpPr>
        <p:spPr>
          <a:xfrm>
            <a:off x="527604" y="1083261"/>
            <a:ext cx="11136792" cy="1468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F4E76"/>
                </a:solidFill>
                <a:latin typeface="Gill sans"/>
                <a:ea typeface="+mj-ea"/>
                <a:cs typeface="+mj-cs"/>
              </a:defRPr>
            </a:lvl1pPr>
          </a:lstStyle>
          <a:p>
            <a:r>
              <a:rPr lang="en-US" dirty="0">
                <a:solidFill>
                  <a:schemeClr val="accent1">
                    <a:lumMod val="50000"/>
                  </a:schemeClr>
                </a:solidFill>
              </a:rPr>
              <a:t>Can any meeting of a governing body not be a meeting subject to the Sunshine Law?</a:t>
            </a:r>
          </a:p>
        </p:txBody>
      </p:sp>
    </p:spTree>
    <p:extLst>
      <p:ext uri="{BB962C8B-B14F-4D97-AF65-F5344CB8AC3E}">
        <p14:creationId xmlns:p14="http://schemas.microsoft.com/office/powerpoint/2010/main" val="282154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2BAE1-D57F-41CC-A6C7-4DD710F4FB32}" type="slidenum">
              <a:rPr lang="en-US" smtClean="0"/>
              <a:t>18</a:t>
            </a:fld>
            <a:endParaRPr lang="en-US" dirty="0"/>
          </a:p>
        </p:txBody>
      </p:sp>
      <p:sp>
        <p:nvSpPr>
          <p:cNvPr id="3" name="Subtitle 2"/>
          <p:cNvSpPr>
            <a:spLocks noGrp="1"/>
          </p:cNvSpPr>
          <p:nvPr>
            <p:ph type="subTitle" idx="4294967295"/>
          </p:nvPr>
        </p:nvSpPr>
        <p:spPr>
          <a:xfrm>
            <a:off x="671751" y="2743781"/>
            <a:ext cx="11136791" cy="3307063"/>
          </a:xfrm>
        </p:spPr>
        <p:txBody>
          <a:bodyPr>
            <a:normAutofit/>
          </a:bodyPr>
          <a:lstStyle/>
          <a:p>
            <a:pPr marL="0" indent="0">
              <a:lnSpc>
                <a:spcPct val="120000"/>
              </a:lnSpc>
              <a:buNone/>
            </a:pPr>
            <a:r>
              <a:rPr lang="en-US" sz="3200" dirty="0">
                <a:solidFill>
                  <a:schemeClr val="accent2">
                    <a:lumMod val="50000"/>
                  </a:schemeClr>
                </a:solidFill>
              </a:rPr>
              <a:t>No chance meetings, informal assemblages, or electronic communication shall be used to decide or deliberate public business in circumvention of the spirit or requirements of Tennessee Open Meetings Act</a:t>
            </a:r>
          </a:p>
          <a:p>
            <a:pPr marL="0" indent="0">
              <a:lnSpc>
                <a:spcPct val="120000"/>
              </a:lnSpc>
              <a:buNone/>
            </a:pPr>
            <a:r>
              <a:rPr lang="en-US" sz="3200" dirty="0">
                <a:solidFill>
                  <a:schemeClr val="accent2">
                    <a:lumMod val="50000"/>
                  </a:schemeClr>
                </a:solidFill>
              </a:rPr>
              <a:t>TCA 8-44-102(c)</a:t>
            </a: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ACFFF61-8068-6EFB-3E1D-207E66493498}"/>
              </a:ext>
            </a:extLst>
          </p:cNvPr>
          <p:cNvSpPr txBox="1">
            <a:spLocks/>
          </p:cNvSpPr>
          <p:nvPr/>
        </p:nvSpPr>
        <p:spPr>
          <a:xfrm>
            <a:off x="527604" y="1083261"/>
            <a:ext cx="11136792" cy="1468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F4E76"/>
                </a:solidFill>
                <a:latin typeface="Gill sans"/>
                <a:ea typeface="+mj-ea"/>
                <a:cs typeface="+mj-cs"/>
              </a:defRPr>
            </a:lvl1pPr>
          </a:lstStyle>
          <a:p>
            <a:r>
              <a:rPr lang="en-US" dirty="0">
                <a:solidFill>
                  <a:schemeClr val="accent1">
                    <a:lumMod val="50000"/>
                  </a:schemeClr>
                </a:solidFill>
              </a:rPr>
              <a:t>Can any meeting of a governing body not be a meeting subject to the Sunshine Law?</a:t>
            </a:r>
          </a:p>
        </p:txBody>
      </p:sp>
    </p:spTree>
    <p:extLst>
      <p:ext uri="{BB962C8B-B14F-4D97-AF65-F5344CB8AC3E}">
        <p14:creationId xmlns:p14="http://schemas.microsoft.com/office/powerpoint/2010/main" val="279418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3" y="980307"/>
            <a:ext cx="11136792" cy="1201160"/>
          </a:xfrm>
        </p:spPr>
        <p:txBody>
          <a:bodyPr>
            <a:noAutofit/>
          </a:bodyPr>
          <a:lstStyle/>
          <a:p>
            <a:r>
              <a:rPr lang="en-US" dirty="0">
                <a:solidFill>
                  <a:schemeClr val="accent1">
                    <a:lumMod val="50000"/>
                  </a:schemeClr>
                </a:solidFill>
                <a:latin typeface="Gill sans"/>
              </a:rPr>
              <a:t>Can any meeting of a governing body not be a public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19</a:t>
            </a:fld>
            <a:endParaRPr lang="en-US" dirty="0"/>
          </a:p>
        </p:txBody>
      </p:sp>
      <p:sp>
        <p:nvSpPr>
          <p:cNvPr id="3" name="Subtitle 2"/>
          <p:cNvSpPr>
            <a:spLocks noGrp="1"/>
          </p:cNvSpPr>
          <p:nvPr>
            <p:ph type="subTitle" idx="4294967295"/>
          </p:nvPr>
        </p:nvSpPr>
        <p:spPr>
          <a:xfrm>
            <a:off x="527604" y="2694703"/>
            <a:ext cx="11136791" cy="3741342"/>
          </a:xfrm>
        </p:spPr>
        <p:txBody>
          <a:bodyPr>
            <a:normAutofit/>
          </a:bodyPr>
          <a:lstStyle/>
          <a:p>
            <a:pPr marL="457200" indent="-457200"/>
            <a:r>
              <a:rPr lang="en-US" sz="3200" dirty="0">
                <a:solidFill>
                  <a:schemeClr val="accent1">
                    <a:lumMod val="50000"/>
                  </a:schemeClr>
                </a:solidFill>
              </a:rPr>
              <a:t>In 2024 the General Assembly enacted legislation which created two exclusions to meeting of a “governing body</a:t>
            </a:r>
          </a:p>
          <a:p>
            <a:pPr marL="457200" indent="-457200"/>
            <a:endParaRPr lang="en-US" sz="1800" dirty="0">
              <a:solidFill>
                <a:schemeClr val="accent1">
                  <a:lumMod val="50000"/>
                </a:schemeClr>
              </a:solidFill>
            </a:endParaRPr>
          </a:p>
          <a:p>
            <a:pPr marL="914400" lvl="1" indent="-457200"/>
            <a:r>
              <a:rPr lang="en-US" sz="2800" dirty="0">
                <a:solidFill>
                  <a:schemeClr val="accent1">
                    <a:lumMod val="50000"/>
                  </a:schemeClr>
                </a:solidFill>
              </a:rPr>
              <a:t>Meeting for exchange of information and not deliberative; or</a:t>
            </a:r>
          </a:p>
          <a:p>
            <a:pPr marL="457200" indent="-457200"/>
            <a:endParaRPr lang="en-US" sz="1800" dirty="0">
              <a:solidFill>
                <a:schemeClr val="accent1">
                  <a:lumMod val="50000"/>
                </a:schemeClr>
              </a:solidFill>
            </a:endParaRPr>
          </a:p>
          <a:p>
            <a:pPr marL="914400" lvl="1" indent="-457200"/>
            <a:r>
              <a:rPr lang="en-US" sz="2800" dirty="0">
                <a:solidFill>
                  <a:schemeClr val="accent1">
                    <a:lumMod val="50000"/>
                  </a:schemeClr>
                </a:solidFill>
              </a:rPr>
              <a:t>Member or members of legislature conduct meeting to discuss state matters</a:t>
            </a:r>
          </a:p>
          <a:p>
            <a:pPr lvl="1"/>
            <a:endParaRPr lang="en-US" sz="3200" dirty="0">
              <a:solidFill>
                <a:schemeClr val="accent1">
                  <a:lumMod val="50000"/>
                </a:schemeClr>
              </a:solidFill>
              <a:latin typeface="Garamond" panose="02020404030301010803" pitchFamily="18" charset="0"/>
            </a:endParaRPr>
          </a:p>
          <a:p>
            <a:pPr lvl="1"/>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8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264060-A07E-4871-828C-0E24FDB2B3F4}"/>
              </a:ext>
            </a:extLst>
          </p:cNvPr>
          <p:cNvSpPr>
            <a:spLocks noGrp="1"/>
          </p:cNvSpPr>
          <p:nvPr>
            <p:ph type="title"/>
          </p:nvPr>
        </p:nvSpPr>
        <p:spPr>
          <a:xfrm>
            <a:off x="838200" y="740113"/>
            <a:ext cx="10515600" cy="906125"/>
          </a:xfrm>
        </p:spPr>
        <p:txBody>
          <a:bodyPr/>
          <a:lstStyle/>
          <a:p>
            <a:pPr algn="ctr"/>
            <a:r>
              <a:rPr lang="en-US" dirty="0">
                <a:solidFill>
                  <a:schemeClr val="accent1">
                    <a:lumMod val="50000"/>
                  </a:schemeClr>
                </a:solidFill>
                <a:latin typeface="Gill sans"/>
              </a:rPr>
              <a:t>Tennessee Open Meetings Act</a:t>
            </a:r>
          </a:p>
        </p:txBody>
      </p:sp>
      <p:sp>
        <p:nvSpPr>
          <p:cNvPr id="3" name="Subtitle 2"/>
          <p:cNvSpPr>
            <a:spLocks noGrp="1"/>
          </p:cNvSpPr>
          <p:nvPr>
            <p:ph idx="1"/>
          </p:nvPr>
        </p:nvSpPr>
        <p:spPr>
          <a:xfrm>
            <a:off x="838200" y="1825625"/>
            <a:ext cx="10515600" cy="4739298"/>
          </a:xfrm>
        </p:spPr>
        <p:txBody>
          <a:bodyPr>
            <a:normAutofit fontScale="92500" lnSpcReduction="10000"/>
          </a:bodyPr>
          <a:lstStyle/>
          <a:p>
            <a:endParaRPr lang="en-US" sz="2800" dirty="0">
              <a:latin typeface="Garamond" panose="02020404030301010803" pitchFamily="18" charset="0"/>
            </a:endParaRPr>
          </a:p>
          <a:p>
            <a:endParaRPr lang="en-US" sz="2800"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a:p>
            <a:pPr marL="0" indent="0" algn="ctr">
              <a:buNone/>
            </a:pPr>
            <a:endParaRPr lang="en-US" sz="3600" dirty="0">
              <a:solidFill>
                <a:schemeClr val="accent1">
                  <a:lumMod val="50000"/>
                </a:schemeClr>
              </a:solidFill>
              <a:latin typeface="Gill sans"/>
            </a:endParaRPr>
          </a:p>
          <a:p>
            <a:pPr marL="0" indent="0" algn="ctr">
              <a:buNone/>
            </a:pPr>
            <a:r>
              <a:rPr lang="en-US" sz="3900" dirty="0">
                <a:solidFill>
                  <a:schemeClr val="accent1">
                    <a:lumMod val="50000"/>
                  </a:schemeClr>
                </a:solidFill>
                <a:latin typeface="Gill sans"/>
              </a:rPr>
              <a:t>Let the Sunshine in</a:t>
            </a:r>
          </a:p>
        </p:txBody>
      </p:sp>
      <p:sp>
        <p:nvSpPr>
          <p:cNvPr id="4" name="Slide Number Placeholder 3"/>
          <p:cNvSpPr>
            <a:spLocks noGrp="1"/>
          </p:cNvSpPr>
          <p:nvPr>
            <p:ph type="sldNum" sz="quarter" idx="12"/>
          </p:nvPr>
        </p:nvSpPr>
        <p:spPr/>
        <p:txBody>
          <a:bodyPr/>
          <a:lstStyle/>
          <a:p>
            <a:fld id="{7502BAE1-D57F-41CC-A6C7-4DD710F4FB32}" type="slidenum">
              <a:rPr lang="en-US" smtClean="0"/>
              <a:t>2</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5DCE06-D844-454D-98F6-5AF7D1DC6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911641"/>
            <a:ext cx="5715000" cy="3810000"/>
          </a:xfrm>
          <a:prstGeom prst="rect">
            <a:avLst/>
          </a:prstGeom>
        </p:spPr>
      </p:pic>
    </p:spTree>
    <p:extLst>
      <p:ext uri="{BB962C8B-B14F-4D97-AF65-F5344CB8AC3E}">
        <p14:creationId xmlns:p14="http://schemas.microsoft.com/office/powerpoint/2010/main" val="232647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722466"/>
            <a:ext cx="11136792" cy="3431821"/>
          </a:xfrm>
        </p:spPr>
        <p:txBody>
          <a:bodyPr>
            <a:noAutofit/>
          </a:bodyPr>
          <a:lstStyle/>
          <a:p>
            <a:pPr algn="ctr"/>
            <a:r>
              <a:rPr lang="en-US" sz="5400" dirty="0">
                <a:solidFill>
                  <a:schemeClr val="accent1">
                    <a:lumMod val="50000"/>
                  </a:schemeClr>
                </a:solidFill>
              </a:rPr>
              <a:t>Adequate Notice</a:t>
            </a:r>
          </a:p>
        </p:txBody>
      </p:sp>
      <p:sp>
        <p:nvSpPr>
          <p:cNvPr id="4" name="Slide Number Placeholder 3"/>
          <p:cNvSpPr>
            <a:spLocks noGrp="1"/>
          </p:cNvSpPr>
          <p:nvPr>
            <p:ph type="sldNum" sz="quarter" idx="12"/>
          </p:nvPr>
        </p:nvSpPr>
        <p:spPr/>
        <p:txBody>
          <a:bodyPr/>
          <a:lstStyle/>
          <a:p>
            <a:fld id="{7502BAE1-D57F-41CC-A6C7-4DD710F4FB32}" type="slidenum">
              <a:rPr lang="en-US" smtClean="0"/>
              <a:t>20</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60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What is adequate notice?</a:t>
            </a:r>
          </a:p>
        </p:txBody>
      </p:sp>
      <p:sp>
        <p:nvSpPr>
          <p:cNvPr id="4" name="Slide Number Placeholder 3"/>
          <p:cNvSpPr>
            <a:spLocks noGrp="1"/>
          </p:cNvSpPr>
          <p:nvPr>
            <p:ph type="sldNum" sz="quarter" idx="12"/>
          </p:nvPr>
        </p:nvSpPr>
        <p:spPr/>
        <p:txBody>
          <a:bodyPr/>
          <a:lstStyle/>
          <a:p>
            <a:fld id="{7502BAE1-D57F-41CC-A6C7-4DD710F4FB32}" type="slidenum">
              <a:rPr lang="en-US" smtClean="0"/>
              <a:t>21</a:t>
            </a:fld>
            <a:endParaRPr lang="en-US" dirty="0"/>
          </a:p>
        </p:txBody>
      </p:sp>
      <p:sp>
        <p:nvSpPr>
          <p:cNvPr id="3" name="Subtitle 2"/>
          <p:cNvSpPr>
            <a:spLocks noGrp="1"/>
          </p:cNvSpPr>
          <p:nvPr>
            <p:ph type="subTitle" idx="4294967295"/>
          </p:nvPr>
        </p:nvSpPr>
        <p:spPr>
          <a:xfrm>
            <a:off x="527604" y="2239963"/>
            <a:ext cx="11136792" cy="4116387"/>
          </a:xfrm>
        </p:spPr>
        <p:txBody>
          <a:bodyPr>
            <a:normAutofit/>
          </a:bodyPr>
          <a:lstStyle/>
          <a:p>
            <a:pPr marL="457200" lvl="1" indent="-457200"/>
            <a:r>
              <a:rPr lang="en-US" sz="3200" dirty="0">
                <a:solidFill>
                  <a:schemeClr val="accent1">
                    <a:lumMod val="50000"/>
                  </a:schemeClr>
                </a:solidFill>
                <a:latin typeface="Gill sans"/>
              </a:rPr>
              <a:t>No hard and fast rules on </a:t>
            </a:r>
            <a:endParaRPr lang="en-US" sz="3200" dirty="0">
              <a:solidFill>
                <a:schemeClr val="accent1">
                  <a:lumMod val="50000"/>
                </a:schemeClr>
              </a:solidFill>
            </a:endParaRPr>
          </a:p>
          <a:p>
            <a:pPr marL="457200" lvl="1" indent="-457200"/>
            <a:endParaRPr lang="en-US" sz="3500" dirty="0">
              <a:solidFill>
                <a:schemeClr val="accent1">
                  <a:lumMod val="50000"/>
                </a:schemeClr>
              </a:solidFill>
              <a:latin typeface="Gill sans"/>
            </a:endParaRPr>
          </a:p>
          <a:p>
            <a:pPr marL="914400" lvl="1" indent="-457200"/>
            <a:r>
              <a:rPr lang="en-US" sz="2800" dirty="0">
                <a:solidFill>
                  <a:schemeClr val="accent1">
                    <a:lumMod val="50000"/>
                  </a:schemeClr>
                </a:solidFill>
                <a:latin typeface="Gill sans"/>
              </a:rPr>
              <a:t>Timing of public </a:t>
            </a:r>
            <a:r>
              <a:rPr lang="en-US" sz="2800" dirty="0">
                <a:solidFill>
                  <a:schemeClr val="accent1">
                    <a:lumMod val="50000"/>
                  </a:schemeClr>
                </a:solidFill>
              </a:rPr>
              <a:t>notice</a:t>
            </a:r>
          </a:p>
          <a:p>
            <a:pPr marL="457200" lvl="1" indent="0">
              <a:buNone/>
            </a:pPr>
            <a:endParaRPr lang="en-US" sz="2800" dirty="0">
              <a:solidFill>
                <a:schemeClr val="accent1">
                  <a:lumMod val="50000"/>
                </a:schemeClr>
              </a:solidFill>
            </a:endParaRPr>
          </a:p>
          <a:p>
            <a:pPr marL="914400" lvl="1" indent="-457200"/>
            <a:r>
              <a:rPr lang="en-US" sz="2800" dirty="0">
                <a:solidFill>
                  <a:schemeClr val="accent1">
                    <a:lumMod val="50000"/>
                  </a:schemeClr>
                </a:solidFill>
                <a:latin typeface="Gill sans"/>
              </a:rPr>
              <a:t>Location of public notice</a:t>
            </a:r>
          </a:p>
          <a:p>
            <a:pPr marL="914400" lvl="1" indent="-457200"/>
            <a:endParaRPr lang="en-US" sz="2800" dirty="0">
              <a:solidFill>
                <a:schemeClr val="accent1">
                  <a:lumMod val="50000"/>
                </a:schemeClr>
              </a:solidFill>
            </a:endParaRPr>
          </a:p>
          <a:p>
            <a:pPr marL="914400" lvl="1" indent="-457200"/>
            <a:r>
              <a:rPr lang="en-US" sz="2800" dirty="0">
                <a:solidFill>
                  <a:schemeClr val="accent1">
                    <a:lumMod val="50000"/>
                  </a:schemeClr>
                </a:solidFill>
                <a:latin typeface="Gill sans"/>
              </a:rPr>
              <a:t>Content of public notice (except when utility district board requires advance notice of giving comments at board meeting)</a:t>
            </a:r>
          </a:p>
          <a:p>
            <a:pPr marL="9144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0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Here’s what Tennessee Supreme Court says:</a:t>
            </a:r>
          </a:p>
        </p:txBody>
      </p:sp>
      <p:sp>
        <p:nvSpPr>
          <p:cNvPr id="4" name="Slide Number Placeholder 3"/>
          <p:cNvSpPr>
            <a:spLocks noGrp="1"/>
          </p:cNvSpPr>
          <p:nvPr>
            <p:ph type="sldNum" sz="quarter" idx="12"/>
          </p:nvPr>
        </p:nvSpPr>
        <p:spPr/>
        <p:txBody>
          <a:bodyPr/>
          <a:lstStyle/>
          <a:p>
            <a:fld id="{7502BAE1-D57F-41CC-A6C7-4DD710F4FB32}" type="slidenum">
              <a:rPr lang="en-US" smtClean="0"/>
              <a:t>22</a:t>
            </a:fld>
            <a:endParaRPr lang="en-US" dirty="0"/>
          </a:p>
        </p:txBody>
      </p:sp>
      <p:sp>
        <p:nvSpPr>
          <p:cNvPr id="3" name="Subtitle 2"/>
          <p:cNvSpPr>
            <a:spLocks noGrp="1"/>
          </p:cNvSpPr>
          <p:nvPr>
            <p:ph type="subTitle" idx="4294967295"/>
          </p:nvPr>
        </p:nvSpPr>
        <p:spPr>
          <a:xfrm>
            <a:off x="527604" y="2398007"/>
            <a:ext cx="11136792" cy="3789675"/>
          </a:xfrm>
        </p:spPr>
        <p:txBody>
          <a:bodyPr>
            <a:normAutofit fontScale="92500"/>
          </a:bodyPr>
          <a:lstStyle/>
          <a:p>
            <a:pPr marL="457200" lvl="1" indent="-457200"/>
            <a:r>
              <a:rPr lang="en-US" sz="3500" dirty="0">
                <a:solidFill>
                  <a:schemeClr val="accent2">
                    <a:lumMod val="50000"/>
                  </a:schemeClr>
                </a:solidFill>
                <a:latin typeface="Gill sans"/>
              </a:rPr>
              <a:t>“We think it is impossible to formulate a general rule in regard to what the phrase ‘adequate public notice’ means. However, ... adequate public notice means adequate public notice under the circumstances, or such notice based on the totality of the circumstances as would fairly inform the public.”</a:t>
            </a:r>
          </a:p>
          <a:p>
            <a:pPr marL="0" lvl="1" indent="0">
              <a:buNone/>
            </a:pPr>
            <a:endParaRPr lang="en-US" sz="3500" dirty="0">
              <a:solidFill>
                <a:schemeClr val="accent2">
                  <a:lumMod val="50000"/>
                </a:schemeClr>
              </a:solidFill>
              <a:latin typeface="Gill sans"/>
            </a:endParaRPr>
          </a:p>
          <a:p>
            <a:pPr marL="457200" lvl="1" indent="-457200"/>
            <a:r>
              <a:rPr lang="en-US" sz="3500" dirty="0">
                <a:solidFill>
                  <a:schemeClr val="accent2">
                    <a:lumMod val="50000"/>
                  </a:schemeClr>
                </a:solidFill>
                <a:latin typeface="Gill sans"/>
              </a:rPr>
              <a:t>“[T]he circumstances of each case must be taken into account in order to determine the adequacy of the notice given.”</a:t>
            </a:r>
          </a:p>
          <a:p>
            <a:pPr marL="457200" lvl="1" indent="-457200"/>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9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Here’s what Tennessee Supreme Court says:</a:t>
            </a:r>
          </a:p>
        </p:txBody>
      </p:sp>
      <p:sp>
        <p:nvSpPr>
          <p:cNvPr id="4" name="Slide Number Placeholder 3"/>
          <p:cNvSpPr>
            <a:spLocks noGrp="1"/>
          </p:cNvSpPr>
          <p:nvPr>
            <p:ph type="sldNum" sz="quarter" idx="12"/>
          </p:nvPr>
        </p:nvSpPr>
        <p:spPr/>
        <p:txBody>
          <a:bodyPr/>
          <a:lstStyle/>
          <a:p>
            <a:fld id="{7502BAE1-D57F-41CC-A6C7-4DD710F4FB32}" type="slidenum">
              <a:rPr lang="en-US" smtClean="0"/>
              <a:t>23</a:t>
            </a:fld>
            <a:endParaRPr lang="en-US" dirty="0"/>
          </a:p>
        </p:txBody>
      </p:sp>
      <p:sp>
        <p:nvSpPr>
          <p:cNvPr id="3" name="Subtitle 2"/>
          <p:cNvSpPr>
            <a:spLocks noGrp="1"/>
          </p:cNvSpPr>
          <p:nvPr>
            <p:ph type="subTitle" idx="4294967295"/>
          </p:nvPr>
        </p:nvSpPr>
        <p:spPr>
          <a:xfrm>
            <a:off x="527604" y="2398007"/>
            <a:ext cx="11136792" cy="3789675"/>
          </a:xfrm>
        </p:spPr>
        <p:txBody>
          <a:bodyPr>
            <a:normAutofit/>
          </a:bodyPr>
          <a:lstStyle/>
          <a:p>
            <a:pPr marL="457200" lvl="1" indent="-457200"/>
            <a:r>
              <a:rPr lang="en-US" sz="3500" dirty="0">
                <a:solidFill>
                  <a:schemeClr val="accent1">
                    <a:lumMod val="50000"/>
                  </a:schemeClr>
                </a:solidFill>
              </a:rPr>
              <a:t>Timing – “Must be posted at a time sufficiently in advance of the actual meeting in order to give citizens both an opportunity to become aware of and to attend the meeting”</a:t>
            </a:r>
          </a:p>
          <a:p>
            <a:pPr marL="457200" lvl="1" indent="-457200"/>
            <a:endParaRPr lang="en-US" sz="3500" dirty="0">
              <a:solidFill>
                <a:schemeClr val="accent1">
                  <a:lumMod val="50000"/>
                </a:schemeClr>
              </a:solidFill>
              <a:latin typeface="Gill sans"/>
            </a:endParaRPr>
          </a:p>
          <a:p>
            <a:pPr marL="457200" lvl="1" indent="-457200"/>
            <a:r>
              <a:rPr lang="en-US" sz="3500" dirty="0">
                <a:solidFill>
                  <a:schemeClr val="accent1">
                    <a:lumMod val="50000"/>
                  </a:schemeClr>
                </a:solidFill>
              </a:rPr>
              <a:t>Location – “Must be posted in a location where a member of the community could become aware of such notice”</a:t>
            </a: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04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38124"/>
            <a:ext cx="11136792" cy="1201160"/>
          </a:xfrm>
        </p:spPr>
        <p:txBody>
          <a:bodyPr>
            <a:noAutofit/>
          </a:bodyPr>
          <a:lstStyle/>
          <a:p>
            <a:r>
              <a:rPr lang="en-US" dirty="0">
                <a:solidFill>
                  <a:schemeClr val="accent1">
                    <a:lumMod val="50000"/>
                  </a:schemeClr>
                </a:solidFill>
                <a:latin typeface="Gill sans"/>
              </a:rPr>
              <a:t>Must the agenda or subject of “regular meeting” be part of public notice?</a:t>
            </a:r>
          </a:p>
        </p:txBody>
      </p:sp>
      <p:sp>
        <p:nvSpPr>
          <p:cNvPr id="4" name="Slide Number Placeholder 3"/>
          <p:cNvSpPr>
            <a:spLocks noGrp="1"/>
          </p:cNvSpPr>
          <p:nvPr>
            <p:ph type="sldNum" sz="quarter" idx="12"/>
          </p:nvPr>
        </p:nvSpPr>
        <p:spPr/>
        <p:txBody>
          <a:bodyPr/>
          <a:lstStyle/>
          <a:p>
            <a:fld id="{7502BAE1-D57F-41CC-A6C7-4DD710F4FB32}" type="slidenum">
              <a:rPr lang="en-US" smtClean="0"/>
              <a:t>24</a:t>
            </a:fld>
            <a:endParaRPr lang="en-US" dirty="0"/>
          </a:p>
        </p:txBody>
      </p:sp>
      <p:sp>
        <p:nvSpPr>
          <p:cNvPr id="3" name="Subtitle 2"/>
          <p:cNvSpPr>
            <a:spLocks noGrp="1"/>
          </p:cNvSpPr>
          <p:nvPr>
            <p:ph type="subTitle" idx="4294967295"/>
          </p:nvPr>
        </p:nvSpPr>
        <p:spPr>
          <a:xfrm>
            <a:off x="527604" y="2417763"/>
            <a:ext cx="11136792" cy="4199308"/>
          </a:xfrm>
        </p:spPr>
        <p:txBody>
          <a:bodyPr>
            <a:normAutofit fontScale="85000" lnSpcReduction="10000"/>
          </a:bodyPr>
          <a:lstStyle/>
          <a:p>
            <a:pPr marL="457200" lvl="1" indent="-457200"/>
            <a:endParaRPr lang="en-US" sz="3500" dirty="0">
              <a:solidFill>
                <a:schemeClr val="accent1">
                  <a:lumMod val="50000"/>
                </a:schemeClr>
              </a:solidFill>
              <a:latin typeface="Gill sans"/>
            </a:endParaRPr>
          </a:p>
          <a:p>
            <a:pPr marL="457200" lvl="1" indent="-457200"/>
            <a:r>
              <a:rPr lang="en-US" sz="3900" dirty="0">
                <a:solidFill>
                  <a:schemeClr val="accent1">
                    <a:lumMod val="50000"/>
                  </a:schemeClr>
                </a:solidFill>
                <a:latin typeface="Gill sans"/>
              </a:rPr>
              <a:t>Generally, no unless you are the governing body of a city, county, or metro government</a:t>
            </a:r>
          </a:p>
          <a:p>
            <a:pPr marL="0" lvl="1" indent="0">
              <a:buNone/>
            </a:pPr>
            <a:endParaRPr lang="en-US" sz="3900" dirty="0">
              <a:solidFill>
                <a:schemeClr val="accent1">
                  <a:lumMod val="50000"/>
                </a:schemeClr>
              </a:solidFill>
              <a:latin typeface="Gill sans"/>
            </a:endParaRPr>
          </a:p>
          <a:p>
            <a:pPr marL="457200" lvl="1" indent="-457200"/>
            <a:r>
              <a:rPr lang="en-US" sz="3900" dirty="0">
                <a:solidFill>
                  <a:schemeClr val="accent1">
                    <a:lumMod val="50000"/>
                  </a:schemeClr>
                </a:solidFill>
                <a:latin typeface="Gill sans"/>
              </a:rPr>
              <a:t>“Statute speaks to notice of the meeting itself and does not speak to notice of the content of the meeting”</a:t>
            </a:r>
          </a:p>
          <a:p>
            <a:pPr marL="457200" lvl="1" indent="-457200"/>
            <a:endParaRPr lang="en-US" sz="3900" dirty="0">
              <a:solidFill>
                <a:schemeClr val="accent1">
                  <a:lumMod val="50000"/>
                </a:schemeClr>
              </a:solidFill>
              <a:latin typeface="Gill sans"/>
            </a:endParaRPr>
          </a:p>
          <a:p>
            <a:pPr marL="457200" lvl="1" indent="-457200"/>
            <a:r>
              <a:rPr lang="en-US" sz="3900" dirty="0">
                <a:solidFill>
                  <a:schemeClr val="accent1">
                    <a:lumMod val="50000"/>
                  </a:schemeClr>
                </a:solidFill>
                <a:latin typeface="Gill sans"/>
              </a:rPr>
              <a:t>A statute, ordinance, resolution or requirement of third party may require publication of purpose of meeting in notice </a:t>
            </a: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1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What is a regular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25</a:t>
            </a:fld>
            <a:endParaRPr lang="en-US" dirty="0"/>
          </a:p>
        </p:txBody>
      </p:sp>
      <p:sp>
        <p:nvSpPr>
          <p:cNvPr id="3" name="Subtitle 2"/>
          <p:cNvSpPr>
            <a:spLocks noGrp="1"/>
          </p:cNvSpPr>
          <p:nvPr>
            <p:ph type="subTitle" idx="4294967295"/>
          </p:nvPr>
        </p:nvSpPr>
        <p:spPr>
          <a:xfrm>
            <a:off x="527604" y="2239963"/>
            <a:ext cx="11136792" cy="3717925"/>
          </a:xfrm>
        </p:spPr>
        <p:txBody>
          <a:bodyPr>
            <a:normAutofit/>
          </a:bodyPr>
          <a:lstStyle/>
          <a:p>
            <a:pPr marL="0" lvl="1" indent="0">
              <a:buNone/>
            </a:pPr>
            <a:r>
              <a:rPr lang="en-US" sz="3600" dirty="0">
                <a:solidFill>
                  <a:schemeClr val="accent1">
                    <a:lumMod val="50000"/>
                  </a:schemeClr>
                </a:solidFill>
                <a:latin typeface="Gill sans"/>
              </a:rPr>
              <a:t>A meeting previously scheduled by </a:t>
            </a:r>
          </a:p>
          <a:p>
            <a:pPr marL="0" lvl="1" indent="0">
              <a:buNone/>
            </a:pPr>
            <a:endParaRPr lang="en-US" sz="3600" dirty="0">
              <a:solidFill>
                <a:schemeClr val="accent1">
                  <a:lumMod val="50000"/>
                </a:schemeClr>
              </a:solidFill>
              <a:latin typeface="Gill sans"/>
            </a:endParaRPr>
          </a:p>
          <a:p>
            <a:pPr marL="1028700" lvl="2" indent="-571500"/>
            <a:r>
              <a:rPr lang="en-US" sz="3200" dirty="0">
                <a:solidFill>
                  <a:schemeClr val="accent1">
                    <a:lumMod val="50000"/>
                  </a:schemeClr>
                </a:solidFill>
                <a:latin typeface="Gill sans"/>
              </a:rPr>
              <a:t>Statute</a:t>
            </a:r>
          </a:p>
          <a:p>
            <a:pPr marL="1028700" lvl="2" indent="-571500"/>
            <a:r>
              <a:rPr lang="en-US" sz="3200" dirty="0">
                <a:solidFill>
                  <a:schemeClr val="accent1">
                    <a:lumMod val="50000"/>
                  </a:schemeClr>
                </a:solidFill>
                <a:latin typeface="Gill sans"/>
              </a:rPr>
              <a:t>Ordinance</a:t>
            </a:r>
          </a:p>
          <a:p>
            <a:pPr marL="1028700" lvl="2" indent="-571500"/>
            <a:r>
              <a:rPr lang="en-US" sz="3200" dirty="0">
                <a:solidFill>
                  <a:schemeClr val="accent1">
                    <a:lumMod val="50000"/>
                  </a:schemeClr>
                </a:solidFill>
                <a:latin typeface="Gill sans"/>
              </a:rPr>
              <a:t>Resolution</a:t>
            </a:r>
          </a:p>
          <a:p>
            <a:pPr marL="1028700" lvl="2" indent="-571500"/>
            <a:r>
              <a:rPr lang="en-US" sz="3200" dirty="0">
                <a:solidFill>
                  <a:schemeClr val="accent1">
                    <a:lumMod val="50000"/>
                  </a:schemeClr>
                </a:solidFill>
                <a:latin typeface="Gill sans"/>
              </a:rPr>
              <a:t>Bylaw</a:t>
            </a: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4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42161"/>
            <a:ext cx="11136792" cy="1201160"/>
          </a:xfrm>
        </p:spPr>
        <p:txBody>
          <a:bodyPr>
            <a:noAutofit/>
          </a:bodyPr>
          <a:lstStyle/>
          <a:p>
            <a:r>
              <a:rPr lang="en-US" dirty="0">
                <a:solidFill>
                  <a:schemeClr val="accent1">
                    <a:lumMod val="50000"/>
                  </a:schemeClr>
                </a:solidFill>
                <a:latin typeface="Gill sans"/>
              </a:rPr>
              <a:t>Must the agenda or subject of “special meeting” be part of public notice?</a:t>
            </a:r>
          </a:p>
        </p:txBody>
      </p:sp>
      <p:sp>
        <p:nvSpPr>
          <p:cNvPr id="4" name="Slide Number Placeholder 3"/>
          <p:cNvSpPr>
            <a:spLocks noGrp="1"/>
          </p:cNvSpPr>
          <p:nvPr>
            <p:ph type="sldNum" sz="quarter" idx="12"/>
          </p:nvPr>
        </p:nvSpPr>
        <p:spPr/>
        <p:txBody>
          <a:bodyPr/>
          <a:lstStyle/>
          <a:p>
            <a:fld id="{7502BAE1-D57F-41CC-A6C7-4DD710F4FB32}" type="slidenum">
              <a:rPr lang="en-US" smtClean="0"/>
              <a:t>26</a:t>
            </a:fld>
            <a:endParaRPr lang="en-US" dirty="0"/>
          </a:p>
        </p:txBody>
      </p:sp>
      <p:sp>
        <p:nvSpPr>
          <p:cNvPr id="3" name="Subtitle 2"/>
          <p:cNvSpPr>
            <a:spLocks noGrp="1"/>
          </p:cNvSpPr>
          <p:nvPr>
            <p:ph type="subTitle" idx="4294967295"/>
          </p:nvPr>
        </p:nvSpPr>
        <p:spPr>
          <a:xfrm>
            <a:off x="527604" y="2838275"/>
            <a:ext cx="11136792" cy="2320748"/>
          </a:xfrm>
        </p:spPr>
        <p:txBody>
          <a:bodyPr>
            <a:normAutofit/>
          </a:bodyPr>
          <a:lstStyle/>
          <a:p>
            <a:pPr marL="457200" lvl="1" indent="-457200"/>
            <a:r>
              <a:rPr lang="en-US" sz="3200" dirty="0">
                <a:solidFill>
                  <a:schemeClr val="accent1">
                    <a:lumMod val="50000"/>
                  </a:schemeClr>
                </a:solidFill>
                <a:latin typeface="Gill sans"/>
              </a:rPr>
              <a:t>Yes</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latin typeface="Gill sans"/>
              </a:rPr>
              <a:t>Contents of the notice must reasonably describe the purpose of the meeting or the action proposed to be taken</a:t>
            </a: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3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42160"/>
            <a:ext cx="11136792" cy="1695531"/>
          </a:xfrm>
        </p:spPr>
        <p:txBody>
          <a:bodyPr>
            <a:noAutofit/>
          </a:bodyPr>
          <a:lstStyle/>
          <a:p>
            <a:r>
              <a:rPr lang="en-US" i="1" dirty="0">
                <a:solidFill>
                  <a:schemeClr val="accent1">
                    <a:lumMod val="50000"/>
                  </a:schemeClr>
                </a:solidFill>
              </a:rPr>
              <a:t>Englewood Citizens for Alternate B v.</a:t>
            </a:r>
            <a:br>
              <a:rPr lang="en-US" i="1" dirty="0">
                <a:solidFill>
                  <a:schemeClr val="accent1">
                    <a:lumMod val="50000"/>
                  </a:schemeClr>
                </a:solidFill>
              </a:rPr>
            </a:br>
            <a:r>
              <a:rPr lang="en-US" i="1" dirty="0">
                <a:solidFill>
                  <a:schemeClr val="accent1">
                    <a:lumMod val="50000"/>
                  </a:schemeClr>
                </a:solidFill>
              </a:rPr>
              <a:t>The Town Of Englewood</a:t>
            </a:r>
            <a:endParaRPr lang="en-US" i="1"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fld id="{7502BAE1-D57F-41CC-A6C7-4DD710F4FB32}" type="slidenum">
              <a:rPr lang="en-US" smtClean="0"/>
              <a:t>27</a:t>
            </a:fld>
            <a:endParaRPr lang="en-US" dirty="0"/>
          </a:p>
        </p:txBody>
      </p:sp>
      <p:sp>
        <p:nvSpPr>
          <p:cNvPr id="3" name="Subtitle 2"/>
          <p:cNvSpPr>
            <a:spLocks noGrp="1"/>
          </p:cNvSpPr>
          <p:nvPr>
            <p:ph type="subTitle" idx="4294967295"/>
          </p:nvPr>
        </p:nvSpPr>
        <p:spPr>
          <a:xfrm>
            <a:off x="527604" y="2637690"/>
            <a:ext cx="11136792" cy="3798355"/>
          </a:xfrm>
        </p:spPr>
        <p:txBody>
          <a:bodyPr>
            <a:normAutofit fontScale="92500" lnSpcReduction="10000"/>
          </a:bodyPr>
          <a:lstStyle/>
          <a:p>
            <a:pPr marL="457200" lvl="1" indent="-457200"/>
            <a:r>
              <a:rPr lang="en-US" sz="3200" dirty="0">
                <a:solidFill>
                  <a:schemeClr val="accent1">
                    <a:lumMod val="50000"/>
                  </a:schemeClr>
                </a:solidFill>
                <a:latin typeface="Gill sans"/>
              </a:rPr>
              <a:t>Challenge to decision about location of new highway project</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latin typeface="Gill sans"/>
              </a:rPr>
              <a:t>Content of public notice -“Letter to State concerning Hwy. 411”- found insufficient</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Location of public notices in city hall, the post office, and Valley Bank found sufficient</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Two days notice not sufficient</a:t>
            </a:r>
          </a:p>
          <a:p>
            <a:pPr marL="457200" lvl="1" indent="-457200"/>
            <a:endParaRPr lang="en-US" sz="3200" dirty="0">
              <a:solidFill>
                <a:schemeClr val="accent1">
                  <a:lumMod val="50000"/>
                </a:schemeClr>
              </a:solidFill>
            </a:endParaRPr>
          </a:p>
          <a:p>
            <a:pPr marL="457200" lvl="1" indent="-457200"/>
            <a:endParaRPr lang="en-US" sz="3200" dirty="0">
              <a:solidFill>
                <a:schemeClr val="accent1">
                  <a:lumMod val="50000"/>
                </a:schemeClr>
              </a:solidFill>
            </a:endParaRPr>
          </a:p>
          <a:p>
            <a:pPr marL="457200" lvl="1" indent="-457200"/>
            <a:endParaRPr lang="en-US" sz="3200" dirty="0">
              <a:solidFill>
                <a:schemeClr val="accent1">
                  <a:lumMod val="50000"/>
                </a:schemeClr>
              </a:solidFill>
              <a:latin typeface="Gill sans"/>
            </a:endParaRPr>
          </a:p>
          <a:p>
            <a:pPr marL="457200" lvl="1" indent="-457200"/>
            <a:endParaRPr lang="en-US" sz="3200" dirty="0">
              <a:solidFill>
                <a:schemeClr val="accent1">
                  <a:lumMod val="50000"/>
                </a:schemeClr>
              </a:solidFill>
              <a:latin typeface="Gill sans"/>
            </a:endParaRPr>
          </a:p>
          <a:p>
            <a:pPr marL="457200" lvl="1" indent="-457200"/>
            <a:endParaRPr lang="en-US" sz="3200" dirty="0">
              <a:solidFill>
                <a:schemeClr val="accent1">
                  <a:lumMod val="50000"/>
                </a:schemeClr>
              </a:solidFill>
            </a:endParaRPr>
          </a:p>
          <a:p>
            <a:pPr marL="457200" lvl="1" indent="-457200"/>
            <a:endParaRPr lang="en-US" sz="3200" dirty="0">
              <a:solidFill>
                <a:schemeClr val="accent1">
                  <a:lumMod val="50000"/>
                </a:schemeClr>
              </a:solidFill>
              <a:latin typeface="Gill sans"/>
            </a:endParaRPr>
          </a:p>
          <a:p>
            <a:pPr marL="914400" lvl="2"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245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722466"/>
            <a:ext cx="11136792" cy="3431821"/>
          </a:xfrm>
        </p:spPr>
        <p:txBody>
          <a:bodyPr>
            <a:noAutofit/>
          </a:bodyPr>
          <a:lstStyle/>
          <a:p>
            <a:pPr algn="ctr"/>
            <a:r>
              <a:rPr lang="en-US" sz="5400" dirty="0">
                <a:solidFill>
                  <a:schemeClr val="accent1">
                    <a:lumMod val="50000"/>
                  </a:schemeClr>
                </a:solidFill>
              </a:rPr>
              <a:t>Public Attendance and Participation</a:t>
            </a:r>
          </a:p>
        </p:txBody>
      </p:sp>
      <p:sp>
        <p:nvSpPr>
          <p:cNvPr id="4" name="Slide Number Placeholder 3"/>
          <p:cNvSpPr>
            <a:spLocks noGrp="1"/>
          </p:cNvSpPr>
          <p:nvPr>
            <p:ph type="sldNum" sz="quarter" idx="12"/>
          </p:nvPr>
        </p:nvSpPr>
        <p:spPr/>
        <p:txBody>
          <a:bodyPr/>
          <a:lstStyle/>
          <a:p>
            <a:fld id="{7502BAE1-D57F-41CC-A6C7-4DD710F4FB32}" type="slidenum">
              <a:rPr lang="en-US" smtClean="0"/>
              <a:t>28</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61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968252"/>
            <a:ext cx="11136792" cy="822211"/>
          </a:xfrm>
        </p:spPr>
        <p:txBody>
          <a:bodyPr>
            <a:normAutofit fontScale="90000"/>
          </a:bodyPr>
          <a:lstStyle/>
          <a:p>
            <a:pPr algn="l"/>
            <a:br>
              <a:rPr lang="en-US" b="1"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 Period at Board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93592" y="2291644"/>
            <a:ext cx="11136792" cy="3880393"/>
          </a:xfrm>
        </p:spPr>
        <p:txBody>
          <a:bodyPr>
            <a:normAutofit/>
          </a:bodyPr>
          <a:lstStyle/>
          <a:p>
            <a:pPr marL="457200" lvl="0" indent="-457200" algn="l">
              <a:buFont typeface="Arial" panose="020B0604020202020204" pitchFamily="34" charset="0"/>
              <a:buChar char="•"/>
            </a:pPr>
            <a:r>
              <a:rPr lang="en-US" sz="3200" dirty="0">
                <a:solidFill>
                  <a:srgbClr val="5B9BD5">
                    <a:lumMod val="50000"/>
                  </a:srgbClr>
                </a:solidFill>
              </a:rPr>
              <a:t>Beginning July 1, 2023, governing boards of local governments </a:t>
            </a:r>
            <a:r>
              <a:rPr lang="en-US" sz="3200" b="1" i="1" dirty="0">
                <a:solidFill>
                  <a:srgbClr val="C00000"/>
                </a:solidFill>
              </a:rPr>
              <a:t>must</a:t>
            </a:r>
            <a:r>
              <a:rPr lang="en-US" sz="3200" dirty="0">
                <a:solidFill>
                  <a:srgbClr val="5B9BD5">
                    <a:lumMod val="50000"/>
                  </a:srgbClr>
                </a:solidFill>
              </a:rPr>
              <a:t>:</a:t>
            </a:r>
          </a:p>
          <a:p>
            <a:pPr algn="l"/>
            <a:endParaRPr lang="en-US" sz="1900" dirty="0">
              <a:solidFill>
                <a:schemeClr val="accent1">
                  <a:lumMod val="50000"/>
                </a:schemeClr>
              </a:solidFill>
            </a:endParaRPr>
          </a:p>
          <a:p>
            <a:pPr marL="914400" lvl="1" indent="-457200" algn="l">
              <a:buFont typeface="Arial" panose="020B0604020202020204" pitchFamily="34" charset="0"/>
              <a:buChar char="•"/>
            </a:pPr>
            <a:r>
              <a:rPr lang="en-US" sz="2800" dirty="0">
                <a:solidFill>
                  <a:schemeClr val="accent1">
                    <a:lumMod val="50000"/>
                  </a:schemeClr>
                </a:solidFill>
              </a:rPr>
              <a:t>Reserve time for public to comment on matters which are germane to items on the agenda of a utility’s board meeting </a:t>
            </a:r>
          </a:p>
          <a:p>
            <a:pPr lvl="1" algn="l"/>
            <a:endParaRPr lang="en-US" sz="2800" dirty="0">
              <a:solidFill>
                <a:schemeClr val="accent1">
                  <a:lumMod val="50000"/>
                </a:schemeClr>
              </a:solidFill>
            </a:endParaRPr>
          </a:p>
          <a:p>
            <a:pPr marL="914400" lvl="1" indent="-457200" algn="l">
              <a:buFont typeface="Arial" panose="020B0604020202020204" pitchFamily="34" charset="0"/>
              <a:buChar char="•"/>
            </a:pPr>
            <a:r>
              <a:rPr lang="en-US" sz="2800" dirty="0">
                <a:solidFill>
                  <a:schemeClr val="accent1">
                    <a:lumMod val="50000"/>
                  </a:schemeClr>
                </a:solidFill>
              </a:rPr>
              <a:t>Take all practicable steps to ensure that opposing viewpoints are represented fairly, if any, during a public comment period </a:t>
            </a:r>
          </a:p>
          <a:p>
            <a:pPr algn="l"/>
            <a:endParaRPr lang="en-US" sz="1900" dirty="0">
              <a:solidFill>
                <a:schemeClr val="accent1">
                  <a:lumMod val="50000"/>
                </a:schemeClr>
              </a:solidFill>
              <a:latin typeface="Gill sans"/>
            </a:endParaRP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1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891062"/>
          </a:xfrm>
        </p:spPr>
        <p:txBody>
          <a:bodyPr>
            <a:normAutofit/>
          </a:bodyPr>
          <a:lstStyle/>
          <a:p>
            <a:r>
              <a:rPr lang="en-US" dirty="0">
                <a:solidFill>
                  <a:schemeClr val="accent1">
                    <a:lumMod val="50000"/>
                  </a:schemeClr>
                </a:solidFill>
                <a:latin typeface="Gill sans"/>
              </a:rPr>
              <a:t>Why meetings must be public?</a:t>
            </a:r>
          </a:p>
        </p:txBody>
      </p:sp>
      <p:sp>
        <p:nvSpPr>
          <p:cNvPr id="4" name="Slide Number Placeholder 3"/>
          <p:cNvSpPr>
            <a:spLocks noGrp="1"/>
          </p:cNvSpPr>
          <p:nvPr>
            <p:ph type="sldNum" sz="quarter" idx="12"/>
          </p:nvPr>
        </p:nvSpPr>
        <p:spPr/>
        <p:txBody>
          <a:bodyPr/>
          <a:lstStyle/>
          <a:p>
            <a:fld id="{7502BAE1-D57F-41CC-A6C7-4DD710F4FB32}" type="slidenum">
              <a:rPr lang="en-US" smtClean="0"/>
              <a:t>3</a:t>
            </a:fld>
            <a:endParaRPr lang="en-US" dirty="0"/>
          </a:p>
        </p:txBody>
      </p:sp>
      <p:sp>
        <p:nvSpPr>
          <p:cNvPr id="3" name="Subtitle 2"/>
          <p:cNvSpPr>
            <a:spLocks noGrp="1"/>
          </p:cNvSpPr>
          <p:nvPr>
            <p:ph type="subTitle" idx="4294967295"/>
          </p:nvPr>
        </p:nvSpPr>
        <p:spPr>
          <a:xfrm>
            <a:off x="356317" y="1929186"/>
            <a:ext cx="5337048" cy="4427164"/>
          </a:xfrm>
        </p:spPr>
        <p:txBody>
          <a:bodyPr>
            <a:normAutofit/>
          </a:bodyPr>
          <a:lstStyle/>
          <a:p>
            <a:pPr marL="0" indent="0">
              <a:buNone/>
            </a:pPr>
            <a:r>
              <a:rPr lang="en-US" sz="3600" dirty="0">
                <a:solidFill>
                  <a:schemeClr val="accent1">
                    <a:lumMod val="50000"/>
                  </a:schemeClr>
                </a:solidFill>
                <a:latin typeface="Gill sans"/>
              </a:rPr>
              <a:t>The Tennessee General Assembly “declares it to be the policy of this state that the formation of public policy and decisions is public business and shall not be conducted in secret.”</a:t>
            </a: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person with finger on his mouth&#10;&#10;Description automatically generated">
            <a:extLst>
              <a:ext uri="{FF2B5EF4-FFF2-40B4-BE49-F238E27FC236}">
                <a16:creationId xmlns:a16="http://schemas.microsoft.com/office/drawing/2014/main" id="{82B5B2A5-1650-9ED9-2881-C7A6FF88F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827" y="2075688"/>
            <a:ext cx="5793569" cy="3865397"/>
          </a:xfrm>
          <a:prstGeom prst="rect">
            <a:avLst/>
          </a:prstGeom>
        </p:spPr>
      </p:pic>
    </p:spTree>
    <p:extLst>
      <p:ext uri="{BB962C8B-B14F-4D97-AF65-F5344CB8AC3E}">
        <p14:creationId xmlns:p14="http://schemas.microsoft.com/office/powerpoint/2010/main" val="21635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961434"/>
            <a:ext cx="11136792" cy="777055"/>
          </a:xfrm>
        </p:spPr>
        <p:txBody>
          <a:bodyPr>
            <a:normAutofit fontScale="90000"/>
          </a:bodyPr>
          <a:lstStyle/>
          <a:p>
            <a:pPr algn="l"/>
            <a:br>
              <a:rPr lang="en-US" b="1"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Comments Period at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27604" y="2334810"/>
            <a:ext cx="11136792" cy="4021540"/>
          </a:xfrm>
        </p:spPr>
        <p:txBody>
          <a:bodyPr>
            <a:normAutofit/>
          </a:bodyPr>
          <a:lstStyle/>
          <a:p>
            <a:pPr marL="457200" lvl="0" indent="-457200" algn="l">
              <a:buFont typeface="Arial" panose="020B0604020202020204" pitchFamily="34" charset="0"/>
              <a:buChar char="•"/>
            </a:pPr>
            <a:r>
              <a:rPr lang="en-US" sz="3200" dirty="0">
                <a:solidFill>
                  <a:srgbClr val="5B9BD5">
                    <a:lumMod val="50000"/>
                  </a:srgbClr>
                </a:solidFill>
              </a:rPr>
              <a:t>Governing boards of local governments </a:t>
            </a:r>
            <a:r>
              <a:rPr lang="en-US" sz="3200" b="1" i="1" dirty="0">
                <a:solidFill>
                  <a:srgbClr val="C00000"/>
                </a:solidFill>
              </a:rPr>
              <a:t>may</a:t>
            </a:r>
            <a:r>
              <a:rPr lang="en-US" sz="3200" dirty="0">
                <a:solidFill>
                  <a:srgbClr val="5B9BD5">
                    <a:lumMod val="50000"/>
                  </a:srgbClr>
                </a:solidFill>
              </a:rPr>
              <a:t>:</a:t>
            </a:r>
          </a:p>
          <a:p>
            <a:pPr algn="l"/>
            <a:endParaRPr lang="en-US" sz="1900" dirty="0">
              <a:solidFill>
                <a:schemeClr val="accent1">
                  <a:lumMod val="50000"/>
                </a:schemeClr>
              </a:solidFill>
            </a:endParaRPr>
          </a:p>
          <a:p>
            <a:pPr marL="914400" lvl="1" indent="-457200" algn="l">
              <a:buFont typeface="Arial" panose="020B0604020202020204" pitchFamily="34" charset="0"/>
              <a:buChar char="•"/>
            </a:pPr>
            <a:r>
              <a:rPr lang="en-US" sz="3000" dirty="0">
                <a:solidFill>
                  <a:schemeClr val="accent1">
                    <a:lumMod val="50000"/>
                  </a:schemeClr>
                </a:solidFill>
              </a:rPr>
              <a:t>Require that any member of the public who wants to offer comments at meeting give advance notice of desire to offer comments</a:t>
            </a:r>
          </a:p>
          <a:p>
            <a:pPr marL="914400" lvl="1" indent="-457200" algn="l">
              <a:buFont typeface="Arial" panose="020B0604020202020204" pitchFamily="34" charset="0"/>
              <a:buChar char="•"/>
            </a:pPr>
            <a:endParaRPr lang="en-US" sz="3000" dirty="0">
              <a:solidFill>
                <a:schemeClr val="accent1">
                  <a:lumMod val="50000"/>
                </a:schemeClr>
              </a:solidFill>
            </a:endParaRPr>
          </a:p>
          <a:p>
            <a:pPr marL="914400" lvl="1" indent="-457200" algn="l">
              <a:buFont typeface="Arial" panose="020B0604020202020204" pitchFamily="34" charset="0"/>
              <a:buChar char="•"/>
            </a:pPr>
            <a:r>
              <a:rPr lang="en-US" sz="3100" dirty="0">
                <a:solidFill>
                  <a:schemeClr val="accent1">
                    <a:lumMod val="50000"/>
                  </a:schemeClr>
                </a:solidFill>
              </a:rPr>
              <a:t>Place reasonable restrictions on comments period such as </a:t>
            </a:r>
          </a:p>
          <a:p>
            <a:pPr lvl="1" algn="l"/>
            <a:endParaRPr lang="en-US" sz="3100" dirty="0">
              <a:solidFill>
                <a:schemeClr val="accent1">
                  <a:lumMod val="50000"/>
                </a:schemeClr>
              </a:solidFill>
            </a:endParaRP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1079938"/>
            <a:ext cx="11136792" cy="720611"/>
          </a:xfrm>
        </p:spPr>
        <p:txBody>
          <a:bodyPr>
            <a:normAutofit fontScale="90000"/>
          </a:bodyPr>
          <a:lstStyle/>
          <a:p>
            <a:pPr algn="l"/>
            <a:br>
              <a:rPr lang="en-US" b="1" dirty="0">
                <a:solidFill>
                  <a:schemeClr val="accent1">
                    <a:lumMod val="50000"/>
                  </a:schemeClr>
                </a:solidFill>
                <a:latin typeface="Gill sans"/>
              </a:rPr>
            </a:br>
            <a:br>
              <a:rPr lang="en-US" sz="4900"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Comments Period at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27604" y="2595531"/>
            <a:ext cx="11136792" cy="3346191"/>
          </a:xfrm>
        </p:spPr>
        <p:txBody>
          <a:bodyPr>
            <a:normAutofit/>
          </a:bodyPr>
          <a:lstStyle/>
          <a:p>
            <a:pPr marL="914400" lvl="1" indent="-457200" algn="l">
              <a:buFont typeface="Arial" panose="020B0604020202020204" pitchFamily="34" charset="0"/>
              <a:buChar char="•"/>
            </a:pPr>
            <a:r>
              <a:rPr lang="en-US" sz="3000" dirty="0">
                <a:solidFill>
                  <a:schemeClr val="accent1">
                    <a:lumMod val="50000"/>
                  </a:schemeClr>
                </a:solidFill>
              </a:rPr>
              <a:t>Length of period</a:t>
            </a:r>
          </a:p>
          <a:p>
            <a:pPr marL="914400" lvl="1" indent="-457200" algn="l">
              <a:buFont typeface="Arial" panose="020B0604020202020204" pitchFamily="34" charset="0"/>
              <a:buChar char="•"/>
            </a:pPr>
            <a:r>
              <a:rPr lang="en-US" sz="3000" dirty="0">
                <a:solidFill>
                  <a:schemeClr val="accent1">
                    <a:lumMod val="50000"/>
                  </a:schemeClr>
                </a:solidFill>
              </a:rPr>
              <a:t>Number of speakers</a:t>
            </a:r>
          </a:p>
          <a:p>
            <a:pPr marL="914400" lvl="1" indent="-457200" algn="l">
              <a:buFont typeface="Arial" panose="020B0604020202020204" pitchFamily="34" charset="0"/>
              <a:buChar char="•"/>
            </a:pPr>
            <a:r>
              <a:rPr lang="en-US" sz="3000" dirty="0">
                <a:solidFill>
                  <a:schemeClr val="accent1">
                    <a:lumMod val="50000"/>
                  </a:schemeClr>
                </a:solidFill>
              </a:rPr>
              <a:t>Length of time that each speaker may comment</a:t>
            </a:r>
          </a:p>
          <a:p>
            <a:pPr lvl="1" algn="l"/>
            <a:endParaRPr lang="en-US" sz="2800" dirty="0">
              <a:solidFill>
                <a:schemeClr val="accent1">
                  <a:lumMod val="50000"/>
                </a:schemeClr>
              </a:solidFill>
            </a:endParaRPr>
          </a:p>
          <a:p>
            <a:pPr marL="461963" lvl="1" indent="-457200" algn="l">
              <a:buFont typeface="Arial" panose="020B0604020202020204" pitchFamily="34" charset="0"/>
              <a:buChar char="•"/>
            </a:pPr>
            <a:r>
              <a:rPr lang="en-US" sz="3200" dirty="0">
                <a:solidFill>
                  <a:schemeClr val="accent1">
                    <a:lumMod val="50000"/>
                  </a:schemeClr>
                </a:solidFill>
              </a:rPr>
              <a:t>If the utility requires advance notice, then the public notice of every meeting must indicate the how a person who wants to comment must give such advance notice. </a:t>
            </a: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1085583"/>
            <a:ext cx="11136792" cy="731900"/>
          </a:xfrm>
        </p:spPr>
        <p:txBody>
          <a:bodyPr>
            <a:normAutofit fontScale="90000"/>
          </a:bodyPr>
          <a:lstStyle/>
          <a:p>
            <a:pPr algn="l"/>
            <a:br>
              <a:rPr lang="en-US" b="1"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Comments Period at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27604" y="2284466"/>
            <a:ext cx="11136792" cy="3269667"/>
          </a:xfrm>
        </p:spPr>
        <p:txBody>
          <a:bodyPr>
            <a:normAutofit/>
          </a:bodyPr>
          <a:lstStyle/>
          <a:p>
            <a:pPr marL="0" lvl="2" algn="l"/>
            <a:endParaRPr lang="en-US" sz="2800" dirty="0">
              <a:solidFill>
                <a:schemeClr val="accent1">
                  <a:lumMod val="50000"/>
                </a:schemeClr>
              </a:solidFill>
            </a:endParaRPr>
          </a:p>
          <a:p>
            <a:pPr marL="457200" lvl="2" indent="-457200" algn="l">
              <a:buFont typeface="Arial" panose="020B0604020202020204" pitchFamily="34" charset="0"/>
              <a:buChar char="•"/>
            </a:pPr>
            <a:r>
              <a:rPr lang="en-US" sz="3200" dirty="0">
                <a:solidFill>
                  <a:schemeClr val="accent1">
                    <a:lumMod val="50000"/>
                  </a:schemeClr>
                </a:solidFill>
              </a:rPr>
              <a:t>Outside of public comment period, no statutory right for citizens right to speak or actively participate</a:t>
            </a:r>
          </a:p>
          <a:p>
            <a:pPr marL="0" lvl="2" algn="l"/>
            <a:endParaRPr lang="en-US" sz="3200" dirty="0">
              <a:solidFill>
                <a:schemeClr val="accent1">
                  <a:lumMod val="50000"/>
                </a:schemeClr>
              </a:solidFill>
            </a:endParaRPr>
          </a:p>
          <a:p>
            <a:pPr marL="457200" lvl="2" indent="-457200" algn="l">
              <a:buFont typeface="Arial" panose="020B0604020202020204" pitchFamily="34" charset="0"/>
              <a:buChar char="•"/>
            </a:pPr>
            <a:r>
              <a:rPr lang="en-US" sz="3200" dirty="0">
                <a:solidFill>
                  <a:schemeClr val="accent1">
                    <a:lumMod val="50000"/>
                  </a:schemeClr>
                </a:solidFill>
              </a:rPr>
              <a:t>Public officials to depart from their agenda or to interrupt their business to accommodate the public's demands to be heard</a:t>
            </a: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a governing board have an executive session and exclude public?</a:t>
            </a:r>
          </a:p>
        </p:txBody>
      </p:sp>
      <p:sp>
        <p:nvSpPr>
          <p:cNvPr id="4" name="Slide Number Placeholder 3"/>
          <p:cNvSpPr>
            <a:spLocks noGrp="1"/>
          </p:cNvSpPr>
          <p:nvPr>
            <p:ph type="sldNum" sz="quarter" idx="12"/>
          </p:nvPr>
        </p:nvSpPr>
        <p:spPr/>
        <p:txBody>
          <a:bodyPr/>
          <a:lstStyle/>
          <a:p>
            <a:fld id="{7502BAE1-D57F-41CC-A6C7-4DD710F4FB32}" type="slidenum">
              <a:rPr lang="en-US" smtClean="0"/>
              <a:t>33</a:t>
            </a:fld>
            <a:endParaRPr lang="en-US" dirty="0"/>
          </a:p>
        </p:txBody>
      </p:sp>
      <p:sp>
        <p:nvSpPr>
          <p:cNvPr id="3" name="Subtitle 2"/>
          <p:cNvSpPr>
            <a:spLocks noGrp="1"/>
          </p:cNvSpPr>
          <p:nvPr>
            <p:ph type="subTitle" idx="4294967295"/>
          </p:nvPr>
        </p:nvSpPr>
        <p:spPr>
          <a:xfrm>
            <a:off x="527604" y="2484438"/>
            <a:ext cx="11136792" cy="3692525"/>
          </a:xfrm>
        </p:spPr>
        <p:txBody>
          <a:bodyPr>
            <a:normAutofit/>
          </a:bodyPr>
          <a:lstStyle/>
          <a:p>
            <a:pPr marL="0" lvl="1" indent="0">
              <a:buNone/>
            </a:pPr>
            <a:r>
              <a:rPr lang="en-US" sz="3200" dirty="0">
                <a:solidFill>
                  <a:schemeClr val="accent1">
                    <a:lumMod val="50000"/>
                  </a:schemeClr>
                </a:solidFill>
                <a:latin typeface="Gill sans"/>
              </a:rPr>
              <a:t>Two very limited circumstances </a:t>
            </a:r>
          </a:p>
          <a:p>
            <a:pPr marL="457200" lvl="1" indent="-457200"/>
            <a:endParaRPr lang="en-US" sz="3200" dirty="0">
              <a:solidFill>
                <a:schemeClr val="accent1">
                  <a:lumMod val="50000"/>
                </a:schemeClr>
              </a:solidFill>
              <a:latin typeface="Gill sans"/>
            </a:endParaRPr>
          </a:p>
          <a:p>
            <a:pPr marL="457200" lvl="1" indent="-457200"/>
            <a:r>
              <a:rPr lang="en-US" sz="3200" dirty="0">
                <a:solidFill>
                  <a:schemeClr val="accent1">
                    <a:lumMod val="50000"/>
                  </a:schemeClr>
                </a:solidFill>
                <a:latin typeface="Gill sans"/>
              </a:rPr>
              <a:t>First, advisory meetings with attorney on pending or threatened litigation</a:t>
            </a:r>
          </a:p>
          <a:p>
            <a:pPr marL="457200" lvl="1" indent="-457200"/>
            <a:endParaRPr lang="en-US" sz="3600" dirty="0">
              <a:solidFill>
                <a:schemeClr val="accent1">
                  <a:lumMod val="50000"/>
                </a:schemeClr>
              </a:solidFill>
              <a:latin typeface="Gill sans"/>
            </a:endParaRPr>
          </a:p>
          <a:p>
            <a:pPr marL="914400" lvl="2" indent="-457200"/>
            <a:r>
              <a:rPr lang="en-US" sz="3200" dirty="0">
                <a:solidFill>
                  <a:schemeClr val="accent1">
                    <a:lumMod val="50000"/>
                  </a:schemeClr>
                </a:solidFill>
                <a:latin typeface="Gill sans"/>
              </a:rPr>
              <a:t>Deliberations and decisions still be made in public meeting</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7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a governing board have an executive session and exclude public?</a:t>
            </a:r>
          </a:p>
        </p:txBody>
      </p:sp>
      <p:sp>
        <p:nvSpPr>
          <p:cNvPr id="4" name="Slide Number Placeholder 3"/>
          <p:cNvSpPr>
            <a:spLocks noGrp="1"/>
          </p:cNvSpPr>
          <p:nvPr>
            <p:ph type="sldNum" sz="quarter" idx="12"/>
          </p:nvPr>
        </p:nvSpPr>
        <p:spPr/>
        <p:txBody>
          <a:bodyPr/>
          <a:lstStyle/>
          <a:p>
            <a:fld id="{7502BAE1-D57F-41CC-A6C7-4DD710F4FB32}" type="slidenum">
              <a:rPr lang="en-US" smtClean="0"/>
              <a:t>34</a:t>
            </a:fld>
            <a:endParaRPr lang="en-US" dirty="0"/>
          </a:p>
        </p:txBody>
      </p:sp>
      <p:sp>
        <p:nvSpPr>
          <p:cNvPr id="3" name="Subtitle 2"/>
          <p:cNvSpPr>
            <a:spLocks noGrp="1"/>
          </p:cNvSpPr>
          <p:nvPr>
            <p:ph type="subTitle" idx="4294967295"/>
          </p:nvPr>
        </p:nvSpPr>
        <p:spPr>
          <a:xfrm>
            <a:off x="527605" y="2461228"/>
            <a:ext cx="11136791" cy="4155843"/>
          </a:xfrm>
        </p:spPr>
        <p:txBody>
          <a:bodyPr>
            <a:normAutofit lnSpcReduction="10000"/>
          </a:bodyPr>
          <a:lstStyle/>
          <a:p>
            <a:pPr marL="457200" lvl="1" indent="-457200"/>
            <a:r>
              <a:rPr lang="en-US" sz="3200" dirty="0">
                <a:solidFill>
                  <a:schemeClr val="accent1">
                    <a:lumMod val="50000"/>
                  </a:schemeClr>
                </a:solidFill>
                <a:latin typeface="Gill sans"/>
              </a:rPr>
              <a:t>Second, meeting of Local Government Audit Committee and repor</a:t>
            </a:r>
            <a:r>
              <a:rPr lang="en-US" sz="3200" dirty="0">
                <a:solidFill>
                  <a:schemeClr val="accent1">
                    <a:lumMod val="50000"/>
                  </a:schemeClr>
                </a:solidFill>
              </a:rPr>
              <a:t>t to governing board on these items only</a:t>
            </a:r>
            <a:endParaRPr lang="en-US" sz="3200" dirty="0">
              <a:solidFill>
                <a:schemeClr val="accent1">
                  <a:lumMod val="50000"/>
                </a:schemeClr>
              </a:solidFill>
              <a:latin typeface="Gill sans"/>
            </a:endParaRPr>
          </a:p>
          <a:p>
            <a:pPr marL="0" lvl="1" indent="0">
              <a:buNone/>
            </a:pPr>
            <a:endParaRPr lang="en-US" sz="1800" dirty="0">
              <a:solidFill>
                <a:schemeClr val="accent1">
                  <a:lumMod val="50000"/>
                </a:schemeClr>
              </a:solidFill>
              <a:latin typeface="Gill sans"/>
            </a:endParaRPr>
          </a:p>
          <a:p>
            <a:pPr marL="914400" lvl="2" indent="-457200"/>
            <a:r>
              <a:rPr lang="en-US" sz="2800" dirty="0">
                <a:solidFill>
                  <a:schemeClr val="accent1">
                    <a:lumMod val="50000"/>
                  </a:schemeClr>
                </a:solidFill>
                <a:latin typeface="Gill sans"/>
              </a:rPr>
              <a:t>Confidential public records</a:t>
            </a:r>
          </a:p>
          <a:p>
            <a:pPr marL="914400" lvl="2" indent="-457200"/>
            <a:r>
              <a:rPr lang="en-US" sz="2800" dirty="0">
                <a:solidFill>
                  <a:schemeClr val="accent1">
                    <a:lumMod val="50000"/>
                  </a:schemeClr>
                </a:solidFill>
                <a:latin typeface="Gill sans"/>
              </a:rPr>
              <a:t>Litigation</a:t>
            </a:r>
          </a:p>
          <a:p>
            <a:pPr marL="914400" lvl="2" indent="-457200"/>
            <a:r>
              <a:rPr lang="en-US" sz="2800" dirty="0">
                <a:solidFill>
                  <a:schemeClr val="accent1">
                    <a:lumMod val="50000"/>
                  </a:schemeClr>
                </a:solidFill>
                <a:latin typeface="Gill sans"/>
              </a:rPr>
              <a:t>Audits or fraud investigations</a:t>
            </a:r>
          </a:p>
          <a:p>
            <a:pPr marL="914400" lvl="2" indent="-457200"/>
            <a:r>
              <a:rPr lang="en-US" sz="2800" dirty="0">
                <a:solidFill>
                  <a:schemeClr val="accent1">
                    <a:lumMod val="50000"/>
                  </a:schemeClr>
                </a:solidFill>
                <a:latin typeface="Gill sans"/>
              </a:rPr>
              <a:t>Information protected by federal law</a:t>
            </a:r>
          </a:p>
          <a:p>
            <a:pPr marL="914400" lvl="2" indent="-457200"/>
            <a:r>
              <a:rPr lang="en-US" sz="2800" dirty="0">
                <a:solidFill>
                  <a:schemeClr val="accent1">
                    <a:lumMod val="50000"/>
                  </a:schemeClr>
                </a:solidFill>
                <a:latin typeface="Gill sans"/>
              </a:rPr>
              <a:t>Reports of illegal or fraudulent activity</a:t>
            </a:r>
          </a:p>
          <a:p>
            <a:pPr marL="457200" lvl="2" indent="0">
              <a:buNone/>
            </a:pPr>
            <a:endParaRPr lang="en-US" sz="2800" dirty="0">
              <a:solidFill>
                <a:schemeClr val="accent1">
                  <a:lumMod val="50000"/>
                </a:schemeClr>
              </a:solidFill>
              <a:latin typeface="Gill sans"/>
            </a:endParaRPr>
          </a:p>
          <a:p>
            <a:pPr marL="457200" lvl="1" indent="-457200"/>
            <a:r>
              <a:rPr lang="en-US" sz="3400" dirty="0">
                <a:solidFill>
                  <a:schemeClr val="accent1">
                    <a:lumMod val="50000"/>
                  </a:schemeClr>
                </a:solidFill>
                <a:latin typeface="Gill sans"/>
              </a:rPr>
              <a:t>Deliberations and decision must be in open meeting</a:t>
            </a:r>
          </a:p>
          <a:p>
            <a:pPr marL="914400" lvl="2" indent="-457200"/>
            <a:endParaRPr lang="en-US" sz="32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690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What about “work sessions?”</a:t>
            </a:r>
          </a:p>
        </p:txBody>
      </p:sp>
      <p:sp>
        <p:nvSpPr>
          <p:cNvPr id="4" name="Slide Number Placeholder 3"/>
          <p:cNvSpPr>
            <a:spLocks noGrp="1"/>
          </p:cNvSpPr>
          <p:nvPr>
            <p:ph type="sldNum" sz="quarter" idx="12"/>
          </p:nvPr>
        </p:nvSpPr>
        <p:spPr/>
        <p:txBody>
          <a:bodyPr/>
          <a:lstStyle/>
          <a:p>
            <a:fld id="{7502BAE1-D57F-41CC-A6C7-4DD710F4FB32}" type="slidenum">
              <a:rPr lang="en-US" smtClean="0"/>
              <a:t>35</a:t>
            </a:fld>
            <a:endParaRPr lang="en-US" dirty="0"/>
          </a:p>
        </p:txBody>
      </p:sp>
      <p:pic>
        <p:nvPicPr>
          <p:cNvPr id="5" name="4080CD62-9021-4753-AFCE-3A52C413D9C2" descr="2535368B-A1D2-4F42-8BBB-FC74FAB6C978@taud">
            <a:extLst>
              <a:ext uri="{FF2B5EF4-FFF2-40B4-BE49-F238E27FC236}">
                <a16:creationId xmlns:a16="http://schemas.microsoft.com/office/drawing/2014/main" id="{991F8EF5-3916-4CA5-A32F-3420C6BCB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317" y="5701057"/>
            <a:ext cx="1664385" cy="95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descr="Screen Clipping">
            <a:extLst>
              <a:ext uri="{FF2B5EF4-FFF2-40B4-BE49-F238E27FC236}">
                <a16:creationId xmlns:a16="http://schemas.microsoft.com/office/drawing/2014/main" id="{9B7DA7B9-C09D-4AB0-AC1F-614E5C642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04" y="1882492"/>
            <a:ext cx="10478650" cy="3818565"/>
          </a:xfrm>
          <a:prstGeom prst="rect">
            <a:avLst/>
          </a:prstGeom>
        </p:spPr>
      </p:pic>
    </p:spTree>
    <p:extLst>
      <p:ext uri="{BB962C8B-B14F-4D97-AF65-F5344CB8AC3E}">
        <p14:creationId xmlns:p14="http://schemas.microsoft.com/office/powerpoint/2010/main" val="3602940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11677"/>
            <a:ext cx="11136792" cy="1181818"/>
          </a:xfrm>
        </p:spPr>
        <p:txBody>
          <a:bodyPr>
            <a:noAutofit/>
          </a:bodyPr>
          <a:lstStyle/>
          <a:p>
            <a:r>
              <a:rPr lang="en-US" dirty="0">
                <a:solidFill>
                  <a:schemeClr val="accent1">
                    <a:lumMod val="50000"/>
                  </a:schemeClr>
                </a:solidFill>
                <a:latin typeface="Gill sans"/>
              </a:rPr>
              <a:t>Can personnel matters and other sensitive matters be considered in executive session?</a:t>
            </a:r>
          </a:p>
        </p:txBody>
      </p:sp>
      <p:sp>
        <p:nvSpPr>
          <p:cNvPr id="4" name="Slide Number Placeholder 3"/>
          <p:cNvSpPr>
            <a:spLocks noGrp="1"/>
          </p:cNvSpPr>
          <p:nvPr>
            <p:ph type="sldNum" sz="quarter" idx="12"/>
          </p:nvPr>
        </p:nvSpPr>
        <p:spPr/>
        <p:txBody>
          <a:bodyPr/>
          <a:lstStyle/>
          <a:p>
            <a:fld id="{7502BAE1-D57F-41CC-A6C7-4DD710F4FB32}" type="slidenum">
              <a:rPr lang="en-US" smtClean="0"/>
              <a:t>36</a:t>
            </a:fld>
            <a:endParaRPr lang="en-US" dirty="0"/>
          </a:p>
        </p:txBody>
      </p:sp>
      <p:sp>
        <p:nvSpPr>
          <p:cNvPr id="3" name="Subtitle 2"/>
          <p:cNvSpPr>
            <a:spLocks noGrp="1"/>
          </p:cNvSpPr>
          <p:nvPr>
            <p:ph type="subTitle" idx="4294967295"/>
          </p:nvPr>
        </p:nvSpPr>
        <p:spPr>
          <a:xfrm>
            <a:off x="527604" y="2386572"/>
            <a:ext cx="11136792" cy="4365920"/>
          </a:xfrm>
        </p:spPr>
        <p:txBody>
          <a:bodyPr>
            <a:normAutofit fontScale="70000" lnSpcReduction="20000"/>
          </a:bodyPr>
          <a:lstStyle/>
          <a:p>
            <a:pPr marL="0" lvl="1" indent="0">
              <a:buNone/>
            </a:pPr>
            <a:r>
              <a:rPr lang="en-US" sz="3600" dirty="0">
                <a:solidFill>
                  <a:schemeClr val="accent1">
                    <a:lumMod val="50000"/>
                  </a:schemeClr>
                </a:solidFill>
                <a:latin typeface="Gill sans"/>
              </a:rPr>
              <a:t>“</a:t>
            </a:r>
            <a:r>
              <a:rPr lang="en-US" sz="4000" dirty="0">
                <a:solidFill>
                  <a:schemeClr val="accent1">
                    <a:lumMod val="50000"/>
                  </a:schemeClr>
                </a:solidFill>
                <a:latin typeface="Gill sans"/>
              </a:rPr>
              <a:t>If experience should prove that the public interest is adversely affected by open meetings involving…</a:t>
            </a:r>
          </a:p>
          <a:p>
            <a:pPr marL="0" lvl="1" indent="0">
              <a:buNone/>
            </a:pPr>
            <a:endParaRPr lang="en-US" sz="4000" dirty="0">
              <a:solidFill>
                <a:schemeClr val="accent1">
                  <a:lumMod val="50000"/>
                </a:schemeClr>
              </a:solidFill>
              <a:latin typeface="Gill sans"/>
            </a:endParaRPr>
          </a:p>
          <a:p>
            <a:pPr marL="571500" lvl="1" indent="-571500"/>
            <a:r>
              <a:rPr lang="en-US" sz="4000" dirty="0">
                <a:solidFill>
                  <a:schemeClr val="accent1">
                    <a:lumMod val="50000"/>
                  </a:schemeClr>
                </a:solidFill>
                <a:latin typeface="Gill sans"/>
              </a:rPr>
              <a:t>disciplinary hearings</a:t>
            </a:r>
          </a:p>
          <a:p>
            <a:pPr marL="571500" lvl="1" indent="-571500"/>
            <a:r>
              <a:rPr lang="en-US" sz="4000" dirty="0">
                <a:solidFill>
                  <a:schemeClr val="accent1">
                    <a:lumMod val="50000"/>
                  </a:schemeClr>
                </a:solidFill>
                <a:latin typeface="Gill sans"/>
              </a:rPr>
              <a:t>promotion and demotion decisions</a:t>
            </a:r>
          </a:p>
          <a:p>
            <a:pPr marL="571500" lvl="1" indent="-571500"/>
            <a:r>
              <a:rPr lang="en-US" sz="4000" dirty="0">
                <a:solidFill>
                  <a:schemeClr val="accent1">
                    <a:lumMod val="50000"/>
                  </a:schemeClr>
                </a:solidFill>
                <a:latin typeface="Gill sans"/>
              </a:rPr>
              <a:t>prospective land purchases</a:t>
            </a:r>
          </a:p>
          <a:p>
            <a:pPr marL="571500" lvl="1" indent="-571500">
              <a:lnSpc>
                <a:spcPct val="120000"/>
              </a:lnSpc>
              <a:spcBef>
                <a:spcPts val="0"/>
              </a:spcBef>
            </a:pPr>
            <a:r>
              <a:rPr lang="en-US" sz="4000" dirty="0">
                <a:solidFill>
                  <a:schemeClr val="accent1">
                    <a:lumMod val="50000"/>
                  </a:schemeClr>
                </a:solidFill>
                <a:latin typeface="Gill sans"/>
              </a:rPr>
              <a:t>labor negotiations, etc.,…</a:t>
            </a:r>
          </a:p>
          <a:p>
            <a:pPr marL="571500" lvl="1" indent="-571500">
              <a:lnSpc>
                <a:spcPct val="120000"/>
              </a:lnSpc>
              <a:spcBef>
                <a:spcPts val="0"/>
              </a:spcBef>
            </a:pPr>
            <a:endParaRPr lang="en-US" sz="4000" dirty="0">
              <a:solidFill>
                <a:schemeClr val="accent1">
                  <a:lumMod val="50000"/>
                </a:schemeClr>
              </a:solidFill>
              <a:latin typeface="Gill sans"/>
            </a:endParaRPr>
          </a:p>
          <a:p>
            <a:pPr marL="0" lvl="1" indent="0">
              <a:lnSpc>
                <a:spcPct val="120000"/>
              </a:lnSpc>
              <a:spcBef>
                <a:spcPts val="0"/>
              </a:spcBef>
              <a:buNone/>
            </a:pPr>
            <a:r>
              <a:rPr lang="en-US" sz="4000" dirty="0">
                <a:solidFill>
                  <a:schemeClr val="accent1">
                    <a:lumMod val="50000"/>
                  </a:schemeClr>
                </a:solidFill>
                <a:latin typeface="Gill sans"/>
              </a:rPr>
              <a:t>it is the Legislature, not the Judiciary, that must balance the benefits and detriments and make such changes as will serve the people </a:t>
            </a:r>
          </a:p>
          <a:p>
            <a:pPr marL="0" lvl="1" indent="0">
              <a:lnSpc>
                <a:spcPct val="120000"/>
              </a:lnSpc>
              <a:spcBef>
                <a:spcPts val="0"/>
              </a:spcBef>
              <a:buNone/>
            </a:pPr>
            <a:r>
              <a:rPr lang="en-US" sz="4000" dirty="0">
                <a:solidFill>
                  <a:schemeClr val="accent1">
                    <a:lumMod val="50000"/>
                  </a:schemeClr>
                </a:solidFill>
                <a:latin typeface="Gill sans"/>
              </a:rPr>
              <a:t>and express their will.”</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20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a member of a governing body participate in meeting electronically?</a:t>
            </a:r>
          </a:p>
        </p:txBody>
      </p:sp>
      <p:sp>
        <p:nvSpPr>
          <p:cNvPr id="4" name="Slide Number Placeholder 3"/>
          <p:cNvSpPr>
            <a:spLocks noGrp="1"/>
          </p:cNvSpPr>
          <p:nvPr>
            <p:ph type="sldNum" sz="quarter" idx="12"/>
          </p:nvPr>
        </p:nvSpPr>
        <p:spPr/>
        <p:txBody>
          <a:bodyPr/>
          <a:lstStyle/>
          <a:p>
            <a:fld id="{7502BAE1-D57F-41CC-A6C7-4DD710F4FB32}" type="slidenum">
              <a:rPr lang="en-US" smtClean="0"/>
              <a:t>37</a:t>
            </a:fld>
            <a:endParaRPr lang="en-US" dirty="0"/>
          </a:p>
        </p:txBody>
      </p:sp>
      <p:sp>
        <p:nvSpPr>
          <p:cNvPr id="3" name="Subtitle 2"/>
          <p:cNvSpPr>
            <a:spLocks noGrp="1"/>
          </p:cNvSpPr>
          <p:nvPr>
            <p:ph type="subTitle" idx="4294967295"/>
          </p:nvPr>
        </p:nvSpPr>
        <p:spPr>
          <a:xfrm>
            <a:off x="527604" y="2461228"/>
            <a:ext cx="11136792" cy="3694112"/>
          </a:xfrm>
        </p:spPr>
        <p:txBody>
          <a:bodyPr>
            <a:normAutofit/>
          </a:bodyPr>
          <a:lstStyle/>
          <a:p>
            <a:pPr marL="457200" lvl="1" indent="-457200"/>
            <a:r>
              <a:rPr lang="en-US" sz="3600" dirty="0">
                <a:solidFill>
                  <a:schemeClr val="accent1">
                    <a:lumMod val="50000"/>
                  </a:schemeClr>
                </a:solidFill>
                <a:latin typeface="Gill sans"/>
              </a:rPr>
              <a:t>Limited to </a:t>
            </a:r>
          </a:p>
          <a:p>
            <a:pPr marL="457200" lvl="1" indent="-457200"/>
            <a:endParaRPr lang="en-US" sz="3600" dirty="0">
              <a:solidFill>
                <a:schemeClr val="accent1">
                  <a:lumMod val="50000"/>
                </a:schemeClr>
              </a:solidFill>
              <a:latin typeface="Gill sans"/>
            </a:endParaRPr>
          </a:p>
          <a:p>
            <a:pPr marL="914400" lvl="2" indent="-457200"/>
            <a:r>
              <a:rPr lang="en-US" sz="3600" dirty="0">
                <a:solidFill>
                  <a:schemeClr val="accent1">
                    <a:lumMod val="50000"/>
                  </a:schemeClr>
                </a:solidFill>
                <a:latin typeface="Gill sans"/>
              </a:rPr>
              <a:t>Boards, agencies and commissions of state government</a:t>
            </a:r>
          </a:p>
          <a:p>
            <a:pPr marL="457200" lvl="2" indent="0">
              <a:buNone/>
            </a:pPr>
            <a:endParaRPr lang="en-US" sz="3600" dirty="0">
              <a:solidFill>
                <a:schemeClr val="accent1">
                  <a:lumMod val="50000"/>
                </a:schemeClr>
              </a:solidFill>
              <a:latin typeface="Gill sans"/>
            </a:endParaRPr>
          </a:p>
          <a:p>
            <a:pPr marL="914400" lvl="2" indent="-457200"/>
            <a:r>
              <a:rPr lang="en-US" sz="3600" dirty="0">
                <a:solidFill>
                  <a:schemeClr val="accent1">
                    <a:lumMod val="50000"/>
                  </a:schemeClr>
                </a:solidFill>
                <a:latin typeface="Gill sans"/>
              </a:rPr>
              <a:t>Emergency communications district board of directors</a:t>
            </a:r>
          </a:p>
          <a:p>
            <a:pPr marL="457200" lvl="2" indent="0">
              <a:buNone/>
            </a:pPr>
            <a:endParaRPr lang="en-US" sz="31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0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you “cure” action taken at public meeting held in violation of Open Meetings Act?</a:t>
            </a:r>
          </a:p>
        </p:txBody>
      </p:sp>
      <p:sp>
        <p:nvSpPr>
          <p:cNvPr id="4" name="Slide Number Placeholder 3"/>
          <p:cNvSpPr>
            <a:spLocks noGrp="1"/>
          </p:cNvSpPr>
          <p:nvPr>
            <p:ph type="sldNum" sz="quarter" idx="12"/>
          </p:nvPr>
        </p:nvSpPr>
        <p:spPr/>
        <p:txBody>
          <a:bodyPr/>
          <a:lstStyle/>
          <a:p>
            <a:fld id="{7502BAE1-D57F-41CC-A6C7-4DD710F4FB32}" type="slidenum">
              <a:rPr lang="en-US" smtClean="0"/>
              <a:t>38</a:t>
            </a:fld>
            <a:endParaRPr lang="en-US" dirty="0"/>
          </a:p>
        </p:txBody>
      </p:sp>
      <p:sp>
        <p:nvSpPr>
          <p:cNvPr id="3" name="Subtitle 2"/>
          <p:cNvSpPr>
            <a:spLocks noGrp="1"/>
          </p:cNvSpPr>
          <p:nvPr>
            <p:ph type="subTitle" idx="4294967295"/>
          </p:nvPr>
        </p:nvSpPr>
        <p:spPr>
          <a:xfrm>
            <a:off x="527604" y="2630488"/>
            <a:ext cx="11136792" cy="4024312"/>
          </a:xfrm>
        </p:spPr>
        <p:txBody>
          <a:bodyPr>
            <a:normAutofit/>
          </a:bodyPr>
          <a:lstStyle/>
          <a:p>
            <a:pPr marL="457200" lvl="2" indent="-457200"/>
            <a:r>
              <a:rPr lang="en-US" sz="3600" dirty="0">
                <a:solidFill>
                  <a:schemeClr val="accent1">
                    <a:lumMod val="50000"/>
                  </a:schemeClr>
                </a:solidFill>
                <a:latin typeface="Gill sans"/>
              </a:rPr>
              <a:t>Reconsider action at properly noticed public meeting</a:t>
            </a:r>
          </a:p>
          <a:p>
            <a:pPr marL="457200" lvl="2" indent="-457200"/>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New and substantial reconsideration of the issues</a:t>
            </a:r>
          </a:p>
          <a:p>
            <a:pPr marL="0" lvl="1" indent="0">
              <a:buNone/>
            </a:pPr>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has ample opportunity to know be heard on the matters at issue</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53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secret votes be taken in a public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39</a:t>
            </a:fld>
            <a:endParaRPr lang="en-US" dirty="0"/>
          </a:p>
        </p:txBody>
      </p:sp>
      <p:sp>
        <p:nvSpPr>
          <p:cNvPr id="3" name="Subtitle 2"/>
          <p:cNvSpPr>
            <a:spLocks noGrp="1"/>
          </p:cNvSpPr>
          <p:nvPr>
            <p:ph type="subTitle" idx="4294967295"/>
          </p:nvPr>
        </p:nvSpPr>
        <p:spPr>
          <a:xfrm>
            <a:off x="527604" y="2332038"/>
            <a:ext cx="11136792" cy="4024312"/>
          </a:xfrm>
        </p:spPr>
        <p:txBody>
          <a:bodyPr>
            <a:normAutofit/>
          </a:bodyPr>
          <a:lstStyle/>
          <a:p>
            <a:pPr marL="0" lvl="1" indent="0">
              <a:buNone/>
            </a:pPr>
            <a:r>
              <a:rPr lang="en-US" sz="3600" dirty="0">
                <a:solidFill>
                  <a:schemeClr val="accent1">
                    <a:lumMod val="50000"/>
                  </a:schemeClr>
                </a:solidFill>
                <a:latin typeface="Gill sans"/>
              </a:rPr>
              <a:t>No.  Votes must be taken by</a:t>
            </a:r>
          </a:p>
          <a:p>
            <a:pPr marL="0" lvl="1" indent="0">
              <a:buNone/>
            </a:pPr>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voice vote (yea or nay)</a:t>
            </a:r>
          </a:p>
          <a:p>
            <a:pPr marL="457200" lvl="1" indent="-457200"/>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ballot</a:t>
            </a:r>
          </a:p>
          <a:p>
            <a:pPr marL="457200" lvl="1" indent="-457200"/>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roll call vote</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50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31681"/>
            <a:ext cx="11136792" cy="1201160"/>
          </a:xfrm>
        </p:spPr>
        <p:txBody>
          <a:bodyPr>
            <a:noAutofit/>
          </a:bodyPr>
          <a:lstStyle/>
          <a:p>
            <a:r>
              <a:rPr lang="en-US" dirty="0">
                <a:solidFill>
                  <a:schemeClr val="accent1">
                    <a:lumMod val="50000"/>
                  </a:schemeClr>
                </a:solidFill>
                <a:latin typeface="Gill sans"/>
              </a:rPr>
              <a:t>What happens when action is taken at public meeting which violates the Open Meetings Act?</a:t>
            </a:r>
          </a:p>
        </p:txBody>
      </p:sp>
      <p:sp>
        <p:nvSpPr>
          <p:cNvPr id="4" name="Slide Number Placeholder 3"/>
          <p:cNvSpPr>
            <a:spLocks noGrp="1"/>
          </p:cNvSpPr>
          <p:nvPr>
            <p:ph type="sldNum" sz="quarter" idx="12"/>
          </p:nvPr>
        </p:nvSpPr>
        <p:spPr/>
        <p:txBody>
          <a:bodyPr/>
          <a:lstStyle/>
          <a:p>
            <a:fld id="{7502BAE1-D57F-41CC-A6C7-4DD710F4FB32}" type="slidenum">
              <a:rPr lang="en-US" smtClean="0"/>
              <a:t>4</a:t>
            </a:fld>
            <a:endParaRPr lang="en-US" dirty="0"/>
          </a:p>
        </p:txBody>
      </p:sp>
      <p:sp>
        <p:nvSpPr>
          <p:cNvPr id="3" name="Subtitle 2"/>
          <p:cNvSpPr>
            <a:spLocks noGrp="1"/>
          </p:cNvSpPr>
          <p:nvPr>
            <p:ph type="subTitle" idx="4294967295"/>
          </p:nvPr>
        </p:nvSpPr>
        <p:spPr>
          <a:xfrm>
            <a:off x="356324" y="3180945"/>
            <a:ext cx="5724038" cy="2470826"/>
          </a:xfrm>
        </p:spPr>
        <p:txBody>
          <a:bodyPr>
            <a:normAutofit/>
          </a:bodyPr>
          <a:lstStyle/>
          <a:p>
            <a:pPr marL="0" lvl="2" indent="0">
              <a:buNone/>
            </a:pPr>
            <a:r>
              <a:rPr lang="en-US" sz="3600" dirty="0">
                <a:solidFill>
                  <a:schemeClr val="accent1">
                    <a:lumMod val="50000"/>
                  </a:schemeClr>
                </a:solidFill>
                <a:latin typeface="Gill sans"/>
              </a:rPr>
              <a:t>Action is void and of no effect (except actions affecting public debt otherwise legal is not voided)</a:t>
            </a: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group of people sitting at a table&#10;&#10;Description automatically generated">
            <a:extLst>
              <a:ext uri="{FF2B5EF4-FFF2-40B4-BE49-F238E27FC236}">
                <a16:creationId xmlns:a16="http://schemas.microsoft.com/office/drawing/2014/main" id="{5D1351A9-98F0-256C-8E50-0B247EEFD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639" y="2645923"/>
            <a:ext cx="5552757" cy="3702164"/>
          </a:xfrm>
          <a:prstGeom prst="rect">
            <a:avLst/>
          </a:prstGeom>
        </p:spPr>
      </p:pic>
    </p:spTree>
    <p:extLst>
      <p:ext uri="{BB962C8B-B14F-4D97-AF65-F5344CB8AC3E}">
        <p14:creationId xmlns:p14="http://schemas.microsoft.com/office/powerpoint/2010/main" val="40746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accent1">
                <a:lumMod val="0"/>
                <a:lumOff val="100000"/>
              </a:schemeClr>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0B4F-F7D1-42DB-80AF-386836F89DB7}"/>
              </a:ext>
            </a:extLst>
          </p:cNvPr>
          <p:cNvSpPr>
            <a:spLocks noGrp="1"/>
          </p:cNvSpPr>
          <p:nvPr>
            <p:ph type="ctrTitle"/>
          </p:nvPr>
        </p:nvSpPr>
        <p:spPr>
          <a:xfrm>
            <a:off x="521107" y="922253"/>
            <a:ext cx="11093715" cy="911683"/>
          </a:xfrm>
        </p:spPr>
        <p:txBody>
          <a:bodyPr>
            <a:normAutofit/>
          </a:bodyPr>
          <a:lstStyle/>
          <a:p>
            <a:r>
              <a:rPr lang="en-US" sz="5400" dirty="0">
                <a:solidFill>
                  <a:schemeClr val="accent1">
                    <a:lumMod val="50000"/>
                  </a:schemeClr>
                </a:solidFill>
                <a:latin typeface="Gill sans"/>
              </a:rPr>
              <a:t>Contact Information</a:t>
            </a:r>
          </a:p>
        </p:txBody>
      </p:sp>
      <p:sp>
        <p:nvSpPr>
          <p:cNvPr id="3" name="Subtitle 2">
            <a:extLst>
              <a:ext uri="{FF2B5EF4-FFF2-40B4-BE49-F238E27FC236}">
                <a16:creationId xmlns:a16="http://schemas.microsoft.com/office/drawing/2014/main" id="{78E62875-1620-4FEC-A285-22E50813D975}"/>
              </a:ext>
            </a:extLst>
          </p:cNvPr>
          <p:cNvSpPr>
            <a:spLocks noGrp="1"/>
          </p:cNvSpPr>
          <p:nvPr>
            <p:ph type="subTitle" idx="1"/>
          </p:nvPr>
        </p:nvSpPr>
        <p:spPr>
          <a:xfrm>
            <a:off x="521106" y="2021305"/>
            <a:ext cx="11093715" cy="4517606"/>
          </a:xfrm>
        </p:spPr>
        <p:txBody>
          <a:bodyPr>
            <a:normAutofit/>
          </a:bodyPr>
          <a:lstStyle/>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600" dirty="0">
              <a:solidFill>
                <a:schemeClr val="accent1">
                  <a:lumMod val="50000"/>
                </a:schemeClr>
              </a:solidFill>
              <a:latin typeface="Gill sans"/>
            </a:endParaRPr>
          </a:p>
          <a:p>
            <a:pPr algn="l"/>
            <a:endParaRPr lang="en-US" sz="3600" dirty="0">
              <a:solidFill>
                <a:schemeClr val="accent1">
                  <a:lumMod val="50000"/>
                </a:schemeClr>
              </a:solidFill>
              <a:latin typeface="Gill sans"/>
            </a:endParaRPr>
          </a:p>
          <a:p>
            <a:pPr algn="l"/>
            <a:endParaRPr lang="en-US" dirty="0"/>
          </a:p>
        </p:txBody>
      </p:sp>
      <p:sp>
        <p:nvSpPr>
          <p:cNvPr id="4" name="Slide Number Placeholder 3">
            <a:extLst>
              <a:ext uri="{FF2B5EF4-FFF2-40B4-BE49-F238E27FC236}">
                <a16:creationId xmlns:a16="http://schemas.microsoft.com/office/drawing/2014/main" id="{5B32D3EF-315F-4CCA-A467-8BD90994A0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CAC634D3-49B6-4F00-9385-54C06BF86E6F}"/>
              </a:ext>
            </a:extLst>
          </p:cNvPr>
          <p:cNvGraphicFramePr>
            <a:graphicFrameLocks noGrp="1"/>
          </p:cNvGraphicFramePr>
          <p:nvPr>
            <p:extLst>
              <p:ext uri="{D42A27DB-BD31-4B8C-83A1-F6EECF244321}">
                <p14:modId xmlns:p14="http://schemas.microsoft.com/office/powerpoint/2010/main" val="1115910919"/>
              </p:ext>
            </p:extLst>
          </p:nvPr>
        </p:nvGraphicFramePr>
        <p:xfrm>
          <a:off x="499216" y="2387824"/>
          <a:ext cx="11137494" cy="4333650"/>
        </p:xfrm>
        <a:graphic>
          <a:graphicData uri="http://schemas.openxmlformats.org/drawingml/2006/table">
            <a:tbl>
              <a:tblPr firstRow="1" bandRow="1"/>
              <a:tblGrid>
                <a:gridCol w="4974029">
                  <a:extLst>
                    <a:ext uri="{9D8B030D-6E8A-4147-A177-3AD203B41FA5}">
                      <a16:colId xmlns:a16="http://schemas.microsoft.com/office/drawing/2014/main" val="20000"/>
                    </a:ext>
                  </a:extLst>
                </a:gridCol>
                <a:gridCol w="648783">
                  <a:extLst>
                    <a:ext uri="{9D8B030D-6E8A-4147-A177-3AD203B41FA5}">
                      <a16:colId xmlns:a16="http://schemas.microsoft.com/office/drawing/2014/main" val="20001"/>
                    </a:ext>
                  </a:extLst>
                </a:gridCol>
                <a:gridCol w="5514682">
                  <a:extLst>
                    <a:ext uri="{9D8B030D-6E8A-4147-A177-3AD203B41FA5}">
                      <a16:colId xmlns:a16="http://schemas.microsoft.com/office/drawing/2014/main" val="20002"/>
                    </a:ext>
                  </a:extLst>
                </a:gridCol>
              </a:tblGrid>
              <a:tr h="433365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800" dirty="0"/>
                    </a:p>
                  </a:txBody>
                  <a:tcPr marT="45508" marB="45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800" dirty="0"/>
                    </a:p>
                  </a:txBody>
                  <a:tcPr marT="45508" marB="45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latinLnBrk="0"/>
                      <a:endParaRPr kumimoji="0" lang="en-US" sz="2000" b="1" i="0" u="none" strike="noStrike" kern="0" cap="none" spc="0" normalizeH="0" baseline="0" dirty="0">
                        <a:ln>
                          <a:noFill/>
                        </a:ln>
                        <a:solidFill>
                          <a:srgbClr val="1F497D"/>
                        </a:solidFill>
                        <a:effectLst/>
                        <a:uLnTx/>
                        <a:uFillTx/>
                        <a:latin typeface="Calibri"/>
                        <a:ea typeface="Calibri"/>
                        <a:cs typeface="Times New Roman"/>
                      </a:endParaRPr>
                    </a:p>
                    <a:p>
                      <a:pPr marL="0" algn="ctr" defTabSz="914400" rtl="0" latinLnBrk="0"/>
                      <a:r>
                        <a:rPr kumimoji="0" lang="en-US" sz="2800" b="1" i="0" u="none" strike="noStrike" kern="0" cap="none" spc="0" normalizeH="0" baseline="0" dirty="0">
                          <a:ln>
                            <a:noFill/>
                          </a:ln>
                          <a:solidFill>
                            <a:srgbClr val="1F497D"/>
                          </a:solidFill>
                          <a:effectLst/>
                          <a:uLnTx/>
                          <a:uFillTx/>
                          <a:latin typeface="Gill sans"/>
                          <a:ea typeface="Calibri"/>
                          <a:cs typeface="Times New Roman"/>
                        </a:rPr>
                        <a:t>Don Scholes</a:t>
                      </a:r>
                    </a:p>
                    <a:p>
                      <a:pPr marL="0" algn="ctr" defTabSz="914400" rtl="0" latinLnBrk="0"/>
                      <a:r>
                        <a:rPr kumimoji="0" lang="en-US" sz="2800" b="0" i="1" u="none" strike="noStrike" kern="0" cap="none" spc="0" normalizeH="0" baseline="0" dirty="0">
                          <a:ln>
                            <a:noFill/>
                          </a:ln>
                          <a:solidFill>
                            <a:srgbClr val="1F497D"/>
                          </a:solidFill>
                          <a:effectLst/>
                          <a:uLnTx/>
                          <a:uFillTx/>
                          <a:latin typeface="Gill sans"/>
                          <a:ea typeface="Calibri"/>
                          <a:cs typeface="Times New Roman"/>
                        </a:rPr>
                        <a:t>General Counsel</a:t>
                      </a:r>
                    </a:p>
                    <a:p>
                      <a:pPr marL="0" algn="ctr" defTabSz="914400" rtl="0" latinLnBrk="0"/>
                      <a:endParaRPr kumimoji="0" lang="en-US" sz="2800" b="0" i="1" u="none" strike="noStrike" kern="0" cap="none" spc="0" normalizeH="0" baseline="0" dirty="0">
                        <a:ln>
                          <a:noFill/>
                        </a:ln>
                        <a:solidFill>
                          <a:srgbClr val="1F497D"/>
                        </a:solidFill>
                        <a:effectLst/>
                        <a:uLnTx/>
                        <a:uFillTx/>
                        <a:latin typeface="Gill sans"/>
                        <a:ea typeface="Calibri"/>
                        <a:cs typeface="Times New Roman"/>
                      </a:endParaRPr>
                    </a:p>
                    <a:p>
                      <a:pPr marL="0" algn="ctr" defTabSz="914400" rtl="0" latinLnBrk="0"/>
                      <a:r>
                        <a:rPr kumimoji="0" lang="en-US" sz="2800" b="0" i="0" u="none" strike="noStrike" kern="0" cap="none" spc="0" normalizeH="0" baseline="0" dirty="0">
                          <a:ln>
                            <a:noFill/>
                          </a:ln>
                          <a:solidFill>
                            <a:srgbClr val="1F497D"/>
                          </a:solidFill>
                          <a:effectLst/>
                          <a:uLnTx/>
                          <a:uFillTx/>
                          <a:latin typeface="Gill sans"/>
                          <a:ea typeface="Calibri"/>
                          <a:cs typeface="Times New Roman"/>
                        </a:rPr>
                        <a:t>Tennessee Association of Utility Districts</a:t>
                      </a:r>
                    </a:p>
                    <a:p>
                      <a:pPr marL="0" algn="ctr" defTabSz="914400" rtl="0" latinLnBrk="0"/>
                      <a:r>
                        <a:rPr kumimoji="0" lang="en-US" sz="2800" b="0" i="0" u="none" strike="noStrike" kern="0" cap="none" spc="0" normalizeH="0" baseline="0" dirty="0">
                          <a:ln>
                            <a:noFill/>
                          </a:ln>
                          <a:solidFill>
                            <a:srgbClr val="1F497D"/>
                          </a:solidFill>
                          <a:effectLst/>
                          <a:uLnTx/>
                          <a:uFillTx/>
                          <a:latin typeface="Gill sans"/>
                          <a:ea typeface="Calibri"/>
                          <a:cs typeface="Times New Roman"/>
                        </a:rPr>
                        <a:t>Phone: (615) 896-9022</a:t>
                      </a:r>
                    </a:p>
                    <a:p>
                      <a:pPr marL="0" algn="ctr" defTabSz="914400" rtl="0" latinLnBrk="0"/>
                      <a:r>
                        <a:rPr kumimoji="0" lang="en-US" sz="2800" b="0" i="0" u="none" strike="noStrike" kern="0" cap="none" spc="0" normalizeH="0" baseline="0" dirty="0">
                          <a:ln>
                            <a:noFill/>
                          </a:ln>
                          <a:solidFill>
                            <a:srgbClr val="1F497D"/>
                          </a:solidFill>
                          <a:effectLst/>
                          <a:uLnTx/>
                          <a:uFillTx/>
                          <a:latin typeface="Gill sans"/>
                          <a:ea typeface="Calibri"/>
                          <a:cs typeface="Times New Roman"/>
                          <a:hlinkClick r:id="rId3"/>
                        </a:rPr>
                        <a:t>donscholes@taud.org</a:t>
                      </a:r>
                      <a:endParaRPr kumimoji="0" lang="en-US" sz="2800" b="0" i="0" u="none" strike="noStrike" kern="0" cap="none" spc="0" normalizeH="0" baseline="0" dirty="0">
                        <a:ln>
                          <a:noFill/>
                        </a:ln>
                        <a:solidFill>
                          <a:srgbClr val="1F497D"/>
                        </a:solidFill>
                        <a:effectLst/>
                        <a:uLnTx/>
                        <a:uFillTx/>
                        <a:latin typeface="Gill sans"/>
                        <a:ea typeface="Calibri"/>
                        <a:cs typeface="Times New Roman"/>
                      </a:endParaRPr>
                    </a:p>
                    <a:p>
                      <a:pPr marL="0" algn="ctr" defTabSz="914400" rtl="0" latinLnBrk="0"/>
                      <a:endParaRPr kumimoji="0" lang="en-US" sz="2000" b="0" i="0" u="none" strike="noStrike" kern="0" cap="none" spc="0" normalizeH="0" baseline="0" dirty="0">
                        <a:ln>
                          <a:noFill/>
                        </a:ln>
                        <a:solidFill>
                          <a:srgbClr val="1F497D"/>
                        </a:solidFill>
                        <a:effectLst/>
                        <a:uLnTx/>
                        <a:uFillTx/>
                        <a:latin typeface="Gill sans"/>
                        <a:ea typeface="Calibri"/>
                        <a:cs typeface="Times New Roman"/>
                      </a:endParaRPr>
                    </a:p>
                    <a:p>
                      <a:pPr marL="0" algn="ctr" defTabSz="914400" rtl="0" latinLnBrk="0"/>
                      <a:endParaRPr kumimoji="0" lang="en-US" sz="2000" b="0" i="0" u="none" strike="noStrike" kern="0" cap="none" spc="0" normalizeH="0" baseline="0" dirty="0">
                        <a:ln>
                          <a:noFill/>
                        </a:ln>
                        <a:solidFill>
                          <a:srgbClr val="1F497D"/>
                        </a:solidFill>
                        <a:effectLst/>
                        <a:uLnTx/>
                        <a:uFillTx/>
                        <a:latin typeface="Calibri"/>
                        <a:ea typeface="Calibri"/>
                        <a:cs typeface="Times New Roman"/>
                      </a:endParaRPr>
                    </a:p>
                    <a:p>
                      <a:pPr algn="ctr"/>
                      <a:endParaRPr lang="en-US" sz="1800" dirty="0"/>
                    </a:p>
                  </a:txBody>
                  <a:tcPr marT="45508" marB="45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59281AE1-1C90-494F-B489-3D4917EFA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580" y="2608045"/>
            <a:ext cx="2145978" cy="2681432"/>
          </a:xfrm>
          <a:prstGeom prst="rect">
            <a:avLst/>
          </a:prstGeom>
        </p:spPr>
      </p:pic>
    </p:spTree>
    <p:extLst>
      <p:ext uri="{BB962C8B-B14F-4D97-AF65-F5344CB8AC3E}">
        <p14:creationId xmlns:p14="http://schemas.microsoft.com/office/powerpoint/2010/main" val="87014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A2BDD1B-EF78-9FC4-3DC7-84BF79185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E9489-11F2-C59C-CF88-11579C7A3690}"/>
              </a:ext>
            </a:extLst>
          </p:cNvPr>
          <p:cNvSpPr>
            <a:spLocks noGrp="1"/>
          </p:cNvSpPr>
          <p:nvPr>
            <p:ph type="title"/>
          </p:nvPr>
        </p:nvSpPr>
        <p:spPr>
          <a:xfrm>
            <a:off x="527604" y="1060115"/>
            <a:ext cx="11136792" cy="1201160"/>
          </a:xfrm>
        </p:spPr>
        <p:txBody>
          <a:bodyPr>
            <a:noAutofit/>
          </a:bodyPr>
          <a:lstStyle/>
          <a:p>
            <a:r>
              <a:rPr lang="en-US" dirty="0">
                <a:solidFill>
                  <a:schemeClr val="accent1">
                    <a:lumMod val="50000"/>
                  </a:schemeClr>
                </a:solidFill>
                <a:latin typeface="Gill sans"/>
              </a:rPr>
              <a:t>What happens when action is taken at public meeting which violates the Open Meetings Act?</a:t>
            </a:r>
          </a:p>
        </p:txBody>
      </p:sp>
      <p:sp>
        <p:nvSpPr>
          <p:cNvPr id="4" name="Slide Number Placeholder 3">
            <a:extLst>
              <a:ext uri="{FF2B5EF4-FFF2-40B4-BE49-F238E27FC236}">
                <a16:creationId xmlns:a16="http://schemas.microsoft.com/office/drawing/2014/main" id="{070D9374-4FFA-CE9F-87D1-71D1FF19D35B}"/>
              </a:ext>
            </a:extLst>
          </p:cNvPr>
          <p:cNvSpPr>
            <a:spLocks noGrp="1"/>
          </p:cNvSpPr>
          <p:nvPr>
            <p:ph type="sldNum" sz="quarter" idx="12"/>
          </p:nvPr>
        </p:nvSpPr>
        <p:spPr/>
        <p:txBody>
          <a:bodyPr/>
          <a:lstStyle/>
          <a:p>
            <a:fld id="{7502BAE1-D57F-41CC-A6C7-4DD710F4FB32}" type="slidenum">
              <a:rPr lang="en-US" smtClean="0"/>
              <a:t>5</a:t>
            </a:fld>
            <a:endParaRPr lang="en-US" dirty="0"/>
          </a:p>
        </p:txBody>
      </p:sp>
      <p:sp>
        <p:nvSpPr>
          <p:cNvPr id="3" name="Subtitle 2">
            <a:extLst>
              <a:ext uri="{FF2B5EF4-FFF2-40B4-BE49-F238E27FC236}">
                <a16:creationId xmlns:a16="http://schemas.microsoft.com/office/drawing/2014/main" id="{017905DC-DE35-6A77-1EE2-7C408D1A88A9}"/>
              </a:ext>
            </a:extLst>
          </p:cNvPr>
          <p:cNvSpPr>
            <a:spLocks noGrp="1"/>
          </p:cNvSpPr>
          <p:nvPr>
            <p:ph type="subTitle" idx="4294967295"/>
          </p:nvPr>
        </p:nvSpPr>
        <p:spPr>
          <a:xfrm>
            <a:off x="527604" y="3005848"/>
            <a:ext cx="11136792" cy="3142033"/>
          </a:xfrm>
        </p:spPr>
        <p:txBody>
          <a:bodyPr>
            <a:normAutofit/>
          </a:bodyPr>
          <a:lstStyle/>
          <a:p>
            <a:pPr marL="457200" lvl="2" indent="-457200"/>
            <a:r>
              <a:rPr lang="en-US" sz="3600" dirty="0">
                <a:solidFill>
                  <a:schemeClr val="accent1">
                    <a:lumMod val="50000"/>
                  </a:schemeClr>
                </a:solidFill>
                <a:latin typeface="Gill sans"/>
              </a:rPr>
              <a:t>Enforce Open Meeting Act violations by filing suit in circuit or chancery court</a:t>
            </a:r>
          </a:p>
          <a:p>
            <a:pPr marL="457200" lvl="2" indent="-457200"/>
            <a:endParaRPr lang="en-US" sz="3600" dirty="0">
              <a:solidFill>
                <a:schemeClr val="accent1">
                  <a:lumMod val="50000"/>
                </a:schemeClr>
              </a:solidFill>
              <a:latin typeface="Gill sans"/>
            </a:endParaRPr>
          </a:p>
          <a:p>
            <a:pPr marL="457200" lvl="2" indent="-457200"/>
            <a:r>
              <a:rPr lang="en-US" sz="3600" dirty="0">
                <a:solidFill>
                  <a:schemeClr val="accent1">
                    <a:lumMod val="50000"/>
                  </a:schemeClr>
                </a:solidFill>
              </a:rPr>
              <a:t>As of July 1, 2024, </a:t>
            </a:r>
            <a:r>
              <a:rPr lang="en-US" sz="3600" dirty="0">
                <a:solidFill>
                  <a:schemeClr val="accent1">
                    <a:lumMod val="50000"/>
                  </a:schemeClr>
                </a:solidFill>
                <a:latin typeface="Gill sans"/>
              </a:rPr>
              <a:t>attorney fees and litigation expenses recoverable when violation is “willful”</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DF675CC9-E641-0A84-1825-7AEB86D1A1DB}"/>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DC5822C-CED1-89CD-BA89-EF74019D92DF}"/>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38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FA6685FE-3AA1-9047-BE70-45256540C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5111C-12F5-B5E3-31D1-515DDF01A9F8}"/>
              </a:ext>
            </a:extLst>
          </p:cNvPr>
          <p:cNvSpPr>
            <a:spLocks noGrp="1"/>
          </p:cNvSpPr>
          <p:nvPr>
            <p:ph type="title"/>
          </p:nvPr>
        </p:nvSpPr>
        <p:spPr>
          <a:xfrm>
            <a:off x="527604" y="1060115"/>
            <a:ext cx="11136792" cy="1201160"/>
          </a:xfrm>
        </p:spPr>
        <p:txBody>
          <a:bodyPr>
            <a:noAutofit/>
          </a:bodyPr>
          <a:lstStyle/>
          <a:p>
            <a:r>
              <a:rPr lang="en-US" dirty="0">
                <a:solidFill>
                  <a:schemeClr val="accent1">
                    <a:lumMod val="50000"/>
                  </a:schemeClr>
                </a:solidFill>
                <a:latin typeface="Gill sans"/>
              </a:rPr>
              <a:t>What happens when action is taken at public meeting which violates the Open Meetings Act?</a:t>
            </a:r>
          </a:p>
        </p:txBody>
      </p:sp>
      <p:sp>
        <p:nvSpPr>
          <p:cNvPr id="4" name="Slide Number Placeholder 3">
            <a:extLst>
              <a:ext uri="{FF2B5EF4-FFF2-40B4-BE49-F238E27FC236}">
                <a16:creationId xmlns:a16="http://schemas.microsoft.com/office/drawing/2014/main" id="{09F6F931-FAF3-1602-925F-8152CE5364D6}"/>
              </a:ext>
            </a:extLst>
          </p:cNvPr>
          <p:cNvSpPr>
            <a:spLocks noGrp="1"/>
          </p:cNvSpPr>
          <p:nvPr>
            <p:ph type="sldNum" sz="quarter" idx="12"/>
          </p:nvPr>
        </p:nvSpPr>
        <p:spPr/>
        <p:txBody>
          <a:bodyPr/>
          <a:lstStyle/>
          <a:p>
            <a:fld id="{7502BAE1-D57F-41CC-A6C7-4DD710F4FB32}" type="slidenum">
              <a:rPr lang="en-US" smtClean="0"/>
              <a:t>6</a:t>
            </a:fld>
            <a:endParaRPr lang="en-US" dirty="0"/>
          </a:p>
        </p:txBody>
      </p:sp>
      <p:sp>
        <p:nvSpPr>
          <p:cNvPr id="3" name="Subtitle 2">
            <a:extLst>
              <a:ext uri="{FF2B5EF4-FFF2-40B4-BE49-F238E27FC236}">
                <a16:creationId xmlns:a16="http://schemas.microsoft.com/office/drawing/2014/main" id="{2FD1B914-BC03-8188-13D8-0ABFE38BF34C}"/>
              </a:ext>
            </a:extLst>
          </p:cNvPr>
          <p:cNvSpPr>
            <a:spLocks noGrp="1"/>
          </p:cNvSpPr>
          <p:nvPr>
            <p:ph type="subTitle" idx="4294967295"/>
          </p:nvPr>
        </p:nvSpPr>
        <p:spPr>
          <a:xfrm>
            <a:off x="527604" y="2874180"/>
            <a:ext cx="11136792" cy="3445091"/>
          </a:xfrm>
        </p:spPr>
        <p:txBody>
          <a:bodyPr>
            <a:normAutofit/>
          </a:bodyPr>
          <a:lstStyle/>
          <a:p>
            <a:pPr marL="0" lvl="2" indent="0">
              <a:buNone/>
            </a:pPr>
            <a:r>
              <a:rPr lang="en-US" sz="3200" dirty="0">
                <a:solidFill>
                  <a:schemeClr val="accent1">
                    <a:lumMod val="50000"/>
                  </a:schemeClr>
                </a:solidFill>
                <a:latin typeface="Gill sans"/>
              </a:rPr>
              <a:t>Violations provide fodder for:</a:t>
            </a:r>
          </a:p>
          <a:p>
            <a:pPr marL="0" lvl="2" indent="0">
              <a:buNone/>
            </a:pPr>
            <a:endParaRPr lang="en-US" sz="1800" dirty="0">
              <a:solidFill>
                <a:schemeClr val="accent1">
                  <a:lumMod val="50000"/>
                </a:schemeClr>
              </a:solidFill>
              <a:latin typeface="Gill sans"/>
            </a:endParaRPr>
          </a:p>
          <a:p>
            <a:pPr marL="914400" lvl="3" indent="-457200"/>
            <a:r>
              <a:rPr lang="en-US" sz="3200" dirty="0">
                <a:solidFill>
                  <a:schemeClr val="accent1">
                    <a:lumMod val="50000"/>
                  </a:schemeClr>
                </a:solidFill>
              </a:rPr>
              <a:t>Local media</a:t>
            </a:r>
          </a:p>
          <a:p>
            <a:pPr marL="457200" lvl="3" indent="0">
              <a:buNone/>
            </a:pPr>
            <a:endParaRPr lang="en-US" dirty="0">
              <a:solidFill>
                <a:schemeClr val="accent1">
                  <a:lumMod val="50000"/>
                </a:schemeClr>
              </a:solidFill>
            </a:endParaRPr>
          </a:p>
          <a:p>
            <a:pPr marL="914400" lvl="3" indent="-457200"/>
            <a:r>
              <a:rPr lang="en-US" sz="3200" dirty="0">
                <a:solidFill>
                  <a:schemeClr val="accent1">
                    <a:lumMod val="50000"/>
                  </a:schemeClr>
                </a:solidFill>
                <a:latin typeface="Gill sans"/>
              </a:rPr>
              <a:t>Social media</a:t>
            </a:r>
          </a:p>
          <a:p>
            <a:pPr marL="457200" lvl="3" indent="0">
              <a:buNone/>
            </a:pPr>
            <a:endParaRPr lang="en-US" dirty="0">
              <a:solidFill>
                <a:schemeClr val="accent1">
                  <a:lumMod val="50000"/>
                </a:schemeClr>
              </a:solidFill>
              <a:latin typeface="Gill sans"/>
            </a:endParaRPr>
          </a:p>
          <a:p>
            <a:pPr marL="914400" lvl="3" indent="-457200"/>
            <a:r>
              <a:rPr lang="en-US" sz="3200" dirty="0">
                <a:solidFill>
                  <a:schemeClr val="accent1">
                    <a:lumMod val="50000"/>
                  </a:schemeClr>
                </a:solidFill>
              </a:rPr>
              <a:t>Opponents of the utility district or its board members</a:t>
            </a:r>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5DCBE79-7739-CDB1-542C-9E934CDF36C0}"/>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C61B2-0C8D-F1D6-5FEB-5ED008A4E9D1}"/>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2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33673"/>
            <a:ext cx="11136792" cy="1201160"/>
          </a:xfrm>
        </p:spPr>
        <p:txBody>
          <a:bodyPr>
            <a:noAutofit/>
          </a:bodyPr>
          <a:lstStyle/>
          <a:p>
            <a:r>
              <a:rPr lang="en-US" dirty="0">
                <a:solidFill>
                  <a:schemeClr val="accent1">
                    <a:lumMod val="50000"/>
                  </a:schemeClr>
                </a:solidFill>
                <a:latin typeface="Gill sans"/>
              </a:rPr>
              <a:t>Three Important Concepts </a:t>
            </a:r>
          </a:p>
        </p:txBody>
      </p:sp>
      <p:sp>
        <p:nvSpPr>
          <p:cNvPr id="4" name="Slide Number Placeholder 3"/>
          <p:cNvSpPr>
            <a:spLocks noGrp="1"/>
          </p:cNvSpPr>
          <p:nvPr>
            <p:ph type="sldNum" sz="quarter" idx="12"/>
          </p:nvPr>
        </p:nvSpPr>
        <p:spPr/>
        <p:txBody>
          <a:bodyPr/>
          <a:lstStyle/>
          <a:p>
            <a:fld id="{7502BAE1-D57F-41CC-A6C7-4DD710F4FB32}" type="slidenum">
              <a:rPr lang="en-US" smtClean="0"/>
              <a:t>7</a:t>
            </a:fld>
            <a:endParaRPr lang="en-US" dirty="0"/>
          </a:p>
        </p:txBody>
      </p:sp>
      <p:sp>
        <p:nvSpPr>
          <p:cNvPr id="3" name="Subtitle 2"/>
          <p:cNvSpPr>
            <a:spLocks noGrp="1"/>
          </p:cNvSpPr>
          <p:nvPr>
            <p:ph type="subTitle" idx="4294967295"/>
          </p:nvPr>
        </p:nvSpPr>
        <p:spPr>
          <a:xfrm>
            <a:off x="527604" y="2649906"/>
            <a:ext cx="11136792" cy="3065482"/>
          </a:xfrm>
        </p:spPr>
        <p:txBody>
          <a:bodyPr>
            <a:normAutofit/>
          </a:bodyPr>
          <a:lstStyle/>
          <a:p>
            <a:r>
              <a:rPr lang="en-US" sz="3200" dirty="0">
                <a:solidFill>
                  <a:schemeClr val="accent1">
                    <a:lumMod val="50000"/>
                  </a:schemeClr>
                </a:solidFill>
              </a:rPr>
              <a:t>M</a:t>
            </a:r>
            <a:r>
              <a:rPr lang="en-US" sz="3200" dirty="0">
                <a:solidFill>
                  <a:schemeClr val="accent1">
                    <a:lumMod val="50000"/>
                  </a:schemeClr>
                </a:solidFill>
                <a:latin typeface="Gill sans"/>
              </a:rPr>
              <a:t>eeting of governing body</a:t>
            </a:r>
          </a:p>
          <a:p>
            <a:pPr marL="0" indent="0">
              <a:buNone/>
            </a:pPr>
            <a:endParaRPr lang="en-US" sz="3200" dirty="0">
              <a:solidFill>
                <a:schemeClr val="accent1">
                  <a:lumMod val="50000"/>
                </a:schemeClr>
              </a:solidFill>
              <a:latin typeface="Gill sans"/>
            </a:endParaRPr>
          </a:p>
          <a:p>
            <a:r>
              <a:rPr lang="en-US" sz="3200" dirty="0">
                <a:solidFill>
                  <a:schemeClr val="accent1">
                    <a:lumMod val="50000"/>
                  </a:schemeClr>
                </a:solidFill>
                <a:latin typeface="Gill sans"/>
              </a:rPr>
              <a:t>Adequate notice</a:t>
            </a:r>
          </a:p>
          <a:p>
            <a:pPr marL="0" indent="0">
              <a:buNone/>
            </a:pPr>
            <a:endParaRPr lang="en-US" dirty="0">
              <a:solidFill>
                <a:schemeClr val="accent1">
                  <a:lumMod val="50000"/>
                </a:schemeClr>
              </a:solidFill>
            </a:endParaRPr>
          </a:p>
          <a:p>
            <a:r>
              <a:rPr lang="en-US" sz="3200" dirty="0">
                <a:solidFill>
                  <a:schemeClr val="accent1">
                    <a:lumMod val="50000"/>
                  </a:schemeClr>
                </a:solidFill>
                <a:latin typeface="Gill sans"/>
              </a:rPr>
              <a:t>Public attendance and participation</a:t>
            </a:r>
          </a:p>
          <a:p>
            <a:pPr marL="0" indent="0">
              <a:buNone/>
            </a:pPr>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1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722466"/>
            <a:ext cx="11136792" cy="3431821"/>
          </a:xfrm>
        </p:spPr>
        <p:txBody>
          <a:bodyPr>
            <a:noAutofit/>
          </a:bodyPr>
          <a:lstStyle/>
          <a:p>
            <a:pPr algn="ctr"/>
            <a:r>
              <a:rPr lang="en-US" sz="5400" dirty="0">
                <a:solidFill>
                  <a:schemeClr val="accent1">
                    <a:lumMod val="50000"/>
                  </a:schemeClr>
                </a:solidFill>
              </a:rPr>
              <a:t>Meeting of Governing Body</a:t>
            </a:r>
          </a:p>
        </p:txBody>
      </p:sp>
      <p:sp>
        <p:nvSpPr>
          <p:cNvPr id="4" name="Slide Number Placeholder 3"/>
          <p:cNvSpPr>
            <a:spLocks noGrp="1"/>
          </p:cNvSpPr>
          <p:nvPr>
            <p:ph type="sldNum" sz="quarter" idx="12"/>
          </p:nvPr>
        </p:nvSpPr>
        <p:spPr/>
        <p:txBody>
          <a:bodyPr/>
          <a:lstStyle/>
          <a:p>
            <a:fld id="{7502BAE1-D57F-41CC-A6C7-4DD710F4FB32}" type="slidenum">
              <a:rPr lang="en-US" smtClean="0"/>
              <a:t>8</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74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06941"/>
            <a:ext cx="11136792" cy="891062"/>
          </a:xfrm>
        </p:spPr>
        <p:txBody>
          <a:bodyPr>
            <a:normAutofit/>
          </a:bodyPr>
          <a:lstStyle/>
          <a:p>
            <a:r>
              <a:rPr lang="en-US" dirty="0">
                <a:solidFill>
                  <a:schemeClr val="accent1">
                    <a:lumMod val="50000"/>
                  </a:schemeClr>
                </a:solidFill>
                <a:latin typeface="Gill sans"/>
              </a:rPr>
              <a:t>What is a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9</a:t>
            </a:fld>
            <a:endParaRPr lang="en-US" dirty="0"/>
          </a:p>
        </p:txBody>
      </p:sp>
      <p:sp>
        <p:nvSpPr>
          <p:cNvPr id="3" name="Subtitle 2"/>
          <p:cNvSpPr>
            <a:spLocks noGrp="1"/>
          </p:cNvSpPr>
          <p:nvPr>
            <p:ph type="subTitle" idx="4294967295"/>
          </p:nvPr>
        </p:nvSpPr>
        <p:spPr>
          <a:xfrm>
            <a:off x="527604" y="2481205"/>
            <a:ext cx="11136792" cy="3236151"/>
          </a:xfrm>
        </p:spPr>
        <p:txBody>
          <a:bodyPr>
            <a:normAutofit/>
          </a:bodyPr>
          <a:lstStyle/>
          <a:p>
            <a:pPr marL="457200" indent="-457200"/>
            <a:r>
              <a:rPr lang="en-US" sz="3200" dirty="0">
                <a:solidFill>
                  <a:schemeClr val="accent1">
                    <a:lumMod val="50000"/>
                  </a:schemeClr>
                </a:solidFill>
              </a:rPr>
              <a:t>Convening of a “governing body of a public body”</a:t>
            </a:r>
          </a:p>
          <a:p>
            <a:pPr marL="0" indent="0">
              <a:buNone/>
            </a:pPr>
            <a:endParaRPr lang="en-US" sz="3200" dirty="0">
              <a:solidFill>
                <a:schemeClr val="accent1">
                  <a:lumMod val="50000"/>
                </a:schemeClr>
              </a:solidFill>
            </a:endParaRPr>
          </a:p>
          <a:p>
            <a:pPr marL="457200" indent="-457200"/>
            <a:r>
              <a:rPr lang="en-US" sz="3200" dirty="0">
                <a:solidFill>
                  <a:schemeClr val="accent1">
                    <a:lumMod val="50000"/>
                  </a:schemeClr>
                </a:solidFill>
              </a:rPr>
              <a:t>To make a decision or to deliberate toward a decision on any matter</a:t>
            </a:r>
          </a:p>
          <a:p>
            <a:pPr marL="457200" indent="-457200"/>
            <a:endParaRPr lang="en-US" sz="3200" dirty="0">
              <a:solidFill>
                <a:schemeClr val="accent1">
                  <a:lumMod val="50000"/>
                </a:schemeClr>
              </a:solidFill>
            </a:endParaRPr>
          </a:p>
          <a:p>
            <a:pPr marL="457200" indent="-457200"/>
            <a:r>
              <a:rPr lang="en-US" sz="3200" dirty="0">
                <a:solidFill>
                  <a:schemeClr val="accent1">
                    <a:lumMod val="50000"/>
                  </a:schemeClr>
                </a:solidFill>
              </a:rPr>
              <a:t>Statute no longer requires a “quorum” for a meeting</a:t>
            </a:r>
          </a:p>
          <a:p>
            <a:pPr marL="457200" indent="-457200"/>
            <a:endParaRPr lang="en-US" sz="4100" dirty="0">
              <a:solidFill>
                <a:schemeClr val="accent1">
                  <a:lumMod val="50000"/>
                </a:schemeClr>
              </a:solidFill>
            </a:endParaRPr>
          </a:p>
          <a:p>
            <a:pPr marL="457200" indent="-457200"/>
            <a:endParaRPr lang="en-US" sz="4100" dirty="0">
              <a:solidFill>
                <a:schemeClr val="accent1">
                  <a:lumMod val="50000"/>
                </a:schemeClr>
              </a:solidFill>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6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UD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RB" id="{6F5146A4-3465-4E2C-B1E5-D6AFF8F1052A}" vid="{6AFF7CAB-4099-4615-83DB-DA9402ABBF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Public Meetings PP</Template>
  <TotalTime>2861</TotalTime>
  <Words>2799</Words>
  <Application>Microsoft Office PowerPoint</Application>
  <PresentationFormat>Widescreen</PresentationFormat>
  <Paragraphs>553</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Gill sans</vt:lpstr>
      <vt:lpstr>TAUD PP Template</vt:lpstr>
      <vt:lpstr>Public Meetings:  Questions and Answers</vt:lpstr>
      <vt:lpstr>Tennessee Open Meetings Act</vt:lpstr>
      <vt:lpstr>Why meetings must be public?</vt:lpstr>
      <vt:lpstr>What happens when action is taken at public meeting which violates the Open Meetings Act?</vt:lpstr>
      <vt:lpstr>What happens when action is taken at public meeting which violates the Open Meetings Act?</vt:lpstr>
      <vt:lpstr>What happens when action is taken at public meeting which violates the Open Meetings Act?</vt:lpstr>
      <vt:lpstr>Three Important Concepts </vt:lpstr>
      <vt:lpstr>Meeting of Governing Body</vt:lpstr>
      <vt:lpstr>What is a meeting?</vt:lpstr>
      <vt:lpstr>What is the governing body of a public body?</vt:lpstr>
      <vt:lpstr>Can a meeting of a committee created by a governing body be a meeting?</vt:lpstr>
      <vt:lpstr>Attorney General Opinion No. 96-040 Henry County Airport Committee</vt:lpstr>
      <vt:lpstr>Attorney General Opinion No. 96-040 Henry County Airport Committee</vt:lpstr>
      <vt:lpstr>Can emails between members of a governing board be a meeting?</vt:lpstr>
      <vt:lpstr>PowerPoint Presentation</vt:lpstr>
      <vt:lpstr>Can any meeting of a governing body not be a meeting subject to the Sunshine Law?</vt:lpstr>
      <vt:lpstr>PowerPoint Presentation</vt:lpstr>
      <vt:lpstr>PowerPoint Presentation</vt:lpstr>
      <vt:lpstr>Can any meeting of a governing body not be a public meeting?</vt:lpstr>
      <vt:lpstr>Adequate Notice</vt:lpstr>
      <vt:lpstr>What is adequate notice?</vt:lpstr>
      <vt:lpstr>Here’s what Tennessee Supreme Court says:</vt:lpstr>
      <vt:lpstr>Here’s what Tennessee Supreme Court says:</vt:lpstr>
      <vt:lpstr>Must the agenda or subject of “regular meeting” be part of public notice?</vt:lpstr>
      <vt:lpstr>What is a regular meeting?</vt:lpstr>
      <vt:lpstr>Must the agenda or subject of “special meeting” be part of public notice?</vt:lpstr>
      <vt:lpstr>Englewood Citizens for Alternate B v. The Town Of Englewood</vt:lpstr>
      <vt:lpstr>Public Attendance and Participation</vt:lpstr>
      <vt:lpstr> Public Comment Period at Board Meetings</vt:lpstr>
      <vt:lpstr> Public Comments Period at Meetings</vt:lpstr>
      <vt:lpstr>  Public Comments Period at Meetings</vt:lpstr>
      <vt:lpstr> Public Comments Period at Meetings</vt:lpstr>
      <vt:lpstr>Can a governing board have an executive session and exclude public?</vt:lpstr>
      <vt:lpstr>Can a governing board have an executive session and exclude public?</vt:lpstr>
      <vt:lpstr>What about “work sessions?”</vt:lpstr>
      <vt:lpstr>Can personnel matters and other sensitive matters be considered in executive session?</vt:lpstr>
      <vt:lpstr>Can a member of a governing body participate in meeting electronically?</vt:lpstr>
      <vt:lpstr>Can you “cure” action taken at public meeting held in violation of Open Meetings Act?</vt:lpstr>
      <vt:lpstr>Can secret votes be taken in a public meeting?</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Meetings:  Questions and Answers</dc:title>
  <dc:creator>Don Scholes</dc:creator>
  <cp:lastModifiedBy>Don Scholes</cp:lastModifiedBy>
  <cp:revision>111</cp:revision>
  <cp:lastPrinted>2017-10-16T21:41:43Z</cp:lastPrinted>
  <dcterms:created xsi:type="dcterms:W3CDTF">2017-10-10T15:33:01Z</dcterms:created>
  <dcterms:modified xsi:type="dcterms:W3CDTF">2024-10-28T20:00:50Z</dcterms:modified>
</cp:coreProperties>
</file>