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81" r:id="rId5"/>
    <p:sldId id="284" r:id="rId6"/>
    <p:sldId id="280" r:id="rId7"/>
    <p:sldId id="278" r:id="rId8"/>
    <p:sldId id="261" r:id="rId9"/>
    <p:sldId id="293" r:id="rId10"/>
    <p:sldId id="273" r:id="rId11"/>
    <p:sldId id="279" r:id="rId12"/>
    <p:sldId id="265" r:id="rId13"/>
    <p:sldId id="277" r:id="rId14"/>
    <p:sldId id="268" r:id="rId15"/>
    <p:sldId id="266" r:id="rId16"/>
    <p:sldId id="292"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9" autoAdjust="0"/>
    <p:restoredTop sz="94879" autoAdjust="0"/>
  </p:normalViewPr>
  <p:slideViewPr>
    <p:cSldViewPr snapToGrid="0">
      <p:cViewPr varScale="1">
        <p:scale>
          <a:sx n="111" d="100"/>
          <a:sy n="111" d="100"/>
        </p:scale>
        <p:origin x="588" y="96"/>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16842A-2F7F-4C32-AB7C-2FD1686224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0D7A64C-0B4B-4089-A5EF-F4D1320C1D08}">
      <dgm:prSet/>
      <dgm:spPr/>
      <dgm:t>
        <a:bodyPr/>
        <a:lstStyle/>
        <a:p>
          <a:r>
            <a:rPr lang="en-US" dirty="0"/>
            <a:t>Train employees on Cybersecurity Awareness - </a:t>
          </a:r>
          <a:br>
            <a:rPr lang="en-US" dirty="0"/>
          </a:br>
          <a:r>
            <a:rPr lang="en-US" dirty="0"/>
            <a:t>Phishing, Malware, Ransomware, Sensitive data, Manage user access and rights, Test employees – phishing services, Strong password policy</a:t>
          </a:r>
        </a:p>
      </dgm:t>
    </dgm:pt>
    <dgm:pt modelId="{6D8F00B6-AFBF-4EF3-B038-2E6E02353E6D}" type="parTrans" cxnId="{6E7545A8-4115-46E5-9681-ECF95DEB08E9}">
      <dgm:prSet/>
      <dgm:spPr/>
      <dgm:t>
        <a:bodyPr/>
        <a:lstStyle/>
        <a:p>
          <a:endParaRPr lang="en-US"/>
        </a:p>
      </dgm:t>
    </dgm:pt>
    <dgm:pt modelId="{F0B1449E-3075-451E-AE16-EE4F0D592A30}" type="sibTrans" cxnId="{6E7545A8-4115-46E5-9681-ECF95DEB08E9}">
      <dgm:prSet/>
      <dgm:spPr/>
      <dgm:t>
        <a:bodyPr/>
        <a:lstStyle/>
        <a:p>
          <a:endParaRPr lang="en-US"/>
        </a:p>
      </dgm:t>
    </dgm:pt>
    <dgm:pt modelId="{8DF9C931-D4D3-4367-B391-478B1B0F60B0}">
      <dgm:prSet/>
      <dgm:spPr/>
      <dgm:t>
        <a:bodyPr/>
        <a:lstStyle/>
        <a:p>
          <a:r>
            <a:rPr lang="en-US" dirty="0"/>
            <a:t>Firewalls, Wi-Fi Setup (network name and password protect), DMZ, Access Controls, Physical security (cameras, </a:t>
          </a:r>
          <a:r>
            <a:rPr lang="en-US" dirty="0" err="1"/>
            <a:t>etc</a:t>
          </a:r>
          <a:r>
            <a:rPr lang="en-US" dirty="0"/>
            <a:t>)</a:t>
          </a:r>
        </a:p>
      </dgm:t>
    </dgm:pt>
    <dgm:pt modelId="{170B4196-3640-49CE-AFCA-405F8DA8507C}" type="parTrans" cxnId="{67575508-23F1-468E-84DB-B7C01E85BD80}">
      <dgm:prSet/>
      <dgm:spPr/>
      <dgm:t>
        <a:bodyPr/>
        <a:lstStyle/>
        <a:p>
          <a:endParaRPr lang="en-US"/>
        </a:p>
      </dgm:t>
    </dgm:pt>
    <dgm:pt modelId="{410A5BD9-F0C6-466C-9555-533B5BEDED16}" type="sibTrans" cxnId="{67575508-23F1-468E-84DB-B7C01E85BD80}">
      <dgm:prSet/>
      <dgm:spPr/>
      <dgm:t>
        <a:bodyPr/>
        <a:lstStyle/>
        <a:p>
          <a:endParaRPr lang="en-US"/>
        </a:p>
      </dgm:t>
    </dgm:pt>
    <dgm:pt modelId="{88061398-D8E3-4BD7-A008-E0D8A7B24707}">
      <dgm:prSet/>
      <dgm:spPr/>
      <dgm:t>
        <a:bodyPr/>
        <a:lstStyle/>
        <a:p>
          <a:r>
            <a:rPr lang="en-US" dirty="0"/>
            <a:t>Intrusion Detection and Prevention – Appliance in place with 24/7/365 Monitoring</a:t>
          </a:r>
        </a:p>
      </dgm:t>
    </dgm:pt>
    <dgm:pt modelId="{79F2FFFE-03EE-458C-9461-97CA73961DAF}" type="parTrans" cxnId="{AEE8F6B2-2482-453B-9D64-2AB824EF081B}">
      <dgm:prSet/>
      <dgm:spPr/>
      <dgm:t>
        <a:bodyPr/>
        <a:lstStyle/>
        <a:p>
          <a:endParaRPr lang="en-US"/>
        </a:p>
      </dgm:t>
    </dgm:pt>
    <dgm:pt modelId="{E04EA591-8EE0-4FE0-BC8F-E50111BD292C}" type="sibTrans" cxnId="{AEE8F6B2-2482-453B-9D64-2AB824EF081B}">
      <dgm:prSet/>
      <dgm:spPr/>
      <dgm:t>
        <a:bodyPr/>
        <a:lstStyle/>
        <a:p>
          <a:endParaRPr lang="en-US"/>
        </a:p>
      </dgm:t>
    </dgm:pt>
    <dgm:pt modelId="{30680476-A589-454F-A321-F5D41D3551E4}">
      <dgm:prSet/>
      <dgm:spPr/>
      <dgm:t>
        <a:bodyPr/>
        <a:lstStyle/>
        <a:p>
          <a:r>
            <a:rPr lang="en-US" dirty="0"/>
            <a:t>Updated OS, anti-malware, latest patches, Backup/restore activities in place and tested, MFA</a:t>
          </a:r>
        </a:p>
      </dgm:t>
    </dgm:pt>
    <dgm:pt modelId="{C01EEE94-906F-4AF7-98AF-78C979B7618C}" type="parTrans" cxnId="{331F4D98-A54A-4E59-9B27-BDCC36EB7828}">
      <dgm:prSet/>
      <dgm:spPr/>
      <dgm:t>
        <a:bodyPr/>
        <a:lstStyle/>
        <a:p>
          <a:endParaRPr lang="en-US"/>
        </a:p>
      </dgm:t>
    </dgm:pt>
    <dgm:pt modelId="{3DB8E5B6-B579-4A2D-96FD-94ABFCAB4196}" type="sibTrans" cxnId="{331F4D98-A54A-4E59-9B27-BDCC36EB7828}">
      <dgm:prSet/>
      <dgm:spPr/>
      <dgm:t>
        <a:bodyPr/>
        <a:lstStyle/>
        <a:p>
          <a:endParaRPr lang="en-US"/>
        </a:p>
      </dgm:t>
    </dgm:pt>
    <dgm:pt modelId="{CBFC0AC4-F2F9-4C7E-B325-C9941CAD797C}" type="pres">
      <dgm:prSet presAssocID="{E416842A-2F7F-4C32-AB7C-2FD16862242A}" presName="linear" presStyleCnt="0">
        <dgm:presLayoutVars>
          <dgm:animLvl val="lvl"/>
          <dgm:resizeHandles val="exact"/>
        </dgm:presLayoutVars>
      </dgm:prSet>
      <dgm:spPr/>
    </dgm:pt>
    <dgm:pt modelId="{DAA32F7E-F247-4E77-9774-026110214448}" type="pres">
      <dgm:prSet presAssocID="{C0D7A64C-0B4B-4089-A5EF-F4D1320C1D08}" presName="parentText" presStyleLbl="node1" presStyleIdx="0" presStyleCnt="4">
        <dgm:presLayoutVars>
          <dgm:chMax val="0"/>
          <dgm:bulletEnabled val="1"/>
        </dgm:presLayoutVars>
      </dgm:prSet>
      <dgm:spPr/>
    </dgm:pt>
    <dgm:pt modelId="{3C60E9F9-ACE8-4BFD-8B3E-789E139E0A06}" type="pres">
      <dgm:prSet presAssocID="{F0B1449E-3075-451E-AE16-EE4F0D592A30}" presName="spacer" presStyleCnt="0"/>
      <dgm:spPr/>
    </dgm:pt>
    <dgm:pt modelId="{A457EDB0-C056-414F-AA21-3B21B816BA44}" type="pres">
      <dgm:prSet presAssocID="{8DF9C931-D4D3-4367-B391-478B1B0F60B0}" presName="parentText" presStyleLbl="node1" presStyleIdx="1" presStyleCnt="4">
        <dgm:presLayoutVars>
          <dgm:chMax val="0"/>
          <dgm:bulletEnabled val="1"/>
        </dgm:presLayoutVars>
      </dgm:prSet>
      <dgm:spPr/>
    </dgm:pt>
    <dgm:pt modelId="{07269B3B-D78B-4299-968F-C7BB785C3615}" type="pres">
      <dgm:prSet presAssocID="{410A5BD9-F0C6-466C-9555-533B5BEDED16}" presName="spacer" presStyleCnt="0"/>
      <dgm:spPr/>
    </dgm:pt>
    <dgm:pt modelId="{FB8E3F9A-4C31-45EA-91E9-9ACE6A4B0FC2}" type="pres">
      <dgm:prSet presAssocID="{88061398-D8E3-4BD7-A008-E0D8A7B24707}" presName="parentText" presStyleLbl="node1" presStyleIdx="2" presStyleCnt="4">
        <dgm:presLayoutVars>
          <dgm:chMax val="0"/>
          <dgm:bulletEnabled val="1"/>
        </dgm:presLayoutVars>
      </dgm:prSet>
      <dgm:spPr/>
    </dgm:pt>
    <dgm:pt modelId="{275AAC77-2B0B-4E1B-8207-43137FC465A1}" type="pres">
      <dgm:prSet presAssocID="{E04EA591-8EE0-4FE0-BC8F-E50111BD292C}" presName="spacer" presStyleCnt="0"/>
      <dgm:spPr/>
    </dgm:pt>
    <dgm:pt modelId="{8850DC75-C403-4E77-AF70-E779EA101DAE}" type="pres">
      <dgm:prSet presAssocID="{30680476-A589-454F-A321-F5D41D3551E4}" presName="parentText" presStyleLbl="node1" presStyleIdx="3" presStyleCnt="4">
        <dgm:presLayoutVars>
          <dgm:chMax val="0"/>
          <dgm:bulletEnabled val="1"/>
        </dgm:presLayoutVars>
      </dgm:prSet>
      <dgm:spPr/>
    </dgm:pt>
  </dgm:ptLst>
  <dgm:cxnLst>
    <dgm:cxn modelId="{67575508-23F1-468E-84DB-B7C01E85BD80}" srcId="{E416842A-2F7F-4C32-AB7C-2FD16862242A}" destId="{8DF9C931-D4D3-4367-B391-478B1B0F60B0}" srcOrd="1" destOrd="0" parTransId="{170B4196-3640-49CE-AFCA-405F8DA8507C}" sibTransId="{410A5BD9-F0C6-466C-9555-533B5BEDED16}"/>
    <dgm:cxn modelId="{483DF41F-7DB8-4FAF-AFD7-27B8E6E5650C}" type="presOf" srcId="{8DF9C931-D4D3-4367-B391-478B1B0F60B0}" destId="{A457EDB0-C056-414F-AA21-3B21B816BA44}" srcOrd="0" destOrd="0" presId="urn:microsoft.com/office/officeart/2005/8/layout/vList2"/>
    <dgm:cxn modelId="{C502743C-8AFF-49D8-92E7-F323729366FB}" type="presOf" srcId="{C0D7A64C-0B4B-4089-A5EF-F4D1320C1D08}" destId="{DAA32F7E-F247-4E77-9774-026110214448}" srcOrd="0" destOrd="0" presId="urn:microsoft.com/office/officeart/2005/8/layout/vList2"/>
    <dgm:cxn modelId="{B170D058-7A5C-4DB4-B44D-188EDF870CD6}" type="presOf" srcId="{E416842A-2F7F-4C32-AB7C-2FD16862242A}" destId="{CBFC0AC4-F2F9-4C7E-B325-C9941CAD797C}" srcOrd="0" destOrd="0" presId="urn:microsoft.com/office/officeart/2005/8/layout/vList2"/>
    <dgm:cxn modelId="{331F4D98-A54A-4E59-9B27-BDCC36EB7828}" srcId="{E416842A-2F7F-4C32-AB7C-2FD16862242A}" destId="{30680476-A589-454F-A321-F5D41D3551E4}" srcOrd="3" destOrd="0" parTransId="{C01EEE94-906F-4AF7-98AF-78C979B7618C}" sibTransId="{3DB8E5B6-B579-4A2D-96FD-94ABFCAB4196}"/>
    <dgm:cxn modelId="{6E7545A8-4115-46E5-9681-ECF95DEB08E9}" srcId="{E416842A-2F7F-4C32-AB7C-2FD16862242A}" destId="{C0D7A64C-0B4B-4089-A5EF-F4D1320C1D08}" srcOrd="0" destOrd="0" parTransId="{6D8F00B6-AFBF-4EF3-B038-2E6E02353E6D}" sibTransId="{F0B1449E-3075-451E-AE16-EE4F0D592A30}"/>
    <dgm:cxn modelId="{AEE8F6B2-2482-453B-9D64-2AB824EF081B}" srcId="{E416842A-2F7F-4C32-AB7C-2FD16862242A}" destId="{88061398-D8E3-4BD7-A008-E0D8A7B24707}" srcOrd="2" destOrd="0" parTransId="{79F2FFFE-03EE-458C-9461-97CA73961DAF}" sibTransId="{E04EA591-8EE0-4FE0-BC8F-E50111BD292C}"/>
    <dgm:cxn modelId="{656AA2BB-F153-4F48-85A0-428E625F77C9}" type="presOf" srcId="{30680476-A589-454F-A321-F5D41D3551E4}" destId="{8850DC75-C403-4E77-AF70-E779EA101DAE}" srcOrd="0" destOrd="0" presId="urn:microsoft.com/office/officeart/2005/8/layout/vList2"/>
    <dgm:cxn modelId="{28492EF0-CBF8-4859-9C38-1AC28F2C5D75}" type="presOf" srcId="{88061398-D8E3-4BD7-A008-E0D8A7B24707}" destId="{FB8E3F9A-4C31-45EA-91E9-9ACE6A4B0FC2}" srcOrd="0" destOrd="0" presId="urn:microsoft.com/office/officeart/2005/8/layout/vList2"/>
    <dgm:cxn modelId="{E8873E1B-FE41-4EDB-AC6C-544C77984049}" type="presParOf" srcId="{CBFC0AC4-F2F9-4C7E-B325-C9941CAD797C}" destId="{DAA32F7E-F247-4E77-9774-026110214448}" srcOrd="0" destOrd="0" presId="urn:microsoft.com/office/officeart/2005/8/layout/vList2"/>
    <dgm:cxn modelId="{AF473932-52B8-4F48-9506-DCDD2567218C}" type="presParOf" srcId="{CBFC0AC4-F2F9-4C7E-B325-C9941CAD797C}" destId="{3C60E9F9-ACE8-4BFD-8B3E-789E139E0A06}" srcOrd="1" destOrd="0" presId="urn:microsoft.com/office/officeart/2005/8/layout/vList2"/>
    <dgm:cxn modelId="{32E013BB-C4B4-4610-810B-01C64F6EEF8B}" type="presParOf" srcId="{CBFC0AC4-F2F9-4C7E-B325-C9941CAD797C}" destId="{A457EDB0-C056-414F-AA21-3B21B816BA44}" srcOrd="2" destOrd="0" presId="urn:microsoft.com/office/officeart/2005/8/layout/vList2"/>
    <dgm:cxn modelId="{C3B0E908-5FE1-43E8-8F1B-A4F46233010F}" type="presParOf" srcId="{CBFC0AC4-F2F9-4C7E-B325-C9941CAD797C}" destId="{07269B3B-D78B-4299-968F-C7BB785C3615}" srcOrd="3" destOrd="0" presId="urn:microsoft.com/office/officeart/2005/8/layout/vList2"/>
    <dgm:cxn modelId="{AD9F526E-ADBA-436A-AE5D-4CE53B7E4ABC}" type="presParOf" srcId="{CBFC0AC4-F2F9-4C7E-B325-C9941CAD797C}" destId="{FB8E3F9A-4C31-45EA-91E9-9ACE6A4B0FC2}" srcOrd="4" destOrd="0" presId="urn:microsoft.com/office/officeart/2005/8/layout/vList2"/>
    <dgm:cxn modelId="{16B541BD-26F3-424D-8E8A-C8E52909EFDD}" type="presParOf" srcId="{CBFC0AC4-F2F9-4C7E-B325-C9941CAD797C}" destId="{275AAC77-2B0B-4E1B-8207-43137FC465A1}" srcOrd="5" destOrd="0" presId="urn:microsoft.com/office/officeart/2005/8/layout/vList2"/>
    <dgm:cxn modelId="{7A4CEC79-84D3-480E-A69D-835859EB0E7B}" type="presParOf" srcId="{CBFC0AC4-F2F9-4C7E-B325-C9941CAD797C}" destId="{8850DC75-C403-4E77-AF70-E779EA101DA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32F7E-F247-4E77-9774-026110214448}">
      <dsp:nvSpPr>
        <dsp:cNvPr id="0" name=""/>
        <dsp:cNvSpPr/>
      </dsp:nvSpPr>
      <dsp:spPr>
        <a:xfrm>
          <a:off x="0" y="9754"/>
          <a:ext cx="4894006" cy="9991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Train employees on Cybersecurity Awareness - </a:t>
          </a:r>
          <a:br>
            <a:rPr lang="en-US" sz="1400" kern="1200" dirty="0"/>
          </a:br>
          <a:r>
            <a:rPr lang="en-US" sz="1400" kern="1200" dirty="0"/>
            <a:t>Phishing, Malware, Ransomware, Sensitive data, Manage user access and rights, Test employees – phishing services, Strong password policy</a:t>
          </a:r>
        </a:p>
      </dsp:txBody>
      <dsp:txXfrm>
        <a:off x="48776" y="58530"/>
        <a:ext cx="4796454" cy="901628"/>
      </dsp:txXfrm>
    </dsp:sp>
    <dsp:sp modelId="{A457EDB0-C056-414F-AA21-3B21B816BA44}">
      <dsp:nvSpPr>
        <dsp:cNvPr id="0" name=""/>
        <dsp:cNvSpPr/>
      </dsp:nvSpPr>
      <dsp:spPr>
        <a:xfrm>
          <a:off x="0" y="1049254"/>
          <a:ext cx="4894006" cy="9991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Firewalls, Wi-Fi Setup (network name and password protect), DMZ, Access Controls, Physical security (cameras, </a:t>
          </a:r>
          <a:r>
            <a:rPr lang="en-US" sz="1400" kern="1200" dirty="0" err="1"/>
            <a:t>etc</a:t>
          </a:r>
          <a:r>
            <a:rPr lang="en-US" sz="1400" kern="1200" dirty="0"/>
            <a:t>)</a:t>
          </a:r>
        </a:p>
      </dsp:txBody>
      <dsp:txXfrm>
        <a:off x="48776" y="1098030"/>
        <a:ext cx="4796454" cy="901628"/>
      </dsp:txXfrm>
    </dsp:sp>
    <dsp:sp modelId="{FB8E3F9A-4C31-45EA-91E9-9ACE6A4B0FC2}">
      <dsp:nvSpPr>
        <dsp:cNvPr id="0" name=""/>
        <dsp:cNvSpPr/>
      </dsp:nvSpPr>
      <dsp:spPr>
        <a:xfrm>
          <a:off x="0" y="2088754"/>
          <a:ext cx="4894006" cy="9991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Intrusion Detection and Prevention – Appliance in place with 24/7/365 Monitoring</a:t>
          </a:r>
        </a:p>
      </dsp:txBody>
      <dsp:txXfrm>
        <a:off x="48776" y="2137530"/>
        <a:ext cx="4796454" cy="901628"/>
      </dsp:txXfrm>
    </dsp:sp>
    <dsp:sp modelId="{8850DC75-C403-4E77-AF70-E779EA101DAE}">
      <dsp:nvSpPr>
        <dsp:cNvPr id="0" name=""/>
        <dsp:cNvSpPr/>
      </dsp:nvSpPr>
      <dsp:spPr>
        <a:xfrm>
          <a:off x="0" y="3128254"/>
          <a:ext cx="4894006" cy="9991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Updated OS, anti-malware, latest patches, Backup/restore activities in place and tested, MFA</a:t>
          </a:r>
        </a:p>
      </dsp:txBody>
      <dsp:txXfrm>
        <a:off x="48776" y="3177030"/>
        <a:ext cx="4796454" cy="9016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10/24/2024</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57874-EF65-4B61-B062-40C932C81294}" type="slidenum">
              <a:rPr lang="en-US" smtClean="0"/>
              <a:t>‹#›</a:t>
            </a:fld>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FE048-FAD0-D943-9A17-3C4CB7633182}"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47812-3409-784D-BAE7-ABE53735D59F}" type="slidenum">
              <a:rPr lang="en-US" smtClean="0"/>
              <a:t>‹#›</a:t>
            </a:fld>
            <a:endParaRPr lang="en-US"/>
          </a:p>
        </p:txBody>
      </p:sp>
    </p:spTree>
    <p:extLst>
      <p:ext uri="{BB962C8B-B14F-4D97-AF65-F5344CB8AC3E}">
        <p14:creationId xmlns:p14="http://schemas.microsoft.com/office/powerpoint/2010/main" val="101503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23A35-1FA6-84F9-C9C9-8EFD760A5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CDB01-A300-500A-E9FF-5021D5B21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90371-6E13-9BA6-3274-E7DFC0AA83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DD689E-823E-FB48-22C9-BEE63C553E8C}"/>
              </a:ext>
            </a:extLst>
          </p:cNvPr>
          <p:cNvSpPr>
            <a:spLocks noGrp="1"/>
          </p:cNvSpPr>
          <p:nvPr>
            <p:ph type="sldNum" sz="quarter" idx="5"/>
          </p:nvPr>
        </p:nvSpPr>
        <p:spPr/>
        <p:txBody>
          <a:bodyPr/>
          <a:lstStyle/>
          <a:p>
            <a:fld id="{55247812-3409-784D-BAE7-ABE53735D59F}" type="slidenum">
              <a:rPr lang="en-US" smtClean="0"/>
              <a:t>2</a:t>
            </a:fld>
            <a:endParaRPr lang="en-US"/>
          </a:p>
        </p:txBody>
      </p:sp>
    </p:spTree>
    <p:extLst>
      <p:ext uri="{BB962C8B-B14F-4D97-AF65-F5344CB8AC3E}">
        <p14:creationId xmlns:p14="http://schemas.microsoft.com/office/powerpoint/2010/main" val="2217294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47812-3409-784D-BAE7-ABE53735D59F}" type="slidenum">
              <a:rPr lang="en-US" smtClean="0"/>
              <a:t>11</a:t>
            </a:fld>
            <a:endParaRPr lang="en-US"/>
          </a:p>
        </p:txBody>
      </p:sp>
    </p:spTree>
    <p:extLst>
      <p:ext uri="{BB962C8B-B14F-4D97-AF65-F5344CB8AC3E}">
        <p14:creationId xmlns:p14="http://schemas.microsoft.com/office/powerpoint/2010/main" val="34676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12</a:t>
            </a:fld>
            <a:endParaRPr lang="en-US"/>
          </a:p>
        </p:txBody>
      </p:sp>
    </p:spTree>
    <p:extLst>
      <p:ext uri="{BB962C8B-B14F-4D97-AF65-F5344CB8AC3E}">
        <p14:creationId xmlns:p14="http://schemas.microsoft.com/office/powerpoint/2010/main" val="298638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74E77-8F7F-C091-A6CD-F95913330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F8D03-BCD3-2516-5A17-7890FD56F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43AAD0-5D1A-5384-531C-8A99D3C155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E54F1F-92BA-AFB1-9D22-E7208D0FEDEF}"/>
              </a:ext>
            </a:extLst>
          </p:cNvPr>
          <p:cNvSpPr>
            <a:spLocks noGrp="1"/>
          </p:cNvSpPr>
          <p:nvPr>
            <p:ph type="sldNum" sz="quarter" idx="5"/>
          </p:nvPr>
        </p:nvSpPr>
        <p:spPr/>
        <p:txBody>
          <a:bodyPr/>
          <a:lstStyle/>
          <a:p>
            <a:fld id="{55247812-3409-784D-BAE7-ABE53735D59F}" type="slidenum">
              <a:rPr lang="en-US" smtClean="0"/>
              <a:t>13</a:t>
            </a:fld>
            <a:endParaRPr lang="en-US"/>
          </a:p>
        </p:txBody>
      </p:sp>
    </p:spTree>
    <p:extLst>
      <p:ext uri="{BB962C8B-B14F-4D97-AF65-F5344CB8AC3E}">
        <p14:creationId xmlns:p14="http://schemas.microsoft.com/office/powerpoint/2010/main" val="412627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47812-3409-784D-BAE7-ABE53735D59F}" type="slidenum">
              <a:rPr lang="en-US" smtClean="0"/>
              <a:t>3</a:t>
            </a:fld>
            <a:endParaRPr lang="en-US"/>
          </a:p>
        </p:txBody>
      </p:sp>
    </p:spTree>
    <p:extLst>
      <p:ext uri="{BB962C8B-B14F-4D97-AF65-F5344CB8AC3E}">
        <p14:creationId xmlns:p14="http://schemas.microsoft.com/office/powerpoint/2010/main" val="2295017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4</a:t>
            </a:fld>
            <a:endParaRPr lang="en-US"/>
          </a:p>
        </p:txBody>
      </p:sp>
    </p:spTree>
    <p:extLst>
      <p:ext uri="{BB962C8B-B14F-4D97-AF65-F5344CB8AC3E}">
        <p14:creationId xmlns:p14="http://schemas.microsoft.com/office/powerpoint/2010/main" val="85450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5</a:t>
            </a:fld>
            <a:endParaRPr lang="en-US"/>
          </a:p>
        </p:txBody>
      </p:sp>
    </p:spTree>
    <p:extLst>
      <p:ext uri="{BB962C8B-B14F-4D97-AF65-F5344CB8AC3E}">
        <p14:creationId xmlns:p14="http://schemas.microsoft.com/office/powerpoint/2010/main" val="83833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6</a:t>
            </a:fld>
            <a:endParaRPr lang="en-US"/>
          </a:p>
        </p:txBody>
      </p:sp>
    </p:spTree>
    <p:extLst>
      <p:ext uri="{BB962C8B-B14F-4D97-AF65-F5344CB8AC3E}">
        <p14:creationId xmlns:p14="http://schemas.microsoft.com/office/powerpoint/2010/main" val="3197847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47812-3409-784D-BAE7-ABE53735D59F}" type="slidenum">
              <a:rPr lang="en-US" smtClean="0"/>
              <a:t>7</a:t>
            </a:fld>
            <a:endParaRPr lang="en-US"/>
          </a:p>
        </p:txBody>
      </p:sp>
    </p:spTree>
    <p:extLst>
      <p:ext uri="{BB962C8B-B14F-4D97-AF65-F5344CB8AC3E}">
        <p14:creationId xmlns:p14="http://schemas.microsoft.com/office/powerpoint/2010/main" val="315543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8</a:t>
            </a:fld>
            <a:endParaRPr lang="en-US"/>
          </a:p>
        </p:txBody>
      </p:sp>
    </p:spTree>
    <p:extLst>
      <p:ext uri="{BB962C8B-B14F-4D97-AF65-F5344CB8AC3E}">
        <p14:creationId xmlns:p14="http://schemas.microsoft.com/office/powerpoint/2010/main" val="2793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247812-3409-784D-BAE7-ABE53735D59F}" type="slidenum">
              <a:rPr lang="en-US" smtClean="0"/>
              <a:t>9</a:t>
            </a:fld>
            <a:endParaRPr lang="en-US"/>
          </a:p>
        </p:txBody>
      </p:sp>
    </p:spTree>
    <p:extLst>
      <p:ext uri="{BB962C8B-B14F-4D97-AF65-F5344CB8AC3E}">
        <p14:creationId xmlns:p14="http://schemas.microsoft.com/office/powerpoint/2010/main" val="1015613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10</a:t>
            </a:fld>
            <a:endParaRPr lang="en-US"/>
          </a:p>
        </p:txBody>
      </p:sp>
    </p:spTree>
    <p:extLst>
      <p:ext uri="{BB962C8B-B14F-4D97-AF65-F5344CB8AC3E}">
        <p14:creationId xmlns:p14="http://schemas.microsoft.com/office/powerpoint/2010/main" val="171863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A7F58C7-D277-8F14-F024-4B41D20D054F}"/>
              </a:ext>
            </a:extLst>
          </p:cNvPr>
          <p:cNvSpPr>
            <a:spLocks noGrp="1"/>
          </p:cNvSpPr>
          <p:nvPr>
            <p:ph type="pic" sz="quarter" idx="10"/>
          </p:nvPr>
        </p:nvSpPr>
        <p:spPr>
          <a:xfrm>
            <a:off x="0" y="0"/>
            <a:ext cx="12192000"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1524000" y="2286000"/>
            <a:ext cx="9144000" cy="2286000"/>
          </a:xfrm>
        </p:spPr>
        <p:txBody>
          <a:bodyPr anchor="ctr" anchorCtr="0">
            <a:noAutofit/>
          </a:bodyPr>
          <a:lstStyle>
            <a:lvl1pPr algn="ctr">
              <a:defRPr sz="4800">
                <a:solidFill>
                  <a:schemeClr val="bg1"/>
                </a:solidFill>
              </a:defRPr>
            </a:lvl1pPr>
          </a:lstStyle>
          <a:p>
            <a:r>
              <a:rPr lang="en-US" dirty="0"/>
              <a:t>Click to add title</a:t>
            </a:r>
          </a:p>
        </p:txBody>
      </p:sp>
    </p:spTree>
    <p:extLst>
      <p:ext uri="{BB962C8B-B14F-4D97-AF65-F5344CB8AC3E}">
        <p14:creationId xmlns:p14="http://schemas.microsoft.com/office/powerpoint/2010/main" val="34246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563"/>
          </a:xfrm>
        </p:spPr>
        <p:txBody>
          <a:bodyPr anchor="ctr" anchorCtr="0">
            <a:noAutofit/>
          </a:bodyPr>
          <a:lstStyle>
            <a:lvl1pPr algn="ctr">
              <a:defRPr sz="3200"/>
            </a:lvl1pPr>
          </a:lstStyle>
          <a:p>
            <a:r>
              <a:rPr lang="en-US" dirty="0"/>
              <a:t>Click to add title</a:t>
            </a:r>
          </a:p>
        </p:txBody>
      </p:sp>
      <p:sp>
        <p:nvSpPr>
          <p:cNvPr id="8" name="Content Placeholder 10">
            <a:extLst>
              <a:ext uri="{FF2B5EF4-FFF2-40B4-BE49-F238E27FC236}">
                <a16:creationId xmlns:a16="http://schemas.microsoft.com/office/drawing/2014/main" id="{A524C1E0-92FE-D7D2-83A7-46D29A838874}"/>
              </a:ext>
            </a:extLst>
          </p:cNvPr>
          <p:cNvSpPr>
            <a:spLocks noGrp="1"/>
          </p:cNvSpPr>
          <p:nvPr>
            <p:ph sz="quarter" idx="15" hasCustomPrompt="1"/>
          </p:nvPr>
        </p:nvSpPr>
        <p:spPr>
          <a:xfrm>
            <a:off x="838200" y="1790329"/>
            <a:ext cx="5134335" cy="4113054"/>
          </a:xfrm>
        </p:spPr>
        <p:txBody>
          <a:bodyPr>
            <a:normAutofit/>
          </a:bodyPr>
          <a:lstStyle>
            <a:lvl1pPr marL="0" indent="0">
              <a:lnSpc>
                <a:spcPct val="150000"/>
              </a:lnSpc>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427E0367-8E38-8905-DC9A-D0C376A591A7}"/>
              </a:ext>
            </a:extLst>
          </p:cNvPr>
          <p:cNvSpPr>
            <a:spLocks noGrp="1"/>
          </p:cNvSpPr>
          <p:nvPr>
            <p:ph sz="quarter" idx="16" hasCustomPrompt="1"/>
          </p:nvPr>
        </p:nvSpPr>
        <p:spPr>
          <a:xfrm>
            <a:off x="6219464" y="1790329"/>
            <a:ext cx="5134335" cy="4113054"/>
          </a:xfrm>
        </p:spPr>
        <p:txBody>
          <a:bodyPr>
            <a:normAutofit/>
          </a:bodyPr>
          <a:lstStyle>
            <a:lvl1pPr marL="0" indent="0">
              <a:lnSpc>
                <a:spcPct val="150000"/>
              </a:lnSpc>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43D847DE-29F2-8ABB-1718-34BED4F37718}"/>
              </a:ext>
              <a:ext uri="{C183D7F6-B498-43B3-948B-1728B52AA6E4}">
                <adec:decorative xmlns:adec="http://schemas.microsoft.com/office/drawing/2017/decorative" val="1"/>
              </a:ext>
            </a:extLst>
          </p:cNvPr>
          <p:cNvSpPr/>
          <p:nvPr userDrawn="1"/>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10/24/2024</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3770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ctr" anchorCtr="0">
            <a:noAutofit/>
          </a:bodyPr>
          <a:lstStyle>
            <a:lvl1pPr algn="ctr">
              <a:defRPr sz="3200"/>
            </a:lvl1pPr>
          </a:lstStyle>
          <a:p>
            <a:r>
              <a:rPr lang="en-US" dirty="0"/>
              <a:t>Click to add title</a:t>
            </a:r>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613186" y="2107800"/>
            <a:ext cx="10965628" cy="3920196"/>
          </a:xfrm>
        </p:spPr>
        <p:txBody>
          <a:bodyPr/>
          <a:lstStyle>
            <a:lvl1pPr>
              <a:defRPr/>
            </a:lvl1pPr>
          </a:lstStyle>
          <a:p>
            <a:r>
              <a:rPr lang="en-US"/>
              <a:t>Click icon to add table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10/24/2024</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26099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6EE6F3F-63EB-5C0E-2307-3B7CBBA1C374}"/>
              </a:ext>
            </a:extLst>
          </p:cNvPr>
          <p:cNvSpPr>
            <a:spLocks noGrp="1"/>
          </p:cNvSpPr>
          <p:nvPr>
            <p:ph type="pic" sz="quarter" idx="11"/>
          </p:nvPr>
        </p:nvSpPr>
        <p:spPr>
          <a:xfrm>
            <a:off x="0" y="0"/>
            <a:ext cx="12192000" cy="6858000"/>
          </a:xfrm>
          <a:solidFill>
            <a:schemeClr val="tx1"/>
          </a:solidFill>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1362437" y="400485"/>
            <a:ext cx="9467127" cy="2527911"/>
          </a:xfrm>
        </p:spPr>
        <p:txBody>
          <a:bodyPr anchor="b">
            <a:noAutofit/>
          </a:bodyPr>
          <a:lstStyle>
            <a:lvl1pPr algn="ctr">
              <a:spcBef>
                <a:spcPts val="1000"/>
              </a:spcBef>
              <a:defRPr>
                <a:solidFill>
                  <a:schemeClr val="bg1"/>
                </a:solidFill>
              </a:defRPr>
            </a:lvl1pPr>
          </a:lstStyle>
          <a:p>
            <a:r>
              <a:rPr lang="en-US" dirty="0"/>
              <a:t>Click to add title</a:t>
            </a:r>
          </a:p>
        </p:txBody>
      </p:sp>
      <p:sp>
        <p:nvSpPr>
          <p:cNvPr id="10" name="Text Placeholder 9">
            <a:extLst>
              <a:ext uri="{FF2B5EF4-FFF2-40B4-BE49-F238E27FC236}">
                <a16:creationId xmlns:a16="http://schemas.microsoft.com/office/drawing/2014/main" id="{E12DA517-30B0-BC62-0422-F995FB9189E2}"/>
              </a:ext>
            </a:extLst>
          </p:cNvPr>
          <p:cNvSpPr>
            <a:spLocks noGrp="1"/>
          </p:cNvSpPr>
          <p:nvPr>
            <p:ph type="body" sz="quarter" idx="10" hasCustomPrompt="1"/>
          </p:nvPr>
        </p:nvSpPr>
        <p:spPr>
          <a:xfrm>
            <a:off x="1362075" y="3738622"/>
            <a:ext cx="9467850" cy="2527911"/>
          </a:xfrm>
        </p:spPr>
        <p:txBody>
          <a:bodyPr>
            <a:normAutofit/>
          </a:bodyPr>
          <a:lstStyle>
            <a:lvl1pPr marL="0" indent="0" algn="ctr">
              <a:spcBef>
                <a:spcPts val="1000"/>
              </a:spcBef>
              <a:buNone/>
              <a:defRPr sz="1800">
                <a:solidFill>
                  <a:schemeClr val="bg1"/>
                </a:solidFill>
              </a:defRPr>
            </a:lvl1pPr>
            <a:lvl2pPr marL="457200" indent="0" algn="ctr">
              <a:spcBef>
                <a:spcPts val="1000"/>
              </a:spcBef>
              <a:buNone/>
              <a:defRPr sz="1800">
                <a:solidFill>
                  <a:schemeClr val="bg1"/>
                </a:solidFill>
              </a:defRPr>
            </a:lvl2pPr>
            <a:lvl3pPr marL="914400" indent="0" algn="ctr">
              <a:spcBef>
                <a:spcPts val="1000"/>
              </a:spcBef>
              <a:buNone/>
              <a:defRPr sz="1800">
                <a:solidFill>
                  <a:schemeClr val="bg1"/>
                </a:solidFill>
              </a:defRPr>
            </a:lvl3pPr>
            <a:lvl4pPr marL="1371600" indent="0" algn="ctr">
              <a:spcBef>
                <a:spcPts val="1000"/>
              </a:spcBef>
              <a:buNone/>
              <a:defRPr sz="1800">
                <a:solidFill>
                  <a:schemeClr val="bg1"/>
                </a:solidFill>
              </a:defRPr>
            </a:lvl4pPr>
            <a:lvl5pPr marL="1828800" indent="0" algn="ctr">
              <a:spcBef>
                <a:spcPts val="1000"/>
              </a:spcBef>
              <a:buNone/>
              <a:defRPr sz="1800">
                <a:solidFill>
                  <a:schemeClr val="bg1"/>
                </a:solidFill>
              </a:defRPr>
            </a:lvl5pPr>
          </a:lstStyle>
          <a:p>
            <a:pPr lvl="0"/>
            <a:r>
              <a:rPr lang="en-US" dirty="0"/>
              <a:t>Click to add text</a:t>
            </a:r>
          </a:p>
        </p:txBody>
      </p:sp>
    </p:spTree>
    <p:extLst>
      <p:ext uri="{BB962C8B-B14F-4D97-AF65-F5344CB8AC3E}">
        <p14:creationId xmlns:p14="http://schemas.microsoft.com/office/powerpoint/2010/main" val="21629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562816" y="457200"/>
            <a:ext cx="4837176" cy="1993392"/>
          </a:xfrm>
        </p:spPr>
        <p:txBody>
          <a:bodyPr anchor="b">
            <a:noAutofit/>
          </a:bodyPr>
          <a:lstStyle>
            <a:lvl1pPr>
              <a:defRPr sz="3200"/>
            </a:lvl1pPr>
          </a:lstStyle>
          <a:p>
            <a:r>
              <a:rPr lang="en-US" dirty="0"/>
              <a:t>Click to add title</a:t>
            </a:r>
          </a:p>
        </p:txBody>
      </p:sp>
      <p:sp>
        <p:nvSpPr>
          <p:cNvPr id="10" name="Picture Placeholder 9">
            <a:extLst>
              <a:ext uri="{FF2B5EF4-FFF2-40B4-BE49-F238E27FC236}">
                <a16:creationId xmlns:a16="http://schemas.microsoft.com/office/drawing/2014/main" id="{6B8CBAD6-FC79-B2BB-0B67-26429A6D4C8C}"/>
              </a:ext>
            </a:extLst>
          </p:cNvPr>
          <p:cNvSpPr>
            <a:spLocks noGrp="1"/>
          </p:cNvSpPr>
          <p:nvPr>
            <p:ph type="pic" sz="quarter" idx="10"/>
          </p:nvPr>
        </p:nvSpPr>
        <p:spPr>
          <a:xfrm>
            <a:off x="-28882" y="0"/>
            <a:ext cx="6115050" cy="6858000"/>
          </a:xfrm>
          <a:prstGeom prst="parallelogram">
            <a:avLst/>
          </a:prstGeom>
          <a:ln>
            <a:noFill/>
          </a:ln>
        </p:spPr>
        <p:txBody>
          <a:bodyPr tIns="0">
            <a:normAutofit/>
          </a:bodyPr>
          <a:lstStyle>
            <a:lvl1pPr marL="0" indent="0" algn="ctr">
              <a:buNone/>
              <a:defRPr sz="2000"/>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562818" y="2752344"/>
            <a:ext cx="4837174" cy="3136392"/>
          </a:xfrm>
        </p:spPr>
        <p:txBody>
          <a:bodyPr anchor="t" anchorCtr="0">
            <a:normAutofit/>
          </a:bodyPr>
          <a:lstStyle>
            <a:lvl1pPr marL="0" indent="0">
              <a:lnSpc>
                <a:spcPct val="150000"/>
              </a:lnSpc>
              <a:spcBef>
                <a:spcPts val="1000"/>
              </a:spcBef>
              <a:buNone/>
              <a:defRPr sz="1800" cap="all" spc="300" baseline="0"/>
            </a:lvl1pPr>
            <a:lvl2pPr marL="457200" indent="0">
              <a:lnSpc>
                <a:spcPct val="150000"/>
              </a:lnSpc>
              <a:spcBef>
                <a:spcPts val="1000"/>
              </a:spcBef>
              <a:buNone/>
              <a:defRPr sz="1800" cap="all" spc="300" baseline="0"/>
            </a:lvl2pPr>
            <a:lvl3pPr marL="914400" indent="0">
              <a:lnSpc>
                <a:spcPct val="150000"/>
              </a:lnSpc>
              <a:spcBef>
                <a:spcPts val="1000"/>
              </a:spcBef>
              <a:buNone/>
              <a:defRPr sz="1800" cap="all" spc="300" baseline="0"/>
            </a:lvl3pPr>
            <a:lvl4pPr marL="1371600" indent="0">
              <a:lnSpc>
                <a:spcPct val="150000"/>
              </a:lnSpc>
              <a:spcBef>
                <a:spcPts val="1000"/>
              </a:spcBef>
              <a:buNone/>
              <a:defRPr sz="1800" cap="all" spc="300" baseline="0"/>
            </a:lvl4pPr>
            <a:lvl5pPr marL="1828800" indent="0">
              <a:lnSpc>
                <a:spcPct val="150000"/>
              </a:lnSpc>
              <a:spcBef>
                <a:spcPts val="1000"/>
              </a:spcBef>
              <a:buNone/>
              <a:defRPr sz="1800" cap="all" spc="30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934796A3-781D-5244-DAB8-2D6EE0AC3B70}"/>
              </a:ext>
              <a:ext uri="{C183D7F6-B498-43B3-948B-1728B52AA6E4}">
                <adec:decorative xmlns:adec="http://schemas.microsoft.com/office/drawing/2017/decorative" val="1"/>
              </a:ext>
            </a:extLst>
          </p:cNvPr>
          <p:cNvSpPr/>
          <p:nvPr userDrawn="1"/>
        </p:nvSpPr>
        <p:spPr>
          <a:xfrm>
            <a:off x="6562817"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43880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117600" y="762000"/>
            <a:ext cx="5066250" cy="2900680"/>
          </a:xfrm>
        </p:spPr>
        <p:txBody>
          <a:bodyPr anchor="b">
            <a:noAutofit/>
          </a:bodyPr>
          <a:lstStyle>
            <a:lvl1pPr algn="ctr">
              <a:defRPr sz="3200"/>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82836803-D9E6-3DF1-3B90-1E7E677CC7B7}"/>
              </a:ext>
            </a:extLst>
          </p:cNvPr>
          <p:cNvSpPr>
            <a:spLocks noGrp="1"/>
          </p:cNvSpPr>
          <p:nvPr>
            <p:ph type="pic" sz="quarter" idx="10" hasCustomPrompt="1"/>
          </p:nvPr>
        </p:nvSpPr>
        <p:spPr>
          <a:xfrm flipH="1">
            <a:off x="6086167" y="-22225"/>
            <a:ext cx="6080760" cy="6902450"/>
          </a:xfrm>
          <a:prstGeom prst="parallelogram">
            <a:avLst/>
          </a:prstGeom>
          <a:ln>
            <a:noFill/>
          </a:ln>
        </p:spPr>
        <p:txBody>
          <a:bodyPr lIns="0" tIns="0">
            <a:normAutofit/>
          </a:bodyPr>
          <a:lstStyle>
            <a:lvl1pPr marL="0" indent="0" algn="l">
              <a:buNone/>
              <a:defRPr sz="2000"/>
            </a:lvl1pPr>
          </a:lstStyle>
          <a:p>
            <a:r>
              <a:rPr lang="en-US" dirty="0"/>
              <a:t>Click icon to add image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117600" y="4145280"/>
            <a:ext cx="5066250" cy="690880"/>
          </a:xfrm>
          <a:gradFill flip="none" rotWithShape="1">
            <a:gsLst>
              <a:gs pos="0">
                <a:schemeClr val="accent5"/>
              </a:gs>
              <a:gs pos="100000">
                <a:schemeClr val="accent2">
                  <a:lumMod val="97000"/>
                  <a:lumOff val="3000"/>
                </a:schemeClr>
              </a:gs>
              <a:gs pos="50000">
                <a:schemeClr val="accent1"/>
              </a:gs>
            </a:gsLst>
            <a:lin ang="10200000" scaled="0"/>
            <a:tileRect/>
          </a:gradFill>
        </p:spPr>
        <p:txBody>
          <a:bodyPr anchor="ctr">
            <a:normAutofit/>
          </a:bodyPr>
          <a:lstStyle>
            <a:lvl1pPr marL="0" indent="0" algn="ctr">
              <a:buNone/>
              <a:defRPr sz="24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subtitle</a:t>
            </a:r>
          </a:p>
        </p:txBody>
      </p:sp>
    </p:spTree>
    <p:extLst>
      <p:ext uri="{BB962C8B-B14F-4D97-AF65-F5344CB8AC3E}">
        <p14:creationId xmlns:p14="http://schemas.microsoft.com/office/powerpoint/2010/main" val="192418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5242425" y="466344"/>
            <a:ext cx="6241651" cy="1710354"/>
          </a:xfrm>
        </p:spPr>
        <p:txBody>
          <a:bodyPr bIns="0" anchor="ctr" anchorCtr="0">
            <a:noAutofit/>
          </a:bodyPr>
          <a:lstStyle>
            <a:lvl1pPr>
              <a:defRPr sz="3200"/>
            </a:lvl1pPr>
          </a:lstStyle>
          <a:p>
            <a:r>
              <a:rPr lang="en-US" dirty="0"/>
              <a:t>Click to add title</a:t>
            </a:r>
          </a:p>
        </p:txBody>
      </p:sp>
      <p:sp>
        <p:nvSpPr>
          <p:cNvPr id="10" name="Picture Placeholder 9">
            <a:extLst>
              <a:ext uri="{FF2B5EF4-FFF2-40B4-BE49-F238E27FC236}">
                <a16:creationId xmlns:a16="http://schemas.microsoft.com/office/drawing/2014/main" id="{511A5385-FB23-93A8-2B8F-9887244244DF}"/>
              </a:ext>
            </a:extLst>
          </p:cNvPr>
          <p:cNvSpPr>
            <a:spLocks noGrp="1"/>
          </p:cNvSpPr>
          <p:nvPr>
            <p:ph type="pic" sz="quarter" idx="10"/>
          </p:nvPr>
        </p:nvSpPr>
        <p:spPr>
          <a:xfrm>
            <a:off x="0" y="0"/>
            <a:ext cx="4287838" cy="6858000"/>
          </a:xfrm>
        </p:spPr>
        <p:txBody>
          <a:bodyPr>
            <a:normAutofit/>
          </a:bodyPr>
          <a:lstStyle>
            <a:lvl1pPr marL="0" indent="0" algn="ctr">
              <a:buNone/>
              <a:defRPr sz="2000"/>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242426" y="2286000"/>
            <a:ext cx="6241650" cy="3474720"/>
          </a:xfrm>
        </p:spPr>
        <p:txBody>
          <a:bodyPr>
            <a:normAutofit/>
          </a:bodyPr>
          <a:lstStyle>
            <a:lvl1pPr marL="228600" indent="-228600">
              <a:spcBef>
                <a:spcPts val="1000"/>
              </a:spcBef>
              <a:spcAft>
                <a:spcPts val="1000"/>
              </a:spcAft>
              <a:buClr>
                <a:schemeClr val="accent2"/>
              </a:buClr>
              <a:buFont typeface="Wingdings" panose="05000000000000000000" pitchFamily="2" charset="2"/>
              <a:buChar char="§"/>
              <a:defRPr sz="1800"/>
            </a:lvl1pPr>
            <a:lvl2pPr marL="228600" indent="-228600">
              <a:spcBef>
                <a:spcPts val="1000"/>
              </a:spcBef>
              <a:spcAft>
                <a:spcPts val="1000"/>
              </a:spcAft>
              <a:buClr>
                <a:schemeClr val="accent2"/>
              </a:buClr>
              <a:buFont typeface="Wingdings" panose="05000000000000000000" pitchFamily="2" charset="2"/>
              <a:buChar char="§"/>
              <a:defRPr sz="1800"/>
            </a:lvl2pPr>
            <a:lvl3pPr marL="228600" indent="-228600">
              <a:spcBef>
                <a:spcPts val="1000"/>
              </a:spcBef>
              <a:spcAft>
                <a:spcPts val="1000"/>
              </a:spcAft>
              <a:buClr>
                <a:schemeClr val="accent2"/>
              </a:buClr>
              <a:buFont typeface="Wingdings" panose="05000000000000000000" pitchFamily="2" charset="2"/>
              <a:buChar char="§"/>
              <a:defRPr sz="1800"/>
            </a:lvl3pPr>
            <a:lvl4pPr marL="228600" indent="-228600">
              <a:spcBef>
                <a:spcPts val="1000"/>
              </a:spcBef>
              <a:spcAft>
                <a:spcPts val="1000"/>
              </a:spcAft>
              <a:buClr>
                <a:schemeClr val="accent2"/>
              </a:buClr>
              <a:buFont typeface="Wingdings" panose="05000000000000000000" pitchFamily="2" charset="2"/>
              <a:buChar char="§"/>
              <a:defRPr sz="1800"/>
            </a:lvl4pPr>
            <a:lvl5pPr marL="228600" indent="-228600">
              <a:spcBef>
                <a:spcPts val="1000"/>
              </a:spcBef>
              <a:spcAft>
                <a:spcPts val="1000"/>
              </a:spcAft>
              <a:buClr>
                <a:schemeClr val="accent2"/>
              </a:buClr>
              <a:buFont typeface="Wingdings" panose="05000000000000000000" pitchFamily="2" charset="2"/>
              <a:buChar cha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50E25A87-9155-9E07-878F-CEC0B137C2D7}"/>
              </a:ext>
              <a:ext uri="{C183D7F6-B498-43B3-948B-1728B52AA6E4}">
                <adec:decorative xmlns:adec="http://schemas.microsoft.com/office/drawing/2017/decorative" val="1"/>
              </a:ext>
            </a:extLst>
          </p:cNvPr>
          <p:cNvSpPr/>
          <p:nvPr userDrawn="1"/>
        </p:nvSpPr>
        <p:spPr>
          <a:xfrm>
            <a:off x="5291586" y="6303963"/>
            <a:ext cx="4287186"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789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143000"/>
            <a:ext cx="9144000" cy="2286000"/>
          </a:xfrm>
        </p:spPr>
        <p:txBody>
          <a:bodyPr anchor="b">
            <a:noAutofit/>
          </a:bodyPr>
          <a:lstStyle>
            <a:lvl1pPr algn="ctr">
              <a:defRPr sz="48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835198"/>
            <a:ext cx="9144000" cy="683219"/>
          </a:xfrm>
          <a:gradFill>
            <a:gsLst>
              <a:gs pos="0">
                <a:schemeClr val="accent5"/>
              </a:gs>
              <a:gs pos="100000">
                <a:schemeClr val="accent2">
                  <a:lumMod val="97000"/>
                  <a:lumOff val="3000"/>
                </a:schemeClr>
              </a:gs>
              <a:gs pos="50000">
                <a:schemeClr val="accent1"/>
              </a:gs>
            </a:gsLst>
            <a:path path="circle">
              <a:fillToRect l="100000" t="100000"/>
            </a:path>
          </a:gradFill>
        </p:spPr>
        <p:txBody>
          <a:bodyPr anchor="ctr">
            <a:normAutofit/>
          </a:bodyPr>
          <a:lstStyle>
            <a:lvl1pPr marL="0" indent="0" algn="ctr">
              <a:buNone/>
              <a:defRPr sz="2400"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subtitle</a:t>
            </a:r>
          </a:p>
        </p:txBody>
      </p:sp>
    </p:spTree>
    <p:extLst>
      <p:ext uri="{BB962C8B-B14F-4D97-AF65-F5344CB8AC3E}">
        <p14:creationId xmlns:p14="http://schemas.microsoft.com/office/powerpoint/2010/main" val="15637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577E27-B60E-C6DD-BAAF-5CCC3D59E5D5}"/>
              </a:ext>
              <a:ext uri="{C183D7F6-B498-43B3-948B-1728B52AA6E4}">
                <adec:decorative xmlns:adec="http://schemas.microsoft.com/office/drawing/2017/decorative" val="1"/>
              </a:ext>
            </a:extLst>
          </p:cNvPr>
          <p:cNvSpPr/>
          <p:nvPr userDrawn="1"/>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880"/>
          </a:xfrm>
        </p:spPr>
        <p:txBody>
          <a:bodyPr anchor="ctr" anchorCtr="0">
            <a:noAutofit/>
          </a:bodyPr>
          <a:lstStyle>
            <a:lvl1pPr algn="ctr">
              <a:defRPr sz="3200"/>
            </a:lvl1pPr>
          </a:lstStyle>
          <a:p>
            <a:r>
              <a:rPr lang="en-US" dirty="0"/>
              <a:t>Click to add title</a:t>
            </a:r>
          </a:p>
        </p:txBody>
      </p:sp>
      <p:sp>
        <p:nvSpPr>
          <p:cNvPr id="9" name="Content Placeholder 10">
            <a:extLst>
              <a:ext uri="{FF2B5EF4-FFF2-40B4-BE49-F238E27FC236}">
                <a16:creationId xmlns:a16="http://schemas.microsoft.com/office/drawing/2014/main" id="{964CA031-27E0-D0AA-1451-A904CCF234FE}"/>
              </a:ext>
            </a:extLst>
          </p:cNvPr>
          <p:cNvSpPr>
            <a:spLocks noGrp="1"/>
          </p:cNvSpPr>
          <p:nvPr>
            <p:ph sz="quarter" idx="13" hasCustomPrompt="1"/>
          </p:nvPr>
        </p:nvSpPr>
        <p:spPr>
          <a:xfrm>
            <a:off x="838199" y="2024781"/>
            <a:ext cx="5212079"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81FE0D7D-86B7-CCD2-A7A1-70E95846B542}"/>
              </a:ext>
            </a:extLst>
          </p:cNvPr>
          <p:cNvSpPr>
            <a:spLocks noGrp="1"/>
          </p:cNvSpPr>
          <p:nvPr>
            <p:ph sz="quarter" idx="14" hasCustomPrompt="1"/>
          </p:nvPr>
        </p:nvSpPr>
        <p:spPr>
          <a:xfrm>
            <a:off x="6459795" y="2024780"/>
            <a:ext cx="4894006"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10/24/2024</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50529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880"/>
          </a:xfrm>
        </p:spPr>
        <p:txBody>
          <a:bodyPr anchor="ctr" anchorCtr="0">
            <a:noAutofit/>
          </a:bodyPr>
          <a:lstStyle>
            <a:lvl1pPr algn="ctr">
              <a:defRPr sz="3200"/>
            </a:lvl1pPr>
          </a:lstStyle>
          <a:p>
            <a:r>
              <a:rPr lang="en-US" dirty="0"/>
              <a:t>Click to add title</a:t>
            </a:r>
          </a:p>
        </p:txBody>
      </p:sp>
      <p:sp>
        <p:nvSpPr>
          <p:cNvPr id="11" name="Content Placeholder 10">
            <a:extLst>
              <a:ext uri="{FF2B5EF4-FFF2-40B4-BE49-F238E27FC236}">
                <a16:creationId xmlns:a16="http://schemas.microsoft.com/office/drawing/2014/main" id="{2D2DE411-9D7C-15AE-0B59-F26B2BF8C522}"/>
              </a:ext>
            </a:extLst>
          </p:cNvPr>
          <p:cNvSpPr>
            <a:spLocks noGrp="1"/>
          </p:cNvSpPr>
          <p:nvPr>
            <p:ph sz="quarter" idx="13" hasCustomPrompt="1"/>
          </p:nvPr>
        </p:nvSpPr>
        <p:spPr>
          <a:xfrm>
            <a:off x="838200" y="2024781"/>
            <a:ext cx="2878394" cy="4137189"/>
          </a:xfrm>
        </p:spPr>
        <p:txBody>
          <a:bodyPr>
            <a:normAutofit/>
          </a:bodyPr>
          <a:lstStyle>
            <a:lvl1pPr marL="342900" indent="-342900">
              <a:spcBef>
                <a:spcPts val="1000"/>
              </a:spcBef>
              <a:spcAft>
                <a:spcPts val="1000"/>
              </a:spcAft>
              <a:buClr>
                <a:schemeClr val="accent2"/>
              </a:buClr>
              <a:buFont typeface="+mj-lt"/>
              <a:buAutoNum type="arabicPeriod"/>
              <a:defRPr sz="1800">
                <a:latin typeface="+mn-lt"/>
              </a:defRPr>
            </a:lvl1pPr>
            <a:lvl2pPr marL="800100" indent="-342900">
              <a:spcBef>
                <a:spcPts val="1000"/>
              </a:spcBef>
              <a:spcAft>
                <a:spcPts val="1000"/>
              </a:spcAft>
              <a:buClr>
                <a:schemeClr val="accent2"/>
              </a:buClr>
              <a:buFont typeface="+mj-lt"/>
              <a:buAutoNum type="alphaLcPeriod"/>
              <a:defRPr sz="1800">
                <a:latin typeface="+mn-lt"/>
              </a:defRPr>
            </a:lvl2pPr>
            <a:lvl3pPr marL="1257300" indent="-342900">
              <a:spcBef>
                <a:spcPts val="1000"/>
              </a:spcBef>
              <a:spcAft>
                <a:spcPts val="1000"/>
              </a:spcAft>
              <a:buClr>
                <a:schemeClr val="accent2"/>
              </a:buClr>
              <a:buFont typeface="+mj-lt"/>
              <a:buAutoNum type="arabicParenR"/>
              <a:defRPr sz="1800">
                <a:latin typeface="+mn-lt"/>
              </a:defRPr>
            </a:lvl3pPr>
            <a:lvl4pPr marL="1714500" indent="-342900">
              <a:spcBef>
                <a:spcPts val="1000"/>
              </a:spcBef>
              <a:spcAft>
                <a:spcPts val="1000"/>
              </a:spcAft>
              <a:buClr>
                <a:schemeClr val="accent2"/>
              </a:buClr>
              <a:buFont typeface="+mj-lt"/>
              <a:buAutoNum type="alphaLcParenR"/>
              <a:defRPr sz="1800">
                <a:latin typeface="+mn-lt"/>
              </a:defRPr>
            </a:lvl4pPr>
            <a:lvl5pPr marL="2057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4" name="Content Placeholder 10">
            <a:extLst>
              <a:ext uri="{FF2B5EF4-FFF2-40B4-BE49-F238E27FC236}">
                <a16:creationId xmlns:a16="http://schemas.microsoft.com/office/drawing/2014/main" id="{60FEDE7C-502F-ECFE-4136-E99206849C2A}"/>
              </a:ext>
            </a:extLst>
          </p:cNvPr>
          <p:cNvSpPr>
            <a:spLocks noGrp="1"/>
          </p:cNvSpPr>
          <p:nvPr>
            <p:ph sz="quarter" idx="14" hasCustomPrompt="1"/>
          </p:nvPr>
        </p:nvSpPr>
        <p:spPr>
          <a:xfrm>
            <a:off x="6459795" y="2024780"/>
            <a:ext cx="4894006"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10/24/2024</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65785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201" y="448056"/>
            <a:ext cx="6172200" cy="1581912"/>
          </a:xfrm>
        </p:spPr>
        <p:txBody>
          <a:bodyPr anchor="b" anchorCtr="0">
            <a:noAutofit/>
          </a:bodyPr>
          <a:lstStyle>
            <a:lvl1pPr>
              <a:defRPr sz="3200"/>
            </a:lvl1pPr>
          </a:lstStyle>
          <a:p>
            <a:r>
              <a:rPr lang="en-US"/>
              <a:t>Click to edit Master title style</a:t>
            </a:r>
            <a:endParaRPr lang="en-US" dirty="0"/>
          </a:p>
        </p:txBody>
      </p:sp>
      <p:sp>
        <p:nvSpPr>
          <p:cNvPr id="4" name="Content Placeholder 10">
            <a:extLst>
              <a:ext uri="{FF2B5EF4-FFF2-40B4-BE49-F238E27FC236}">
                <a16:creationId xmlns:a16="http://schemas.microsoft.com/office/drawing/2014/main" id="{5F30E2A0-23EF-51B1-8ABD-00429EEA0642}"/>
              </a:ext>
            </a:extLst>
          </p:cNvPr>
          <p:cNvSpPr>
            <a:spLocks noGrp="1"/>
          </p:cNvSpPr>
          <p:nvPr>
            <p:ph sz="quarter" idx="14" hasCustomPrompt="1"/>
          </p:nvPr>
        </p:nvSpPr>
        <p:spPr>
          <a:xfrm>
            <a:off x="838200" y="2257063"/>
            <a:ext cx="4894006" cy="3904906"/>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AF15552F-C66B-341F-2D37-0389710BA5E2}"/>
              </a:ext>
            </a:extLst>
          </p:cNvPr>
          <p:cNvSpPr>
            <a:spLocks noGrp="1"/>
          </p:cNvSpPr>
          <p:nvPr>
            <p:ph type="pic" sz="quarter" idx="10"/>
          </p:nvPr>
        </p:nvSpPr>
        <p:spPr>
          <a:xfrm>
            <a:off x="7500938" y="-22225"/>
            <a:ext cx="4714875" cy="6880225"/>
          </a:xfrm>
        </p:spPr>
        <p:txBody>
          <a:bodyPr>
            <a:normAutofit/>
          </a:bodyPr>
          <a:lstStyle>
            <a:lvl1pPr marL="0" indent="0" algn="ctr">
              <a:buNone/>
              <a:defRPr sz="2000"/>
            </a:lvl1pPr>
          </a:lstStyle>
          <a:p>
            <a:r>
              <a:rPr lang="en-US"/>
              <a:t>Click icon to add picture</a:t>
            </a:r>
            <a:endParaRPr lang="en-US" dirty="0"/>
          </a:p>
        </p:txBody>
      </p:sp>
      <p:sp>
        <p:nvSpPr>
          <p:cNvPr id="12" name="Rectangle 11">
            <a:extLst>
              <a:ext uri="{FF2B5EF4-FFF2-40B4-BE49-F238E27FC236}">
                <a16:creationId xmlns:a16="http://schemas.microsoft.com/office/drawing/2014/main" id="{0D8DCC6D-8B88-7BE0-7240-F743AE09EC48}"/>
              </a:ext>
              <a:ext uri="{C183D7F6-B498-43B3-948B-1728B52AA6E4}">
                <adec:decorative xmlns:adec="http://schemas.microsoft.com/office/drawing/2017/decorative" val="1"/>
              </a:ext>
            </a:extLst>
          </p:cNvPr>
          <p:cNvSpPr/>
          <p:nvPr userDrawn="1"/>
        </p:nvSpPr>
        <p:spPr>
          <a:xfrm>
            <a:off x="993814" y="6303963"/>
            <a:ext cx="4287186"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543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563"/>
          </a:xfrm>
        </p:spPr>
        <p:txBody>
          <a:bodyPr anchor="ctr" anchorCtr="0">
            <a:noAutofit/>
          </a:bodyPr>
          <a:lstStyle>
            <a:lvl1pPr algn="ctr">
              <a:defRPr sz="3200"/>
            </a:lvl1pPr>
          </a:lstStyle>
          <a:p>
            <a:r>
              <a:rPr lang="en-US" dirty="0"/>
              <a:t>Click to add title</a:t>
            </a:r>
          </a:p>
        </p:txBody>
      </p:sp>
      <p:sp>
        <p:nvSpPr>
          <p:cNvPr id="4" name="Content Placeholder 10">
            <a:extLst>
              <a:ext uri="{FF2B5EF4-FFF2-40B4-BE49-F238E27FC236}">
                <a16:creationId xmlns:a16="http://schemas.microsoft.com/office/drawing/2014/main" id="{9C3ED3BF-FF6B-07FA-72C4-F6102A8558AF}"/>
              </a:ext>
            </a:extLst>
          </p:cNvPr>
          <p:cNvSpPr>
            <a:spLocks noGrp="1"/>
          </p:cNvSpPr>
          <p:nvPr>
            <p:ph sz="quarter" idx="15" hasCustomPrompt="1"/>
          </p:nvPr>
        </p:nvSpPr>
        <p:spPr>
          <a:xfrm>
            <a:off x="896074" y="2106591"/>
            <a:ext cx="2067045" cy="3633787"/>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600">
                <a:latin typeface="+mn-lt"/>
              </a:defRPr>
            </a:lvl2pPr>
            <a:lvl3pPr marL="457200" indent="-228600">
              <a:spcBef>
                <a:spcPts val="1000"/>
              </a:spcBef>
              <a:spcAft>
                <a:spcPts val="1000"/>
              </a:spcAft>
              <a:buClr>
                <a:schemeClr val="accent2"/>
              </a:buClr>
              <a:buFont typeface="Wingdings" panose="05000000000000000000" pitchFamily="2" charset="2"/>
              <a:buChar char="§"/>
              <a:defRPr sz="1400">
                <a:latin typeface="+mn-lt"/>
              </a:defRPr>
            </a:lvl3pPr>
            <a:lvl4pPr marL="685800" indent="-228600">
              <a:spcBef>
                <a:spcPts val="1000"/>
              </a:spcBef>
              <a:spcAft>
                <a:spcPts val="1000"/>
              </a:spcAft>
              <a:buClr>
                <a:schemeClr val="accent2"/>
              </a:buClr>
              <a:buFont typeface="Wingdings" panose="05000000000000000000" pitchFamily="2" charset="2"/>
              <a:buChar char="§"/>
              <a:defRPr sz="1400">
                <a:latin typeface="+mn-lt"/>
              </a:defRPr>
            </a:lvl4pPr>
            <a:lvl5pPr marL="914400" indent="-228600">
              <a:spcBef>
                <a:spcPts val="1000"/>
              </a:spcBef>
              <a:spcAft>
                <a:spcPts val="1000"/>
              </a:spcAft>
              <a:buClr>
                <a:schemeClr val="accent2"/>
              </a:buClr>
              <a:buFont typeface="Wingdings" panose="05000000000000000000" pitchFamily="2" charset="2"/>
              <a:buChar char="§"/>
              <a:defRPr sz="12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3483980" y="2106591"/>
            <a:ext cx="7869820" cy="4016713"/>
          </a:xfrm>
        </p:spPr>
        <p:txBody>
          <a:bodyPr/>
          <a:lstStyle/>
          <a:p>
            <a:r>
              <a:rPr lang="en-US"/>
              <a:t>Click icon to add table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10/24/2024</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8081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D8061D-18C3-4F4F-85EF-561633F58754}" type="datetimeFigureOut">
              <a:rPr lang="en-US" smtClean="0"/>
              <a:t>10/24/2024</a:t>
            </a:fld>
            <a:endParaRPr lang="en-US"/>
          </a:p>
        </p:txBody>
      </p:sp>
      <p:sp>
        <p:nvSpPr>
          <p:cNvPr id="5" name="Footer Placeholder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9" r:id="rId3"/>
    <p:sldLayoutId id="2147483650" r:id="rId4"/>
    <p:sldLayoutId id="2147483649" r:id="rId5"/>
    <p:sldLayoutId id="2147483662" r:id="rId6"/>
    <p:sldLayoutId id="2147483663" r:id="rId7"/>
    <p:sldLayoutId id="2147483652" r:id="rId8"/>
    <p:sldLayoutId id="2147483666" r:id="rId9"/>
    <p:sldLayoutId id="2147483664" r:id="rId10"/>
    <p:sldLayoutId id="2147483665" r:id="rId11"/>
    <p:sldLayoutId id="2147483661" r:id="rId12"/>
  </p:sldLayoutIdLst>
  <p:txStyles>
    <p:titleStyle>
      <a:lvl1pPr algn="l" defTabSz="914400" rtl="0" eaLnBrk="1" latinLnBrk="0" hangingPunct="1">
        <a:lnSpc>
          <a:spcPct val="90000"/>
        </a:lnSpc>
        <a:spcBef>
          <a:spcPct val="0"/>
        </a:spcBef>
        <a:buNone/>
        <a:defRPr sz="4800" kern="1200" cap="all" spc="3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jitze1942/1750394833"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cde.ual.es/en/mind-the-gap-in-standardisation-of-cybersecurity-for-artificial-intelligence/"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creativecommons.org/licenses/by-nc-sa/3.0/" TargetMode="External"/><Relationship Id="rId4" Type="http://schemas.openxmlformats.org/officeDocument/2006/relationships/hyperlink" Target="https://www.bauer-power.net/2018/12/brace-yourselves-for-upcoming.htm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video" Target="https://www.youtube.com/embed/vT_PNKg3v7s?feature=oembed"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cisa.gov/water" TargetMode="External"/><Relationship Id="rId7" Type="http://schemas.openxmlformats.org/officeDocument/2006/relationships/hyperlink" Target="https://www.cisa.gov/resources-tools/resources/water-and-wastewater-sector-incident-response-guide"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www.epa.gov/waterresilience/cybersecurity-assessments" TargetMode="External"/><Relationship Id="rId5" Type="http://schemas.openxmlformats.org/officeDocument/2006/relationships/hyperlink" Target="https://www.cisa.gov/secure-our-world/secure-your-business" TargetMode="External"/><Relationship Id="rId4" Type="http://schemas.openxmlformats.org/officeDocument/2006/relationships/hyperlink" Target="https://www.cisa.gov/resources-tools/resources/top-cyber-actions-securing-water-systems" TargetMode="External"/><Relationship Id="rId9" Type="http://schemas.openxmlformats.org/officeDocument/2006/relationships/hyperlink" Target="https://www.thedailyoutsider.com/2019/06/notations-on-our-world-special-edition_10.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hyperlink" Target="http://www.public-domain-image.com/free-images/fauna-animals/bears/ursus-americanus-black-bear-anima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flickr.com/photos/yellowstonenps/1839210937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1"/><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rawpixel.com/image/392863/free-photo-image-security-fraud-hack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s://wecdsbit.blogspot.com/2017/05/increasing-your-digital-responsibility.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s://wecdsbit.blogspot.com/2016/09/phising-anyone-some-great-tips-to.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782ED2F6-AFB3-9199-3999-2B5E4BAF242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158" r="21508" b="-1"/>
          <a:stretch/>
        </p:blipFill>
        <p:spPr>
          <a:xfrm>
            <a:off x="-28882" y="10"/>
            <a:ext cx="6115050" cy="6857990"/>
          </a:xfrm>
          <a:noFill/>
        </p:spPr>
      </p:pic>
      <p:pic>
        <p:nvPicPr>
          <p:cNvPr id="9" name="Content Placeholder 8">
            <a:extLst>
              <a:ext uri="{FF2B5EF4-FFF2-40B4-BE49-F238E27FC236}">
                <a16:creationId xmlns:a16="http://schemas.microsoft.com/office/drawing/2014/main" id="{439C03AF-659E-390F-1F1A-A1667857163A}"/>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6400800" y="1939913"/>
            <a:ext cx="4535055" cy="3697201"/>
          </a:xfrm>
        </p:spPr>
      </p:pic>
      <p:sp>
        <p:nvSpPr>
          <p:cNvPr id="6" name="Title 5">
            <a:extLst>
              <a:ext uri="{FF2B5EF4-FFF2-40B4-BE49-F238E27FC236}">
                <a16:creationId xmlns:a16="http://schemas.microsoft.com/office/drawing/2014/main" id="{F20A922B-22EC-7FD8-FA8C-2FFAC558BD66}"/>
              </a:ext>
            </a:extLst>
          </p:cNvPr>
          <p:cNvSpPr>
            <a:spLocks noGrp="1"/>
          </p:cNvSpPr>
          <p:nvPr>
            <p:ph type="title"/>
          </p:nvPr>
        </p:nvSpPr>
        <p:spPr>
          <a:xfrm>
            <a:off x="3028643" y="345029"/>
            <a:ext cx="8959273" cy="1249865"/>
          </a:xfrm>
        </p:spPr>
        <p:txBody>
          <a:bodyPr anchor="b">
            <a:normAutofit/>
          </a:bodyPr>
          <a:lstStyle/>
          <a:p>
            <a:pPr algn="r"/>
            <a:r>
              <a:rPr lang="en-US" sz="4400" b="1" dirty="0"/>
              <a:t>Outrunning the bear</a:t>
            </a:r>
            <a:br>
              <a:rPr lang="en-US" sz="3000" dirty="0"/>
            </a:br>
            <a:r>
              <a:rPr lang="en-US" sz="2400" dirty="0"/>
              <a:t>Avoiding Cyber Attacks</a:t>
            </a:r>
          </a:p>
        </p:txBody>
      </p:sp>
      <p:sp>
        <p:nvSpPr>
          <p:cNvPr id="7" name="TextBox 6">
            <a:extLst>
              <a:ext uri="{FF2B5EF4-FFF2-40B4-BE49-F238E27FC236}">
                <a16:creationId xmlns:a16="http://schemas.microsoft.com/office/drawing/2014/main" id="{7D99E5D1-E2F5-B37D-6AF7-91C511E01BFF}"/>
              </a:ext>
            </a:extLst>
          </p:cNvPr>
          <p:cNvSpPr txBox="1"/>
          <p:nvPr/>
        </p:nvSpPr>
        <p:spPr>
          <a:xfrm>
            <a:off x="3899352"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jitze1942/175039483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63926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xfrm>
            <a:off x="838200" y="365760"/>
            <a:ext cx="10515600" cy="1325880"/>
          </a:xfrm>
        </p:spPr>
        <p:txBody>
          <a:bodyPr anchor="ctr">
            <a:normAutofit/>
          </a:bodyPr>
          <a:lstStyle/>
          <a:p>
            <a:r>
              <a:rPr lang="en-US" dirty="0" err="1"/>
              <a:t>Whats</a:t>
            </a:r>
            <a:r>
              <a:rPr lang="en-US" dirty="0"/>
              <a:t> your cybersecurity goal?</a:t>
            </a:r>
          </a:p>
        </p:txBody>
      </p:sp>
      <p:sp>
        <p:nvSpPr>
          <p:cNvPr id="3" name="Content Placeholder 2">
            <a:extLst>
              <a:ext uri="{FF2B5EF4-FFF2-40B4-BE49-F238E27FC236}">
                <a16:creationId xmlns:a16="http://schemas.microsoft.com/office/drawing/2014/main" id="{ECC8AA23-D8D0-93BE-5C5F-103A750B0D2F}"/>
              </a:ext>
            </a:extLst>
          </p:cNvPr>
          <p:cNvSpPr>
            <a:spLocks noGrp="1"/>
          </p:cNvSpPr>
          <p:nvPr>
            <p:ph sz="quarter" idx="13"/>
          </p:nvPr>
        </p:nvSpPr>
        <p:spPr>
          <a:xfrm>
            <a:off x="595223" y="2024781"/>
            <a:ext cx="5455055" cy="4137189"/>
          </a:xfrm>
        </p:spPr>
        <p:txBody>
          <a:bodyPr vert="horz" lIns="91440" tIns="45720" rIns="91440" bIns="45720" rtlCol="0">
            <a:normAutofit/>
          </a:bodyPr>
          <a:lstStyle/>
          <a:p>
            <a:r>
              <a:rPr lang="en-US" dirty="0"/>
              <a:t>Protect organization assets: data, information and business continuity</a:t>
            </a:r>
          </a:p>
          <a:p>
            <a:r>
              <a:rPr lang="en-US" dirty="0"/>
              <a:t>Slide 8 – focus on those 5 areas: </a:t>
            </a:r>
          </a:p>
          <a:p>
            <a:pPr marL="342900" indent="-342900">
              <a:buAutoNum type="arabicPeriod"/>
            </a:pPr>
            <a:r>
              <a:rPr lang="en-US" b="1" dirty="0"/>
              <a:t>User/Human Layer</a:t>
            </a:r>
          </a:p>
          <a:p>
            <a:pPr marL="342900" indent="-342900">
              <a:buAutoNum type="arabicPeriod"/>
            </a:pPr>
            <a:r>
              <a:rPr lang="en-US" dirty="0"/>
              <a:t>Perimeter Layer</a:t>
            </a:r>
          </a:p>
          <a:p>
            <a:pPr marL="342900" indent="-342900">
              <a:buAutoNum type="arabicPeriod"/>
            </a:pPr>
            <a:r>
              <a:rPr lang="en-US" dirty="0"/>
              <a:t>Network Layer</a:t>
            </a:r>
          </a:p>
          <a:p>
            <a:pPr marL="342900" indent="-342900">
              <a:buAutoNum type="arabicPeriod"/>
            </a:pPr>
            <a:r>
              <a:rPr lang="en-US" dirty="0"/>
              <a:t>Endpoint Layer</a:t>
            </a:r>
          </a:p>
          <a:p>
            <a:pPr marL="342900" indent="-342900">
              <a:buAutoNum type="arabicPeriod"/>
            </a:pPr>
            <a:r>
              <a:rPr lang="en-US" dirty="0"/>
              <a:t>Data Layer</a:t>
            </a:r>
            <a:br>
              <a:rPr lang="en-US" dirty="0"/>
            </a:br>
            <a:br>
              <a:rPr lang="en-US" dirty="0"/>
            </a:b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pic>
        <p:nvPicPr>
          <p:cNvPr id="15" name="Picture Placeholder 5">
            <a:extLst>
              <a:ext uri="{FF2B5EF4-FFF2-40B4-BE49-F238E27FC236}">
                <a16:creationId xmlns:a16="http://schemas.microsoft.com/office/drawing/2014/main" id="{BBD84AA8-495D-1210-1B06-DA73C5BCF36A}"/>
              </a:ext>
            </a:extLst>
          </p:cNvPr>
          <p:cNvPicPr>
            <a:picLocks noGrp="1" noChangeAspect="1"/>
          </p:cNvPicPr>
          <p:nvPr>
            <p:ph sz="quarter" idx="14"/>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440" r="18610" b="-2"/>
          <a:stretch/>
        </p:blipFill>
        <p:spPr>
          <a:xfrm>
            <a:off x="6459795" y="2024780"/>
            <a:ext cx="4894006" cy="4137189"/>
          </a:xfrm>
          <a:noFill/>
        </p:spPr>
      </p:pic>
      <p:sp>
        <p:nvSpPr>
          <p:cNvPr id="4" name="TextBox 3">
            <a:extLst>
              <a:ext uri="{FF2B5EF4-FFF2-40B4-BE49-F238E27FC236}">
                <a16:creationId xmlns:a16="http://schemas.microsoft.com/office/drawing/2014/main" id="{41F1680E-6C4C-5762-02F2-8BB5024DDDD1}"/>
              </a:ext>
            </a:extLst>
          </p:cNvPr>
          <p:cNvSpPr txBox="1"/>
          <p:nvPr/>
        </p:nvSpPr>
        <p:spPr>
          <a:xfrm>
            <a:off x="8913710" y="5961914"/>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bauer-power.net/2018/12/brace-yourselves-for-upcoming.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649597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nline Media 10" title="Snowboarder Girl Chased By Bear - I Was Singing Rihanna Work And Didn't Know It Was Behind Me!">
            <a:hlinkClick r:id="" action="ppaction://media"/>
            <a:extLst>
              <a:ext uri="{FF2B5EF4-FFF2-40B4-BE49-F238E27FC236}">
                <a16:creationId xmlns:a16="http://schemas.microsoft.com/office/drawing/2014/main" id="{B953FAC7-2E36-23F0-337F-E5BB07858B8B}"/>
              </a:ext>
            </a:extLst>
          </p:cNvPr>
          <p:cNvPicPr>
            <a:picLocks noRot="1" noChangeAspect="1"/>
          </p:cNvPicPr>
          <p:nvPr>
            <a:videoFile r:link="rId1"/>
          </p:nvPr>
        </p:nvPicPr>
        <p:blipFill>
          <a:blip r:embed="rId4"/>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42599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838200" y="365760"/>
            <a:ext cx="10515600" cy="1325563"/>
          </a:xfrm>
          <a:noFill/>
        </p:spPr>
        <p:txBody>
          <a:bodyPr anchor="ctr"/>
          <a:lstStyle/>
          <a:p>
            <a:r>
              <a:rPr lang="en-US" dirty="0"/>
              <a:t>Resources to assist</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quarter" idx="15"/>
          </p:nvPr>
        </p:nvSpPr>
        <p:spPr>
          <a:xfrm>
            <a:off x="838200" y="1790329"/>
            <a:ext cx="5134335" cy="4113054"/>
          </a:xfrm>
          <a:noFill/>
        </p:spPr>
        <p:txBody>
          <a:bodyPr vert="horz" lIns="91440" tIns="45720" rIns="91440" bIns="45720" rtlCol="0" anchor="t">
            <a:normAutofit fontScale="92500" lnSpcReduction="10000"/>
          </a:bodyPr>
          <a:lstStyle/>
          <a:p>
            <a:r>
              <a:rPr lang="en-US" dirty="0"/>
              <a:t>CISA – </a:t>
            </a:r>
            <a:r>
              <a:rPr lang="en-US" sz="1500" dirty="0"/>
              <a:t>CYBERSECURITY &amp; INFRASTRUCTURE SECURITY AGENCY</a:t>
            </a:r>
          </a:p>
          <a:p>
            <a:pPr lvl="1"/>
            <a:r>
              <a:rPr lang="en-US" dirty="0">
                <a:hlinkClick r:id="rId3"/>
              </a:rPr>
              <a:t>https://www.cisa.gov/water</a:t>
            </a:r>
            <a:endParaRPr lang="en-US" dirty="0"/>
          </a:p>
          <a:p>
            <a:pPr lvl="1"/>
            <a:r>
              <a:rPr lang="en-US" dirty="0">
                <a:hlinkClick r:id="rId4"/>
              </a:rPr>
              <a:t>https://www.cisa.gov/resources-tools/resources/top-cyber-actions-securing-water-systems</a:t>
            </a:r>
            <a:r>
              <a:rPr lang="en-US" dirty="0"/>
              <a:t> (Top cyber actions)</a:t>
            </a:r>
          </a:p>
          <a:p>
            <a:pPr lvl="1"/>
            <a:r>
              <a:rPr lang="en-US" dirty="0">
                <a:hlinkClick r:id="rId5"/>
              </a:rPr>
              <a:t>https://www.cisa.gov/secure-our-world/secure-your-business</a:t>
            </a:r>
            <a:r>
              <a:rPr lang="en-US" dirty="0"/>
              <a:t> (Quick steps)</a:t>
            </a:r>
          </a:p>
          <a:p>
            <a:pPr lvl="1"/>
            <a:r>
              <a:rPr lang="en-US" dirty="0">
                <a:hlinkClick r:id="rId6"/>
              </a:rPr>
              <a:t>https://www.epa.gov/waterresilience/cybersecurity-assessments</a:t>
            </a:r>
            <a:r>
              <a:rPr lang="en-US" dirty="0"/>
              <a:t> (EPA free cybersecurity assistance)</a:t>
            </a:r>
          </a:p>
          <a:p>
            <a:pPr lvl="1"/>
            <a:r>
              <a:rPr lang="en-US" dirty="0">
                <a:hlinkClick r:id="rId7"/>
              </a:rPr>
              <a:t>https://www.cisa.gov/resources-tools/resources/water-and-wastewater-sector-incident-response-guide</a:t>
            </a:r>
            <a:r>
              <a:rPr lang="en-US" dirty="0"/>
              <a:t> (Incident response guide)</a:t>
            </a:r>
          </a:p>
          <a:p>
            <a:pPr lvl="1"/>
            <a:endParaRPr lang="en-US" dirty="0"/>
          </a:p>
        </p:txBody>
      </p:sp>
      <p:sp>
        <p:nvSpPr>
          <p:cNvPr id="5" name="Rectangle 4">
            <a:extLst>
              <a:ext uri="{FF2B5EF4-FFF2-40B4-BE49-F238E27FC236}">
                <a16:creationId xmlns:a16="http://schemas.microsoft.com/office/drawing/2014/main" id="{3EE39F69-A1C6-AF25-B91E-7EEE8ED9E9D8}"/>
              </a:ext>
              <a:ext uri="{C183D7F6-B498-43B3-948B-1728B52AA6E4}">
                <adec:decorative xmlns:adec="http://schemas.microsoft.com/office/drawing/2017/decorative" val="1"/>
              </a:ext>
            </a:extLst>
          </p:cNvPr>
          <p:cNvSpPr/>
          <p:nvPr/>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9" name="Content Placeholder 8" descr="A close-up of a logo&#10;&#10;Description automatically generated">
            <a:extLst>
              <a:ext uri="{FF2B5EF4-FFF2-40B4-BE49-F238E27FC236}">
                <a16:creationId xmlns:a16="http://schemas.microsoft.com/office/drawing/2014/main" id="{22E14406-4A33-3F4E-1B1C-619565767A47}"/>
              </a:ext>
            </a:extLst>
          </p:cNvPr>
          <p:cNvPicPr>
            <a:picLocks noGrp="1" noChangeAspect="1"/>
          </p:cNvPicPr>
          <p:nvPr>
            <p:ph sz="quarter" idx="16"/>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257960" y="2776844"/>
            <a:ext cx="3677516" cy="1491276"/>
          </a:xfrm>
        </p:spPr>
      </p:pic>
    </p:spTree>
    <p:extLst>
      <p:ext uri="{BB962C8B-B14F-4D97-AF65-F5344CB8AC3E}">
        <p14:creationId xmlns:p14="http://schemas.microsoft.com/office/powerpoint/2010/main" val="64377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DA972-BD3A-3DCD-81F1-7AF161F58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0FE33-53A6-E75A-9BA0-8B7B1BFDD51E}"/>
              </a:ext>
            </a:extLst>
          </p:cNvPr>
          <p:cNvSpPr>
            <a:spLocks noGrp="1"/>
          </p:cNvSpPr>
          <p:nvPr>
            <p:ph type="title"/>
          </p:nvPr>
        </p:nvSpPr>
        <p:spPr>
          <a:xfrm>
            <a:off x="838200" y="365125"/>
            <a:ext cx="10515600" cy="1325563"/>
          </a:xfrm>
          <a:noFill/>
        </p:spPr>
        <p:txBody>
          <a:bodyPr anchor="ctr"/>
          <a:lstStyle/>
          <a:p>
            <a:r>
              <a:rPr lang="en-US" dirty="0"/>
              <a:t>Questions?</a:t>
            </a:r>
          </a:p>
        </p:txBody>
      </p:sp>
      <p:pic>
        <p:nvPicPr>
          <p:cNvPr id="8" name="Picture 7" descr="A bear standing next to a tree&#10;&#10;Description automatically generated">
            <a:extLst>
              <a:ext uri="{FF2B5EF4-FFF2-40B4-BE49-F238E27FC236}">
                <a16:creationId xmlns:a16="http://schemas.microsoft.com/office/drawing/2014/main" id="{E5B23C71-B6F1-E4B9-280A-51F4FC70C8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92560" y="1354348"/>
            <a:ext cx="5406880" cy="4913882"/>
          </a:xfrm>
          <a:prstGeom prst="rect">
            <a:avLst/>
          </a:prstGeom>
        </p:spPr>
      </p:pic>
    </p:spTree>
    <p:extLst>
      <p:ext uri="{BB962C8B-B14F-4D97-AF65-F5344CB8AC3E}">
        <p14:creationId xmlns:p14="http://schemas.microsoft.com/office/powerpoint/2010/main" val="423369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B1CD4B-2C7F-1593-8E69-B7450F3DCAD6}"/>
              </a:ext>
            </a:extLst>
          </p:cNvPr>
          <p:cNvSpPr>
            <a:spLocks noGrp="1"/>
          </p:cNvSpPr>
          <p:nvPr>
            <p:ph type="title"/>
          </p:nvPr>
        </p:nvSpPr>
        <p:spPr>
          <a:xfrm>
            <a:off x="1500983" y="332510"/>
            <a:ext cx="9467127" cy="877923"/>
          </a:xfrm>
        </p:spPr>
        <p:txBody>
          <a:bodyPr/>
          <a:lstStyle/>
          <a:p>
            <a:r>
              <a:rPr lang="en-US" dirty="0"/>
              <a:t>THANK YOU</a:t>
            </a:r>
          </a:p>
        </p:txBody>
      </p:sp>
      <p:sp>
        <p:nvSpPr>
          <p:cNvPr id="8" name="Text Placeholder 7">
            <a:extLst>
              <a:ext uri="{FF2B5EF4-FFF2-40B4-BE49-F238E27FC236}">
                <a16:creationId xmlns:a16="http://schemas.microsoft.com/office/drawing/2014/main" id="{86613063-168A-02B8-4326-BB842F3B83E2}"/>
              </a:ext>
            </a:extLst>
          </p:cNvPr>
          <p:cNvSpPr>
            <a:spLocks noGrp="1"/>
          </p:cNvSpPr>
          <p:nvPr>
            <p:ph type="body" sz="quarter" idx="10"/>
          </p:nvPr>
        </p:nvSpPr>
        <p:spPr>
          <a:xfrm>
            <a:off x="1362075" y="4814658"/>
            <a:ext cx="9467850" cy="1710832"/>
          </a:xfrm>
        </p:spPr>
        <p:txBody>
          <a:bodyPr/>
          <a:lstStyle/>
          <a:p>
            <a:r>
              <a:rPr lang="en-US" dirty="0"/>
              <a:t>Mike Sumner</a:t>
            </a:r>
          </a:p>
          <a:p>
            <a:r>
              <a:rPr lang="en-US" dirty="0"/>
              <a:t>IT Director, Consolidated Utility District</a:t>
            </a:r>
          </a:p>
          <a:p>
            <a:r>
              <a:rPr lang="en-US" dirty="0"/>
              <a:t>msumner@cudrc.com</a:t>
            </a:r>
          </a:p>
          <a:p>
            <a:endParaRPr lang="en-US" dirty="0"/>
          </a:p>
        </p:txBody>
      </p:sp>
      <p:sp>
        <p:nvSpPr>
          <p:cNvPr id="9" name="Title 6">
            <a:extLst>
              <a:ext uri="{FF2B5EF4-FFF2-40B4-BE49-F238E27FC236}">
                <a16:creationId xmlns:a16="http://schemas.microsoft.com/office/drawing/2014/main" id="{33824DB7-9A8A-4614-751B-1B213C73B214}"/>
              </a:ext>
            </a:extLst>
          </p:cNvPr>
          <p:cNvSpPr txBox="1">
            <a:spLocks/>
          </p:cNvSpPr>
          <p:nvPr/>
        </p:nvSpPr>
        <p:spPr>
          <a:xfrm>
            <a:off x="1362075" y="4639751"/>
            <a:ext cx="9467127" cy="877923"/>
          </a:xfrm>
          <a:prstGeom prst="rect">
            <a:avLst/>
          </a:prstGeom>
        </p:spPr>
        <p:txBody>
          <a:bodyPr vert="horz" lIns="91440" tIns="45720" rIns="91440" bIns="45720" rtlCol="0" anchor="b">
            <a:noAutofit/>
          </a:bodyPr>
          <a:lstStyle>
            <a:lvl1pPr algn="ctr" defTabSz="914400" rtl="0" eaLnBrk="1" latinLnBrk="0" hangingPunct="1">
              <a:lnSpc>
                <a:spcPct val="90000"/>
              </a:lnSpc>
              <a:spcBef>
                <a:spcPts val="1000"/>
              </a:spcBef>
              <a:buNone/>
              <a:defRPr sz="4800" kern="1200" cap="all" spc="300" baseline="0">
                <a:solidFill>
                  <a:schemeClr val="bg1"/>
                </a:solidFill>
                <a:latin typeface="+mj-lt"/>
                <a:ea typeface="+mj-ea"/>
                <a:cs typeface="+mj-cs"/>
              </a:defRPr>
            </a:lvl1pPr>
          </a:lstStyle>
          <a:p>
            <a:r>
              <a:rPr lang="en-US" dirty="0">
                <a:solidFill>
                  <a:schemeClr val="tx1"/>
                </a:solidFill>
              </a:rPr>
              <a:t>THANK YOU</a:t>
            </a:r>
          </a:p>
        </p:txBody>
      </p:sp>
      <p:sp>
        <p:nvSpPr>
          <p:cNvPr id="10" name="Text Placeholder 7">
            <a:extLst>
              <a:ext uri="{FF2B5EF4-FFF2-40B4-BE49-F238E27FC236}">
                <a16:creationId xmlns:a16="http://schemas.microsoft.com/office/drawing/2014/main" id="{49E12F2C-BF94-0CB6-1A7D-1D6D3D74A105}"/>
              </a:ext>
            </a:extLst>
          </p:cNvPr>
          <p:cNvSpPr txBox="1">
            <a:spLocks/>
          </p:cNvSpPr>
          <p:nvPr/>
        </p:nvSpPr>
        <p:spPr>
          <a:xfrm>
            <a:off x="1361352" y="5523069"/>
            <a:ext cx="9467850" cy="17108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2pPr>
            <a:lvl3pPr marL="91440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4pPr>
            <a:lvl5pPr marL="182880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Mike Sumner</a:t>
            </a:r>
          </a:p>
          <a:p>
            <a:r>
              <a:rPr lang="en-US" dirty="0">
                <a:solidFill>
                  <a:schemeClr val="tx1"/>
                </a:solidFill>
              </a:rPr>
              <a:t>IT Director, Consolidated Utility District</a:t>
            </a:r>
          </a:p>
          <a:p>
            <a:r>
              <a:rPr lang="en-US" dirty="0">
                <a:solidFill>
                  <a:schemeClr val="tx1"/>
                </a:solidFill>
              </a:rPr>
              <a:t>msumner@cudrc.com</a:t>
            </a:r>
          </a:p>
          <a:p>
            <a:endParaRPr lang="en-US" dirty="0">
              <a:solidFill>
                <a:schemeClr val="tx1"/>
              </a:solidFill>
            </a:endParaRPr>
          </a:p>
        </p:txBody>
      </p:sp>
      <p:pic>
        <p:nvPicPr>
          <p:cNvPr id="12" name="Picture 11">
            <a:extLst>
              <a:ext uri="{FF2B5EF4-FFF2-40B4-BE49-F238E27FC236}">
                <a16:creationId xmlns:a16="http://schemas.microsoft.com/office/drawing/2014/main" id="{F7D2B401-D8F8-CDB7-7D27-392439ADBA45}"/>
              </a:ext>
            </a:extLst>
          </p:cNvPr>
          <p:cNvPicPr>
            <a:picLocks noChangeAspect="1"/>
          </p:cNvPicPr>
          <p:nvPr/>
        </p:nvPicPr>
        <p:blipFill>
          <a:blip r:embed="rId2"/>
          <a:stretch>
            <a:fillRect/>
          </a:stretch>
        </p:blipFill>
        <p:spPr>
          <a:xfrm>
            <a:off x="2599114" y="1581770"/>
            <a:ext cx="6992326" cy="2524477"/>
          </a:xfrm>
          <a:prstGeom prst="rect">
            <a:avLst/>
          </a:prstGeom>
        </p:spPr>
      </p:pic>
    </p:spTree>
    <p:extLst>
      <p:ext uri="{BB962C8B-B14F-4D97-AF65-F5344CB8AC3E}">
        <p14:creationId xmlns:p14="http://schemas.microsoft.com/office/powerpoint/2010/main" val="218447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5C36-617B-795C-5A2B-325EA34F1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AD706-11EF-C258-EBD5-C4EEFEAACF16}"/>
              </a:ext>
            </a:extLst>
          </p:cNvPr>
          <p:cNvSpPr>
            <a:spLocks noGrp="1"/>
          </p:cNvSpPr>
          <p:nvPr>
            <p:ph type="title"/>
          </p:nvPr>
        </p:nvSpPr>
        <p:spPr>
          <a:xfrm>
            <a:off x="6562816" y="457200"/>
            <a:ext cx="4837176" cy="1993392"/>
          </a:xfrm>
          <a:noFill/>
        </p:spPr>
        <p:txBody>
          <a:bodyPr anchor="b">
            <a:noAutofit/>
          </a:bodyPr>
          <a:lstStyle/>
          <a:p>
            <a:r>
              <a:rPr lang="en-US" i="0" dirty="0">
                <a:effectLst/>
                <a:latin typeface="TwitterChirp"/>
              </a:rPr>
              <a:t>Outpacing Cyber Threats: </a:t>
            </a:r>
            <a:br>
              <a:rPr lang="en-US" i="0" dirty="0">
                <a:effectLst/>
                <a:latin typeface="TwitterChirp"/>
              </a:rPr>
            </a:br>
            <a:r>
              <a:rPr lang="en-US" sz="2000" i="0" dirty="0">
                <a:effectLst/>
                <a:latin typeface="TwitterChirp"/>
              </a:rPr>
              <a:t>Becoming Unattractive to Cyber Bears</a:t>
            </a:r>
            <a:endParaRPr lang="en-US" sz="2000" dirty="0"/>
          </a:p>
        </p:txBody>
      </p:sp>
      <p:pic>
        <p:nvPicPr>
          <p:cNvPr id="15" name="Picture Placeholder 14">
            <a:extLst>
              <a:ext uri="{FF2B5EF4-FFF2-40B4-BE49-F238E27FC236}">
                <a16:creationId xmlns:a16="http://schemas.microsoft.com/office/drawing/2014/main" id="{E4DF753A-3575-A0D9-5135-8A94308DC03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7030" r="17030"/>
          <a:stretch/>
        </p:blipFill>
        <p:spPr>
          <a:xfrm>
            <a:off x="-28882" y="0"/>
            <a:ext cx="6115050" cy="6858000"/>
          </a:xfrm>
        </p:spPr>
      </p:pic>
      <p:sp>
        <p:nvSpPr>
          <p:cNvPr id="3" name="Content Placeholder 2">
            <a:extLst>
              <a:ext uri="{FF2B5EF4-FFF2-40B4-BE49-F238E27FC236}">
                <a16:creationId xmlns:a16="http://schemas.microsoft.com/office/drawing/2014/main" id="{992EC4A8-49EE-CF82-CFDC-BA9308ED0D65}"/>
              </a:ext>
            </a:extLst>
          </p:cNvPr>
          <p:cNvSpPr>
            <a:spLocks noGrp="1"/>
          </p:cNvSpPr>
          <p:nvPr>
            <p:ph idx="1"/>
          </p:nvPr>
        </p:nvSpPr>
        <p:spPr>
          <a:xfrm>
            <a:off x="6562818" y="2752344"/>
            <a:ext cx="4837174" cy="3136392"/>
          </a:xfrm>
          <a:noFill/>
        </p:spPr>
        <p:txBody>
          <a:bodyPr anchor="t">
            <a:normAutofit fontScale="40000" lnSpcReduction="20000"/>
          </a:bodyPr>
          <a:lstStyle/>
          <a:p>
            <a:r>
              <a:rPr lang="en-US" sz="2500" b="1" dirty="0"/>
              <a:t>Awareness</a:t>
            </a:r>
            <a:r>
              <a:rPr lang="en-US" dirty="0"/>
              <a:t>: Less than 25% of water and wastewater operators surveyed perform annual cybersecurity risk assessments. </a:t>
            </a:r>
            <a:r>
              <a:rPr lang="en-US" b="0" i="0" dirty="0">
                <a:solidFill>
                  <a:srgbClr val="3F4E55"/>
                </a:solidFill>
                <a:effectLst/>
                <a:latin typeface="Inter"/>
              </a:rPr>
              <a:t>(Source: “Is Your Utility Cyber Aware?” - May 07, 2024)</a:t>
            </a:r>
            <a:endParaRPr lang="en-US" dirty="0"/>
          </a:p>
          <a:p>
            <a:r>
              <a:rPr lang="en-US" sz="2500" b="1" dirty="0"/>
              <a:t>Ransomware</a:t>
            </a:r>
            <a:r>
              <a:rPr lang="en-US" dirty="0"/>
              <a:t> Recovery Costs: </a:t>
            </a:r>
            <a:r>
              <a:rPr lang="en-US" b="0" i="0" dirty="0">
                <a:solidFill>
                  <a:srgbClr val="3F4E55"/>
                </a:solidFill>
                <a:effectLst/>
                <a:latin typeface="Inter"/>
              </a:rPr>
              <a:t>The average cost of recovering from a ransomware attack has nearly doubled in a year, reaching nearly $2 million, according to a Sophos survey.</a:t>
            </a:r>
            <a:endParaRPr lang="en-US" dirty="0"/>
          </a:p>
          <a:p>
            <a:pPr algn="l"/>
            <a:r>
              <a:rPr lang="en-US" sz="2500" b="1" i="0" dirty="0">
                <a:solidFill>
                  <a:srgbClr val="3F4E55"/>
                </a:solidFill>
                <a:effectLst/>
                <a:latin typeface="Inter"/>
              </a:rPr>
              <a:t>AI-Powered Attacks</a:t>
            </a:r>
            <a:r>
              <a:rPr lang="en-US" b="0" i="0" dirty="0">
                <a:solidFill>
                  <a:srgbClr val="3F4E55"/>
                </a:solidFill>
                <a:effectLst/>
                <a:latin typeface="Inter"/>
              </a:rPr>
              <a:t>: 85% of cybersecurity leaders believe recent attacks have been powered by AI, as reported by CFO.com.</a:t>
            </a:r>
          </a:p>
          <a:p>
            <a:r>
              <a:rPr lang="en-US" sz="2500" b="1" i="0" dirty="0">
                <a:solidFill>
                  <a:srgbClr val="3F4E55"/>
                </a:solidFill>
                <a:effectLst/>
                <a:latin typeface="Inter"/>
              </a:rPr>
              <a:t>Increase in Frequency</a:t>
            </a:r>
            <a:r>
              <a:rPr lang="en-US" b="0" i="0" dirty="0">
                <a:solidFill>
                  <a:srgbClr val="3F4E55"/>
                </a:solidFill>
                <a:effectLst/>
                <a:latin typeface="Inter"/>
              </a:rPr>
              <a:t>: </a:t>
            </a:r>
            <a:r>
              <a:rPr lang="en-US" dirty="0">
                <a:solidFill>
                  <a:srgbClr val="3F4E55"/>
                </a:solidFill>
                <a:latin typeface="Inter"/>
              </a:rPr>
              <a:t>2023 saw a 72% increase in data breaches since 2021, which held the previous all-time record</a:t>
            </a:r>
          </a:p>
        </p:txBody>
      </p:sp>
    </p:spTree>
    <p:extLst>
      <p:ext uri="{BB962C8B-B14F-4D97-AF65-F5344CB8AC3E}">
        <p14:creationId xmlns:p14="http://schemas.microsoft.com/office/powerpoint/2010/main" val="167201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94D43AA7-0244-2FEB-86AC-B5DECE0232D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833" b="7833"/>
          <a:stretch/>
        </p:blipFill>
        <p:spPr>
          <a:xfrm>
            <a:off x="0" y="0"/>
            <a:ext cx="12192000" cy="6858000"/>
          </a:xfrm>
        </p:spPr>
      </p:pic>
      <p:sp>
        <p:nvSpPr>
          <p:cNvPr id="3" name="Title 2">
            <a:extLst>
              <a:ext uri="{FF2B5EF4-FFF2-40B4-BE49-F238E27FC236}">
                <a16:creationId xmlns:a16="http://schemas.microsoft.com/office/drawing/2014/main" id="{B2F3FA79-DE26-1F2A-0CF7-5671B73C8B6F}"/>
              </a:ext>
            </a:extLst>
          </p:cNvPr>
          <p:cNvSpPr>
            <a:spLocks noGrp="1"/>
          </p:cNvSpPr>
          <p:nvPr>
            <p:ph type="ctrTitle"/>
          </p:nvPr>
        </p:nvSpPr>
        <p:spPr>
          <a:xfrm>
            <a:off x="1524000" y="198582"/>
            <a:ext cx="9144000" cy="2286000"/>
          </a:xfrm>
        </p:spPr>
        <p:txBody>
          <a:bodyPr/>
          <a:lstStyle/>
          <a:p>
            <a:r>
              <a:rPr lang="en-US" dirty="0"/>
              <a:t>Bears – oh my!</a:t>
            </a:r>
          </a:p>
        </p:txBody>
      </p:sp>
      <p:sp>
        <p:nvSpPr>
          <p:cNvPr id="2" name="Content Placeholder 2">
            <a:extLst>
              <a:ext uri="{FF2B5EF4-FFF2-40B4-BE49-F238E27FC236}">
                <a16:creationId xmlns:a16="http://schemas.microsoft.com/office/drawing/2014/main" id="{6128DD99-462D-2102-7B43-82519A0D7B21}"/>
              </a:ext>
            </a:extLst>
          </p:cNvPr>
          <p:cNvSpPr txBox="1">
            <a:spLocks/>
          </p:cNvSpPr>
          <p:nvPr/>
        </p:nvSpPr>
        <p:spPr>
          <a:xfrm>
            <a:off x="612475" y="1759787"/>
            <a:ext cx="5700771" cy="4187675"/>
          </a:xfrm>
          <a:prstGeom prst="rect">
            <a:avLst/>
          </a:prstGeom>
          <a:noFill/>
        </p:spPr>
        <p:txBody>
          <a:bodyPr vert="horz" lIns="91440" tIns="45720" rIns="91440" bIns="45720" rtlCol="0" anchor="t">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cap="all" baseline="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Arial" panose="020B0604020202020204" pitchFamily="34" charset="0"/>
              <a:buChar char="•"/>
            </a:pPr>
            <a:r>
              <a:rPr lang="en-US" b="1" i="0" dirty="0">
                <a:effectLst/>
                <a:latin typeface="Inter"/>
              </a:rPr>
              <a:t>June 2022:</a:t>
            </a:r>
            <a:r>
              <a:rPr lang="en-US" b="0" i="0" dirty="0">
                <a:effectLst/>
                <a:latin typeface="Inter"/>
              </a:rPr>
              <a:t> </a:t>
            </a:r>
            <a:r>
              <a:rPr lang="en-US" sz="1600" b="0" i="0" dirty="0">
                <a:effectLst/>
                <a:latin typeface="Inter"/>
              </a:rPr>
              <a:t>A 350-pound black bear attacked a 3-year-old girl and her mother while they were camping at Elkmont Campground in Great Smoky Mountains National Park. Both sustained “superficial lacerations to their heads” as a result of the encounter.</a:t>
            </a:r>
          </a:p>
          <a:p>
            <a:pPr algn="l">
              <a:buFont typeface="Arial" panose="020B0604020202020204" pitchFamily="34" charset="0"/>
              <a:buChar char="•"/>
            </a:pPr>
            <a:r>
              <a:rPr lang="en-US" b="1" dirty="0">
                <a:latin typeface="Inter"/>
              </a:rPr>
              <a:t>October 22, 2022: </a:t>
            </a:r>
            <a:r>
              <a:rPr lang="en-US" sz="1600" b="1" dirty="0">
                <a:latin typeface="Inter"/>
              </a:rPr>
              <a:t>A man was attacked by a bear in a locked cabin near downtown Gatlinburg. The bear, described as a 2- or </a:t>
            </a:r>
            <a:r>
              <a:rPr lang="en-US" sz="1600" b="0" i="0" dirty="0">
                <a:effectLst/>
                <a:latin typeface="Inter"/>
              </a:rPr>
              <a:t>3-year-old female.</a:t>
            </a:r>
          </a:p>
          <a:p>
            <a:pPr algn="l">
              <a:buFont typeface="Arial" panose="020B0604020202020204" pitchFamily="34" charset="0"/>
              <a:buChar char="•"/>
            </a:pPr>
            <a:r>
              <a:rPr lang="en-US" b="1" i="0" dirty="0">
                <a:effectLst/>
                <a:latin typeface="Inter"/>
              </a:rPr>
              <a:t>October 26, 2022</a:t>
            </a:r>
            <a:r>
              <a:rPr lang="en-US" sz="1600" b="1" i="0" dirty="0">
                <a:effectLst/>
                <a:latin typeface="Inter"/>
              </a:rPr>
              <a:t>:</a:t>
            </a:r>
            <a:r>
              <a:rPr lang="en-US" sz="1600" b="0" i="0" dirty="0">
                <a:effectLst/>
                <a:latin typeface="Inter"/>
              </a:rPr>
              <a:t> Another man was injured when a black bear broke into his cabin in the Smoky Mountains and charged at him. </a:t>
            </a:r>
          </a:p>
          <a:p>
            <a:pPr algn="l">
              <a:buFont typeface="Arial" panose="020B0604020202020204" pitchFamily="34" charset="0"/>
              <a:buChar char="•"/>
            </a:pPr>
            <a:r>
              <a:rPr lang="en-US" sz="1600" dirty="0">
                <a:latin typeface="Inter"/>
              </a:rPr>
              <a:t>Richard Wesley – turkey hunting in Ontario – other hunters were apparently with him were not as fast – didn’t survive</a:t>
            </a:r>
          </a:p>
          <a:p>
            <a:pPr algn="l">
              <a:buFont typeface="Arial" panose="020B0604020202020204" pitchFamily="34" charset="0"/>
              <a:buChar char="•"/>
            </a:pPr>
            <a:r>
              <a:rPr lang="en-US" sz="1600" dirty="0">
                <a:latin typeface="Inter"/>
              </a:rPr>
              <a:t>1967 two 19 yr old women were killed by grizzlies in separate attacks – one of the victims succumbed to her injuries while her friends scaled trees and survived </a:t>
            </a:r>
            <a:endParaRPr lang="en-US" sz="1600" b="0" i="0" dirty="0">
              <a:effectLst/>
              <a:latin typeface="Inter"/>
            </a:endParaRPr>
          </a:p>
        </p:txBody>
      </p:sp>
    </p:spTree>
    <p:extLst>
      <p:ext uri="{BB962C8B-B14F-4D97-AF65-F5344CB8AC3E}">
        <p14:creationId xmlns:p14="http://schemas.microsoft.com/office/powerpoint/2010/main" val="46786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284672" y="584520"/>
            <a:ext cx="5899178" cy="690881"/>
          </a:xfrm>
          <a:noFill/>
        </p:spPr>
        <p:txBody>
          <a:bodyPr>
            <a:noAutofit/>
          </a:bodyPr>
          <a:lstStyle/>
          <a:p>
            <a:r>
              <a:rPr lang="en-US" dirty="0"/>
              <a:t>Faster than the slowest!</a:t>
            </a:r>
          </a:p>
        </p:txBody>
      </p:sp>
      <p:pic>
        <p:nvPicPr>
          <p:cNvPr id="91" name="Picture Placeholder 90">
            <a:extLst>
              <a:ext uri="{FF2B5EF4-FFF2-40B4-BE49-F238E27FC236}">
                <a16:creationId xmlns:a16="http://schemas.microsoft.com/office/drawing/2014/main" id="{BC622EA4-CCB7-907A-0126-D0A68A5DC78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347" r="5347"/>
          <a:stretch/>
        </p:blipFill>
        <p:spPr>
          <a:xfrm flipH="1">
            <a:off x="6086167" y="-22225"/>
            <a:ext cx="6080760" cy="6902450"/>
          </a:xfrm>
        </p:spPr>
      </p:pic>
      <p:sp>
        <p:nvSpPr>
          <p:cNvPr id="15" name="Subtitle 14">
            <a:extLst>
              <a:ext uri="{FF2B5EF4-FFF2-40B4-BE49-F238E27FC236}">
                <a16:creationId xmlns:a16="http://schemas.microsoft.com/office/drawing/2014/main" id="{9C373000-EEA1-D16F-189A-338FFDA2E708}"/>
              </a:ext>
            </a:extLst>
          </p:cNvPr>
          <p:cNvSpPr>
            <a:spLocks noGrp="1"/>
          </p:cNvSpPr>
          <p:nvPr>
            <p:ph type="subTitle" idx="1"/>
          </p:nvPr>
        </p:nvSpPr>
        <p:spPr>
          <a:xfrm>
            <a:off x="1117600" y="5900189"/>
            <a:ext cx="5066250" cy="690880"/>
          </a:xfrm>
        </p:spPr>
        <p:txBody>
          <a:bodyPr/>
          <a:lstStyle/>
          <a:p>
            <a:r>
              <a:rPr lang="en-US" dirty="0"/>
              <a:t>Cybersecurity awareness month</a:t>
            </a:r>
          </a:p>
        </p:txBody>
      </p:sp>
      <p:sp>
        <p:nvSpPr>
          <p:cNvPr id="3" name="Content Placeholder 2">
            <a:extLst>
              <a:ext uri="{FF2B5EF4-FFF2-40B4-BE49-F238E27FC236}">
                <a16:creationId xmlns:a16="http://schemas.microsoft.com/office/drawing/2014/main" id="{21F30500-F5CF-3EF8-FADE-3893F33BEF9E}"/>
              </a:ext>
            </a:extLst>
          </p:cNvPr>
          <p:cNvSpPr txBox="1">
            <a:spLocks/>
          </p:cNvSpPr>
          <p:nvPr/>
        </p:nvSpPr>
        <p:spPr>
          <a:xfrm>
            <a:off x="395229" y="1423358"/>
            <a:ext cx="5700771" cy="4187675"/>
          </a:xfrm>
          <a:prstGeom prst="rect">
            <a:avLst/>
          </a:prstGeom>
          <a:noFill/>
        </p:spPr>
        <p:txBody>
          <a:bodyPr vert="horz" lIns="91440" tIns="45720" rIns="91440" bIns="45720" rtlCol="0" anchor="t">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cap="all" baseline="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AutoNum type="arabicPeriod"/>
            </a:pPr>
            <a:r>
              <a:rPr lang="en-US" dirty="0">
                <a:solidFill>
                  <a:srgbClr val="3F4E55"/>
                </a:solidFill>
                <a:latin typeface="Inter"/>
              </a:rPr>
              <a:t>Predators are real – facts </a:t>
            </a:r>
          </a:p>
          <a:p>
            <a:pPr marL="914400" lvl="1" indent="-457200" algn="l">
              <a:buAutoNum type="arabicPeriod"/>
            </a:pPr>
            <a:r>
              <a:rPr lang="en-US" dirty="0">
                <a:solidFill>
                  <a:srgbClr val="3F4E55"/>
                </a:solidFill>
                <a:latin typeface="Inter"/>
              </a:rPr>
              <a:t>40% of businesses experience cybersecurity breaches – average 11.5 attacks/min</a:t>
            </a:r>
          </a:p>
          <a:p>
            <a:pPr marL="914400" lvl="1" indent="-457200" algn="l">
              <a:buAutoNum type="arabicPeriod"/>
            </a:pPr>
            <a:r>
              <a:rPr lang="en-US" dirty="0">
                <a:solidFill>
                  <a:srgbClr val="3F4E55"/>
                </a:solidFill>
                <a:latin typeface="Inter"/>
              </a:rPr>
              <a:t>Murfreesboro ransomware attack demanding bitcoin</a:t>
            </a:r>
          </a:p>
          <a:p>
            <a:pPr marL="914400" lvl="1" indent="-457200" algn="l">
              <a:buAutoNum type="arabicPeriod"/>
            </a:pPr>
            <a:r>
              <a:rPr lang="en-US" dirty="0">
                <a:solidFill>
                  <a:srgbClr val="3F4E55"/>
                </a:solidFill>
                <a:latin typeface="Inter"/>
              </a:rPr>
              <a:t>Murfreesboro Medical Clinic MMC – 2 week shutdown April 2023</a:t>
            </a:r>
          </a:p>
          <a:p>
            <a:pPr marL="914400" lvl="1" indent="-457200" algn="l">
              <a:buAutoNum type="arabicPeriod"/>
            </a:pPr>
            <a:r>
              <a:rPr lang="en-US" dirty="0">
                <a:solidFill>
                  <a:srgbClr val="3F4E55"/>
                </a:solidFill>
                <a:latin typeface="Inter"/>
              </a:rPr>
              <a:t>Oldsmar, FL – Water treatment plant attacked using </a:t>
            </a:r>
            <a:r>
              <a:rPr lang="en-US" dirty="0" err="1">
                <a:solidFill>
                  <a:srgbClr val="3F4E55"/>
                </a:solidFill>
                <a:latin typeface="Inter"/>
              </a:rPr>
              <a:t>Teamviewer</a:t>
            </a:r>
            <a:r>
              <a:rPr lang="en-US" dirty="0">
                <a:solidFill>
                  <a:srgbClr val="3F4E55"/>
                </a:solidFill>
                <a:latin typeface="Inter"/>
              </a:rPr>
              <a:t> – unauthorized access</a:t>
            </a:r>
          </a:p>
          <a:p>
            <a:pPr marL="914400" lvl="1" indent="-457200" algn="l">
              <a:buAutoNum type="arabicPeriod"/>
            </a:pPr>
            <a:r>
              <a:rPr lang="en-US" dirty="0">
                <a:solidFill>
                  <a:srgbClr val="3F4E55"/>
                </a:solidFill>
                <a:latin typeface="Inter"/>
              </a:rPr>
              <a:t>American Water – Oct 3 – cyberattack – public facing websites became unavailable displaying “Forbidden 403” error message</a:t>
            </a:r>
          </a:p>
          <a:p>
            <a:pPr marL="457200" indent="-457200" algn="l">
              <a:buAutoNum type="arabicPeriod"/>
            </a:pPr>
            <a:r>
              <a:rPr lang="en-US" dirty="0">
                <a:solidFill>
                  <a:srgbClr val="3F4E55"/>
                </a:solidFill>
                <a:latin typeface="Inter"/>
              </a:rPr>
              <a:t>They seek out easiest targets</a:t>
            </a:r>
          </a:p>
          <a:p>
            <a:pPr marL="457200" indent="-457200" algn="l">
              <a:buAutoNum type="arabicPeriod"/>
            </a:pPr>
            <a:r>
              <a:rPr lang="en-US" dirty="0">
                <a:solidFill>
                  <a:srgbClr val="3F4E55"/>
                </a:solidFill>
                <a:latin typeface="Inter"/>
              </a:rPr>
              <a:t>They take as much as possible (2021 Knoxville paid $236,718 to clean up ransomware attack)</a:t>
            </a:r>
          </a:p>
          <a:p>
            <a:pPr marL="457200" indent="-457200" algn="l">
              <a:buAutoNum type="arabicPeriod"/>
            </a:pPr>
            <a:r>
              <a:rPr lang="en-US" dirty="0">
                <a:solidFill>
                  <a:srgbClr val="3F4E55"/>
                </a:solidFill>
                <a:latin typeface="Inter"/>
              </a:rPr>
              <a:t>They move on quickly</a:t>
            </a:r>
          </a:p>
          <a:p>
            <a:pPr marL="457200" indent="-457200" algn="l">
              <a:buAutoNum type="arabicPeriod"/>
            </a:pPr>
            <a:r>
              <a:rPr lang="en-US" dirty="0">
                <a:solidFill>
                  <a:srgbClr val="3F4E55"/>
                </a:solidFill>
                <a:latin typeface="Inter"/>
              </a:rPr>
              <a:t>Their tactics evolve</a:t>
            </a:r>
          </a:p>
          <a:p>
            <a:pPr marL="457200" indent="-457200" algn="l">
              <a:buAutoNum type="arabicPeriod"/>
            </a:pPr>
            <a:r>
              <a:rPr lang="en-US" dirty="0">
                <a:solidFill>
                  <a:srgbClr val="3F4E55"/>
                </a:solidFill>
                <a:latin typeface="Inter"/>
              </a:rPr>
              <a:t>Don’t be the least secure</a:t>
            </a:r>
          </a:p>
        </p:txBody>
      </p:sp>
    </p:spTree>
    <p:extLst>
      <p:ext uri="{BB962C8B-B14F-4D97-AF65-F5344CB8AC3E}">
        <p14:creationId xmlns:p14="http://schemas.microsoft.com/office/powerpoint/2010/main" val="393043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5242425" y="466344"/>
            <a:ext cx="6241651" cy="1710354"/>
          </a:xfrm>
          <a:noFill/>
        </p:spPr>
        <p:txBody>
          <a:bodyPr anchor="ctr"/>
          <a:lstStyle/>
          <a:p>
            <a:r>
              <a:rPr lang="en-US" dirty="0"/>
              <a:t>Proactive layered security</a:t>
            </a:r>
          </a:p>
        </p:txBody>
      </p:sp>
      <p:pic>
        <p:nvPicPr>
          <p:cNvPr id="20" name="Picture Placeholder 7">
            <a:extLst>
              <a:ext uri="{FF2B5EF4-FFF2-40B4-BE49-F238E27FC236}">
                <a16:creationId xmlns:a16="http://schemas.microsoft.com/office/drawing/2014/main" id="{59669B42-CC26-1A2A-1FE7-526E425D019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860" r="29860"/>
          <a:stretch/>
        </p:blipFill>
        <p:spPr>
          <a:xfrm>
            <a:off x="0" y="0"/>
            <a:ext cx="4287838" cy="6858000"/>
          </a:xfrm>
        </p:spPr>
      </p:pic>
      <p:sp>
        <p:nvSpPr>
          <p:cNvPr id="3" name="Content Placeholder 2">
            <a:extLst>
              <a:ext uri="{FF2B5EF4-FFF2-40B4-BE49-F238E27FC236}">
                <a16:creationId xmlns:a16="http://schemas.microsoft.com/office/drawing/2014/main" id="{A6A33159-D030-2F82-A142-F75940728319}"/>
              </a:ext>
            </a:extLst>
          </p:cNvPr>
          <p:cNvSpPr>
            <a:spLocks noGrp="1"/>
          </p:cNvSpPr>
          <p:nvPr>
            <p:ph idx="1"/>
          </p:nvPr>
        </p:nvSpPr>
        <p:spPr>
          <a:xfrm>
            <a:off x="5242426" y="1768415"/>
            <a:ext cx="6241650" cy="3899140"/>
          </a:xfrm>
          <a:noFill/>
        </p:spPr>
        <p:txBody>
          <a:bodyPr vert="horz" lIns="91440" tIns="45720" rIns="91440" bIns="45720" rtlCol="0" anchor="t">
            <a:normAutofit fontScale="77500" lnSpcReduction="20000"/>
          </a:bodyPr>
          <a:lstStyle/>
          <a:p>
            <a:r>
              <a:rPr lang="en-US" dirty="0"/>
              <a:t>Human Layer – Human error results for up to 90% of security breaches</a:t>
            </a:r>
          </a:p>
          <a:p>
            <a:r>
              <a:rPr lang="en-US" dirty="0"/>
              <a:t>Perimeter Layer – Firewalls, Access controls, Encryption, Secure Demilitarized Zones (DMZs)</a:t>
            </a:r>
          </a:p>
          <a:p>
            <a:r>
              <a:rPr lang="en-US" dirty="0"/>
              <a:t>Network Layer – Network segment, Access controls, Intrusion Detection and Prevention (IDS IPS)</a:t>
            </a:r>
          </a:p>
          <a:p>
            <a:r>
              <a:rPr lang="en-US" dirty="0"/>
              <a:t>Endpoint Layer – Laptops, Desktops, Phones, Servers – MDM (mobile device management), Anti-malware, Software updates and patches – regularly, Endpoint encryption</a:t>
            </a:r>
          </a:p>
          <a:p>
            <a:r>
              <a:rPr lang="en-US" dirty="0"/>
              <a:t>Application Layer – Software and application coding practices, Regular updates and patches</a:t>
            </a:r>
          </a:p>
          <a:p>
            <a:r>
              <a:rPr lang="en-US" dirty="0"/>
              <a:t>Data Layer – Data encryption, Access controls, Data backups and recovery, DLP (data loss prevention)</a:t>
            </a:r>
          </a:p>
          <a:p>
            <a:r>
              <a:rPr lang="en-US" dirty="0"/>
              <a:t>Mission-Critical Layer – Identified business systems and data that are mission critical, Operating systems, Health records, Financial records, Cloud infrastructure</a:t>
            </a:r>
          </a:p>
        </p:txBody>
      </p:sp>
      <p:sp>
        <p:nvSpPr>
          <p:cNvPr id="4" name="TextBox 3">
            <a:extLst>
              <a:ext uri="{FF2B5EF4-FFF2-40B4-BE49-F238E27FC236}">
                <a16:creationId xmlns:a16="http://schemas.microsoft.com/office/drawing/2014/main" id="{75871C0C-15F0-75AB-99B7-C63BC39CDF16}"/>
              </a:ext>
            </a:extLst>
          </p:cNvPr>
          <p:cNvSpPr txBox="1"/>
          <p:nvPr/>
        </p:nvSpPr>
        <p:spPr>
          <a:xfrm>
            <a:off x="0" y="6858000"/>
            <a:ext cx="4287838" cy="230832"/>
          </a:xfrm>
          <a:prstGeom prst="rect">
            <a:avLst/>
          </a:prstGeom>
          <a:noFill/>
        </p:spPr>
        <p:txBody>
          <a:bodyPr wrap="square" rtlCol="0">
            <a:spAutoFit/>
          </a:bodyPr>
          <a:lstStyle/>
          <a:p>
            <a:r>
              <a:rPr lang="en-US" sz="900">
                <a:hlinkClick r:id="rId4" tooltip="https://wecdsbit.blogspot.com/2017/05/increasing-your-digital-responsibility.html"/>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66667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5242425" y="466344"/>
            <a:ext cx="6241651" cy="1710354"/>
          </a:xfrm>
          <a:noFill/>
        </p:spPr>
        <p:txBody>
          <a:bodyPr anchor="ctr"/>
          <a:lstStyle/>
          <a:p>
            <a:r>
              <a:rPr lang="en-US" dirty="0"/>
              <a:t>Proactive layered security</a:t>
            </a:r>
          </a:p>
        </p:txBody>
      </p:sp>
      <p:pic>
        <p:nvPicPr>
          <p:cNvPr id="20" name="Picture Placeholder 7">
            <a:extLst>
              <a:ext uri="{FF2B5EF4-FFF2-40B4-BE49-F238E27FC236}">
                <a16:creationId xmlns:a16="http://schemas.microsoft.com/office/drawing/2014/main" id="{59669B42-CC26-1A2A-1FE7-526E425D019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678" r="25678"/>
          <a:stretch/>
        </p:blipFill>
        <p:spPr>
          <a:xfrm>
            <a:off x="0" y="0"/>
            <a:ext cx="4287838" cy="6858000"/>
          </a:xfrm>
        </p:spPr>
      </p:pic>
      <p:sp>
        <p:nvSpPr>
          <p:cNvPr id="3" name="Content Placeholder 2">
            <a:extLst>
              <a:ext uri="{FF2B5EF4-FFF2-40B4-BE49-F238E27FC236}">
                <a16:creationId xmlns:a16="http://schemas.microsoft.com/office/drawing/2014/main" id="{A6A33159-D030-2F82-A142-F75940728319}"/>
              </a:ext>
            </a:extLst>
          </p:cNvPr>
          <p:cNvSpPr>
            <a:spLocks noGrp="1"/>
          </p:cNvSpPr>
          <p:nvPr>
            <p:ph idx="1"/>
          </p:nvPr>
        </p:nvSpPr>
        <p:spPr>
          <a:xfrm>
            <a:off x="5242426" y="1768415"/>
            <a:ext cx="6241650" cy="3899140"/>
          </a:xfrm>
          <a:noFill/>
        </p:spPr>
        <p:txBody>
          <a:bodyPr vert="horz" lIns="91440" tIns="45720" rIns="91440" bIns="45720" rtlCol="0" anchor="t">
            <a:normAutofit fontScale="77500" lnSpcReduction="20000"/>
          </a:bodyPr>
          <a:lstStyle/>
          <a:p>
            <a:r>
              <a:rPr lang="en-US" dirty="0">
                <a:highlight>
                  <a:srgbClr val="FFFF00"/>
                </a:highlight>
              </a:rPr>
              <a:t>Human Layer – Human error results for up to 90% of security breaches</a:t>
            </a:r>
          </a:p>
          <a:p>
            <a:r>
              <a:rPr lang="en-US" dirty="0">
                <a:highlight>
                  <a:srgbClr val="FFFF00"/>
                </a:highlight>
              </a:rPr>
              <a:t>Perimeter Layer – Firewalls, Access controls, Encryption, Secure Demilitarized Zones (DMZs)</a:t>
            </a:r>
          </a:p>
          <a:p>
            <a:r>
              <a:rPr lang="en-US" dirty="0">
                <a:highlight>
                  <a:srgbClr val="FFFF00"/>
                </a:highlight>
              </a:rPr>
              <a:t>Network Layer – Network segment, Access controls, Intrusion Detection and Prevention (IDS IPS)</a:t>
            </a:r>
          </a:p>
          <a:p>
            <a:r>
              <a:rPr lang="en-US" dirty="0">
                <a:highlight>
                  <a:srgbClr val="FFFF00"/>
                </a:highlight>
              </a:rPr>
              <a:t>Endpoint Layer – Laptops, Desktops, Phones, Servers – MDM (mobile device management), Anti-malware, Software updates and patches – regularly, Endpoint encryption</a:t>
            </a:r>
          </a:p>
          <a:p>
            <a:r>
              <a:rPr lang="en-US" dirty="0"/>
              <a:t>Application Layer – Software and application coding practices, Regular updates and patches</a:t>
            </a:r>
          </a:p>
          <a:p>
            <a:r>
              <a:rPr lang="en-US" dirty="0">
                <a:highlight>
                  <a:srgbClr val="FFFF00"/>
                </a:highlight>
              </a:rPr>
              <a:t>Data Layer – Data encryption, Access controls, Data backups and recovery, DLP (data loss prevention)</a:t>
            </a:r>
          </a:p>
          <a:p>
            <a:r>
              <a:rPr lang="en-US" dirty="0"/>
              <a:t>Mission-Critical Layer – Identified business systems and data that are mission critical, Operating systems, Health records, Financial records, Cloud infrastructure</a:t>
            </a:r>
          </a:p>
        </p:txBody>
      </p:sp>
      <p:sp>
        <p:nvSpPr>
          <p:cNvPr id="4" name="TextBox 3">
            <a:extLst>
              <a:ext uri="{FF2B5EF4-FFF2-40B4-BE49-F238E27FC236}">
                <a16:creationId xmlns:a16="http://schemas.microsoft.com/office/drawing/2014/main" id="{7EF9D5B2-ED3B-6F21-6229-952A77D5A6C9}"/>
              </a:ext>
            </a:extLst>
          </p:cNvPr>
          <p:cNvSpPr txBox="1"/>
          <p:nvPr/>
        </p:nvSpPr>
        <p:spPr>
          <a:xfrm>
            <a:off x="0" y="6858000"/>
            <a:ext cx="4287838" cy="230832"/>
          </a:xfrm>
          <a:prstGeom prst="rect">
            <a:avLst/>
          </a:prstGeom>
          <a:noFill/>
        </p:spPr>
        <p:txBody>
          <a:bodyPr wrap="square" rtlCol="0">
            <a:spAutoFit/>
          </a:bodyPr>
          <a:lstStyle/>
          <a:p>
            <a:r>
              <a:rPr lang="en-US" sz="900">
                <a:hlinkClick r:id="rId4" tooltip="https://wecdsbit.blogspot.com/2016/09/phising-anyone-some-great-tips-to.html"/>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115959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1524000" y="1143000"/>
            <a:ext cx="9144000" cy="2286000"/>
          </a:xfrm>
          <a:noFill/>
        </p:spPr>
        <p:txBody>
          <a:bodyPr/>
          <a:lstStyle/>
          <a:p>
            <a:r>
              <a:rPr lang="en-US" dirty="0"/>
              <a:t>How to be faster than your neighbor</a:t>
            </a:r>
          </a:p>
        </p:txBody>
      </p:sp>
      <p:sp>
        <p:nvSpPr>
          <p:cNvPr id="12" name="Subtitle 11">
            <a:extLst>
              <a:ext uri="{FF2B5EF4-FFF2-40B4-BE49-F238E27FC236}">
                <a16:creationId xmlns:a16="http://schemas.microsoft.com/office/drawing/2014/main" id="{A336FEA9-C85A-3569-16F0-5ECBABBE0BEC}"/>
              </a:ext>
            </a:extLst>
          </p:cNvPr>
          <p:cNvSpPr>
            <a:spLocks noGrp="1"/>
          </p:cNvSpPr>
          <p:nvPr>
            <p:ph type="subTitle" idx="1"/>
          </p:nvPr>
        </p:nvSpPr>
        <p:spPr>
          <a:xfrm>
            <a:off x="1524000" y="3835198"/>
            <a:ext cx="9144000" cy="683219"/>
          </a:xfrm>
        </p:spPr>
        <p:txBody>
          <a:bodyPr/>
          <a:lstStyle/>
          <a:p>
            <a:r>
              <a:rPr lang="en-US" dirty="0"/>
              <a:t>Cybersecurity awareness month</a:t>
            </a:r>
          </a:p>
        </p:txBody>
      </p:sp>
    </p:spTree>
    <p:extLst>
      <p:ext uri="{BB962C8B-B14F-4D97-AF65-F5344CB8AC3E}">
        <p14:creationId xmlns:p14="http://schemas.microsoft.com/office/powerpoint/2010/main" val="167993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838200" y="365760"/>
            <a:ext cx="10515600" cy="1325880"/>
          </a:xfrm>
        </p:spPr>
        <p:txBody>
          <a:bodyPr vert="horz" lIns="91440" tIns="45720" rIns="91440" bIns="45720" rtlCol="0" anchor="ctr" anchorCtr="0">
            <a:normAutofit/>
          </a:bodyPr>
          <a:lstStyle/>
          <a:p>
            <a:r>
              <a:rPr lang="en-US" dirty="0"/>
              <a:t>What to do next?</a:t>
            </a:r>
            <a:endParaRPr lang="en-US" kern="1200" cap="all" spc="300" baseline="0" dirty="0">
              <a:latin typeface="+mj-lt"/>
              <a:ea typeface="+mj-ea"/>
              <a:cs typeface="+mj-cs"/>
            </a:endParaRPr>
          </a:p>
        </p:txBody>
      </p:sp>
      <p:sp>
        <p:nvSpPr>
          <p:cNvPr id="6" name="Content Placeholder 2">
            <a:extLst>
              <a:ext uri="{FF2B5EF4-FFF2-40B4-BE49-F238E27FC236}">
                <a16:creationId xmlns:a16="http://schemas.microsoft.com/office/drawing/2014/main" id="{73315E78-90D2-A95D-FF1A-2D6C0C63418B}"/>
              </a:ext>
            </a:extLst>
          </p:cNvPr>
          <p:cNvSpPr txBox="1">
            <a:spLocks/>
          </p:cNvSpPr>
          <p:nvPr/>
        </p:nvSpPr>
        <p:spPr>
          <a:xfrm>
            <a:off x="838199" y="2024781"/>
            <a:ext cx="5212079" cy="4137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2"/>
              </a:buClr>
              <a:buFont typeface="Wingdings" panose="05000000000000000000" pitchFamily="2" charset="2"/>
              <a:buNone/>
            </a:pPr>
            <a:r>
              <a:rPr lang="en-US" sz="1400" dirty="0">
                <a:highlight>
                  <a:srgbClr val="FFFF00"/>
                </a:highlight>
              </a:rPr>
              <a:t>Human Layer – Human error results for up to 90% of security breaches</a:t>
            </a:r>
          </a:p>
          <a:p>
            <a:pPr marL="0" indent="0">
              <a:buClr>
                <a:schemeClr val="accent2"/>
              </a:buClr>
              <a:buFont typeface="Wingdings" panose="05000000000000000000" pitchFamily="2" charset="2"/>
              <a:buNone/>
            </a:pPr>
            <a:r>
              <a:rPr lang="en-US" sz="1400" dirty="0">
                <a:highlight>
                  <a:srgbClr val="FFFF00"/>
                </a:highlight>
              </a:rPr>
              <a:t>Perimeter Layer – Firewalls, Access controls, Encryption, Secure Demilitarized Zones (DMZs)</a:t>
            </a:r>
          </a:p>
          <a:p>
            <a:pPr marL="0" indent="0">
              <a:buClr>
                <a:schemeClr val="accent2"/>
              </a:buClr>
              <a:buFont typeface="Wingdings" panose="05000000000000000000" pitchFamily="2" charset="2"/>
              <a:buNone/>
            </a:pPr>
            <a:r>
              <a:rPr lang="en-US" sz="1400" dirty="0">
                <a:highlight>
                  <a:srgbClr val="FFFF00"/>
                </a:highlight>
              </a:rPr>
              <a:t>Network Layer – Network segment, Access controls, Intrusion Detection and Prevention (IDS IPS)</a:t>
            </a:r>
          </a:p>
          <a:p>
            <a:pPr marL="0" indent="0">
              <a:buClr>
                <a:schemeClr val="accent2"/>
              </a:buClr>
              <a:buFont typeface="Wingdings" panose="05000000000000000000" pitchFamily="2" charset="2"/>
              <a:buNone/>
            </a:pPr>
            <a:r>
              <a:rPr lang="en-US" sz="1400" dirty="0">
                <a:highlight>
                  <a:srgbClr val="FFFF00"/>
                </a:highlight>
              </a:rPr>
              <a:t>Endpoint Layer – Laptops, Desktops, Phones, Servers – MDM (mobile device management), Anti-malware, Software updates and patches – regularly, Endpoint encryption</a:t>
            </a:r>
          </a:p>
          <a:p>
            <a:pPr marL="0" indent="0">
              <a:buClr>
                <a:schemeClr val="accent2"/>
              </a:buClr>
              <a:buFont typeface="Wingdings" panose="05000000000000000000" pitchFamily="2" charset="2"/>
              <a:buNone/>
            </a:pPr>
            <a:r>
              <a:rPr lang="en-US" sz="1400" dirty="0"/>
              <a:t>Application Layer – Software and application coding practices, Regular updates and patches</a:t>
            </a:r>
          </a:p>
          <a:p>
            <a:pPr marL="0" indent="0">
              <a:buClr>
                <a:schemeClr val="accent2"/>
              </a:buClr>
              <a:buFont typeface="Wingdings" panose="05000000000000000000" pitchFamily="2" charset="2"/>
              <a:buNone/>
            </a:pPr>
            <a:r>
              <a:rPr lang="en-US" sz="1400" dirty="0">
                <a:highlight>
                  <a:srgbClr val="FFFF00"/>
                </a:highlight>
              </a:rPr>
              <a:t>Data Layer – Data encryption, Access controls, Data backups and recovery, DLP (data loss prevention)</a:t>
            </a:r>
          </a:p>
          <a:p>
            <a:pPr marL="0" indent="0">
              <a:buClr>
                <a:schemeClr val="accent2"/>
              </a:buClr>
              <a:buFont typeface="Wingdings" panose="05000000000000000000" pitchFamily="2" charset="2"/>
              <a:buNone/>
            </a:pPr>
            <a:r>
              <a:rPr lang="en-US" sz="1400" dirty="0"/>
              <a:t>Mission-Critical Layer – Identified business systems and data that are mission critical, Operating systems, Health records, Financial records, Cloud infrastructure</a:t>
            </a:r>
          </a:p>
        </p:txBody>
      </p:sp>
      <p:sp>
        <p:nvSpPr>
          <p:cNvPr id="5" name="Rectangle 4">
            <a:extLst>
              <a:ext uri="{FF2B5EF4-FFF2-40B4-BE49-F238E27FC236}">
                <a16:creationId xmlns:a16="http://schemas.microsoft.com/office/drawing/2014/main" id="{46AA2678-D2AD-6101-2A00-2289475AE8C5}"/>
              </a:ext>
              <a:ext uri="{C183D7F6-B498-43B3-948B-1728B52AA6E4}">
                <adec:decorative xmlns:adec="http://schemas.microsoft.com/office/drawing/2017/decorative" val="1"/>
              </a:ext>
            </a:extLst>
          </p:cNvPr>
          <p:cNvSpPr/>
          <p:nvPr/>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aphicFrame>
        <p:nvGraphicFramePr>
          <p:cNvPr id="9" name="Content Placeholder 3">
            <a:extLst>
              <a:ext uri="{FF2B5EF4-FFF2-40B4-BE49-F238E27FC236}">
                <a16:creationId xmlns:a16="http://schemas.microsoft.com/office/drawing/2014/main" id="{A37A4C7D-29F9-743E-EB73-83A04EC04093}"/>
              </a:ext>
            </a:extLst>
          </p:cNvPr>
          <p:cNvGraphicFramePr>
            <a:graphicFrameLocks noGrp="1"/>
          </p:cNvGraphicFramePr>
          <p:nvPr>
            <p:ph sz="quarter" idx="14"/>
            <p:extLst>
              <p:ext uri="{D42A27DB-BD31-4B8C-83A1-F6EECF244321}">
                <p14:modId xmlns:p14="http://schemas.microsoft.com/office/powerpoint/2010/main" val="3358831085"/>
              </p:ext>
            </p:extLst>
          </p:nvPr>
        </p:nvGraphicFramePr>
        <p:xfrm>
          <a:off x="6459795" y="2024780"/>
          <a:ext cx="4894006" cy="4137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3159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838200" y="365760"/>
            <a:ext cx="10515600" cy="1325880"/>
          </a:xfrm>
          <a:noFill/>
        </p:spPr>
        <p:txBody>
          <a:bodyPr anchor="ctr"/>
          <a:lstStyle/>
          <a:p>
            <a:r>
              <a:rPr lang="en-US" dirty="0"/>
              <a:t>Cybersecurity </a:t>
            </a:r>
            <a:r>
              <a:rPr lang="en-US" dirty="0" err="1"/>
              <a:t>ooda</a:t>
            </a:r>
            <a:r>
              <a:rPr lang="en-US" dirty="0"/>
              <a:t> loop</a:t>
            </a:r>
            <a:br>
              <a:rPr lang="en-US" dirty="0"/>
            </a:br>
            <a:r>
              <a:rPr lang="en-US" dirty="0"/>
              <a:t>cybersecurity assessment</a:t>
            </a:r>
          </a:p>
        </p:txBody>
      </p:sp>
      <p:sp>
        <p:nvSpPr>
          <p:cNvPr id="52" name="Content Placeholder 51">
            <a:extLst>
              <a:ext uri="{FF2B5EF4-FFF2-40B4-BE49-F238E27FC236}">
                <a16:creationId xmlns:a16="http://schemas.microsoft.com/office/drawing/2014/main" id="{F2CCE123-860F-8623-781F-12CEA66980F5}"/>
              </a:ext>
            </a:extLst>
          </p:cNvPr>
          <p:cNvSpPr>
            <a:spLocks noGrp="1"/>
          </p:cNvSpPr>
          <p:nvPr>
            <p:ph sz="quarter" idx="13"/>
          </p:nvPr>
        </p:nvSpPr>
        <p:spPr>
          <a:xfrm>
            <a:off x="2020454" y="2024779"/>
            <a:ext cx="2878394" cy="2297839"/>
          </a:xfrm>
        </p:spPr>
        <p:txBody>
          <a:bodyPr/>
          <a:lstStyle/>
          <a:p>
            <a:r>
              <a:rPr lang="en-US" dirty="0"/>
              <a:t>OBSERVE </a:t>
            </a:r>
          </a:p>
          <a:p>
            <a:r>
              <a:rPr lang="en-US" dirty="0"/>
              <a:t>ORIENT</a:t>
            </a:r>
          </a:p>
          <a:p>
            <a:r>
              <a:rPr lang="en-US" dirty="0"/>
              <a:t>DECIDE</a:t>
            </a:r>
          </a:p>
          <a:p>
            <a:r>
              <a:rPr lang="en-US" dirty="0"/>
              <a:t>ACT</a:t>
            </a:r>
          </a:p>
        </p:txBody>
      </p:sp>
      <p:sp>
        <p:nvSpPr>
          <p:cNvPr id="4" name="Content Placeholder 3">
            <a:extLst>
              <a:ext uri="{FF2B5EF4-FFF2-40B4-BE49-F238E27FC236}">
                <a16:creationId xmlns:a16="http://schemas.microsoft.com/office/drawing/2014/main" id="{83302BFD-960F-CBB3-E984-CDC12813A10C}"/>
              </a:ext>
            </a:extLst>
          </p:cNvPr>
          <p:cNvSpPr>
            <a:spLocks noGrp="1"/>
          </p:cNvSpPr>
          <p:nvPr>
            <p:ph sz="quarter" idx="14"/>
          </p:nvPr>
        </p:nvSpPr>
        <p:spPr>
          <a:xfrm>
            <a:off x="6459795" y="2024780"/>
            <a:ext cx="4894006" cy="4137189"/>
          </a:xfrm>
          <a:noFill/>
        </p:spPr>
        <p:txBody>
          <a:bodyPr>
            <a:normAutofit/>
          </a:bodyPr>
          <a:lstStyle/>
          <a:p>
            <a:pPr lvl="1"/>
            <a:r>
              <a:rPr lang="en-US" dirty="0"/>
              <a:t>Gather data, monitor email, monitor data movement, monitor human activity</a:t>
            </a:r>
          </a:p>
          <a:p>
            <a:pPr lvl="1"/>
            <a:r>
              <a:rPr lang="en-US" dirty="0"/>
              <a:t>Analyze and interpret findings</a:t>
            </a:r>
          </a:p>
          <a:p>
            <a:pPr lvl="1"/>
            <a:r>
              <a:rPr lang="en-US" dirty="0"/>
              <a:t>Decide on next steps based on findings and professional recommendations</a:t>
            </a:r>
          </a:p>
          <a:p>
            <a:pPr lvl="1"/>
            <a:r>
              <a:rPr lang="en-US" dirty="0"/>
              <a:t>Execute the steps identified/needed for remediation of each item, ensure budget is created and available, ensure FTE or approved security vendor is dedicated to cybersecurity, ensure cybersecurity plans and policies are in place, ensure cybersecurity protocols are in place</a:t>
            </a:r>
          </a:p>
        </p:txBody>
      </p:sp>
      <p:sp>
        <p:nvSpPr>
          <p:cNvPr id="5" name="Rectangle 4">
            <a:extLst>
              <a:ext uri="{FF2B5EF4-FFF2-40B4-BE49-F238E27FC236}">
                <a16:creationId xmlns:a16="http://schemas.microsoft.com/office/drawing/2014/main" id="{C80227B8-A24C-8C29-034A-D7700B887685}"/>
              </a:ext>
              <a:ext uri="{C183D7F6-B498-43B3-948B-1728B52AA6E4}">
                <adec:decorative xmlns:adec="http://schemas.microsoft.com/office/drawing/2017/decorative" val="1"/>
              </a:ext>
            </a:extLst>
          </p:cNvPr>
          <p:cNvSpPr/>
          <p:nvPr/>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729609147"/>
      </p:ext>
    </p:extLst>
  </p:cSld>
  <p:clrMapOvr>
    <a:masterClrMapping/>
  </p:clrMapOvr>
</p:sld>
</file>

<file path=ppt/theme/theme1.xml><?xml version="1.0" encoding="utf-8"?>
<a:theme xmlns:a="http://schemas.openxmlformats.org/drawingml/2006/main" name="Custom">
  <a:themeElements>
    <a:clrScheme name="Tech presentation">
      <a:dk1>
        <a:srgbClr val="000000"/>
      </a:dk1>
      <a:lt1>
        <a:srgbClr val="FFFFFF"/>
      </a:lt1>
      <a:dk2>
        <a:srgbClr val="435369"/>
      </a:dk2>
      <a:lt2>
        <a:srgbClr val="E8E8E8"/>
      </a:lt2>
      <a:accent1>
        <a:srgbClr val="A53F51"/>
      </a:accent1>
      <a:accent2>
        <a:srgbClr val="E89756"/>
      </a:accent2>
      <a:accent3>
        <a:srgbClr val="2F3342"/>
      </a:accent3>
      <a:accent4>
        <a:srgbClr val="2B2052"/>
      </a:accent4>
      <a:accent5>
        <a:srgbClr val="00023A"/>
      </a:accent5>
      <a:accent6>
        <a:srgbClr val="7E7E7E"/>
      </a:accent6>
      <a:hlink>
        <a:srgbClr val="467886"/>
      </a:hlink>
      <a:folHlink>
        <a:srgbClr val="96607D"/>
      </a:folHlink>
    </a:clrScheme>
    <a:fontScheme name="Custom 99">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M55661986_wac_CP_V19" id="{030227AD-26D8-46F7-B412-6532AF4DDFEA}" vid="{787E6F9C-FC70-455D-8D81-5DEDA8A08F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C2645A-E767-4D7E-984D-234E531E455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F048343-1EA9-44C3-883E-652FAAF0713E}">
  <ds:schemaRefs>
    <ds:schemaRef ds:uri="http://schemas.microsoft.com/sharepoint/v3/contenttype/forms"/>
  </ds:schemaRefs>
</ds:datastoreItem>
</file>

<file path=customXml/itemProps3.xml><?xml version="1.0" encoding="utf-8"?>
<ds:datastoreItem xmlns:ds="http://schemas.openxmlformats.org/officeDocument/2006/customXml" ds:itemID="{5F2A2379-DD35-4769-BFD6-4857D72F8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{C61A4A48-E13A-44D1-B2B2-549945BFBB8B}tf55661986_win32</Template>
  <TotalTime>161</TotalTime>
  <Words>1185</Words>
  <Application>Microsoft Office PowerPoint</Application>
  <PresentationFormat>Widescreen</PresentationFormat>
  <Paragraphs>107</Paragraphs>
  <Slides>14</Slides>
  <Notes>12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Calibri</vt:lpstr>
      <vt:lpstr>Calibri Light</vt:lpstr>
      <vt:lpstr>Inter</vt:lpstr>
      <vt:lpstr>TwitterChirp</vt:lpstr>
      <vt:lpstr>Wingdings</vt:lpstr>
      <vt:lpstr>Custom</vt:lpstr>
      <vt:lpstr>Outrunning the bear Avoiding Cyber Attacks</vt:lpstr>
      <vt:lpstr>Outpacing Cyber Threats:  Becoming Unattractive to Cyber Bears</vt:lpstr>
      <vt:lpstr>Bears – oh my!</vt:lpstr>
      <vt:lpstr>Faster than the slowest!</vt:lpstr>
      <vt:lpstr>Proactive layered security</vt:lpstr>
      <vt:lpstr>Proactive layered security</vt:lpstr>
      <vt:lpstr>How to be faster than your neighbor</vt:lpstr>
      <vt:lpstr>What to do next?</vt:lpstr>
      <vt:lpstr>Cybersecurity ooda loop cybersecurity assessment</vt:lpstr>
      <vt:lpstr>Whats your cybersecurity goal?</vt:lpstr>
      <vt:lpstr>PowerPoint Presentation</vt:lpstr>
      <vt:lpstr>Resources to assist</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 Sumner</dc:creator>
  <cp:lastModifiedBy>Mike Sumner</cp:lastModifiedBy>
  <cp:revision>3</cp:revision>
  <dcterms:created xsi:type="dcterms:W3CDTF">2024-10-24T11:40:47Z</dcterms:created>
  <dcterms:modified xsi:type="dcterms:W3CDTF">2024-10-24T14:21:55Z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