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3.xml" ContentType="application/vnd.openxmlformats-officedocument.presentationml.tags+xml"/>
  <Override PartName="/ppt/notesSlides/notesSlide12.xml" ContentType="application/vnd.openxmlformats-officedocument.presentationml.notesSlide+xml"/>
  <Override PartName="/ppt/tags/tag4.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20" r:id="rId5"/>
  </p:sldMasterIdLst>
  <p:notesMasterIdLst>
    <p:notesMasterId r:id="rId29"/>
  </p:notesMasterIdLst>
  <p:sldIdLst>
    <p:sldId id="2591" r:id="rId6"/>
    <p:sldId id="2587" r:id="rId7"/>
    <p:sldId id="2481" r:id="rId8"/>
    <p:sldId id="2600" r:id="rId9"/>
    <p:sldId id="2601" r:id="rId10"/>
    <p:sldId id="554" r:id="rId11"/>
    <p:sldId id="2613" r:id="rId12"/>
    <p:sldId id="455" r:id="rId13"/>
    <p:sldId id="2602" r:id="rId14"/>
    <p:sldId id="2599" r:id="rId15"/>
    <p:sldId id="2605" r:id="rId16"/>
    <p:sldId id="2606" r:id="rId17"/>
    <p:sldId id="2607" r:id="rId18"/>
    <p:sldId id="2608" r:id="rId19"/>
    <p:sldId id="2611" r:id="rId20"/>
    <p:sldId id="2609" r:id="rId21"/>
    <p:sldId id="2610" r:id="rId22"/>
    <p:sldId id="2612" r:id="rId23"/>
    <p:sldId id="2508" r:id="rId24"/>
    <p:sldId id="472" r:id="rId25"/>
    <p:sldId id="2604" r:id="rId26"/>
    <p:sldId id="2603" r:id="rId27"/>
    <p:sldId id="2614" r:id="rId28"/>
  </p:sldIdLst>
  <p:sldSz cx="12192000" cy="6858000"/>
  <p:notesSz cx="6950075" cy="923607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C3B56B1E-2467-A9C1-957C-F2F9006894A2}" name="Jennifer Tribble" initials="JT" userId="S::bg45041@tn.gov::e66c18d9-d539-4cc7-872a-b18b086a412c" providerId="AD"/>
  <p188:author id="{F57BB034-9E7C-3816-B3FA-43855D4FD4C2}" name="Vena L. Jones" initials="VJ" userId="S::bg34087@tn.gov::37d4c82e-dcd8-4714-8d56-bfe3d0a2cb4a" providerId="AD"/>
  <p188:author id="{F393644C-FC42-262F-C3C6-813409691178}" name="Brenden Barney" initials="BB" userId="S::BG33084@tn.gov::39b4f5af-dc18-4417-8f0d-da8775833d08" providerId="AD"/>
  <p188:author id="{4FD27E5F-59B7-7373-58A3-7F125D9ED2AC}" name="Jovanni Mahonez" initials="JM" userId="S::bgernst22@tn.gov::d79cf146-ddba-40a9-a308-15b329db9f89" providerId="AD"/>
  <p188:author id="{3105DC60-000B-6170-BFD9-5E1D2B006C2F}" name="Lacey L. Aviles" initials="LA" userId="S::bg33086@tn.gov::82c3bc65-ec66-4358-9627-e8a88bd5a6ca" providerId="AD"/>
  <p188:author id="{D77B2075-269D-1C4C-8044-D5FA9EE029E2}" name="Vena L. Jones" initials="VLJ" userId="S::BG34087@tn.gov::37d4c82e-dcd8-4714-8d56-bfe3d0a2cb4a" providerId="AD"/>
  <p188:author id="{BA6D92B2-6917-2284-1380-674D4AA3EDA4}" name="Seth McCormick" initials="SM" userId="S::BG34273@tn.gov::581e2e28-6192-408d-a2b3-a21c06e81227" providerId="AD"/>
  <p188:author id="{001B01C9-0B24-D45C-78EF-6BF9491B21D1}" name="Hailey Disch" initials="HD" userId="S::Hailey.Disch@ey.com::02b4ce46-e7f1-4dd1-837a-649d595a2f03" providerId="AD"/>
  <p188:author id="{9E70CEF0-EE8E-FB5D-9A28-729E8721BE7F}" name="Hailey Disch" initials="HD" userId="S::bgernst23@tn.gov::a823ec25-c2a0-4a3e-a73e-a1b076e344c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opher Pracheil" initials="CP" lastIdx="1" clrIdx="0">
    <p:extLst>
      <p:ext uri="{19B8F6BF-5375-455C-9EA6-DF929625EA0E}">
        <p15:presenceInfo xmlns:p15="http://schemas.microsoft.com/office/powerpoint/2012/main" userId="S::BG34270@tn.gov::36607474-3ad8-46ab-a704-8acd3603b4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ED2922"/>
    <a:srgbClr val="F2F2F2"/>
    <a:srgbClr val="1B365D"/>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21B42D-F75C-48C3-A287-27A06DB068D1}" v="24" dt="2025-10-30T03:46:22.028"/>
    <p1510:client id="{88DF555A-EA92-4FDF-AA87-863D7DC8FFF8}" v="1" dt="2025-10-30T16:57:30.869"/>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2" y="40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than Carter" userId="c6a80619-1c8f-4673-aa78-40202dd70b1b" providerId="ADAL" clId="{88DF555A-EA92-4FDF-AA87-863D7DC8FFF8}"/>
    <pc:docChg chg="custSel addSld modSld">
      <pc:chgData name="Ethan Carter" userId="c6a80619-1c8f-4673-aa78-40202dd70b1b" providerId="ADAL" clId="{88DF555A-EA92-4FDF-AA87-863D7DC8FFF8}" dt="2025-10-30T16:57:43.332" v="30" actId="20577"/>
      <pc:docMkLst>
        <pc:docMk/>
      </pc:docMkLst>
      <pc:sldChg chg="addSp modSp new mod modClrScheme chgLayout">
        <pc:chgData name="Ethan Carter" userId="c6a80619-1c8f-4673-aa78-40202dd70b1b" providerId="ADAL" clId="{88DF555A-EA92-4FDF-AA87-863D7DC8FFF8}" dt="2025-10-30T16:57:43.332" v="30" actId="20577"/>
        <pc:sldMkLst>
          <pc:docMk/>
          <pc:sldMk cId="1291722150" sldId="2614"/>
        </pc:sldMkLst>
        <pc:spChg chg="add mod">
          <ac:chgData name="Ethan Carter" userId="c6a80619-1c8f-4673-aa78-40202dd70b1b" providerId="ADAL" clId="{88DF555A-EA92-4FDF-AA87-863D7DC8FFF8}" dt="2025-10-30T16:57:43.332" v="30" actId="20577"/>
          <ac:spMkLst>
            <pc:docMk/>
            <pc:sldMk cId="1291722150" sldId="2614"/>
            <ac:spMk id="1031" creationId="{77446EF9-0B27-4CAE-FF35-B2C7760ED10F}"/>
          </ac:spMkLst>
        </pc:spChg>
        <pc:picChg chg="add mod">
          <ac:chgData name="Ethan Carter" userId="c6a80619-1c8f-4673-aa78-40202dd70b1b" providerId="ADAL" clId="{88DF555A-EA92-4FDF-AA87-863D7DC8FFF8}" dt="2025-10-30T16:57:33.748" v="2" actId="26606"/>
          <ac:picMkLst>
            <pc:docMk/>
            <pc:sldMk cId="1291722150" sldId="2614"/>
            <ac:picMk id="1026" creationId="{EEC2CBC7-E4BB-F2FF-FF2C-693BF4704CA7}"/>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title>
    <c:autoTitleDeleted val="0"/>
    <c:plotArea>
      <c:layout/>
      <c:doughnutChart>
        <c:varyColors val="1"/>
        <c:ser>
          <c:idx val="0"/>
          <c:order val="0"/>
          <c:tx>
            <c:strRef>
              <c:f>Sheet1!$B$1</c:f>
              <c:strCache>
                <c:ptCount val="1"/>
                <c:pt idx="0">
                  <c:v>Grant Type</c:v>
                </c:pt>
              </c:strCache>
            </c:strRef>
          </c:tx>
          <c:dPt>
            <c:idx val="0"/>
            <c:bubble3D val="0"/>
            <c:spPr>
              <a:solidFill>
                <a:schemeClr val="accent4">
                  <a:shade val="76000"/>
                </a:schemeClr>
              </a:solidFill>
              <a:ln w="19050">
                <a:solidFill>
                  <a:schemeClr val="lt1"/>
                </a:solidFill>
              </a:ln>
              <a:effectLst/>
            </c:spPr>
            <c:extLst>
              <c:ext xmlns:c16="http://schemas.microsoft.com/office/drawing/2014/chart" uri="{C3380CC4-5D6E-409C-BE32-E72D297353CC}">
                <c16:uniqueId val="{00000002-D9CD-4C42-969F-564B16483EBC}"/>
              </c:ext>
            </c:extLst>
          </c:dPt>
          <c:dPt>
            <c:idx val="1"/>
            <c:bubble3D val="0"/>
            <c:spPr>
              <a:solidFill>
                <a:schemeClr val="accent4">
                  <a:tint val="77000"/>
                </a:schemeClr>
              </a:solidFill>
              <a:ln w="19050">
                <a:solidFill>
                  <a:schemeClr val="lt1"/>
                </a:solidFill>
              </a:ln>
              <a:effectLst/>
            </c:spPr>
            <c:extLst>
              <c:ext xmlns:c16="http://schemas.microsoft.com/office/drawing/2014/chart" uri="{C3380CC4-5D6E-409C-BE32-E72D297353CC}">
                <c16:uniqueId val="{00000001-D9CD-4C42-969F-564B16483EBC}"/>
              </c:ext>
            </c:extLst>
          </c:dPt>
          <c:dLbls>
            <c:dLbl>
              <c:idx val="0"/>
              <c:layout>
                <c:manualLayout>
                  <c:x val="0.10872238254577309"/>
                  <c:y val="-9.692219207661606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9CD-4C42-969F-564B16483EBC}"/>
                </c:ext>
              </c:extLst>
            </c:dLbl>
            <c:dLbl>
              <c:idx val="1"/>
              <c:layout>
                <c:manualLayout>
                  <c:x val="-0.10880465238412843"/>
                  <c:y val="5.61581626110450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9CD-4C42-969F-564B16483EB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Collaborative</c:v>
                </c:pt>
                <c:pt idx="1">
                  <c:v>Non-Collaborative</c:v>
                </c:pt>
              </c:strCache>
            </c:strRef>
          </c:cat>
          <c:val>
            <c:numRef>
              <c:f>Sheet1!$B$2:$B$3</c:f>
              <c:numCache>
                <c:formatCode>General</c:formatCode>
                <c:ptCount val="2"/>
                <c:pt idx="0">
                  <c:v>68</c:v>
                </c:pt>
                <c:pt idx="1">
                  <c:v>268</c:v>
                </c:pt>
              </c:numCache>
            </c:numRef>
          </c:val>
          <c:extLst>
            <c:ext xmlns:c16="http://schemas.microsoft.com/office/drawing/2014/chart" uri="{C3380CC4-5D6E-409C-BE32-E72D297353CC}">
              <c16:uniqueId val="{00000000-D9CD-4C42-969F-564B16483EBC}"/>
            </c:ext>
          </c:extLst>
        </c:ser>
        <c:dLbls>
          <c:showLegendKey val="0"/>
          <c:showVal val="1"/>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3">
                  <a:shade val="58000"/>
                </a:schemeClr>
              </a:solidFill>
              <a:ln w="19050">
                <a:solidFill>
                  <a:schemeClr val="lt1"/>
                </a:solidFill>
              </a:ln>
              <a:effectLst/>
            </c:spPr>
            <c:extLst>
              <c:ext xmlns:c16="http://schemas.microsoft.com/office/drawing/2014/chart" uri="{C3380CC4-5D6E-409C-BE32-E72D297353CC}">
                <c16:uniqueId val="{00000001-A12E-4215-95C6-3BB3C1DFD5E9}"/>
              </c:ext>
            </c:extLst>
          </c:dPt>
          <c:dPt>
            <c:idx val="1"/>
            <c:bubble3D val="0"/>
            <c:spPr>
              <a:solidFill>
                <a:schemeClr val="accent3">
                  <a:shade val="86000"/>
                </a:schemeClr>
              </a:solidFill>
              <a:ln w="19050">
                <a:solidFill>
                  <a:schemeClr val="lt1"/>
                </a:solidFill>
              </a:ln>
              <a:effectLst/>
            </c:spPr>
            <c:extLst>
              <c:ext xmlns:c16="http://schemas.microsoft.com/office/drawing/2014/chart" uri="{C3380CC4-5D6E-409C-BE32-E72D297353CC}">
                <c16:uniqueId val="{00000003-A12E-4215-95C6-3BB3C1DFD5E9}"/>
              </c:ext>
            </c:extLst>
          </c:dPt>
          <c:dPt>
            <c:idx val="2"/>
            <c:bubble3D val="0"/>
            <c:spPr>
              <a:solidFill>
                <a:schemeClr val="accent3">
                  <a:tint val="86000"/>
                </a:schemeClr>
              </a:solidFill>
              <a:ln w="19050">
                <a:solidFill>
                  <a:schemeClr val="lt1"/>
                </a:solidFill>
              </a:ln>
              <a:effectLst/>
            </c:spPr>
            <c:extLst>
              <c:ext xmlns:c16="http://schemas.microsoft.com/office/drawing/2014/chart" uri="{C3380CC4-5D6E-409C-BE32-E72D297353CC}">
                <c16:uniqueId val="{00000005-A12E-4215-95C6-3BB3C1DFD5E9}"/>
              </c:ext>
            </c:extLst>
          </c:dPt>
          <c:dPt>
            <c:idx val="3"/>
            <c:bubble3D val="0"/>
            <c:spPr>
              <a:solidFill>
                <a:schemeClr val="accent3">
                  <a:tint val="58000"/>
                </a:schemeClr>
              </a:solidFill>
              <a:ln w="19050">
                <a:solidFill>
                  <a:schemeClr val="lt1"/>
                </a:solidFill>
              </a:ln>
              <a:effectLst/>
            </c:spPr>
            <c:extLst>
              <c:ext xmlns:c16="http://schemas.microsoft.com/office/drawing/2014/chart" uri="{C3380CC4-5D6E-409C-BE32-E72D297353CC}">
                <c16:uniqueId val="{00000007-DA36-45EE-83B1-1E7B1757ECC8}"/>
              </c:ext>
            </c:extLst>
          </c:dPt>
          <c:dLbls>
            <c:dLbl>
              <c:idx val="0"/>
              <c:layout>
                <c:manualLayout>
                  <c:x val="0.13082282093165132"/>
                  <c:y val="-0.13798701298701299"/>
                </c:manualLayout>
              </c:layout>
              <c:showLegendKey val="0"/>
              <c:showVal val="0"/>
              <c:showCatName val="1"/>
              <c:showSerName val="0"/>
              <c:showPercent val="1"/>
              <c:showBubbleSize val="0"/>
              <c:extLst>
                <c:ext xmlns:c15="http://schemas.microsoft.com/office/drawing/2012/chart" uri="{CE6537A1-D6FC-4f65-9D91-7224C49458BB}">
                  <c15:layout>
                    <c:manualLayout>
                      <c:w val="0.23663709578319514"/>
                      <c:h val="0.13234993353103586"/>
                    </c:manualLayout>
                  </c15:layout>
                </c:ext>
                <c:ext xmlns:c16="http://schemas.microsoft.com/office/drawing/2014/chart" uri="{C3380CC4-5D6E-409C-BE32-E72D297353CC}">
                  <c16:uniqueId val="{00000001-A12E-4215-95C6-3BB3C1DFD5E9}"/>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A12E-4215-95C6-3BB3C1DFD5E9}"/>
                </c:ext>
              </c:extLst>
            </c:dLbl>
            <c:dLbl>
              <c:idx val="2"/>
              <c:layout>
                <c:manualLayout>
                  <c:x val="7.8547812567649977E-2"/>
                  <c:y val="-0.12716450216450217"/>
                </c:manualLayout>
              </c:layout>
              <c:showLegendKey val="0"/>
              <c:showVal val="0"/>
              <c:showCatName val="1"/>
              <c:showSerName val="0"/>
              <c:showPercent val="1"/>
              <c:showBubbleSize val="0"/>
              <c:extLst>
                <c:ext xmlns:c15="http://schemas.microsoft.com/office/drawing/2012/chart" uri="{CE6537A1-D6FC-4f65-9D91-7224C49458BB}">
                  <c15:layout>
                    <c:manualLayout>
                      <c:w val="0.39625960620468653"/>
                      <c:h val="0.13234993353103586"/>
                    </c:manualLayout>
                  </c15:layout>
                </c:ext>
                <c:ext xmlns:c16="http://schemas.microsoft.com/office/drawing/2014/chart" uri="{C3380CC4-5D6E-409C-BE32-E72D297353CC}">
                  <c16:uniqueId val="{00000005-A12E-4215-95C6-3BB3C1DFD5E9}"/>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Yes</c:v>
                </c:pt>
                <c:pt idx="1">
                  <c:v>No</c:v>
                </c:pt>
                <c:pt idx="2">
                  <c:v>Purchase Only</c:v>
                </c:pt>
              </c:strCache>
            </c:strRef>
          </c:cat>
          <c:val>
            <c:numRef>
              <c:f>Sheet1!$B$2:$B$5</c:f>
              <c:numCache>
                <c:formatCode>General</c:formatCode>
                <c:ptCount val="4"/>
                <c:pt idx="0">
                  <c:v>57</c:v>
                </c:pt>
                <c:pt idx="1">
                  <c:v>27</c:v>
                </c:pt>
                <c:pt idx="2">
                  <c:v>16</c:v>
                </c:pt>
              </c:numCache>
            </c:numRef>
          </c:val>
          <c:extLst>
            <c:ext xmlns:c16="http://schemas.microsoft.com/office/drawing/2014/chart" uri="{C3380CC4-5D6E-409C-BE32-E72D297353CC}">
              <c16:uniqueId val="{00000006-A12E-4215-95C6-3BB3C1DFD5E9}"/>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2">
                  <a:tint val="58000"/>
                </a:schemeClr>
              </a:solidFill>
              <a:ln w="19050">
                <a:solidFill>
                  <a:schemeClr val="lt1"/>
                </a:solidFill>
              </a:ln>
              <a:effectLst/>
            </c:spPr>
            <c:extLst>
              <c:ext xmlns:c16="http://schemas.microsoft.com/office/drawing/2014/chart" uri="{C3380CC4-5D6E-409C-BE32-E72D297353CC}">
                <c16:uniqueId val="{00000001-84B7-42A7-B6D9-A138BD064B3C}"/>
              </c:ext>
            </c:extLst>
          </c:dPt>
          <c:dPt>
            <c:idx val="1"/>
            <c:bubble3D val="0"/>
            <c:spPr>
              <a:solidFill>
                <a:schemeClr val="accent2">
                  <a:tint val="86000"/>
                </a:schemeClr>
              </a:solidFill>
              <a:ln w="19050">
                <a:solidFill>
                  <a:schemeClr val="lt1"/>
                </a:solidFill>
              </a:ln>
              <a:effectLst/>
            </c:spPr>
            <c:extLst>
              <c:ext xmlns:c16="http://schemas.microsoft.com/office/drawing/2014/chart" uri="{C3380CC4-5D6E-409C-BE32-E72D297353CC}">
                <c16:uniqueId val="{00000003-84B7-42A7-B6D9-A138BD064B3C}"/>
              </c:ext>
            </c:extLst>
          </c:dPt>
          <c:dPt>
            <c:idx val="2"/>
            <c:bubble3D val="0"/>
            <c:spPr>
              <a:solidFill>
                <a:schemeClr val="accent2">
                  <a:shade val="86000"/>
                </a:schemeClr>
              </a:solidFill>
              <a:ln w="19050">
                <a:solidFill>
                  <a:schemeClr val="lt1"/>
                </a:solidFill>
              </a:ln>
              <a:effectLst/>
            </c:spPr>
            <c:extLst>
              <c:ext xmlns:c16="http://schemas.microsoft.com/office/drawing/2014/chart" uri="{C3380CC4-5D6E-409C-BE32-E72D297353CC}">
                <c16:uniqueId val="{00000005-84B7-42A7-B6D9-A138BD064B3C}"/>
              </c:ext>
            </c:extLst>
          </c:dPt>
          <c:dPt>
            <c:idx val="3"/>
            <c:bubble3D val="0"/>
            <c:spPr>
              <a:solidFill>
                <a:schemeClr val="accent2">
                  <a:shade val="58000"/>
                </a:schemeClr>
              </a:solidFill>
              <a:ln w="19050">
                <a:solidFill>
                  <a:schemeClr val="lt1"/>
                </a:solidFill>
              </a:ln>
              <a:effectLst/>
            </c:spPr>
            <c:extLst>
              <c:ext xmlns:c16="http://schemas.microsoft.com/office/drawing/2014/chart" uri="{C3380CC4-5D6E-409C-BE32-E72D297353CC}">
                <c16:uniqueId val="{00000007-84B7-42A7-B6D9-A138BD064B3C}"/>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4B7-42A7-B6D9-A138BD064B3C}"/>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84B7-42A7-B6D9-A138BD064B3C}"/>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4B7-42A7-B6D9-A138BD064B3C}"/>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&gt;50%</c:v>
                </c:pt>
                <c:pt idx="1">
                  <c:v>25-50%</c:v>
                </c:pt>
                <c:pt idx="2">
                  <c:v>0-25%</c:v>
                </c:pt>
              </c:strCache>
            </c:strRef>
          </c:cat>
          <c:val>
            <c:numRef>
              <c:f>Sheet1!$B$2:$B$5</c:f>
              <c:numCache>
                <c:formatCode>General</c:formatCode>
                <c:ptCount val="4"/>
                <c:pt idx="0">
                  <c:v>27</c:v>
                </c:pt>
                <c:pt idx="1">
                  <c:v>31</c:v>
                </c:pt>
                <c:pt idx="2">
                  <c:v>42</c:v>
                </c:pt>
              </c:numCache>
            </c:numRef>
          </c:val>
          <c:extLst>
            <c:ext xmlns:c16="http://schemas.microsoft.com/office/drawing/2014/chart" uri="{C3380CC4-5D6E-409C-BE32-E72D297353CC}">
              <c16:uniqueId val="{00000008-84B7-42A7-B6D9-A138BD064B3C}"/>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1">
                  <a:shade val="65000"/>
                </a:schemeClr>
              </a:solidFill>
              <a:ln w="19050">
                <a:solidFill>
                  <a:schemeClr val="lt1"/>
                </a:solidFill>
              </a:ln>
              <a:effectLst/>
            </c:spPr>
            <c:extLst>
              <c:ext xmlns:c16="http://schemas.microsoft.com/office/drawing/2014/chart" uri="{C3380CC4-5D6E-409C-BE32-E72D297353CC}">
                <c16:uniqueId val="{00000002-C04E-45B0-B319-9F885D397C3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04E-45B0-B319-9F885D397C3D}"/>
              </c:ext>
            </c:extLst>
          </c:dPt>
          <c:dPt>
            <c:idx val="2"/>
            <c:bubble3D val="0"/>
            <c:spPr>
              <a:solidFill>
                <a:schemeClr val="accent1">
                  <a:tint val="65000"/>
                </a:schemeClr>
              </a:solidFill>
              <a:ln w="19050">
                <a:solidFill>
                  <a:schemeClr val="lt1"/>
                </a:solidFill>
              </a:ln>
              <a:effectLst/>
            </c:spPr>
            <c:extLst>
              <c:ext xmlns:c16="http://schemas.microsoft.com/office/drawing/2014/chart" uri="{C3380CC4-5D6E-409C-BE32-E72D297353CC}">
                <c16:uniqueId val="{00000001-C04E-45B0-B319-9F885D397C3D}"/>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C04E-45B0-B319-9F885D397C3D}"/>
                </c:ext>
              </c:extLst>
            </c:dLbl>
            <c:dLbl>
              <c:idx val="1"/>
              <c:layout>
                <c:manualLayout>
                  <c:x val="-0.13173302107728338"/>
                  <c:y val="8.11688311688310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04E-45B0-B319-9F885D397C3D}"/>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04E-45B0-B319-9F885D397C3D}"/>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Sheet1!$A$2:$A$4</c:f>
              <c:strCache>
                <c:ptCount val="2"/>
                <c:pt idx="0">
                  <c:v>Yes</c:v>
                </c:pt>
                <c:pt idx="1">
                  <c:v>No</c:v>
                </c:pt>
              </c:strCache>
            </c:strRef>
          </c:cat>
          <c:val>
            <c:numRef>
              <c:f>Sheet1!$B$2:$B$4</c:f>
              <c:numCache>
                <c:formatCode>General</c:formatCode>
                <c:ptCount val="3"/>
                <c:pt idx="0">
                  <c:v>29</c:v>
                </c:pt>
                <c:pt idx="1">
                  <c:v>71</c:v>
                </c:pt>
              </c:numCache>
            </c:numRef>
          </c:val>
          <c:extLst>
            <c:ext xmlns:c16="http://schemas.microsoft.com/office/drawing/2014/chart" uri="{C3380CC4-5D6E-409C-BE32-E72D297353CC}">
              <c16:uniqueId val="{00000000-C04E-45B0-B319-9F885D397C3D}"/>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3">
                  <a:shade val="58000"/>
                </a:schemeClr>
              </a:solidFill>
              <a:ln w="19050">
                <a:solidFill>
                  <a:schemeClr val="lt1"/>
                </a:solidFill>
              </a:ln>
              <a:effectLst/>
            </c:spPr>
            <c:extLst>
              <c:ext xmlns:c16="http://schemas.microsoft.com/office/drawing/2014/chart" uri="{C3380CC4-5D6E-409C-BE32-E72D297353CC}">
                <c16:uniqueId val="{00000001-A12E-4215-95C6-3BB3C1DFD5E9}"/>
              </c:ext>
            </c:extLst>
          </c:dPt>
          <c:dPt>
            <c:idx val="1"/>
            <c:bubble3D val="0"/>
            <c:spPr>
              <a:solidFill>
                <a:schemeClr val="accent3">
                  <a:shade val="86000"/>
                </a:schemeClr>
              </a:solidFill>
              <a:ln w="19050">
                <a:solidFill>
                  <a:schemeClr val="lt1"/>
                </a:solidFill>
              </a:ln>
              <a:effectLst/>
            </c:spPr>
            <c:extLst>
              <c:ext xmlns:c16="http://schemas.microsoft.com/office/drawing/2014/chart" uri="{C3380CC4-5D6E-409C-BE32-E72D297353CC}">
                <c16:uniqueId val="{00000003-A12E-4215-95C6-3BB3C1DFD5E9}"/>
              </c:ext>
            </c:extLst>
          </c:dPt>
          <c:dPt>
            <c:idx val="2"/>
            <c:bubble3D val="0"/>
            <c:spPr>
              <a:solidFill>
                <a:schemeClr val="accent3">
                  <a:tint val="86000"/>
                </a:schemeClr>
              </a:solidFill>
              <a:ln w="19050">
                <a:solidFill>
                  <a:schemeClr val="lt1"/>
                </a:solidFill>
              </a:ln>
              <a:effectLst/>
            </c:spPr>
            <c:extLst>
              <c:ext xmlns:c16="http://schemas.microsoft.com/office/drawing/2014/chart" uri="{C3380CC4-5D6E-409C-BE32-E72D297353CC}">
                <c16:uniqueId val="{00000005-A12E-4215-95C6-3BB3C1DFD5E9}"/>
              </c:ext>
            </c:extLst>
          </c:dPt>
          <c:dPt>
            <c:idx val="3"/>
            <c:bubble3D val="0"/>
            <c:spPr>
              <a:solidFill>
                <a:schemeClr val="accent3">
                  <a:tint val="58000"/>
                </a:schemeClr>
              </a:solidFill>
              <a:ln w="19050">
                <a:solidFill>
                  <a:schemeClr val="lt1"/>
                </a:solidFill>
              </a:ln>
              <a:effectLst/>
            </c:spPr>
            <c:extLst>
              <c:ext xmlns:c16="http://schemas.microsoft.com/office/drawing/2014/chart" uri="{C3380CC4-5D6E-409C-BE32-E72D297353CC}">
                <c16:uniqueId val="{00000007-DA36-45EE-83B1-1E7B1757ECC8}"/>
              </c:ext>
            </c:extLst>
          </c:dPt>
          <c:dLbls>
            <c:dLbl>
              <c:idx val="0"/>
              <c:layout>
                <c:manualLayout>
                  <c:x val="0.13082282093165132"/>
                  <c:y val="-0.13798701298701299"/>
                </c:manualLayout>
              </c:layout>
              <c:showLegendKey val="0"/>
              <c:showVal val="0"/>
              <c:showCatName val="1"/>
              <c:showSerName val="0"/>
              <c:showPercent val="1"/>
              <c:showBubbleSize val="0"/>
              <c:extLst>
                <c:ext xmlns:c15="http://schemas.microsoft.com/office/drawing/2012/chart" uri="{CE6537A1-D6FC-4f65-9D91-7224C49458BB}">
                  <c15:layout>
                    <c:manualLayout>
                      <c:w val="0.23663709578319514"/>
                      <c:h val="0.13234993353103586"/>
                    </c:manualLayout>
                  </c15:layout>
                </c:ext>
                <c:ext xmlns:c16="http://schemas.microsoft.com/office/drawing/2014/chart" uri="{C3380CC4-5D6E-409C-BE32-E72D297353CC}">
                  <c16:uniqueId val="{00000001-A12E-4215-95C6-3BB3C1DFD5E9}"/>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A12E-4215-95C6-3BB3C1DFD5E9}"/>
                </c:ext>
              </c:extLst>
            </c:dLbl>
            <c:dLbl>
              <c:idx val="2"/>
              <c:layout>
                <c:manualLayout>
                  <c:x val="0.14007242241158754"/>
                  <c:y val="-0.12716450216450217"/>
                </c:manualLayout>
              </c:layout>
              <c:showLegendKey val="0"/>
              <c:showVal val="0"/>
              <c:showCatName val="1"/>
              <c:showSerName val="0"/>
              <c:showPercent val="1"/>
              <c:showBubbleSize val="0"/>
              <c:extLst>
                <c:ext xmlns:c15="http://schemas.microsoft.com/office/drawing/2012/chart" uri="{CE6537A1-D6FC-4f65-9D91-7224C49458BB}">
                  <c15:layout>
                    <c:manualLayout>
                      <c:w val="0.51930882589256167"/>
                      <c:h val="0.13234993353103586"/>
                    </c:manualLayout>
                  </c15:layout>
                </c:ext>
                <c:ext xmlns:c16="http://schemas.microsoft.com/office/drawing/2014/chart" uri="{C3380CC4-5D6E-409C-BE32-E72D297353CC}">
                  <c16:uniqueId val="{00000005-A12E-4215-95C6-3BB3C1DFD5E9}"/>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Yes</c:v>
                </c:pt>
                <c:pt idx="1">
                  <c:v>No</c:v>
                </c:pt>
                <c:pt idx="2">
                  <c:v>No Treatment Plant</c:v>
                </c:pt>
              </c:strCache>
            </c:strRef>
          </c:cat>
          <c:val>
            <c:numRef>
              <c:f>Sheet1!$B$2:$B$5</c:f>
              <c:numCache>
                <c:formatCode>General</c:formatCode>
                <c:ptCount val="4"/>
                <c:pt idx="0">
                  <c:v>28</c:v>
                </c:pt>
                <c:pt idx="1">
                  <c:v>58</c:v>
                </c:pt>
                <c:pt idx="2">
                  <c:v>14</c:v>
                </c:pt>
              </c:numCache>
            </c:numRef>
          </c:val>
          <c:extLst>
            <c:ext xmlns:c16="http://schemas.microsoft.com/office/drawing/2014/chart" uri="{C3380CC4-5D6E-409C-BE32-E72D297353CC}">
              <c16:uniqueId val="{00000006-A12E-4215-95C6-3BB3C1DFD5E9}"/>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2">
                  <a:tint val="58000"/>
                </a:schemeClr>
              </a:solidFill>
              <a:ln w="19050">
                <a:solidFill>
                  <a:schemeClr val="lt1"/>
                </a:solidFill>
              </a:ln>
              <a:effectLst/>
            </c:spPr>
            <c:extLst>
              <c:ext xmlns:c16="http://schemas.microsoft.com/office/drawing/2014/chart" uri="{C3380CC4-5D6E-409C-BE32-E72D297353CC}">
                <c16:uniqueId val="{00000001-84B7-42A7-B6D9-A138BD064B3C}"/>
              </c:ext>
            </c:extLst>
          </c:dPt>
          <c:dPt>
            <c:idx val="1"/>
            <c:bubble3D val="0"/>
            <c:spPr>
              <a:solidFill>
                <a:schemeClr val="accent2">
                  <a:tint val="86000"/>
                </a:schemeClr>
              </a:solidFill>
              <a:ln w="19050">
                <a:solidFill>
                  <a:schemeClr val="lt1"/>
                </a:solidFill>
              </a:ln>
              <a:effectLst/>
            </c:spPr>
            <c:extLst>
              <c:ext xmlns:c16="http://schemas.microsoft.com/office/drawing/2014/chart" uri="{C3380CC4-5D6E-409C-BE32-E72D297353CC}">
                <c16:uniqueId val="{00000003-84B7-42A7-B6D9-A138BD064B3C}"/>
              </c:ext>
            </c:extLst>
          </c:dPt>
          <c:dPt>
            <c:idx val="2"/>
            <c:bubble3D val="0"/>
            <c:spPr>
              <a:solidFill>
                <a:schemeClr val="accent2">
                  <a:shade val="86000"/>
                </a:schemeClr>
              </a:solidFill>
              <a:ln w="19050">
                <a:solidFill>
                  <a:schemeClr val="lt1"/>
                </a:solidFill>
              </a:ln>
              <a:effectLst/>
            </c:spPr>
            <c:extLst>
              <c:ext xmlns:c16="http://schemas.microsoft.com/office/drawing/2014/chart" uri="{C3380CC4-5D6E-409C-BE32-E72D297353CC}">
                <c16:uniqueId val="{00000005-84B7-42A7-B6D9-A138BD064B3C}"/>
              </c:ext>
            </c:extLst>
          </c:dPt>
          <c:dPt>
            <c:idx val="3"/>
            <c:bubble3D val="0"/>
            <c:spPr>
              <a:solidFill>
                <a:schemeClr val="accent2">
                  <a:shade val="58000"/>
                </a:schemeClr>
              </a:solidFill>
              <a:ln w="19050">
                <a:solidFill>
                  <a:schemeClr val="lt1"/>
                </a:solidFill>
              </a:ln>
              <a:effectLst/>
            </c:spPr>
            <c:extLst>
              <c:ext xmlns:c16="http://schemas.microsoft.com/office/drawing/2014/chart" uri="{C3380CC4-5D6E-409C-BE32-E72D297353CC}">
                <c16:uniqueId val="{00000007-84B7-42A7-B6D9-A138BD064B3C}"/>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15:layout>
                    <c:manualLayout>
                      <c:w val="0.14055496214233726"/>
                      <c:h val="0.12693100862392201"/>
                    </c:manualLayout>
                  </c15:layout>
                </c:ext>
                <c:ext xmlns:c16="http://schemas.microsoft.com/office/drawing/2014/chart" uri="{C3380CC4-5D6E-409C-BE32-E72D297353CC}">
                  <c16:uniqueId val="{00000001-84B7-42A7-B6D9-A138BD064B3C}"/>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84B7-42A7-B6D9-A138BD064B3C}"/>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4B7-42A7-B6D9-A138BD064B3C}"/>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&gt;50%</c:v>
                </c:pt>
                <c:pt idx="1">
                  <c:v>25-50%</c:v>
                </c:pt>
                <c:pt idx="2">
                  <c:v>0-25%</c:v>
                </c:pt>
              </c:strCache>
            </c:strRef>
          </c:cat>
          <c:val>
            <c:numRef>
              <c:f>Sheet1!$B$2:$B$5</c:f>
              <c:numCache>
                <c:formatCode>General</c:formatCode>
                <c:ptCount val="4"/>
                <c:pt idx="0">
                  <c:v>38</c:v>
                </c:pt>
                <c:pt idx="1">
                  <c:v>22</c:v>
                </c:pt>
                <c:pt idx="2">
                  <c:v>40</c:v>
                </c:pt>
              </c:numCache>
            </c:numRef>
          </c:val>
          <c:extLst>
            <c:ext xmlns:c16="http://schemas.microsoft.com/office/drawing/2014/chart" uri="{C3380CC4-5D6E-409C-BE32-E72D297353CC}">
              <c16:uniqueId val="{00000008-84B7-42A7-B6D9-A138BD064B3C}"/>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title>
    <c:autoTitleDeleted val="0"/>
    <c:plotArea>
      <c:layout/>
      <c:doughnutChart>
        <c:varyColors val="1"/>
        <c:ser>
          <c:idx val="0"/>
          <c:order val="0"/>
          <c:tx>
            <c:strRef>
              <c:f>Sheet1!$B$1</c:f>
              <c:strCache>
                <c:ptCount val="1"/>
                <c:pt idx="0">
                  <c:v>Grantees</c:v>
                </c:pt>
              </c:strCache>
            </c:strRef>
          </c:tx>
          <c:dPt>
            <c:idx val="0"/>
            <c:bubble3D val="0"/>
            <c:spPr>
              <a:solidFill>
                <a:schemeClr val="accent3">
                  <a:shade val="76000"/>
                </a:schemeClr>
              </a:solidFill>
              <a:ln w="19050">
                <a:solidFill>
                  <a:schemeClr val="lt1"/>
                </a:solidFill>
              </a:ln>
              <a:effectLst/>
            </c:spPr>
            <c:extLst>
              <c:ext xmlns:c16="http://schemas.microsoft.com/office/drawing/2014/chart" uri="{C3380CC4-5D6E-409C-BE32-E72D297353CC}">
                <c16:uniqueId val="{00000001-E0E9-491E-8CA5-82B232AE0370}"/>
              </c:ext>
            </c:extLst>
          </c:dPt>
          <c:dPt>
            <c:idx val="1"/>
            <c:bubble3D val="0"/>
            <c:spPr>
              <a:solidFill>
                <a:schemeClr val="accent3">
                  <a:tint val="77000"/>
                </a:schemeClr>
              </a:solidFill>
              <a:ln w="19050">
                <a:solidFill>
                  <a:schemeClr val="lt1"/>
                </a:solidFill>
              </a:ln>
              <a:effectLst/>
            </c:spPr>
            <c:extLst>
              <c:ext xmlns:c16="http://schemas.microsoft.com/office/drawing/2014/chart" uri="{C3380CC4-5D6E-409C-BE32-E72D297353CC}">
                <c16:uniqueId val="{00000003-E0E9-491E-8CA5-82B232AE0370}"/>
              </c:ext>
            </c:extLst>
          </c:dPt>
          <c:dLbls>
            <c:dLbl>
              <c:idx val="0"/>
              <c:layout>
                <c:manualLayout>
                  <c:x val="0.11968511762254123"/>
                  <c:y val="-9.18951751817100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E9-491E-8CA5-82B232AE0370}"/>
                </c:ext>
              </c:extLst>
            </c:dLbl>
            <c:dLbl>
              <c:idx val="1"/>
              <c:layout>
                <c:manualLayout>
                  <c:x val="-0.16864721119539905"/>
                  <c:y val="7.14740251413300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E9-491E-8CA5-82B232AE037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Counties</c:v>
                </c:pt>
                <c:pt idx="1">
                  <c:v>Cities</c:v>
                </c:pt>
              </c:strCache>
            </c:strRef>
          </c:cat>
          <c:val>
            <c:numRef>
              <c:f>Sheet1!$B$2:$B$3</c:f>
              <c:numCache>
                <c:formatCode>General</c:formatCode>
                <c:ptCount val="2"/>
                <c:pt idx="0">
                  <c:v>80</c:v>
                </c:pt>
                <c:pt idx="1">
                  <c:v>249</c:v>
                </c:pt>
              </c:numCache>
            </c:numRef>
          </c:val>
          <c:extLst>
            <c:ext xmlns:c16="http://schemas.microsoft.com/office/drawing/2014/chart" uri="{C3380CC4-5D6E-409C-BE32-E72D297353CC}">
              <c16:uniqueId val="{00000004-E0E9-491E-8CA5-82B232AE0370}"/>
            </c:ext>
          </c:extLst>
        </c:ser>
        <c:dLbls>
          <c:showLegendKey val="0"/>
          <c:showVal val="1"/>
          <c:showCatName val="0"/>
          <c:showSerName val="0"/>
          <c:showPercent val="0"/>
          <c:showBubbleSize val="0"/>
          <c:showLeaderLines val="1"/>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Number of Projects</c:v>
                </c:pt>
              </c:strCache>
            </c:strRef>
          </c:tx>
          <c:spPr>
            <a:solidFill>
              <a:schemeClr val="bg2"/>
            </a:solidFill>
            <a:ln>
              <a:noFill/>
            </a:ln>
            <a:effectLst/>
          </c:spPr>
          <c:invertIfNegative val="0"/>
          <c:cat>
            <c:numRef>
              <c:f>Sheet1!$A$2:$A$12</c:f>
              <c:numCache>
                <c:formatCode>General</c:formatCode>
                <c:ptCount val="11"/>
                <c:pt idx="0">
                  <c:v>0</c:v>
                </c:pt>
                <c:pt idx="1">
                  <c:v>10</c:v>
                </c:pt>
                <c:pt idx="2">
                  <c:v>20</c:v>
                </c:pt>
                <c:pt idx="3">
                  <c:v>30</c:v>
                </c:pt>
                <c:pt idx="4">
                  <c:v>40</c:v>
                </c:pt>
                <c:pt idx="5">
                  <c:v>50</c:v>
                </c:pt>
                <c:pt idx="6">
                  <c:v>60</c:v>
                </c:pt>
                <c:pt idx="7">
                  <c:v>70</c:v>
                </c:pt>
                <c:pt idx="8">
                  <c:v>80</c:v>
                </c:pt>
                <c:pt idx="9">
                  <c:v>90</c:v>
                </c:pt>
                <c:pt idx="10">
                  <c:v>100</c:v>
                </c:pt>
              </c:numCache>
            </c:numRef>
          </c:cat>
          <c:val>
            <c:numRef>
              <c:f>Sheet1!$B$2:$B$12</c:f>
              <c:numCache>
                <c:formatCode>General</c:formatCode>
                <c:ptCount val="11"/>
                <c:pt idx="0">
                  <c:v>34</c:v>
                </c:pt>
                <c:pt idx="1">
                  <c:v>22</c:v>
                </c:pt>
                <c:pt idx="2">
                  <c:v>32</c:v>
                </c:pt>
                <c:pt idx="3">
                  <c:v>39</c:v>
                </c:pt>
                <c:pt idx="4">
                  <c:v>43</c:v>
                </c:pt>
                <c:pt idx="5">
                  <c:v>51</c:v>
                </c:pt>
                <c:pt idx="6">
                  <c:v>41</c:v>
                </c:pt>
                <c:pt idx="7">
                  <c:v>26</c:v>
                </c:pt>
                <c:pt idx="8">
                  <c:v>22</c:v>
                </c:pt>
                <c:pt idx="9">
                  <c:v>15</c:v>
                </c:pt>
                <c:pt idx="10">
                  <c:v>11</c:v>
                </c:pt>
              </c:numCache>
            </c:numRef>
          </c:val>
          <c:extLst>
            <c:ext xmlns:c16="http://schemas.microsoft.com/office/drawing/2014/chart" uri="{C3380CC4-5D6E-409C-BE32-E72D297353CC}">
              <c16:uniqueId val="{00000000-D10C-4896-AE26-1E88C910A44E}"/>
            </c:ext>
          </c:extLst>
        </c:ser>
        <c:dLbls>
          <c:showLegendKey val="0"/>
          <c:showVal val="0"/>
          <c:showCatName val="0"/>
          <c:showSerName val="0"/>
          <c:showPercent val="0"/>
          <c:showBubbleSize val="0"/>
        </c:dLbls>
        <c:gapWidth val="219"/>
        <c:overlap val="-27"/>
        <c:axId val="837169696"/>
        <c:axId val="837178224"/>
      </c:barChart>
      <c:catAx>
        <c:axId val="83716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02060"/>
                </a:solidFill>
                <a:latin typeface="Open Sans" panose="020B0606030504020204" pitchFamily="34" charset="0"/>
                <a:ea typeface="Open Sans" panose="020B0606030504020204" pitchFamily="34" charset="0"/>
                <a:cs typeface="Open Sans" panose="020B0606030504020204" pitchFamily="34" charset="0"/>
              </a:defRPr>
            </a:pPr>
            <a:endParaRPr lang="en-US"/>
          </a:p>
        </c:txPr>
        <c:crossAx val="837178224"/>
        <c:crosses val="autoZero"/>
        <c:auto val="1"/>
        <c:lblAlgn val="ctr"/>
        <c:lblOffset val="100"/>
        <c:noMultiLvlLbl val="0"/>
      </c:catAx>
      <c:valAx>
        <c:axId val="837178224"/>
        <c:scaling>
          <c:orientation val="minMax"/>
        </c:scaling>
        <c:delete val="1"/>
        <c:axPos val="l"/>
        <c:numFmt formatCode="General" sourceLinked="1"/>
        <c:majorTickMark val="none"/>
        <c:minorTickMark val="none"/>
        <c:tickLblPos val="nextTo"/>
        <c:crossAx val="8371696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1">
                  <a:shade val="65000"/>
                </a:schemeClr>
              </a:solidFill>
              <a:ln w="19050">
                <a:solidFill>
                  <a:schemeClr val="lt1"/>
                </a:solidFill>
              </a:ln>
              <a:effectLst/>
            </c:spPr>
            <c:extLst>
              <c:ext xmlns:c16="http://schemas.microsoft.com/office/drawing/2014/chart" uri="{C3380CC4-5D6E-409C-BE32-E72D297353CC}">
                <c16:uniqueId val="{00000002-C04E-45B0-B319-9F885D397C3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04E-45B0-B319-9F885D397C3D}"/>
              </c:ext>
            </c:extLst>
          </c:dPt>
          <c:dPt>
            <c:idx val="2"/>
            <c:bubble3D val="0"/>
            <c:spPr>
              <a:solidFill>
                <a:schemeClr val="accent1">
                  <a:tint val="65000"/>
                </a:schemeClr>
              </a:solidFill>
              <a:ln w="19050">
                <a:solidFill>
                  <a:schemeClr val="lt1"/>
                </a:solidFill>
              </a:ln>
              <a:effectLst/>
            </c:spPr>
            <c:extLst>
              <c:ext xmlns:c16="http://schemas.microsoft.com/office/drawing/2014/chart" uri="{C3380CC4-5D6E-409C-BE32-E72D297353CC}">
                <c16:uniqueId val="{00000001-C04E-45B0-B319-9F885D397C3D}"/>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C04E-45B0-B319-9F885D397C3D}"/>
                </c:ext>
              </c:extLst>
            </c:dLbl>
            <c:dLbl>
              <c:idx val="1"/>
              <c:layout>
                <c:manualLayout>
                  <c:x val="-0.13173302107728338"/>
                  <c:y val="8.11688311688310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04E-45B0-B319-9F885D397C3D}"/>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04E-45B0-B319-9F885D397C3D}"/>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Sheet1!$A$2:$A$4</c:f>
              <c:strCache>
                <c:ptCount val="3"/>
                <c:pt idx="0">
                  <c:v>Yes</c:v>
                </c:pt>
                <c:pt idx="1">
                  <c:v>No</c:v>
                </c:pt>
                <c:pt idx="2">
                  <c:v>Unsure</c:v>
                </c:pt>
              </c:strCache>
            </c:strRef>
          </c:cat>
          <c:val>
            <c:numRef>
              <c:f>Sheet1!$B$2:$B$4</c:f>
              <c:numCache>
                <c:formatCode>General</c:formatCode>
                <c:ptCount val="3"/>
                <c:pt idx="0">
                  <c:v>27</c:v>
                </c:pt>
                <c:pt idx="1">
                  <c:v>67</c:v>
                </c:pt>
                <c:pt idx="2">
                  <c:v>6</c:v>
                </c:pt>
              </c:numCache>
            </c:numRef>
          </c:val>
          <c:extLst>
            <c:ext xmlns:c16="http://schemas.microsoft.com/office/drawing/2014/chart" uri="{C3380CC4-5D6E-409C-BE32-E72D297353CC}">
              <c16:uniqueId val="{00000000-C04E-45B0-B319-9F885D397C3D}"/>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3">
                  <a:shade val="58000"/>
                </a:schemeClr>
              </a:solidFill>
              <a:ln w="19050">
                <a:solidFill>
                  <a:schemeClr val="lt1"/>
                </a:solidFill>
              </a:ln>
              <a:effectLst/>
            </c:spPr>
            <c:extLst>
              <c:ext xmlns:c16="http://schemas.microsoft.com/office/drawing/2014/chart" uri="{C3380CC4-5D6E-409C-BE32-E72D297353CC}">
                <c16:uniqueId val="{00000001-A12E-4215-95C6-3BB3C1DFD5E9}"/>
              </c:ext>
            </c:extLst>
          </c:dPt>
          <c:dPt>
            <c:idx val="1"/>
            <c:bubble3D val="0"/>
            <c:spPr>
              <a:solidFill>
                <a:schemeClr val="accent3">
                  <a:shade val="86000"/>
                </a:schemeClr>
              </a:solidFill>
              <a:ln w="19050">
                <a:solidFill>
                  <a:schemeClr val="lt1"/>
                </a:solidFill>
              </a:ln>
              <a:effectLst/>
            </c:spPr>
            <c:extLst>
              <c:ext xmlns:c16="http://schemas.microsoft.com/office/drawing/2014/chart" uri="{C3380CC4-5D6E-409C-BE32-E72D297353CC}">
                <c16:uniqueId val="{00000003-A12E-4215-95C6-3BB3C1DFD5E9}"/>
              </c:ext>
            </c:extLst>
          </c:dPt>
          <c:dPt>
            <c:idx val="2"/>
            <c:bubble3D val="0"/>
            <c:spPr>
              <a:solidFill>
                <a:schemeClr val="accent3">
                  <a:tint val="86000"/>
                </a:schemeClr>
              </a:solidFill>
              <a:ln w="19050">
                <a:solidFill>
                  <a:schemeClr val="lt1"/>
                </a:solidFill>
              </a:ln>
              <a:effectLst/>
            </c:spPr>
            <c:extLst>
              <c:ext xmlns:c16="http://schemas.microsoft.com/office/drawing/2014/chart" uri="{C3380CC4-5D6E-409C-BE32-E72D297353CC}">
                <c16:uniqueId val="{00000005-A12E-4215-95C6-3BB3C1DFD5E9}"/>
              </c:ext>
            </c:extLst>
          </c:dPt>
          <c:dPt>
            <c:idx val="3"/>
            <c:bubble3D val="0"/>
            <c:spPr>
              <a:solidFill>
                <a:schemeClr val="accent3">
                  <a:tint val="58000"/>
                </a:schemeClr>
              </a:solidFill>
              <a:ln w="19050">
                <a:solidFill>
                  <a:schemeClr val="lt1"/>
                </a:solidFill>
              </a:ln>
              <a:effectLst/>
            </c:spPr>
            <c:extLst>
              <c:ext xmlns:c16="http://schemas.microsoft.com/office/drawing/2014/chart" uri="{C3380CC4-5D6E-409C-BE32-E72D297353CC}">
                <c16:uniqueId val="{00000007-16D1-43F6-BE62-955F4F81D435}"/>
              </c:ext>
            </c:extLst>
          </c:dPt>
          <c:dLbls>
            <c:dLbl>
              <c:idx val="0"/>
              <c:layout>
                <c:manualLayout>
                  <c:x val="0.13082282093165132"/>
                  <c:y val="-0.13798701298701299"/>
                </c:manualLayout>
              </c:layout>
              <c:showLegendKey val="0"/>
              <c:showVal val="0"/>
              <c:showCatName val="1"/>
              <c:showSerName val="0"/>
              <c:showPercent val="1"/>
              <c:showBubbleSize val="0"/>
              <c:extLst>
                <c:ext xmlns:c15="http://schemas.microsoft.com/office/drawing/2012/chart" uri="{CE6537A1-D6FC-4f65-9D91-7224C49458BB}">
                  <c15:layout>
                    <c:manualLayout>
                      <c:w val="0.23663709578319514"/>
                      <c:h val="0.13234993353103586"/>
                    </c:manualLayout>
                  </c15:layout>
                </c:ext>
                <c:ext xmlns:c16="http://schemas.microsoft.com/office/drawing/2014/chart" uri="{C3380CC4-5D6E-409C-BE32-E72D297353CC}">
                  <c16:uniqueId val="{00000001-A12E-4215-95C6-3BB3C1DFD5E9}"/>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A12E-4215-95C6-3BB3C1DFD5E9}"/>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12E-4215-95C6-3BB3C1DFD5E9}"/>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Complete</c:v>
                </c:pt>
                <c:pt idx="1">
                  <c:v>In Progress</c:v>
                </c:pt>
                <c:pt idx="2">
                  <c:v>Limited</c:v>
                </c:pt>
                <c:pt idx="3">
                  <c:v>None</c:v>
                </c:pt>
              </c:strCache>
            </c:strRef>
          </c:cat>
          <c:val>
            <c:numRef>
              <c:f>Sheet1!$B$2:$B$5</c:f>
              <c:numCache>
                <c:formatCode>General</c:formatCode>
                <c:ptCount val="4"/>
                <c:pt idx="0">
                  <c:v>21</c:v>
                </c:pt>
                <c:pt idx="1">
                  <c:v>33</c:v>
                </c:pt>
                <c:pt idx="2">
                  <c:v>21</c:v>
                </c:pt>
                <c:pt idx="3">
                  <c:v>25</c:v>
                </c:pt>
              </c:numCache>
            </c:numRef>
          </c:val>
          <c:extLst>
            <c:ext xmlns:c16="http://schemas.microsoft.com/office/drawing/2014/chart" uri="{C3380CC4-5D6E-409C-BE32-E72D297353CC}">
              <c16:uniqueId val="{00000006-A12E-4215-95C6-3BB3C1DFD5E9}"/>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2">
                  <a:tint val="58000"/>
                </a:schemeClr>
              </a:solidFill>
              <a:ln w="19050">
                <a:solidFill>
                  <a:schemeClr val="lt1"/>
                </a:solidFill>
              </a:ln>
              <a:effectLst/>
            </c:spPr>
            <c:extLst>
              <c:ext xmlns:c16="http://schemas.microsoft.com/office/drawing/2014/chart" uri="{C3380CC4-5D6E-409C-BE32-E72D297353CC}">
                <c16:uniqueId val="{00000001-84B7-42A7-B6D9-A138BD064B3C}"/>
              </c:ext>
            </c:extLst>
          </c:dPt>
          <c:dPt>
            <c:idx val="1"/>
            <c:bubble3D val="0"/>
            <c:spPr>
              <a:solidFill>
                <a:schemeClr val="accent2">
                  <a:tint val="86000"/>
                </a:schemeClr>
              </a:solidFill>
              <a:ln w="19050">
                <a:solidFill>
                  <a:schemeClr val="lt1"/>
                </a:solidFill>
              </a:ln>
              <a:effectLst/>
            </c:spPr>
            <c:extLst>
              <c:ext xmlns:c16="http://schemas.microsoft.com/office/drawing/2014/chart" uri="{C3380CC4-5D6E-409C-BE32-E72D297353CC}">
                <c16:uniqueId val="{00000003-84B7-42A7-B6D9-A138BD064B3C}"/>
              </c:ext>
            </c:extLst>
          </c:dPt>
          <c:dPt>
            <c:idx val="2"/>
            <c:bubble3D val="0"/>
            <c:spPr>
              <a:solidFill>
                <a:schemeClr val="accent2">
                  <a:shade val="86000"/>
                </a:schemeClr>
              </a:solidFill>
              <a:ln w="19050">
                <a:solidFill>
                  <a:schemeClr val="lt1"/>
                </a:solidFill>
              </a:ln>
              <a:effectLst/>
            </c:spPr>
            <c:extLst>
              <c:ext xmlns:c16="http://schemas.microsoft.com/office/drawing/2014/chart" uri="{C3380CC4-5D6E-409C-BE32-E72D297353CC}">
                <c16:uniqueId val="{00000005-84B7-42A7-B6D9-A138BD064B3C}"/>
              </c:ext>
            </c:extLst>
          </c:dPt>
          <c:dPt>
            <c:idx val="3"/>
            <c:bubble3D val="0"/>
            <c:spPr>
              <a:solidFill>
                <a:schemeClr val="accent2">
                  <a:shade val="58000"/>
                </a:schemeClr>
              </a:solidFill>
              <a:ln w="19050">
                <a:solidFill>
                  <a:schemeClr val="lt1"/>
                </a:solidFill>
              </a:ln>
              <a:effectLst/>
            </c:spPr>
            <c:extLst>
              <c:ext xmlns:c16="http://schemas.microsoft.com/office/drawing/2014/chart" uri="{C3380CC4-5D6E-409C-BE32-E72D297353CC}">
                <c16:uniqueId val="{00000007-84B7-42A7-B6D9-A138BD064B3C}"/>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4B7-42A7-B6D9-A138BD064B3C}"/>
                </c:ext>
              </c:extLst>
            </c:dLbl>
            <c:dLbl>
              <c:idx val="1"/>
              <c:layout>
                <c:manualLayout>
                  <c:x val="-5.8203675170855854E-2"/>
                  <c:y val="0.11363636363636354"/>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84B7-42A7-B6D9-A138BD064B3C}"/>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4B7-42A7-B6D9-A138BD064B3C}"/>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&gt;75%</c:v>
                </c:pt>
                <c:pt idx="1">
                  <c:v>50-75%</c:v>
                </c:pt>
                <c:pt idx="2">
                  <c:v>25-50%</c:v>
                </c:pt>
                <c:pt idx="3">
                  <c:v>0-25%</c:v>
                </c:pt>
              </c:strCache>
            </c:strRef>
          </c:cat>
          <c:val>
            <c:numRef>
              <c:f>Sheet1!$B$2:$B$5</c:f>
              <c:numCache>
                <c:formatCode>General</c:formatCode>
                <c:ptCount val="4"/>
                <c:pt idx="0">
                  <c:v>46</c:v>
                </c:pt>
                <c:pt idx="1">
                  <c:v>7</c:v>
                </c:pt>
                <c:pt idx="2">
                  <c:v>5</c:v>
                </c:pt>
                <c:pt idx="3">
                  <c:v>42</c:v>
                </c:pt>
              </c:numCache>
            </c:numRef>
          </c:val>
          <c:extLst>
            <c:ext xmlns:c16="http://schemas.microsoft.com/office/drawing/2014/chart" uri="{C3380CC4-5D6E-409C-BE32-E72D297353CC}">
              <c16:uniqueId val="{00000008-84B7-42A7-B6D9-A138BD064B3C}"/>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3">
                  <a:shade val="58000"/>
                </a:schemeClr>
              </a:solidFill>
              <a:ln w="19050">
                <a:solidFill>
                  <a:schemeClr val="lt1"/>
                </a:solidFill>
              </a:ln>
              <a:effectLst/>
            </c:spPr>
            <c:extLst>
              <c:ext xmlns:c16="http://schemas.microsoft.com/office/drawing/2014/chart" uri="{C3380CC4-5D6E-409C-BE32-E72D297353CC}">
                <c16:uniqueId val="{00000001-A12E-4215-95C6-3BB3C1DFD5E9}"/>
              </c:ext>
            </c:extLst>
          </c:dPt>
          <c:dPt>
            <c:idx val="1"/>
            <c:bubble3D val="0"/>
            <c:spPr>
              <a:solidFill>
                <a:schemeClr val="accent3">
                  <a:shade val="86000"/>
                </a:schemeClr>
              </a:solidFill>
              <a:ln w="19050">
                <a:solidFill>
                  <a:schemeClr val="lt1"/>
                </a:solidFill>
              </a:ln>
              <a:effectLst/>
            </c:spPr>
            <c:extLst>
              <c:ext xmlns:c16="http://schemas.microsoft.com/office/drawing/2014/chart" uri="{C3380CC4-5D6E-409C-BE32-E72D297353CC}">
                <c16:uniqueId val="{00000003-A12E-4215-95C6-3BB3C1DFD5E9}"/>
              </c:ext>
            </c:extLst>
          </c:dPt>
          <c:dPt>
            <c:idx val="2"/>
            <c:bubble3D val="0"/>
            <c:spPr>
              <a:solidFill>
                <a:schemeClr val="accent3">
                  <a:tint val="86000"/>
                </a:schemeClr>
              </a:solidFill>
              <a:ln w="19050">
                <a:solidFill>
                  <a:schemeClr val="lt1"/>
                </a:solidFill>
              </a:ln>
              <a:effectLst/>
            </c:spPr>
            <c:extLst>
              <c:ext xmlns:c16="http://schemas.microsoft.com/office/drawing/2014/chart" uri="{C3380CC4-5D6E-409C-BE32-E72D297353CC}">
                <c16:uniqueId val="{00000005-A12E-4215-95C6-3BB3C1DFD5E9}"/>
              </c:ext>
            </c:extLst>
          </c:dPt>
          <c:dPt>
            <c:idx val="3"/>
            <c:bubble3D val="0"/>
            <c:spPr>
              <a:solidFill>
                <a:schemeClr val="accent3">
                  <a:tint val="58000"/>
                </a:schemeClr>
              </a:solidFill>
              <a:ln w="19050">
                <a:solidFill>
                  <a:schemeClr val="lt1"/>
                </a:solidFill>
              </a:ln>
              <a:effectLst/>
            </c:spPr>
            <c:extLst>
              <c:ext xmlns:c16="http://schemas.microsoft.com/office/drawing/2014/chart" uri="{C3380CC4-5D6E-409C-BE32-E72D297353CC}">
                <c16:uniqueId val="{00000007-2272-4C52-8993-E4286FCF9CD0}"/>
              </c:ext>
            </c:extLst>
          </c:dPt>
          <c:dLbls>
            <c:dLbl>
              <c:idx val="0"/>
              <c:layout>
                <c:manualLayout>
                  <c:x val="0.16083492452098949"/>
                  <c:y val="7.8463309983979282E-2"/>
                </c:manualLayout>
              </c:layout>
              <c:showLegendKey val="0"/>
              <c:showVal val="0"/>
              <c:showCatName val="1"/>
              <c:showSerName val="0"/>
              <c:showPercent val="1"/>
              <c:showBubbleSize val="0"/>
              <c:extLst>
                <c:ext xmlns:c15="http://schemas.microsoft.com/office/drawing/2012/chart" uri="{CE6537A1-D6FC-4f65-9D91-7224C49458BB}">
                  <c15:layout>
                    <c:manualLayout>
                      <c:w val="0.23663709578319514"/>
                      <c:h val="0.13234993353103586"/>
                    </c:manualLayout>
                  </c15:layout>
                </c:ext>
                <c:ext xmlns:c16="http://schemas.microsoft.com/office/drawing/2014/chart" uri="{C3380CC4-5D6E-409C-BE32-E72D297353CC}">
                  <c16:uniqueId val="{00000001-A12E-4215-95C6-3BB3C1DFD5E9}"/>
                </c:ext>
              </c:extLst>
            </c:dLbl>
            <c:dLbl>
              <c:idx val="1"/>
              <c:layout>
                <c:manualLayout>
                  <c:x val="-0.15124089005681013"/>
                  <c:y val="-0.11363636363636363"/>
                </c:manualLayout>
              </c:layout>
              <c:showLegendKey val="0"/>
              <c:showVal val="0"/>
              <c:showCatName val="1"/>
              <c:showSerName val="0"/>
              <c:showPercent val="1"/>
              <c:showBubbleSize val="0"/>
              <c:extLst>
                <c:ext xmlns:c15="http://schemas.microsoft.com/office/drawing/2012/chart" uri="{CE6537A1-D6FC-4f65-9D91-7224C49458BB}">
                  <c15:layout>
                    <c:manualLayout>
                      <c:w val="0.28952226559915306"/>
                      <c:h val="0.13235738998534274"/>
                    </c:manualLayout>
                  </c15:layout>
                </c:ext>
                <c:ext xmlns:c16="http://schemas.microsoft.com/office/drawing/2014/chart" uri="{C3380CC4-5D6E-409C-BE32-E72D297353CC}">
                  <c16:uniqueId val="{00000003-A12E-4215-95C6-3BB3C1DFD5E9}"/>
                </c:ext>
              </c:extLst>
            </c:dLbl>
            <c:dLbl>
              <c:idx val="2"/>
              <c:layout>
                <c:manualLayout>
                  <c:x val="6.954419563100836E-2"/>
                  <c:y val="-0.1028138528138528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12E-4215-95C6-3BB3C1DFD5E9}"/>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Yes</c:v>
                </c:pt>
                <c:pt idx="1">
                  <c:v>No</c:v>
                </c:pt>
                <c:pt idx="2">
                  <c:v>Unsure</c:v>
                </c:pt>
              </c:strCache>
            </c:strRef>
          </c:cat>
          <c:val>
            <c:numRef>
              <c:f>Sheet1!$B$2:$B$5</c:f>
              <c:numCache>
                <c:formatCode>General</c:formatCode>
                <c:ptCount val="4"/>
                <c:pt idx="0">
                  <c:v>88</c:v>
                </c:pt>
                <c:pt idx="1">
                  <c:v>10</c:v>
                </c:pt>
                <c:pt idx="2">
                  <c:v>2</c:v>
                </c:pt>
              </c:numCache>
            </c:numRef>
          </c:val>
          <c:extLst>
            <c:ext xmlns:c16="http://schemas.microsoft.com/office/drawing/2014/chart" uri="{C3380CC4-5D6E-409C-BE32-E72D297353CC}">
              <c16:uniqueId val="{00000006-A12E-4215-95C6-3BB3C1DFD5E9}"/>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1">
                  <a:shade val="65000"/>
                </a:schemeClr>
              </a:solidFill>
              <a:ln w="19050">
                <a:solidFill>
                  <a:schemeClr val="lt1"/>
                </a:solidFill>
              </a:ln>
              <a:effectLst/>
            </c:spPr>
            <c:extLst>
              <c:ext xmlns:c16="http://schemas.microsoft.com/office/drawing/2014/chart" uri="{C3380CC4-5D6E-409C-BE32-E72D297353CC}">
                <c16:uniqueId val="{00000002-C04E-45B0-B319-9F885D397C3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04E-45B0-B319-9F885D397C3D}"/>
              </c:ext>
            </c:extLst>
          </c:dPt>
          <c:dPt>
            <c:idx val="2"/>
            <c:bubble3D val="0"/>
            <c:spPr>
              <a:solidFill>
                <a:schemeClr val="accent1">
                  <a:tint val="65000"/>
                </a:schemeClr>
              </a:solidFill>
              <a:ln w="19050">
                <a:solidFill>
                  <a:schemeClr val="lt1"/>
                </a:solidFill>
              </a:ln>
              <a:effectLst/>
            </c:spPr>
            <c:extLst>
              <c:ext xmlns:c16="http://schemas.microsoft.com/office/drawing/2014/chart" uri="{C3380CC4-5D6E-409C-BE32-E72D297353CC}">
                <c16:uniqueId val="{00000001-C04E-45B0-B319-9F885D397C3D}"/>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C04E-45B0-B319-9F885D397C3D}"/>
                </c:ext>
              </c:extLst>
            </c:dLbl>
            <c:dLbl>
              <c:idx val="1"/>
              <c:layout>
                <c:manualLayout>
                  <c:x val="-0.13173302107728338"/>
                  <c:y val="8.11688311688310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04E-45B0-B319-9F885D397C3D}"/>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04E-45B0-B319-9F885D397C3D}"/>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Sheet1!$A$2:$A$4</c:f>
              <c:strCache>
                <c:ptCount val="3"/>
                <c:pt idx="0">
                  <c:v>Yes</c:v>
                </c:pt>
                <c:pt idx="1">
                  <c:v>No</c:v>
                </c:pt>
                <c:pt idx="2">
                  <c:v>Unsure</c:v>
                </c:pt>
              </c:strCache>
            </c:strRef>
          </c:cat>
          <c:val>
            <c:numRef>
              <c:f>Sheet1!$B$2:$B$4</c:f>
              <c:numCache>
                <c:formatCode>General</c:formatCode>
                <c:ptCount val="3"/>
                <c:pt idx="0">
                  <c:v>22</c:v>
                </c:pt>
                <c:pt idx="1">
                  <c:v>77</c:v>
                </c:pt>
                <c:pt idx="2">
                  <c:v>1</c:v>
                </c:pt>
              </c:numCache>
            </c:numRef>
          </c:val>
          <c:extLst>
            <c:ext xmlns:c16="http://schemas.microsoft.com/office/drawing/2014/chart" uri="{C3380CC4-5D6E-409C-BE32-E72D297353CC}">
              <c16:uniqueId val="{00000000-C04E-45B0-B319-9F885D397C3D}"/>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chemeClr val="accent1">
                  <a:shade val="65000"/>
                </a:schemeClr>
              </a:solidFill>
              <a:ln w="19050">
                <a:solidFill>
                  <a:schemeClr val="lt1"/>
                </a:solidFill>
              </a:ln>
              <a:effectLst/>
            </c:spPr>
            <c:extLst>
              <c:ext xmlns:c16="http://schemas.microsoft.com/office/drawing/2014/chart" uri="{C3380CC4-5D6E-409C-BE32-E72D297353CC}">
                <c16:uniqueId val="{00000002-C04E-45B0-B319-9F885D397C3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C04E-45B0-B319-9F885D397C3D}"/>
              </c:ext>
            </c:extLst>
          </c:dPt>
          <c:dPt>
            <c:idx val="2"/>
            <c:bubble3D val="0"/>
            <c:spPr>
              <a:solidFill>
                <a:schemeClr val="accent1">
                  <a:tint val="65000"/>
                </a:schemeClr>
              </a:solidFill>
              <a:ln w="19050">
                <a:solidFill>
                  <a:schemeClr val="lt1"/>
                </a:solidFill>
              </a:ln>
              <a:effectLst/>
            </c:spPr>
            <c:extLst>
              <c:ext xmlns:c16="http://schemas.microsoft.com/office/drawing/2014/chart" uri="{C3380CC4-5D6E-409C-BE32-E72D297353CC}">
                <c16:uniqueId val="{00000001-C04E-45B0-B319-9F885D397C3D}"/>
              </c:ext>
            </c:extLst>
          </c:dPt>
          <c:dLbls>
            <c:dLbl>
              <c:idx val="0"/>
              <c:layout>
                <c:manualLayout>
                  <c:x val="0.10831381733021077"/>
                  <c:y val="-0.11093073593073594"/>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C04E-45B0-B319-9F885D397C3D}"/>
                </c:ext>
              </c:extLst>
            </c:dLbl>
            <c:dLbl>
              <c:idx val="1"/>
              <c:layout>
                <c:manualLayout>
                  <c:x val="-0.13173302107728338"/>
                  <c:y val="8.116883116883107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04E-45B0-B319-9F885D397C3D}"/>
                </c:ext>
              </c:extLst>
            </c:dLbl>
            <c:dLbl>
              <c:idx val="2"/>
              <c:layout>
                <c:manualLayout>
                  <c:x val="-2.0491803278688523E-2"/>
                  <c:y val="-0.100108225108225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04E-45B0-B319-9F885D397C3D}"/>
                </c:ext>
              </c:extLst>
            </c:dLbl>
            <c:spPr>
              <a:solidFill>
                <a:prstClr val="white"/>
              </a:solidFill>
              <a:ln>
                <a:solidFill>
                  <a:prstClr val="black">
                    <a:lumMod val="25000"/>
                    <a:lumOff val="75000"/>
                  </a:prstClr>
                </a:solidFill>
              </a:ln>
              <a:effectLst/>
            </c:spPr>
            <c:txPr>
              <a:bodyPr rot="0" spcFirstLastPara="1" vertOverflow="clip" horzOverflow="clip" vert="horz" wrap="square" lIns="36576" tIns="18288" rIns="36576" bIns="18288" anchor="ctr" anchorCtr="1">
                <a:spAutoFit/>
              </a:bodyPr>
              <a:lstStyle/>
              <a:p>
                <a:pPr>
                  <a:defRPr sz="1600" b="0" i="0" u="none" strike="noStrike" kern="1200" baseline="0">
                    <a:solidFill>
                      <a:schemeClr val="dk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Sheet1!$A$2:$A$4</c:f>
              <c:strCache>
                <c:ptCount val="2"/>
                <c:pt idx="0">
                  <c:v>Yes</c:v>
                </c:pt>
                <c:pt idx="1">
                  <c:v>No</c:v>
                </c:pt>
              </c:strCache>
            </c:strRef>
          </c:cat>
          <c:val>
            <c:numRef>
              <c:f>Sheet1!$B$2:$B$4</c:f>
              <c:numCache>
                <c:formatCode>General</c:formatCode>
                <c:ptCount val="3"/>
                <c:pt idx="0">
                  <c:v>20</c:v>
                </c:pt>
                <c:pt idx="1">
                  <c:v>80</c:v>
                </c:pt>
              </c:numCache>
            </c:numRef>
          </c:val>
          <c:extLst>
            <c:ext xmlns:c16="http://schemas.microsoft.com/office/drawing/2014/chart" uri="{C3380CC4-5D6E-409C-BE32-E72D297353CC}">
              <c16:uniqueId val="{00000000-C04E-45B0-B319-9F885D397C3D}"/>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Open Sans" panose="020B0606030504020204" pitchFamily="34" charset="0"/>
          <a:ea typeface="Open Sans" panose="020B0606030504020204" pitchFamily="34" charset="0"/>
          <a:cs typeface="Open Sans" panose="020B0606030504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colors10.xml><?xml version="1.0" encoding="utf-8"?>
<cs:colorStyle xmlns:cs="http://schemas.microsoft.com/office/drawing/2012/chartStyle" xmlns:a="http://schemas.openxmlformats.org/drawingml/2006/main" meth="withinLinear" id="16">
  <a:schemeClr val="accent3"/>
</cs:colorStyle>
</file>

<file path=ppt/charts/colors11.xml><?xml version="1.0" encoding="utf-8"?>
<cs:colorStyle xmlns:cs="http://schemas.microsoft.com/office/drawing/2012/chartStyle" xmlns:a="http://schemas.openxmlformats.org/drawingml/2006/main" meth="withinLinearReversed" id="22">
  <a:schemeClr val="accent2"/>
</cs:colorStyle>
</file>

<file path=ppt/charts/colors12.xml><?xml version="1.0" encoding="utf-8"?>
<cs:colorStyle xmlns:cs="http://schemas.microsoft.com/office/drawing/2012/chartStyle" xmlns:a="http://schemas.openxmlformats.org/drawingml/2006/main" meth="withinLinear" id="14">
  <a:schemeClr val="accent1"/>
</cs:colorStyle>
</file>

<file path=ppt/charts/colors13.xml><?xml version="1.0" encoding="utf-8"?>
<cs:colorStyle xmlns:cs="http://schemas.microsoft.com/office/drawing/2012/chartStyle" xmlns:a="http://schemas.openxmlformats.org/drawingml/2006/main" meth="withinLinear" id="16">
  <a:schemeClr val="accent3"/>
</cs:colorStyle>
</file>

<file path=ppt/charts/colors14.xml><?xml version="1.0" encoding="utf-8"?>
<cs:colorStyle xmlns:cs="http://schemas.microsoft.com/office/drawing/2012/chartStyle" xmlns:a="http://schemas.openxmlformats.org/drawingml/2006/main" meth="withinLinearReversed" id="22">
  <a:schemeClr val="accent2"/>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4">
  <a:schemeClr val="accent1"/>
</cs:colorStyle>
</file>

<file path=ppt/charts/colors5.xml><?xml version="1.0" encoding="utf-8"?>
<cs:colorStyle xmlns:cs="http://schemas.microsoft.com/office/drawing/2012/chartStyle" xmlns:a="http://schemas.openxmlformats.org/drawingml/2006/main" meth="withinLinear" id="16">
  <a:schemeClr val="accent3"/>
</cs:colorStyle>
</file>

<file path=ppt/charts/colors6.xml><?xml version="1.0" encoding="utf-8"?>
<cs:colorStyle xmlns:cs="http://schemas.microsoft.com/office/drawing/2012/chartStyle" xmlns:a="http://schemas.openxmlformats.org/drawingml/2006/main" meth="withinLinearReversed" id="22">
  <a:schemeClr val="accent2"/>
</cs:colorStyle>
</file>

<file path=ppt/charts/colors7.xml><?xml version="1.0" encoding="utf-8"?>
<cs:colorStyle xmlns:cs="http://schemas.microsoft.com/office/drawing/2012/chartStyle" xmlns:a="http://schemas.openxmlformats.org/drawingml/2006/main" meth="withinLinear" id="16">
  <a:schemeClr val="accent3"/>
</cs:colorStyle>
</file>

<file path=ppt/charts/colors8.xml><?xml version="1.0" encoding="utf-8"?>
<cs:colorStyle xmlns:cs="http://schemas.microsoft.com/office/drawing/2012/chartStyle" xmlns:a="http://schemas.openxmlformats.org/drawingml/2006/main" meth="withinLinear" id="14">
  <a:schemeClr val="accent1"/>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935297-5EF8-44E8-8088-A67685DF49B5}" type="doc">
      <dgm:prSet loTypeId="urn:microsoft.com/office/officeart/2005/8/layout/hierarchy4" loCatId="list" qsTypeId="urn:microsoft.com/office/officeart/2005/8/quickstyle/simple1" qsCatId="simple" csTypeId="urn:microsoft.com/office/officeart/2005/8/colors/accent0_2" csCatId="mainScheme" phldr="1"/>
      <dgm:spPr/>
      <dgm:t>
        <a:bodyPr/>
        <a:lstStyle/>
        <a:p>
          <a:endParaRPr lang="en-US"/>
        </a:p>
      </dgm:t>
    </dgm:pt>
    <dgm:pt modelId="{37BC7E53-7F63-4B52-9D37-D37E14D602D0}">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City of Oak Ridge ($3.2M) </a:t>
          </a:r>
        </a:p>
        <a:p>
          <a:pPr>
            <a:buNone/>
          </a:pPr>
          <a:r>
            <a:rPr lang="en-US" b="0" i="0" dirty="0">
              <a:latin typeface="Open Sans" panose="020B0606030504020204" pitchFamily="34" charset="0"/>
              <a:ea typeface="Open Sans" panose="020B0606030504020204" pitchFamily="34" charset="0"/>
              <a:cs typeface="Open Sans" panose="020B0606030504020204" pitchFamily="34" charset="0"/>
            </a:rPr>
            <a:t>The City of Oak Ridge will use ARP funds to address aging infrastructure, including the replacement of aging water lines with chronic and numerous failures which contribute to water loss. The city will replace approximately 5,150 linear feet of existing lines that feed a water tank and about 20 percent of the population of Oak Ridge. The city will also replace two existing suction pumps with two new submersible pumps and rehabilitate the existing wet well. Additional funds will be used to replace the city's existing water treatment plant with a new plant and waterlines. </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A101763C-5CFC-4D0E-AABD-5E0105810446}" type="parTrans" cxnId="{83B868AF-8C96-4685-888E-A01399AC833C}">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670DC7E8-5337-46BB-A797-CBDFB34B1CC7}" type="sibTrans" cxnId="{83B868AF-8C96-4685-888E-A01399AC833C}">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AA6BF8F1-1DF2-408F-8664-D42122B48847}">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Montgomery County ($5.44M) </a:t>
          </a:r>
        </a:p>
        <a:p>
          <a:r>
            <a:rPr lang="en-US" b="0" i="0" dirty="0">
              <a:latin typeface="Open Sans" panose="020B0606030504020204" pitchFamily="34" charset="0"/>
              <a:ea typeface="Open Sans" panose="020B0606030504020204" pitchFamily="34" charset="0"/>
              <a:cs typeface="Open Sans" panose="020B0606030504020204" pitchFamily="34" charset="0"/>
            </a:rPr>
            <a:t>Montgomery County, in collaboration with the Cunningham Utility District, Woodlawn Utility District, East Montgomery, and Cumberland Heights, will use ARP funds to develop Asset Management Plans and address critical needs and significant non-compliance. Projects include the installation of new water line, replacement of asbestos cement water lines, and the development of a new water treatment plant.</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B363DC18-192B-4D08-953F-EE334DF65B0E}" type="parTrans" cxnId="{46DB0BA4-E625-40CA-840C-FC3217EF2387}">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33D414D6-CBBC-4CF3-95E4-81745B7C562F}" type="sibTrans" cxnId="{46DB0BA4-E625-40CA-840C-FC3217EF2387}">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583D8AAC-ECF1-41C8-819C-F13C72B2F942}">
      <dgm:prSet phldrT="[Text]" custT="1"/>
      <dgm:spPr>
        <a:solidFill>
          <a:schemeClr val="tx2">
            <a:lumMod val="20000"/>
            <a:lumOff val="80000"/>
          </a:schemeClr>
        </a:solidFill>
      </dgm:spPr>
      <dgm:t>
        <a:bodyPr/>
        <a:lstStyle/>
        <a:p>
          <a:pPr marL="0" lvl="0" algn="ctr" defTabSz="577850">
            <a:lnSpc>
              <a:spcPct val="90000"/>
            </a:lnSpc>
            <a:spcBef>
              <a:spcPct val="0"/>
            </a:spcBef>
            <a:spcAft>
              <a:spcPct val="35000"/>
            </a:spcAft>
            <a:buNone/>
          </a:pPr>
          <a:r>
            <a:rPr lang="en-US" sz="1300" b="1" kern="1200" dirty="0">
              <a:latin typeface="Open Sans" panose="020B0606030504020204" pitchFamily="34" charset="0"/>
              <a:ea typeface="Open Sans" panose="020B0606030504020204" pitchFamily="34" charset="0"/>
              <a:cs typeface="Open Sans" panose="020B0606030504020204" pitchFamily="34" charset="0"/>
            </a:rPr>
            <a:t>Blount County ($7.2M) </a:t>
          </a:r>
        </a:p>
        <a:p>
          <a:pPr marL="0" lvl="0" algn="ctr" defTabSz="577850">
            <a:lnSpc>
              <a:spcPct val="90000"/>
            </a:lnSpc>
            <a:spcBef>
              <a:spcPct val="0"/>
            </a:spcBef>
            <a:spcAft>
              <a:spcPct val="35000"/>
            </a:spcAft>
            <a:buNone/>
          </a:pPr>
          <a:r>
            <a:rPr lang="en-US" sz="1300" b="0" i="0" kern="1200" dirty="0">
              <a:latin typeface="Open Sans" panose="020B0606030504020204" pitchFamily="34" charset="0"/>
              <a:ea typeface="Open Sans" panose="020B0606030504020204" pitchFamily="34" charset="0"/>
              <a:cs typeface="Open Sans" panose="020B0606030504020204" pitchFamily="34" charset="0"/>
            </a:rPr>
            <a:t>Blount County, in collaboration with the South Blount County Utility District, the City of Friendsville, and the Knox Chapman Utility District, will use ARP funds to improve infrastructure, increase water supply resilience, and eliminate susceptibility to source water contamination. Projects include water line, water main, the installation of new water meters, and a new water booster station. </a:t>
          </a:r>
          <a:endParaRPr lang="en-US" sz="1300" b="0" i="0" kern="1200" dirty="0">
            <a:solidFill>
              <a:srgbClr val="1B365D">
                <a:hueOff val="0"/>
                <a:satOff val="0"/>
                <a:lumOff val="0"/>
                <a:alphaOff val="0"/>
              </a:srgbClr>
            </a:solidFill>
            <a:latin typeface="Open Sans" panose="020B0606030504020204" pitchFamily="34" charset="0"/>
            <a:ea typeface="Open Sans" panose="020B0606030504020204" pitchFamily="34" charset="0"/>
            <a:cs typeface="Open Sans" panose="020B0606030504020204" pitchFamily="34" charset="0"/>
          </a:endParaRPr>
        </a:p>
      </dgm:t>
    </dgm:pt>
    <dgm:pt modelId="{C2F60D89-BD31-48D8-B541-F88488A2D232}" type="parTrans" cxnId="{C1CEC697-E695-4A78-907E-478E2810D3D4}">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99EECBC8-87C0-44CE-865A-2FAA5DB258B5}" type="sibTrans" cxnId="{C1CEC697-E695-4A78-907E-478E2810D3D4}">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5BFD4585-8C82-4DB8-A814-89025A9226DD}">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City of Maryville ($2.98M) </a:t>
          </a:r>
        </a:p>
        <a:p>
          <a:r>
            <a:rPr lang="en-US" b="0" i="0" dirty="0">
              <a:latin typeface="Open Sans" panose="020B0606030504020204" pitchFamily="34" charset="0"/>
              <a:ea typeface="Open Sans" panose="020B0606030504020204" pitchFamily="34" charset="0"/>
              <a:cs typeface="Open Sans" panose="020B0606030504020204" pitchFamily="34" charset="0"/>
            </a:rPr>
            <a:t>The City of Maryville will use ARP funds to address critical needs and significant non-compliance. Projects include the construction of a new storage tank that will prevent microbiological contaminants from entering the public water system,, reduce pressure fluctuations, and provide reserves in the event of power outages and droughts. Maryville will also replace and rehabilitate sewer lines and manholes to reduce infiltration and inflow.</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B4E9A5A2-8F9D-4516-9B7D-2DB42BD78891}" type="parTrans" cxnId="{74E2370F-90D0-48FB-810D-AD5388C02C7B}">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FA30A04E-6668-4FF5-84A9-A6F55C5950A2}" type="sibTrans" cxnId="{74E2370F-90D0-48FB-810D-AD5388C02C7B}">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BF801BBB-7B41-4167-922A-15C2685A6DD0}">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Overton County ($3.07M) </a:t>
          </a:r>
        </a:p>
        <a:p>
          <a:r>
            <a:rPr lang="en-US" b="0" i="0" dirty="0">
              <a:latin typeface="Open Sans" panose="020B0606030504020204" pitchFamily="34" charset="0"/>
              <a:ea typeface="Open Sans" panose="020B0606030504020204" pitchFamily="34" charset="0"/>
              <a:cs typeface="Open Sans" panose="020B0606030504020204" pitchFamily="34" charset="0"/>
            </a:rPr>
            <a:t>Overton County will use ARP funds to reinforce and integrate their drinking water system. Overton County’s projects include the installation and extension of a variety of waterlines throughout the community in order to increase system capacity, provide a safe water source to previously underserved residents, and protect against single-point failure in the system.</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E2E56AAE-DE3E-49A0-9FB5-926967BDE519}" type="parTrans" cxnId="{AE2ADBB7-C290-4969-8F69-5F4293F74BFF}">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4383274D-B52D-4468-A103-9D311B0F5E38}" type="sibTrans" cxnId="{AE2ADBB7-C290-4969-8F69-5F4293F74BFF}">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4A431AB8-8E2A-4EA8-89C5-2286E6A2E8B4}" type="pres">
      <dgm:prSet presAssocID="{6A935297-5EF8-44E8-8088-A67685DF49B5}" presName="Name0" presStyleCnt="0">
        <dgm:presLayoutVars>
          <dgm:chPref val="1"/>
          <dgm:dir/>
          <dgm:animOne val="branch"/>
          <dgm:animLvl val="lvl"/>
          <dgm:resizeHandles/>
        </dgm:presLayoutVars>
      </dgm:prSet>
      <dgm:spPr/>
    </dgm:pt>
    <dgm:pt modelId="{C3004A53-E2B8-4D8C-AB44-7F729375CEC3}" type="pres">
      <dgm:prSet presAssocID="{37BC7E53-7F63-4B52-9D37-D37E14D602D0}" presName="vertOne" presStyleCnt="0"/>
      <dgm:spPr/>
    </dgm:pt>
    <dgm:pt modelId="{A6203BAC-ECB9-467C-A3FA-5F0517D78182}" type="pres">
      <dgm:prSet presAssocID="{37BC7E53-7F63-4B52-9D37-D37E14D602D0}" presName="txOne" presStyleLbl="node0" presStyleIdx="0" presStyleCnt="1">
        <dgm:presLayoutVars>
          <dgm:chPref val="3"/>
        </dgm:presLayoutVars>
      </dgm:prSet>
      <dgm:spPr/>
    </dgm:pt>
    <dgm:pt modelId="{45D494FE-90DB-4864-B7F8-91B6EBD8817A}" type="pres">
      <dgm:prSet presAssocID="{37BC7E53-7F63-4B52-9D37-D37E14D602D0}" presName="parTransOne" presStyleCnt="0"/>
      <dgm:spPr/>
    </dgm:pt>
    <dgm:pt modelId="{BFFAD85E-2EA2-4B36-A4FA-2D2A694EC806}" type="pres">
      <dgm:prSet presAssocID="{37BC7E53-7F63-4B52-9D37-D37E14D602D0}" presName="horzOne" presStyleCnt="0"/>
      <dgm:spPr/>
    </dgm:pt>
    <dgm:pt modelId="{E902EFD1-CD5C-4D2A-A41D-63463F1FD9B3}" type="pres">
      <dgm:prSet presAssocID="{BF801BBB-7B41-4167-922A-15C2685A6DD0}" presName="vertTwo" presStyleCnt="0"/>
      <dgm:spPr/>
    </dgm:pt>
    <dgm:pt modelId="{EC6796FB-3434-4130-9F01-1A134B45BF47}" type="pres">
      <dgm:prSet presAssocID="{BF801BBB-7B41-4167-922A-15C2685A6DD0}" presName="txTwo" presStyleLbl="node2" presStyleIdx="0" presStyleCnt="2">
        <dgm:presLayoutVars>
          <dgm:chPref val="3"/>
        </dgm:presLayoutVars>
      </dgm:prSet>
      <dgm:spPr/>
    </dgm:pt>
    <dgm:pt modelId="{078B9975-9479-417F-A958-4E616424F4FF}" type="pres">
      <dgm:prSet presAssocID="{BF801BBB-7B41-4167-922A-15C2685A6DD0}" presName="parTransTwo" presStyleCnt="0"/>
      <dgm:spPr/>
    </dgm:pt>
    <dgm:pt modelId="{CF71E08F-6AB7-49AC-B0F0-F56A409FD63C}" type="pres">
      <dgm:prSet presAssocID="{BF801BBB-7B41-4167-922A-15C2685A6DD0}" presName="horzTwo" presStyleCnt="0"/>
      <dgm:spPr/>
    </dgm:pt>
    <dgm:pt modelId="{401E6242-CDAC-40C8-83E2-ECA0A2CEDB0F}" type="pres">
      <dgm:prSet presAssocID="{5BFD4585-8C82-4DB8-A814-89025A9226DD}" presName="vertThree" presStyleCnt="0"/>
      <dgm:spPr/>
    </dgm:pt>
    <dgm:pt modelId="{9A64662C-A5BF-4B15-B590-A3B2A7998624}" type="pres">
      <dgm:prSet presAssocID="{5BFD4585-8C82-4DB8-A814-89025A9226DD}" presName="txThree" presStyleLbl="node3" presStyleIdx="0" presStyleCnt="2">
        <dgm:presLayoutVars>
          <dgm:chPref val="3"/>
        </dgm:presLayoutVars>
      </dgm:prSet>
      <dgm:spPr/>
    </dgm:pt>
    <dgm:pt modelId="{24D8D42A-E235-410B-8F69-9E5718903A5F}" type="pres">
      <dgm:prSet presAssocID="{5BFD4585-8C82-4DB8-A814-89025A9226DD}" presName="horzThree" presStyleCnt="0"/>
      <dgm:spPr/>
    </dgm:pt>
    <dgm:pt modelId="{21638BC2-90EF-440F-8A4E-A423CCC55214}" type="pres">
      <dgm:prSet presAssocID="{4383274D-B52D-4468-A103-9D311B0F5E38}" presName="sibSpaceTwo" presStyleCnt="0"/>
      <dgm:spPr/>
    </dgm:pt>
    <dgm:pt modelId="{DB6FA2E2-1FBB-4BCF-854C-5A7B579468BB}" type="pres">
      <dgm:prSet presAssocID="{583D8AAC-ECF1-41C8-819C-F13C72B2F942}" presName="vertTwo" presStyleCnt="0"/>
      <dgm:spPr/>
    </dgm:pt>
    <dgm:pt modelId="{4E3B167E-CCDE-4272-88FE-00C3DC1C4DAB}" type="pres">
      <dgm:prSet presAssocID="{583D8AAC-ECF1-41C8-819C-F13C72B2F942}" presName="txTwo" presStyleLbl="node2" presStyleIdx="1" presStyleCnt="2">
        <dgm:presLayoutVars>
          <dgm:chPref val="3"/>
        </dgm:presLayoutVars>
      </dgm:prSet>
      <dgm:spPr/>
    </dgm:pt>
    <dgm:pt modelId="{ED09F6A3-B2AA-4764-860A-767A937D79CC}" type="pres">
      <dgm:prSet presAssocID="{583D8AAC-ECF1-41C8-819C-F13C72B2F942}" presName="parTransTwo" presStyleCnt="0"/>
      <dgm:spPr/>
    </dgm:pt>
    <dgm:pt modelId="{097A4275-FF36-4FBA-A88B-426BDF7A9956}" type="pres">
      <dgm:prSet presAssocID="{583D8AAC-ECF1-41C8-819C-F13C72B2F942}" presName="horzTwo" presStyleCnt="0"/>
      <dgm:spPr/>
    </dgm:pt>
    <dgm:pt modelId="{EDFF750D-5E78-4CCA-B2DC-86B1976982A1}" type="pres">
      <dgm:prSet presAssocID="{AA6BF8F1-1DF2-408F-8664-D42122B48847}" presName="vertThree" presStyleCnt="0"/>
      <dgm:spPr/>
    </dgm:pt>
    <dgm:pt modelId="{14446360-1DB9-4C0B-8837-76C9E8F60532}" type="pres">
      <dgm:prSet presAssocID="{AA6BF8F1-1DF2-408F-8664-D42122B48847}" presName="txThree" presStyleLbl="node3" presStyleIdx="1" presStyleCnt="2">
        <dgm:presLayoutVars>
          <dgm:chPref val="3"/>
        </dgm:presLayoutVars>
      </dgm:prSet>
      <dgm:spPr/>
    </dgm:pt>
    <dgm:pt modelId="{FF6206AB-42F9-4B24-AEA4-4BBC96E3EE1A}" type="pres">
      <dgm:prSet presAssocID="{AA6BF8F1-1DF2-408F-8664-D42122B48847}" presName="horzThree" presStyleCnt="0"/>
      <dgm:spPr/>
    </dgm:pt>
  </dgm:ptLst>
  <dgm:cxnLst>
    <dgm:cxn modelId="{40EC010C-ED6B-4036-A95C-16BAEB522E41}" type="presOf" srcId="{BF801BBB-7B41-4167-922A-15C2685A6DD0}" destId="{EC6796FB-3434-4130-9F01-1A134B45BF47}" srcOrd="0" destOrd="0" presId="urn:microsoft.com/office/officeart/2005/8/layout/hierarchy4"/>
    <dgm:cxn modelId="{74E2370F-90D0-48FB-810D-AD5388C02C7B}" srcId="{BF801BBB-7B41-4167-922A-15C2685A6DD0}" destId="{5BFD4585-8C82-4DB8-A814-89025A9226DD}" srcOrd="0" destOrd="0" parTransId="{B4E9A5A2-8F9D-4516-9B7D-2DB42BD78891}" sibTransId="{FA30A04E-6668-4FF5-84A9-A6F55C5950A2}"/>
    <dgm:cxn modelId="{02F5553E-3CDE-4767-B8C8-E3549C5A9003}" type="presOf" srcId="{6A935297-5EF8-44E8-8088-A67685DF49B5}" destId="{4A431AB8-8E2A-4EA8-89C5-2286E6A2E8B4}" srcOrd="0" destOrd="0" presId="urn:microsoft.com/office/officeart/2005/8/layout/hierarchy4"/>
    <dgm:cxn modelId="{E5B93044-248E-4E5A-9651-BF73A0958211}" type="presOf" srcId="{AA6BF8F1-1DF2-408F-8664-D42122B48847}" destId="{14446360-1DB9-4C0B-8837-76C9E8F60532}" srcOrd="0" destOrd="0" presId="urn:microsoft.com/office/officeart/2005/8/layout/hierarchy4"/>
    <dgm:cxn modelId="{C1CEC697-E695-4A78-907E-478E2810D3D4}" srcId="{37BC7E53-7F63-4B52-9D37-D37E14D602D0}" destId="{583D8AAC-ECF1-41C8-819C-F13C72B2F942}" srcOrd="1" destOrd="0" parTransId="{C2F60D89-BD31-48D8-B541-F88488A2D232}" sibTransId="{99EECBC8-87C0-44CE-865A-2FAA5DB258B5}"/>
    <dgm:cxn modelId="{46DB0BA4-E625-40CA-840C-FC3217EF2387}" srcId="{583D8AAC-ECF1-41C8-819C-F13C72B2F942}" destId="{AA6BF8F1-1DF2-408F-8664-D42122B48847}" srcOrd="0" destOrd="0" parTransId="{B363DC18-192B-4D08-953F-EE334DF65B0E}" sibTransId="{33D414D6-CBBC-4CF3-95E4-81745B7C562F}"/>
    <dgm:cxn modelId="{B3E039AB-8FEB-4F0E-BF8C-BFB8BF254A78}" type="presOf" srcId="{5BFD4585-8C82-4DB8-A814-89025A9226DD}" destId="{9A64662C-A5BF-4B15-B590-A3B2A7998624}" srcOrd="0" destOrd="0" presId="urn:microsoft.com/office/officeart/2005/8/layout/hierarchy4"/>
    <dgm:cxn modelId="{83B868AF-8C96-4685-888E-A01399AC833C}" srcId="{6A935297-5EF8-44E8-8088-A67685DF49B5}" destId="{37BC7E53-7F63-4B52-9D37-D37E14D602D0}" srcOrd="0" destOrd="0" parTransId="{A101763C-5CFC-4D0E-AABD-5E0105810446}" sibTransId="{670DC7E8-5337-46BB-A797-CBDFB34B1CC7}"/>
    <dgm:cxn modelId="{AE2ADBB7-C290-4969-8F69-5F4293F74BFF}" srcId="{37BC7E53-7F63-4B52-9D37-D37E14D602D0}" destId="{BF801BBB-7B41-4167-922A-15C2685A6DD0}" srcOrd="0" destOrd="0" parTransId="{E2E56AAE-DE3E-49A0-9FB5-926967BDE519}" sibTransId="{4383274D-B52D-4468-A103-9D311B0F5E38}"/>
    <dgm:cxn modelId="{94A134E9-0BBF-45DE-BDCC-CEAB4BED7298}" type="presOf" srcId="{37BC7E53-7F63-4B52-9D37-D37E14D602D0}" destId="{A6203BAC-ECB9-467C-A3FA-5F0517D78182}" srcOrd="0" destOrd="0" presId="urn:microsoft.com/office/officeart/2005/8/layout/hierarchy4"/>
    <dgm:cxn modelId="{3C9D97FB-C1FC-47F7-8947-334C07687F8E}" type="presOf" srcId="{583D8AAC-ECF1-41C8-819C-F13C72B2F942}" destId="{4E3B167E-CCDE-4272-88FE-00C3DC1C4DAB}" srcOrd="0" destOrd="0" presId="urn:microsoft.com/office/officeart/2005/8/layout/hierarchy4"/>
    <dgm:cxn modelId="{363846A4-2F62-4E0D-8DD1-6A4CBFBA4F77}" type="presParOf" srcId="{4A431AB8-8E2A-4EA8-89C5-2286E6A2E8B4}" destId="{C3004A53-E2B8-4D8C-AB44-7F729375CEC3}" srcOrd="0" destOrd="0" presId="urn:microsoft.com/office/officeart/2005/8/layout/hierarchy4"/>
    <dgm:cxn modelId="{82E1207F-97CE-4357-8E44-0FE8DF4B63FE}" type="presParOf" srcId="{C3004A53-E2B8-4D8C-AB44-7F729375CEC3}" destId="{A6203BAC-ECB9-467C-A3FA-5F0517D78182}" srcOrd="0" destOrd="0" presId="urn:microsoft.com/office/officeart/2005/8/layout/hierarchy4"/>
    <dgm:cxn modelId="{E3242680-0717-4DD7-A35A-0097B782E8E2}" type="presParOf" srcId="{C3004A53-E2B8-4D8C-AB44-7F729375CEC3}" destId="{45D494FE-90DB-4864-B7F8-91B6EBD8817A}" srcOrd="1" destOrd="0" presId="urn:microsoft.com/office/officeart/2005/8/layout/hierarchy4"/>
    <dgm:cxn modelId="{21585E01-F4C7-4B5A-ACBD-A2FAE6340088}" type="presParOf" srcId="{C3004A53-E2B8-4D8C-AB44-7F729375CEC3}" destId="{BFFAD85E-2EA2-4B36-A4FA-2D2A694EC806}" srcOrd="2" destOrd="0" presId="urn:microsoft.com/office/officeart/2005/8/layout/hierarchy4"/>
    <dgm:cxn modelId="{88AAE1B9-3619-4040-A1D8-FA9A97EFB585}" type="presParOf" srcId="{BFFAD85E-2EA2-4B36-A4FA-2D2A694EC806}" destId="{E902EFD1-CD5C-4D2A-A41D-63463F1FD9B3}" srcOrd="0" destOrd="0" presId="urn:microsoft.com/office/officeart/2005/8/layout/hierarchy4"/>
    <dgm:cxn modelId="{76A363B6-19C6-4B23-8C79-CEDCFBBCDAC5}" type="presParOf" srcId="{E902EFD1-CD5C-4D2A-A41D-63463F1FD9B3}" destId="{EC6796FB-3434-4130-9F01-1A134B45BF47}" srcOrd="0" destOrd="0" presId="urn:microsoft.com/office/officeart/2005/8/layout/hierarchy4"/>
    <dgm:cxn modelId="{549EEAFB-5399-4285-8EE2-9981ED2B4450}" type="presParOf" srcId="{E902EFD1-CD5C-4D2A-A41D-63463F1FD9B3}" destId="{078B9975-9479-417F-A958-4E616424F4FF}" srcOrd="1" destOrd="0" presId="urn:microsoft.com/office/officeart/2005/8/layout/hierarchy4"/>
    <dgm:cxn modelId="{75299E6E-B5BB-4278-B0C7-370F98E71ABE}" type="presParOf" srcId="{E902EFD1-CD5C-4D2A-A41D-63463F1FD9B3}" destId="{CF71E08F-6AB7-49AC-B0F0-F56A409FD63C}" srcOrd="2" destOrd="0" presId="urn:microsoft.com/office/officeart/2005/8/layout/hierarchy4"/>
    <dgm:cxn modelId="{0AB5FCEB-3D81-4C68-8D43-F3F4A9AEAD33}" type="presParOf" srcId="{CF71E08F-6AB7-49AC-B0F0-F56A409FD63C}" destId="{401E6242-CDAC-40C8-83E2-ECA0A2CEDB0F}" srcOrd="0" destOrd="0" presId="urn:microsoft.com/office/officeart/2005/8/layout/hierarchy4"/>
    <dgm:cxn modelId="{36D8AEF4-467F-44B1-9096-169FB08B2D0B}" type="presParOf" srcId="{401E6242-CDAC-40C8-83E2-ECA0A2CEDB0F}" destId="{9A64662C-A5BF-4B15-B590-A3B2A7998624}" srcOrd="0" destOrd="0" presId="urn:microsoft.com/office/officeart/2005/8/layout/hierarchy4"/>
    <dgm:cxn modelId="{2E3720C0-8F49-46DD-9D54-CF29B779F437}" type="presParOf" srcId="{401E6242-CDAC-40C8-83E2-ECA0A2CEDB0F}" destId="{24D8D42A-E235-410B-8F69-9E5718903A5F}" srcOrd="1" destOrd="0" presId="urn:microsoft.com/office/officeart/2005/8/layout/hierarchy4"/>
    <dgm:cxn modelId="{0B6E39D3-FD27-4CF6-BB89-58CCEA90D1B3}" type="presParOf" srcId="{BFFAD85E-2EA2-4B36-A4FA-2D2A694EC806}" destId="{21638BC2-90EF-440F-8A4E-A423CCC55214}" srcOrd="1" destOrd="0" presId="urn:microsoft.com/office/officeart/2005/8/layout/hierarchy4"/>
    <dgm:cxn modelId="{1FA03464-DA29-4DDA-92C0-CCA4F31D4E0B}" type="presParOf" srcId="{BFFAD85E-2EA2-4B36-A4FA-2D2A694EC806}" destId="{DB6FA2E2-1FBB-4BCF-854C-5A7B579468BB}" srcOrd="2" destOrd="0" presId="urn:microsoft.com/office/officeart/2005/8/layout/hierarchy4"/>
    <dgm:cxn modelId="{6B9E462A-BFCD-4D1A-B501-646CD4746675}" type="presParOf" srcId="{DB6FA2E2-1FBB-4BCF-854C-5A7B579468BB}" destId="{4E3B167E-CCDE-4272-88FE-00C3DC1C4DAB}" srcOrd="0" destOrd="0" presId="urn:microsoft.com/office/officeart/2005/8/layout/hierarchy4"/>
    <dgm:cxn modelId="{064FEC24-B73A-453C-B51A-D84EE2DB8B09}" type="presParOf" srcId="{DB6FA2E2-1FBB-4BCF-854C-5A7B579468BB}" destId="{ED09F6A3-B2AA-4764-860A-767A937D79CC}" srcOrd="1" destOrd="0" presId="urn:microsoft.com/office/officeart/2005/8/layout/hierarchy4"/>
    <dgm:cxn modelId="{1B60D9E9-DCEC-4F66-877E-A8C81FC3026F}" type="presParOf" srcId="{DB6FA2E2-1FBB-4BCF-854C-5A7B579468BB}" destId="{097A4275-FF36-4FBA-A88B-426BDF7A9956}" srcOrd="2" destOrd="0" presId="urn:microsoft.com/office/officeart/2005/8/layout/hierarchy4"/>
    <dgm:cxn modelId="{95E55BBD-5F8D-467D-87F7-65847D5B0977}" type="presParOf" srcId="{097A4275-FF36-4FBA-A88B-426BDF7A9956}" destId="{EDFF750D-5E78-4CCA-B2DC-86B1976982A1}" srcOrd="0" destOrd="0" presId="urn:microsoft.com/office/officeart/2005/8/layout/hierarchy4"/>
    <dgm:cxn modelId="{9E47F1FD-4F0B-4606-A9D0-A42E8BFEFD35}" type="presParOf" srcId="{EDFF750D-5E78-4CCA-B2DC-86B1976982A1}" destId="{14446360-1DB9-4C0B-8837-76C9E8F60532}" srcOrd="0" destOrd="0" presId="urn:microsoft.com/office/officeart/2005/8/layout/hierarchy4"/>
    <dgm:cxn modelId="{6332147C-4390-418C-A569-3938468697B0}" type="presParOf" srcId="{EDFF750D-5E78-4CCA-B2DC-86B1976982A1}" destId="{FF6206AB-42F9-4B24-AEA4-4BBC96E3EE1A}"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935297-5EF8-44E8-8088-A67685DF49B5}" type="doc">
      <dgm:prSet loTypeId="urn:microsoft.com/office/officeart/2005/8/layout/hierarchy4" loCatId="list" qsTypeId="urn:microsoft.com/office/officeart/2005/8/quickstyle/simple1" qsCatId="simple" csTypeId="urn:microsoft.com/office/officeart/2005/8/colors/accent0_2" csCatId="mainScheme" phldr="1"/>
      <dgm:spPr/>
      <dgm:t>
        <a:bodyPr/>
        <a:lstStyle/>
        <a:p>
          <a:endParaRPr lang="en-US"/>
        </a:p>
      </dgm:t>
    </dgm:pt>
    <dgm:pt modelId="{37BC7E53-7F63-4B52-9D37-D37E14D602D0}">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Regionalization: City of Pigeon Forge ($19M) </a:t>
          </a:r>
        </a:p>
        <a:p>
          <a:r>
            <a:rPr lang="en-US" b="0" i="0" dirty="0">
              <a:latin typeface="Open Sans" panose="020B0606030504020204" pitchFamily="34" charset="0"/>
              <a:ea typeface="Open Sans" panose="020B0606030504020204" pitchFamily="34" charset="0"/>
              <a:cs typeface="Open Sans" panose="020B0606030504020204" pitchFamily="34" charset="0"/>
            </a:rPr>
            <a:t>The City of Pigeon Forge, in partnership with the City of Gatlinburg and Sevier County, will use ARP funds to address regional drinking water needs. The project will add a raw water line to enhance the current capacity of the raw water system, enabling the region to match growth by improving the reliability and capacity of the regional water system.</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A101763C-5CFC-4D0E-AABD-5E0105810446}" type="parTrans" cxnId="{83B868AF-8C96-4685-888E-A01399AC833C}">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670DC7E8-5337-46BB-A797-CBDFB34B1CC7}" type="sibTrans" cxnId="{83B868AF-8C96-4685-888E-A01399AC833C}">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BF801BBB-7B41-4167-922A-15C2685A6DD0}">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Regionalization: City of Gallatin ($19M) </a:t>
          </a:r>
        </a:p>
        <a:p>
          <a:r>
            <a:rPr lang="en-US" b="0" i="0" dirty="0">
              <a:latin typeface="Open Sans" panose="020B0606030504020204" pitchFamily="34" charset="0"/>
              <a:ea typeface="Open Sans" panose="020B0606030504020204" pitchFamily="34" charset="0"/>
              <a:cs typeface="Open Sans" panose="020B0606030504020204" pitchFamily="34" charset="0"/>
            </a:rPr>
            <a:t>The City of Gallatin, in partnership with the City of Portland, the City of Westmoreland, Castalian Springs Bethpage Water Utility District (CSBWUD), and Sumner County, will use ARP funds to address regional drinking water needs and protect against drought deficits. The project entails the construction of a singular 118,000 linear foot transmission main to supply water to CSBWUD, Portland, and Westmoreland. This collaboration enables a large infrastructure investment to be made while reducing the individual cost to each community.</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E2E56AAE-DE3E-49A0-9FB5-926967BDE519}" type="parTrans" cxnId="{3A75835B-80EA-436C-B2B5-D147494BF850}">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4383274D-B52D-4468-A103-9D311B0F5E38}" type="sibTrans" cxnId="{3A75835B-80EA-436C-B2B5-D147494BF850}">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AA6BF8F1-1DF2-408F-8664-D42122B48847}">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Resource Protection: City of Sevierville Water and Sewer ($1.1M) </a:t>
          </a:r>
        </a:p>
        <a:p>
          <a:r>
            <a:rPr lang="en-US" b="0" i="0" dirty="0">
              <a:latin typeface="Open Sans" panose="020B0606030504020204" pitchFamily="34" charset="0"/>
              <a:ea typeface="Open Sans" panose="020B0606030504020204" pitchFamily="34" charset="0"/>
              <a:cs typeface="Open Sans" panose="020B0606030504020204" pitchFamily="34" charset="0"/>
            </a:rPr>
            <a:t>City of Sevierville Water and Sewer will use ARP funds to construct a new wastewater main line that will be installed below the Little Pigeon River bottom and bank stabilization on both sides of the river, enabling the restoration of the natural river bottom and reducing the potential for breaks due to impacts from debris.</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B363DC18-192B-4D08-953F-EE334DF65B0E}" type="parTrans" cxnId="{46DB0BA4-E625-40CA-840C-FC3217EF2387}">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33D414D6-CBBC-4CF3-95E4-81745B7C562F}" type="sibTrans" cxnId="{46DB0BA4-E625-40CA-840C-FC3217EF2387}">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583D8AAC-ECF1-41C8-819C-F13C72B2F942}">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Water Reuse: Cleveland Utilities ($2.47M) </a:t>
          </a:r>
        </a:p>
        <a:p>
          <a:r>
            <a:rPr lang="en-US" b="0" i="0" dirty="0">
              <a:latin typeface="Open Sans" panose="020B0606030504020204" pitchFamily="34" charset="0"/>
              <a:ea typeface="Open Sans" panose="020B0606030504020204" pitchFamily="34" charset="0"/>
              <a:cs typeface="Open Sans" panose="020B0606030504020204" pitchFamily="34" charset="0"/>
            </a:rPr>
            <a:t>Cleveland Utilities will use ARP funds to address non-potable water reuse needs. The project involves construction of a non-potable water reuse system at the Hiwassee River Wastewater Treatment Plant with the capacity to meet current peak demands and an anticipated future peak demand of 400 gallons per minute.</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C2F60D89-BD31-48D8-B541-F88488A2D232}" type="parTrans" cxnId="{C1CEC697-E695-4A78-907E-478E2810D3D4}">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99EECBC8-87C0-44CE-865A-2FAA5DB258B5}" type="sibTrans" cxnId="{C1CEC697-E695-4A78-907E-478E2810D3D4}">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5BFD4585-8C82-4DB8-A814-89025A9226DD}">
      <dgm:prSet phldrT="[Text]"/>
      <dgm:spPr>
        <a:solidFill>
          <a:schemeClr val="tx2">
            <a:lumMod val="20000"/>
            <a:lumOff val="80000"/>
          </a:schemeClr>
        </a:solidFill>
      </dgm:spPr>
      <dgm:t>
        <a:bodyPr/>
        <a:lstStyle/>
        <a:p>
          <a:r>
            <a:rPr lang="en-US" b="1" dirty="0">
              <a:latin typeface="Open Sans" panose="020B0606030504020204" pitchFamily="34" charset="0"/>
              <a:ea typeface="Open Sans" panose="020B0606030504020204" pitchFamily="34" charset="0"/>
              <a:cs typeface="Open Sans" panose="020B0606030504020204" pitchFamily="34" charset="0"/>
            </a:rPr>
            <a:t>Resource Protection: Town of Selmer ($1.9M) </a:t>
          </a:r>
        </a:p>
        <a:p>
          <a:r>
            <a:rPr lang="en-US" b="0" i="0" dirty="0">
              <a:latin typeface="Open Sans" panose="020B0606030504020204" pitchFamily="34" charset="0"/>
              <a:ea typeface="Open Sans" panose="020B0606030504020204" pitchFamily="34" charset="0"/>
              <a:cs typeface="Open Sans" panose="020B0606030504020204" pitchFamily="34" charset="0"/>
            </a:rPr>
            <a:t>The Town of Selmer will use ARP funds to plan, design, and construct a stormwater infrastructure system that can handle structural and fill bearing pressures, decrease sediment discharge, and have a longer lifespan to help protect the community and its facilities from potential catastrophic events.</a:t>
          </a:r>
          <a:endParaRPr lang="en-US" dirty="0">
            <a:latin typeface="Open Sans" panose="020B0606030504020204" pitchFamily="34" charset="0"/>
            <a:ea typeface="Open Sans" panose="020B0606030504020204" pitchFamily="34" charset="0"/>
            <a:cs typeface="Open Sans" panose="020B0606030504020204" pitchFamily="34" charset="0"/>
          </a:endParaRPr>
        </a:p>
      </dgm:t>
    </dgm:pt>
    <dgm:pt modelId="{B4E9A5A2-8F9D-4516-9B7D-2DB42BD78891}" type="parTrans" cxnId="{74E2370F-90D0-48FB-810D-AD5388C02C7B}">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FA30A04E-6668-4FF5-84A9-A6F55C5950A2}" type="sibTrans" cxnId="{74E2370F-90D0-48FB-810D-AD5388C02C7B}">
      <dgm:prSet/>
      <dgm:spPr/>
      <dgm:t>
        <a:bodyPr/>
        <a:lstStyle/>
        <a:p>
          <a:endParaRPr lang="en-US">
            <a:latin typeface="Open Sans" panose="020B0606030504020204" pitchFamily="34" charset="0"/>
            <a:ea typeface="Open Sans" panose="020B0606030504020204" pitchFamily="34" charset="0"/>
            <a:cs typeface="Open Sans" panose="020B0606030504020204" pitchFamily="34" charset="0"/>
          </a:endParaRPr>
        </a:p>
      </dgm:t>
    </dgm:pt>
    <dgm:pt modelId="{4A431AB8-8E2A-4EA8-89C5-2286E6A2E8B4}" type="pres">
      <dgm:prSet presAssocID="{6A935297-5EF8-44E8-8088-A67685DF49B5}" presName="Name0" presStyleCnt="0">
        <dgm:presLayoutVars>
          <dgm:chPref val="1"/>
          <dgm:dir/>
          <dgm:animOne val="branch"/>
          <dgm:animLvl val="lvl"/>
          <dgm:resizeHandles/>
        </dgm:presLayoutVars>
      </dgm:prSet>
      <dgm:spPr/>
    </dgm:pt>
    <dgm:pt modelId="{C3004A53-E2B8-4D8C-AB44-7F729375CEC3}" type="pres">
      <dgm:prSet presAssocID="{37BC7E53-7F63-4B52-9D37-D37E14D602D0}" presName="vertOne" presStyleCnt="0"/>
      <dgm:spPr/>
    </dgm:pt>
    <dgm:pt modelId="{A6203BAC-ECB9-467C-A3FA-5F0517D78182}" type="pres">
      <dgm:prSet presAssocID="{37BC7E53-7F63-4B52-9D37-D37E14D602D0}" presName="txOne" presStyleLbl="node0" presStyleIdx="0" presStyleCnt="1">
        <dgm:presLayoutVars>
          <dgm:chPref val="3"/>
        </dgm:presLayoutVars>
      </dgm:prSet>
      <dgm:spPr/>
    </dgm:pt>
    <dgm:pt modelId="{45D494FE-90DB-4864-B7F8-91B6EBD8817A}" type="pres">
      <dgm:prSet presAssocID="{37BC7E53-7F63-4B52-9D37-D37E14D602D0}" presName="parTransOne" presStyleCnt="0"/>
      <dgm:spPr/>
    </dgm:pt>
    <dgm:pt modelId="{BFFAD85E-2EA2-4B36-A4FA-2D2A694EC806}" type="pres">
      <dgm:prSet presAssocID="{37BC7E53-7F63-4B52-9D37-D37E14D602D0}" presName="horzOne" presStyleCnt="0"/>
      <dgm:spPr/>
    </dgm:pt>
    <dgm:pt modelId="{E902EFD1-CD5C-4D2A-A41D-63463F1FD9B3}" type="pres">
      <dgm:prSet presAssocID="{BF801BBB-7B41-4167-922A-15C2685A6DD0}" presName="vertTwo" presStyleCnt="0"/>
      <dgm:spPr/>
    </dgm:pt>
    <dgm:pt modelId="{EC6796FB-3434-4130-9F01-1A134B45BF47}" type="pres">
      <dgm:prSet presAssocID="{BF801BBB-7B41-4167-922A-15C2685A6DD0}" presName="txTwo" presStyleLbl="node2" presStyleIdx="0" presStyleCnt="2">
        <dgm:presLayoutVars>
          <dgm:chPref val="3"/>
        </dgm:presLayoutVars>
      </dgm:prSet>
      <dgm:spPr/>
    </dgm:pt>
    <dgm:pt modelId="{078B9975-9479-417F-A958-4E616424F4FF}" type="pres">
      <dgm:prSet presAssocID="{BF801BBB-7B41-4167-922A-15C2685A6DD0}" presName="parTransTwo" presStyleCnt="0"/>
      <dgm:spPr/>
    </dgm:pt>
    <dgm:pt modelId="{CF71E08F-6AB7-49AC-B0F0-F56A409FD63C}" type="pres">
      <dgm:prSet presAssocID="{BF801BBB-7B41-4167-922A-15C2685A6DD0}" presName="horzTwo" presStyleCnt="0"/>
      <dgm:spPr/>
    </dgm:pt>
    <dgm:pt modelId="{401E6242-CDAC-40C8-83E2-ECA0A2CEDB0F}" type="pres">
      <dgm:prSet presAssocID="{5BFD4585-8C82-4DB8-A814-89025A9226DD}" presName="vertThree" presStyleCnt="0"/>
      <dgm:spPr/>
    </dgm:pt>
    <dgm:pt modelId="{9A64662C-A5BF-4B15-B590-A3B2A7998624}" type="pres">
      <dgm:prSet presAssocID="{5BFD4585-8C82-4DB8-A814-89025A9226DD}" presName="txThree" presStyleLbl="node3" presStyleIdx="0" presStyleCnt="2">
        <dgm:presLayoutVars>
          <dgm:chPref val="3"/>
        </dgm:presLayoutVars>
      </dgm:prSet>
      <dgm:spPr/>
    </dgm:pt>
    <dgm:pt modelId="{24D8D42A-E235-410B-8F69-9E5718903A5F}" type="pres">
      <dgm:prSet presAssocID="{5BFD4585-8C82-4DB8-A814-89025A9226DD}" presName="horzThree" presStyleCnt="0"/>
      <dgm:spPr/>
    </dgm:pt>
    <dgm:pt modelId="{21638BC2-90EF-440F-8A4E-A423CCC55214}" type="pres">
      <dgm:prSet presAssocID="{4383274D-B52D-4468-A103-9D311B0F5E38}" presName="sibSpaceTwo" presStyleCnt="0"/>
      <dgm:spPr/>
    </dgm:pt>
    <dgm:pt modelId="{DB6FA2E2-1FBB-4BCF-854C-5A7B579468BB}" type="pres">
      <dgm:prSet presAssocID="{583D8AAC-ECF1-41C8-819C-F13C72B2F942}" presName="vertTwo" presStyleCnt="0"/>
      <dgm:spPr/>
    </dgm:pt>
    <dgm:pt modelId="{4E3B167E-CCDE-4272-88FE-00C3DC1C4DAB}" type="pres">
      <dgm:prSet presAssocID="{583D8AAC-ECF1-41C8-819C-F13C72B2F942}" presName="txTwo" presStyleLbl="node2" presStyleIdx="1" presStyleCnt="2">
        <dgm:presLayoutVars>
          <dgm:chPref val="3"/>
        </dgm:presLayoutVars>
      </dgm:prSet>
      <dgm:spPr/>
    </dgm:pt>
    <dgm:pt modelId="{ED09F6A3-B2AA-4764-860A-767A937D79CC}" type="pres">
      <dgm:prSet presAssocID="{583D8AAC-ECF1-41C8-819C-F13C72B2F942}" presName="parTransTwo" presStyleCnt="0"/>
      <dgm:spPr/>
    </dgm:pt>
    <dgm:pt modelId="{097A4275-FF36-4FBA-A88B-426BDF7A9956}" type="pres">
      <dgm:prSet presAssocID="{583D8AAC-ECF1-41C8-819C-F13C72B2F942}" presName="horzTwo" presStyleCnt="0"/>
      <dgm:spPr/>
    </dgm:pt>
    <dgm:pt modelId="{EDFF750D-5E78-4CCA-B2DC-86B1976982A1}" type="pres">
      <dgm:prSet presAssocID="{AA6BF8F1-1DF2-408F-8664-D42122B48847}" presName="vertThree" presStyleCnt="0"/>
      <dgm:spPr/>
    </dgm:pt>
    <dgm:pt modelId="{14446360-1DB9-4C0B-8837-76C9E8F60532}" type="pres">
      <dgm:prSet presAssocID="{AA6BF8F1-1DF2-408F-8664-D42122B48847}" presName="txThree" presStyleLbl="node3" presStyleIdx="1" presStyleCnt="2">
        <dgm:presLayoutVars>
          <dgm:chPref val="3"/>
        </dgm:presLayoutVars>
      </dgm:prSet>
      <dgm:spPr/>
    </dgm:pt>
    <dgm:pt modelId="{FF6206AB-42F9-4B24-AEA4-4BBC96E3EE1A}" type="pres">
      <dgm:prSet presAssocID="{AA6BF8F1-1DF2-408F-8664-D42122B48847}" presName="horzThree" presStyleCnt="0"/>
      <dgm:spPr/>
    </dgm:pt>
  </dgm:ptLst>
  <dgm:cxnLst>
    <dgm:cxn modelId="{74E2370F-90D0-48FB-810D-AD5388C02C7B}" srcId="{BF801BBB-7B41-4167-922A-15C2685A6DD0}" destId="{5BFD4585-8C82-4DB8-A814-89025A9226DD}" srcOrd="0" destOrd="0" parTransId="{B4E9A5A2-8F9D-4516-9B7D-2DB42BD78891}" sibTransId="{FA30A04E-6668-4FF5-84A9-A6F55C5950A2}"/>
    <dgm:cxn modelId="{0BB09F26-7302-4680-983D-5AB462395593}" type="presOf" srcId="{37BC7E53-7F63-4B52-9D37-D37E14D602D0}" destId="{A6203BAC-ECB9-467C-A3FA-5F0517D78182}" srcOrd="0" destOrd="0" presId="urn:microsoft.com/office/officeart/2005/8/layout/hierarchy4"/>
    <dgm:cxn modelId="{02F5553E-3CDE-4767-B8C8-E3549C5A9003}" type="presOf" srcId="{6A935297-5EF8-44E8-8088-A67685DF49B5}" destId="{4A431AB8-8E2A-4EA8-89C5-2286E6A2E8B4}" srcOrd="0" destOrd="0" presId="urn:microsoft.com/office/officeart/2005/8/layout/hierarchy4"/>
    <dgm:cxn modelId="{3A75835B-80EA-436C-B2B5-D147494BF850}" srcId="{37BC7E53-7F63-4B52-9D37-D37E14D602D0}" destId="{BF801BBB-7B41-4167-922A-15C2685A6DD0}" srcOrd="0" destOrd="0" parTransId="{E2E56AAE-DE3E-49A0-9FB5-926967BDE519}" sibTransId="{4383274D-B52D-4468-A103-9D311B0F5E38}"/>
    <dgm:cxn modelId="{A526864B-E3DC-4E90-9D92-05C5BA19D176}" type="presOf" srcId="{AA6BF8F1-1DF2-408F-8664-D42122B48847}" destId="{14446360-1DB9-4C0B-8837-76C9E8F60532}" srcOrd="0" destOrd="0" presId="urn:microsoft.com/office/officeart/2005/8/layout/hierarchy4"/>
    <dgm:cxn modelId="{6F184059-8B7E-4C3B-A9A5-FFD17F5C16C7}" type="presOf" srcId="{583D8AAC-ECF1-41C8-819C-F13C72B2F942}" destId="{4E3B167E-CCDE-4272-88FE-00C3DC1C4DAB}" srcOrd="0" destOrd="0" presId="urn:microsoft.com/office/officeart/2005/8/layout/hierarchy4"/>
    <dgm:cxn modelId="{CFB35594-5EA7-4A72-9C89-A78F1780DE38}" type="presOf" srcId="{BF801BBB-7B41-4167-922A-15C2685A6DD0}" destId="{EC6796FB-3434-4130-9F01-1A134B45BF47}" srcOrd="0" destOrd="0" presId="urn:microsoft.com/office/officeart/2005/8/layout/hierarchy4"/>
    <dgm:cxn modelId="{C1CEC697-E695-4A78-907E-478E2810D3D4}" srcId="{37BC7E53-7F63-4B52-9D37-D37E14D602D0}" destId="{583D8AAC-ECF1-41C8-819C-F13C72B2F942}" srcOrd="1" destOrd="0" parTransId="{C2F60D89-BD31-48D8-B541-F88488A2D232}" sibTransId="{99EECBC8-87C0-44CE-865A-2FAA5DB258B5}"/>
    <dgm:cxn modelId="{46DB0BA4-E625-40CA-840C-FC3217EF2387}" srcId="{583D8AAC-ECF1-41C8-819C-F13C72B2F942}" destId="{AA6BF8F1-1DF2-408F-8664-D42122B48847}" srcOrd="0" destOrd="0" parTransId="{B363DC18-192B-4D08-953F-EE334DF65B0E}" sibTransId="{33D414D6-CBBC-4CF3-95E4-81745B7C562F}"/>
    <dgm:cxn modelId="{83B868AF-8C96-4685-888E-A01399AC833C}" srcId="{6A935297-5EF8-44E8-8088-A67685DF49B5}" destId="{37BC7E53-7F63-4B52-9D37-D37E14D602D0}" srcOrd="0" destOrd="0" parTransId="{A101763C-5CFC-4D0E-AABD-5E0105810446}" sibTransId="{670DC7E8-5337-46BB-A797-CBDFB34B1CC7}"/>
    <dgm:cxn modelId="{01E2C9EB-5B00-4BAE-93CD-57849C79695E}" type="presOf" srcId="{5BFD4585-8C82-4DB8-A814-89025A9226DD}" destId="{9A64662C-A5BF-4B15-B590-A3B2A7998624}" srcOrd="0" destOrd="0" presId="urn:microsoft.com/office/officeart/2005/8/layout/hierarchy4"/>
    <dgm:cxn modelId="{EB01BC3F-E854-4600-ABA7-9775CB3E441B}" type="presParOf" srcId="{4A431AB8-8E2A-4EA8-89C5-2286E6A2E8B4}" destId="{C3004A53-E2B8-4D8C-AB44-7F729375CEC3}" srcOrd="0" destOrd="0" presId="urn:microsoft.com/office/officeart/2005/8/layout/hierarchy4"/>
    <dgm:cxn modelId="{745D768D-533A-4964-A5CA-8213C19AE070}" type="presParOf" srcId="{C3004A53-E2B8-4D8C-AB44-7F729375CEC3}" destId="{A6203BAC-ECB9-467C-A3FA-5F0517D78182}" srcOrd="0" destOrd="0" presId="urn:microsoft.com/office/officeart/2005/8/layout/hierarchy4"/>
    <dgm:cxn modelId="{61E9315D-836C-4879-8140-FF457C266FF7}" type="presParOf" srcId="{C3004A53-E2B8-4D8C-AB44-7F729375CEC3}" destId="{45D494FE-90DB-4864-B7F8-91B6EBD8817A}" srcOrd="1" destOrd="0" presId="urn:microsoft.com/office/officeart/2005/8/layout/hierarchy4"/>
    <dgm:cxn modelId="{CA224312-F436-4578-9643-BB9AF89AFB4A}" type="presParOf" srcId="{C3004A53-E2B8-4D8C-AB44-7F729375CEC3}" destId="{BFFAD85E-2EA2-4B36-A4FA-2D2A694EC806}" srcOrd="2" destOrd="0" presId="urn:microsoft.com/office/officeart/2005/8/layout/hierarchy4"/>
    <dgm:cxn modelId="{871C0E3D-E9C8-4256-899E-304831F69FF5}" type="presParOf" srcId="{BFFAD85E-2EA2-4B36-A4FA-2D2A694EC806}" destId="{E902EFD1-CD5C-4D2A-A41D-63463F1FD9B3}" srcOrd="0" destOrd="0" presId="urn:microsoft.com/office/officeart/2005/8/layout/hierarchy4"/>
    <dgm:cxn modelId="{3C073CE9-836A-44EF-8F84-7DF92DDF6D7B}" type="presParOf" srcId="{E902EFD1-CD5C-4D2A-A41D-63463F1FD9B3}" destId="{EC6796FB-3434-4130-9F01-1A134B45BF47}" srcOrd="0" destOrd="0" presId="urn:microsoft.com/office/officeart/2005/8/layout/hierarchy4"/>
    <dgm:cxn modelId="{61F2CE11-4BD5-4BF3-99FD-75E3B157D24E}" type="presParOf" srcId="{E902EFD1-CD5C-4D2A-A41D-63463F1FD9B3}" destId="{078B9975-9479-417F-A958-4E616424F4FF}" srcOrd="1" destOrd="0" presId="urn:microsoft.com/office/officeart/2005/8/layout/hierarchy4"/>
    <dgm:cxn modelId="{0934F901-8996-4257-8EBA-4EE7B51647F6}" type="presParOf" srcId="{E902EFD1-CD5C-4D2A-A41D-63463F1FD9B3}" destId="{CF71E08F-6AB7-49AC-B0F0-F56A409FD63C}" srcOrd="2" destOrd="0" presId="urn:microsoft.com/office/officeart/2005/8/layout/hierarchy4"/>
    <dgm:cxn modelId="{2A400D30-A3EB-4D03-892D-C912BA8324E9}" type="presParOf" srcId="{CF71E08F-6AB7-49AC-B0F0-F56A409FD63C}" destId="{401E6242-CDAC-40C8-83E2-ECA0A2CEDB0F}" srcOrd="0" destOrd="0" presId="urn:microsoft.com/office/officeart/2005/8/layout/hierarchy4"/>
    <dgm:cxn modelId="{208B7A05-0B0A-4D9D-92D2-98F704A783CF}" type="presParOf" srcId="{401E6242-CDAC-40C8-83E2-ECA0A2CEDB0F}" destId="{9A64662C-A5BF-4B15-B590-A3B2A7998624}" srcOrd="0" destOrd="0" presId="urn:microsoft.com/office/officeart/2005/8/layout/hierarchy4"/>
    <dgm:cxn modelId="{82F85953-27EE-4AB2-A422-493350B8DB4A}" type="presParOf" srcId="{401E6242-CDAC-40C8-83E2-ECA0A2CEDB0F}" destId="{24D8D42A-E235-410B-8F69-9E5718903A5F}" srcOrd="1" destOrd="0" presId="urn:microsoft.com/office/officeart/2005/8/layout/hierarchy4"/>
    <dgm:cxn modelId="{F36482D0-C475-4B2C-B1D6-D9D40A0EEC2A}" type="presParOf" srcId="{BFFAD85E-2EA2-4B36-A4FA-2D2A694EC806}" destId="{21638BC2-90EF-440F-8A4E-A423CCC55214}" srcOrd="1" destOrd="0" presId="urn:microsoft.com/office/officeart/2005/8/layout/hierarchy4"/>
    <dgm:cxn modelId="{53A131F2-A5ED-4594-98F7-D53EF8EEB4D8}" type="presParOf" srcId="{BFFAD85E-2EA2-4B36-A4FA-2D2A694EC806}" destId="{DB6FA2E2-1FBB-4BCF-854C-5A7B579468BB}" srcOrd="2" destOrd="0" presId="urn:microsoft.com/office/officeart/2005/8/layout/hierarchy4"/>
    <dgm:cxn modelId="{080B025D-7441-48D9-B115-E91E47C56B65}" type="presParOf" srcId="{DB6FA2E2-1FBB-4BCF-854C-5A7B579468BB}" destId="{4E3B167E-CCDE-4272-88FE-00C3DC1C4DAB}" srcOrd="0" destOrd="0" presId="urn:microsoft.com/office/officeart/2005/8/layout/hierarchy4"/>
    <dgm:cxn modelId="{B35963C8-D478-478E-98AB-4F5F1E631E53}" type="presParOf" srcId="{DB6FA2E2-1FBB-4BCF-854C-5A7B579468BB}" destId="{ED09F6A3-B2AA-4764-860A-767A937D79CC}" srcOrd="1" destOrd="0" presId="urn:microsoft.com/office/officeart/2005/8/layout/hierarchy4"/>
    <dgm:cxn modelId="{C12DE877-6CCD-47E7-B61B-3FDC7CA616E4}" type="presParOf" srcId="{DB6FA2E2-1FBB-4BCF-854C-5A7B579468BB}" destId="{097A4275-FF36-4FBA-A88B-426BDF7A9956}" srcOrd="2" destOrd="0" presId="urn:microsoft.com/office/officeart/2005/8/layout/hierarchy4"/>
    <dgm:cxn modelId="{3A6CBB5C-2E34-4B78-A245-D9CCA515EB2B}" type="presParOf" srcId="{097A4275-FF36-4FBA-A88B-426BDF7A9956}" destId="{EDFF750D-5E78-4CCA-B2DC-86B1976982A1}" srcOrd="0" destOrd="0" presId="urn:microsoft.com/office/officeart/2005/8/layout/hierarchy4"/>
    <dgm:cxn modelId="{1C12FA68-5568-454A-A2CD-F757C8F4254E}" type="presParOf" srcId="{EDFF750D-5E78-4CCA-B2DC-86B1976982A1}" destId="{14446360-1DB9-4C0B-8837-76C9E8F60532}" srcOrd="0" destOrd="0" presId="urn:microsoft.com/office/officeart/2005/8/layout/hierarchy4"/>
    <dgm:cxn modelId="{0F6AF319-08BF-49E4-8151-0375FF99E38E}" type="presParOf" srcId="{EDFF750D-5E78-4CCA-B2DC-86B1976982A1}" destId="{FF6206AB-42F9-4B24-AEA4-4BBC96E3EE1A}"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203BAC-ECB9-467C-A3FA-5F0517D78182}">
      <dsp:nvSpPr>
        <dsp:cNvPr id="0" name=""/>
        <dsp:cNvSpPr/>
      </dsp:nvSpPr>
      <dsp:spPr>
        <a:xfrm>
          <a:off x="4350" y="2754"/>
          <a:ext cx="11776898"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dirty="0">
              <a:latin typeface="Open Sans" panose="020B0606030504020204" pitchFamily="34" charset="0"/>
              <a:ea typeface="Open Sans" panose="020B0606030504020204" pitchFamily="34" charset="0"/>
              <a:cs typeface="Open Sans" panose="020B0606030504020204" pitchFamily="34" charset="0"/>
            </a:rPr>
            <a:t>City of Oak Ridge ($3.2M) </a:t>
          </a:r>
        </a:p>
        <a:p>
          <a:pPr marL="0" lvl="0" indent="0" algn="ctr" defTabSz="666750">
            <a:lnSpc>
              <a:spcPct val="90000"/>
            </a:lnSpc>
            <a:spcBef>
              <a:spcPct val="0"/>
            </a:spcBef>
            <a:spcAft>
              <a:spcPct val="35000"/>
            </a:spcAft>
            <a:buNone/>
          </a:pPr>
          <a:r>
            <a:rPr lang="en-US" sz="1500" b="0" i="0" kern="1200" dirty="0">
              <a:latin typeface="Open Sans" panose="020B0606030504020204" pitchFamily="34" charset="0"/>
              <a:ea typeface="Open Sans" panose="020B0606030504020204" pitchFamily="34" charset="0"/>
              <a:cs typeface="Open Sans" panose="020B0606030504020204" pitchFamily="34" charset="0"/>
            </a:rPr>
            <a:t>The City of Oak Ridge will use ARP funds to address aging infrastructure, including the replacement of aging water lines with chronic and numerous failures which contribute to water loss. The city will replace approximately 5,150 linear feet of existing lines that feed a water tank and about 20 percent of the population of Oak Ridge. The city will also replace two existing suction pumps with two new submersible pumps and rehabilitate the existing wet well. Additional funds will be used to replace the city's existing water treatment plant with a new plant and waterlines. </a:t>
          </a:r>
          <a:endParaRPr lang="en-US" sz="15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53031"/>
        <a:ext cx="11676344" cy="1616029"/>
      </dsp:txXfrm>
    </dsp:sp>
    <dsp:sp modelId="{EC6796FB-3434-4130-9F01-1A134B45BF47}">
      <dsp:nvSpPr>
        <dsp:cNvPr id="0" name=""/>
        <dsp:cNvSpPr/>
      </dsp:nvSpPr>
      <dsp:spPr>
        <a:xfrm>
          <a:off x="4350" y="1923008"/>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Open Sans" panose="020B0606030504020204" pitchFamily="34" charset="0"/>
              <a:ea typeface="Open Sans" panose="020B0606030504020204" pitchFamily="34" charset="0"/>
              <a:cs typeface="Open Sans" panose="020B0606030504020204" pitchFamily="34" charset="0"/>
            </a:rPr>
            <a:t>Overton County ($3.07M) </a:t>
          </a:r>
        </a:p>
        <a:p>
          <a:pPr marL="0" lvl="0" indent="0" algn="ctr" defTabSz="577850">
            <a:lnSpc>
              <a:spcPct val="90000"/>
            </a:lnSpc>
            <a:spcBef>
              <a:spcPct val="0"/>
            </a:spcBef>
            <a:spcAft>
              <a:spcPct val="35000"/>
            </a:spcAft>
            <a:buNone/>
          </a:pPr>
          <a:r>
            <a:rPr lang="en-US" sz="1300" b="0" i="0" kern="1200" dirty="0">
              <a:latin typeface="Open Sans" panose="020B0606030504020204" pitchFamily="34" charset="0"/>
              <a:ea typeface="Open Sans" panose="020B0606030504020204" pitchFamily="34" charset="0"/>
              <a:cs typeface="Open Sans" panose="020B0606030504020204" pitchFamily="34" charset="0"/>
            </a:rPr>
            <a:t>Overton County will use ARP funds to reinforce and integrate their drinking water system. Overton County’s projects include the installation and extension of a variety of waterlines throughout the community in order to increase system capacity, provide a safe water source to previously underserved residents, and protect against single-point failure in the system.</a:t>
          </a:r>
          <a:endParaRPr lang="en-US" sz="13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1973285"/>
        <a:ext cx="5550549" cy="1616029"/>
      </dsp:txXfrm>
    </dsp:sp>
    <dsp:sp modelId="{9A64662C-A5BF-4B15-B590-A3B2A7998624}">
      <dsp:nvSpPr>
        <dsp:cNvPr id="0" name=""/>
        <dsp:cNvSpPr/>
      </dsp:nvSpPr>
      <dsp:spPr>
        <a:xfrm>
          <a:off x="4350" y="3843261"/>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Open Sans" panose="020B0606030504020204" pitchFamily="34" charset="0"/>
              <a:ea typeface="Open Sans" panose="020B0606030504020204" pitchFamily="34" charset="0"/>
              <a:cs typeface="Open Sans" panose="020B0606030504020204" pitchFamily="34" charset="0"/>
            </a:rPr>
            <a:t>City of Maryville ($2.98M) </a:t>
          </a:r>
        </a:p>
        <a:p>
          <a:pPr marL="0" lvl="0" indent="0" algn="ctr" defTabSz="533400">
            <a:lnSpc>
              <a:spcPct val="90000"/>
            </a:lnSpc>
            <a:spcBef>
              <a:spcPct val="0"/>
            </a:spcBef>
            <a:spcAft>
              <a:spcPct val="35000"/>
            </a:spcAft>
            <a:buNone/>
          </a:pPr>
          <a:r>
            <a:rPr lang="en-US" sz="1200" b="0" i="0" kern="1200" dirty="0">
              <a:latin typeface="Open Sans" panose="020B0606030504020204" pitchFamily="34" charset="0"/>
              <a:ea typeface="Open Sans" panose="020B0606030504020204" pitchFamily="34" charset="0"/>
              <a:cs typeface="Open Sans" panose="020B0606030504020204" pitchFamily="34" charset="0"/>
            </a:rPr>
            <a:t>The City of Maryville will use ARP funds to address critical needs and significant non-compliance. Projects include the construction of a new storage tank that will prevent microbiological contaminants from entering the public water system,, reduce pressure fluctuations, and provide reserves in the event of power outages and droughts. Maryville will also replace and rehabilitate sewer lines and manholes to reduce infiltration and inflow.</a:t>
          </a:r>
          <a:endParaRPr lang="en-US" sz="12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3893538"/>
        <a:ext cx="5550549" cy="1616029"/>
      </dsp:txXfrm>
    </dsp:sp>
    <dsp:sp modelId="{4E3B167E-CCDE-4272-88FE-00C3DC1C4DAB}">
      <dsp:nvSpPr>
        <dsp:cNvPr id="0" name=""/>
        <dsp:cNvSpPr/>
      </dsp:nvSpPr>
      <dsp:spPr>
        <a:xfrm>
          <a:off x="6130146" y="1923008"/>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Open Sans" panose="020B0606030504020204" pitchFamily="34" charset="0"/>
              <a:ea typeface="Open Sans" panose="020B0606030504020204" pitchFamily="34" charset="0"/>
              <a:cs typeface="Open Sans" panose="020B0606030504020204" pitchFamily="34" charset="0"/>
            </a:rPr>
            <a:t>Blount County ($7.2M) </a:t>
          </a:r>
        </a:p>
        <a:p>
          <a:pPr marL="0" lvl="0" indent="0" algn="ctr" defTabSz="577850">
            <a:lnSpc>
              <a:spcPct val="90000"/>
            </a:lnSpc>
            <a:spcBef>
              <a:spcPct val="0"/>
            </a:spcBef>
            <a:spcAft>
              <a:spcPct val="35000"/>
            </a:spcAft>
            <a:buNone/>
          </a:pPr>
          <a:r>
            <a:rPr lang="en-US" sz="1300" b="0" i="0" kern="1200" dirty="0">
              <a:latin typeface="Open Sans" panose="020B0606030504020204" pitchFamily="34" charset="0"/>
              <a:ea typeface="Open Sans" panose="020B0606030504020204" pitchFamily="34" charset="0"/>
              <a:cs typeface="Open Sans" panose="020B0606030504020204" pitchFamily="34" charset="0"/>
            </a:rPr>
            <a:t>Blount County, in collaboration with the South Blount County Utility District, the City of Friendsville, and the Knox Chapman Utility District, will use ARP funds to improve infrastructure, increase water supply resilience, and eliminate susceptibility to source water contamination. Projects include water line, water main, the installation of new water meters, and a new water booster station. </a:t>
          </a:r>
          <a:endParaRPr lang="en-US" sz="1300" b="0" i="0" kern="1200" dirty="0">
            <a:solidFill>
              <a:srgbClr val="1B365D">
                <a:hueOff val="0"/>
                <a:satOff val="0"/>
                <a:lumOff val="0"/>
                <a:alphaOff val="0"/>
              </a:srgbClr>
            </a:solidFill>
            <a:latin typeface="Open Sans" panose="020B0606030504020204" pitchFamily="34" charset="0"/>
            <a:ea typeface="Open Sans" panose="020B0606030504020204" pitchFamily="34" charset="0"/>
            <a:cs typeface="Open Sans" panose="020B0606030504020204" pitchFamily="34" charset="0"/>
          </a:endParaRPr>
        </a:p>
      </dsp:txBody>
      <dsp:txXfrm>
        <a:off x="6180423" y="1973285"/>
        <a:ext cx="5550549" cy="1616029"/>
      </dsp:txXfrm>
    </dsp:sp>
    <dsp:sp modelId="{14446360-1DB9-4C0B-8837-76C9E8F60532}">
      <dsp:nvSpPr>
        <dsp:cNvPr id="0" name=""/>
        <dsp:cNvSpPr/>
      </dsp:nvSpPr>
      <dsp:spPr>
        <a:xfrm>
          <a:off x="6130146" y="3843261"/>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latin typeface="Open Sans" panose="020B0606030504020204" pitchFamily="34" charset="0"/>
              <a:ea typeface="Open Sans" panose="020B0606030504020204" pitchFamily="34" charset="0"/>
              <a:cs typeface="Open Sans" panose="020B0606030504020204" pitchFamily="34" charset="0"/>
            </a:rPr>
            <a:t>Montgomery County ($5.44M) </a:t>
          </a:r>
        </a:p>
        <a:p>
          <a:pPr marL="0" lvl="0" indent="0" algn="ctr" defTabSz="533400">
            <a:lnSpc>
              <a:spcPct val="90000"/>
            </a:lnSpc>
            <a:spcBef>
              <a:spcPct val="0"/>
            </a:spcBef>
            <a:spcAft>
              <a:spcPct val="35000"/>
            </a:spcAft>
            <a:buNone/>
          </a:pPr>
          <a:r>
            <a:rPr lang="en-US" sz="1200" b="0" i="0" kern="1200" dirty="0">
              <a:latin typeface="Open Sans" panose="020B0606030504020204" pitchFamily="34" charset="0"/>
              <a:ea typeface="Open Sans" panose="020B0606030504020204" pitchFamily="34" charset="0"/>
              <a:cs typeface="Open Sans" panose="020B0606030504020204" pitchFamily="34" charset="0"/>
            </a:rPr>
            <a:t>Montgomery County, in collaboration with the Cunningham Utility District, Woodlawn Utility District, East Montgomery, and Cumberland Heights, will use ARP funds to develop Asset Management Plans and address critical needs and significant non-compliance. Projects include the installation of new water line, replacement of asbestos cement water lines, and the development of a new water treatment plant.</a:t>
          </a:r>
          <a:endParaRPr lang="en-US" sz="1200" kern="1200" dirty="0">
            <a:latin typeface="Open Sans" panose="020B0606030504020204" pitchFamily="34" charset="0"/>
            <a:ea typeface="Open Sans" panose="020B0606030504020204" pitchFamily="34" charset="0"/>
            <a:cs typeface="Open Sans" panose="020B0606030504020204" pitchFamily="34" charset="0"/>
          </a:endParaRPr>
        </a:p>
      </dsp:txBody>
      <dsp:txXfrm>
        <a:off x="6180423" y="3893538"/>
        <a:ext cx="5550549" cy="1616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203BAC-ECB9-467C-A3FA-5F0517D78182}">
      <dsp:nvSpPr>
        <dsp:cNvPr id="0" name=""/>
        <dsp:cNvSpPr/>
      </dsp:nvSpPr>
      <dsp:spPr>
        <a:xfrm>
          <a:off x="4350" y="2754"/>
          <a:ext cx="11776898"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Open Sans" panose="020B0606030504020204" pitchFamily="34" charset="0"/>
              <a:ea typeface="Open Sans" panose="020B0606030504020204" pitchFamily="34" charset="0"/>
              <a:cs typeface="Open Sans" panose="020B0606030504020204" pitchFamily="34" charset="0"/>
            </a:rPr>
            <a:t>Regionalization: City of Pigeon Forge ($19M) </a:t>
          </a:r>
        </a:p>
        <a:p>
          <a:pPr marL="0" lvl="0" indent="0" algn="ctr" defTabSz="755650">
            <a:lnSpc>
              <a:spcPct val="90000"/>
            </a:lnSpc>
            <a:spcBef>
              <a:spcPct val="0"/>
            </a:spcBef>
            <a:spcAft>
              <a:spcPct val="35000"/>
            </a:spcAft>
            <a:buNone/>
          </a:pPr>
          <a:r>
            <a:rPr lang="en-US" sz="1700" b="0" i="0" kern="1200" dirty="0">
              <a:latin typeface="Open Sans" panose="020B0606030504020204" pitchFamily="34" charset="0"/>
              <a:ea typeface="Open Sans" panose="020B0606030504020204" pitchFamily="34" charset="0"/>
              <a:cs typeface="Open Sans" panose="020B0606030504020204" pitchFamily="34" charset="0"/>
            </a:rPr>
            <a:t>The City of Pigeon Forge, in partnership with the City of Gatlinburg and Sevier County, will use ARP funds to address regional drinking water needs. The project will add a raw water line to enhance the current capacity of the raw water system, enabling the region to match growth by improving the reliability and capacity of the regional water system.</a:t>
          </a:r>
          <a:endParaRPr lang="en-US" sz="17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53031"/>
        <a:ext cx="11676344" cy="1616029"/>
      </dsp:txXfrm>
    </dsp:sp>
    <dsp:sp modelId="{EC6796FB-3434-4130-9F01-1A134B45BF47}">
      <dsp:nvSpPr>
        <dsp:cNvPr id="0" name=""/>
        <dsp:cNvSpPr/>
      </dsp:nvSpPr>
      <dsp:spPr>
        <a:xfrm>
          <a:off x="4350" y="1923008"/>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latin typeface="Open Sans" panose="020B0606030504020204" pitchFamily="34" charset="0"/>
              <a:ea typeface="Open Sans" panose="020B0606030504020204" pitchFamily="34" charset="0"/>
              <a:cs typeface="Open Sans" panose="020B0606030504020204" pitchFamily="34" charset="0"/>
            </a:rPr>
            <a:t>Regionalization: City of Gallatin ($19M) </a:t>
          </a:r>
        </a:p>
        <a:p>
          <a:pPr marL="0" lvl="0" indent="0" algn="ctr" defTabSz="488950">
            <a:lnSpc>
              <a:spcPct val="90000"/>
            </a:lnSpc>
            <a:spcBef>
              <a:spcPct val="0"/>
            </a:spcBef>
            <a:spcAft>
              <a:spcPct val="35000"/>
            </a:spcAft>
            <a:buNone/>
          </a:pPr>
          <a:r>
            <a:rPr lang="en-US" sz="1100" b="0" i="0" kern="1200" dirty="0">
              <a:latin typeface="Open Sans" panose="020B0606030504020204" pitchFamily="34" charset="0"/>
              <a:ea typeface="Open Sans" panose="020B0606030504020204" pitchFamily="34" charset="0"/>
              <a:cs typeface="Open Sans" panose="020B0606030504020204" pitchFamily="34" charset="0"/>
            </a:rPr>
            <a:t>The City of Gallatin, in partnership with the City of Portland, the City of Westmoreland, Castalian Springs Bethpage Water Utility District (CSBWUD), and Sumner County, will use ARP funds to address regional drinking water needs and protect against drought deficits. The project entails the construction of a singular 118,000 linear foot transmission main to supply water to CSBWUD, Portland, and Westmoreland. This collaboration enables a large infrastructure investment to be made while reducing the individual cost to each community.</a:t>
          </a:r>
          <a:endParaRPr lang="en-US" sz="11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1973285"/>
        <a:ext cx="5550549" cy="1616029"/>
      </dsp:txXfrm>
    </dsp:sp>
    <dsp:sp modelId="{9A64662C-A5BF-4B15-B590-A3B2A7998624}">
      <dsp:nvSpPr>
        <dsp:cNvPr id="0" name=""/>
        <dsp:cNvSpPr/>
      </dsp:nvSpPr>
      <dsp:spPr>
        <a:xfrm>
          <a:off x="4350" y="3843261"/>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latin typeface="Open Sans" panose="020B0606030504020204" pitchFamily="34" charset="0"/>
              <a:ea typeface="Open Sans" panose="020B0606030504020204" pitchFamily="34" charset="0"/>
              <a:cs typeface="Open Sans" panose="020B0606030504020204" pitchFamily="34" charset="0"/>
            </a:rPr>
            <a:t>Resource Protection: Town of Selmer ($1.9M) </a:t>
          </a:r>
        </a:p>
        <a:p>
          <a:pPr marL="0" lvl="0" indent="0" algn="ctr" defTabSz="488950">
            <a:lnSpc>
              <a:spcPct val="90000"/>
            </a:lnSpc>
            <a:spcBef>
              <a:spcPct val="0"/>
            </a:spcBef>
            <a:spcAft>
              <a:spcPct val="35000"/>
            </a:spcAft>
            <a:buNone/>
          </a:pPr>
          <a:r>
            <a:rPr lang="en-US" sz="1100" b="0" i="0" kern="1200" dirty="0">
              <a:latin typeface="Open Sans" panose="020B0606030504020204" pitchFamily="34" charset="0"/>
              <a:ea typeface="Open Sans" panose="020B0606030504020204" pitchFamily="34" charset="0"/>
              <a:cs typeface="Open Sans" panose="020B0606030504020204" pitchFamily="34" charset="0"/>
            </a:rPr>
            <a:t>The Town of Selmer will use ARP funds to plan, design, and construct a stormwater infrastructure system that can handle structural and fill bearing pressures, decrease sediment discharge, and have a longer lifespan to help protect the community and its facilities from potential catastrophic events.</a:t>
          </a:r>
          <a:endParaRPr lang="en-US" sz="1100" kern="1200" dirty="0">
            <a:latin typeface="Open Sans" panose="020B0606030504020204" pitchFamily="34" charset="0"/>
            <a:ea typeface="Open Sans" panose="020B0606030504020204" pitchFamily="34" charset="0"/>
            <a:cs typeface="Open Sans" panose="020B0606030504020204" pitchFamily="34" charset="0"/>
          </a:endParaRPr>
        </a:p>
      </dsp:txBody>
      <dsp:txXfrm>
        <a:off x="54627" y="3893538"/>
        <a:ext cx="5550549" cy="1616029"/>
      </dsp:txXfrm>
    </dsp:sp>
    <dsp:sp modelId="{4E3B167E-CCDE-4272-88FE-00C3DC1C4DAB}">
      <dsp:nvSpPr>
        <dsp:cNvPr id="0" name=""/>
        <dsp:cNvSpPr/>
      </dsp:nvSpPr>
      <dsp:spPr>
        <a:xfrm>
          <a:off x="6130146" y="1923008"/>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latin typeface="Open Sans" panose="020B0606030504020204" pitchFamily="34" charset="0"/>
              <a:ea typeface="Open Sans" panose="020B0606030504020204" pitchFamily="34" charset="0"/>
              <a:cs typeface="Open Sans" panose="020B0606030504020204" pitchFamily="34" charset="0"/>
            </a:rPr>
            <a:t>Water Reuse: Cleveland Utilities ($2.47M) </a:t>
          </a:r>
        </a:p>
        <a:p>
          <a:pPr marL="0" lvl="0" indent="0" algn="ctr" defTabSz="488950">
            <a:lnSpc>
              <a:spcPct val="90000"/>
            </a:lnSpc>
            <a:spcBef>
              <a:spcPct val="0"/>
            </a:spcBef>
            <a:spcAft>
              <a:spcPct val="35000"/>
            </a:spcAft>
            <a:buNone/>
          </a:pPr>
          <a:r>
            <a:rPr lang="en-US" sz="1100" b="0" i="0" kern="1200" dirty="0">
              <a:latin typeface="Open Sans" panose="020B0606030504020204" pitchFamily="34" charset="0"/>
              <a:ea typeface="Open Sans" panose="020B0606030504020204" pitchFamily="34" charset="0"/>
              <a:cs typeface="Open Sans" panose="020B0606030504020204" pitchFamily="34" charset="0"/>
            </a:rPr>
            <a:t>Cleveland Utilities will use ARP funds to address non-potable water reuse needs. The project involves construction of a non-potable water reuse system at the Hiwassee River Wastewater Treatment Plant with the capacity to meet current peak demands and an anticipated future peak demand of 400 gallons per minute.</a:t>
          </a:r>
          <a:endParaRPr lang="en-US" sz="1100" kern="1200" dirty="0">
            <a:latin typeface="Open Sans" panose="020B0606030504020204" pitchFamily="34" charset="0"/>
            <a:ea typeface="Open Sans" panose="020B0606030504020204" pitchFamily="34" charset="0"/>
            <a:cs typeface="Open Sans" panose="020B0606030504020204" pitchFamily="34" charset="0"/>
          </a:endParaRPr>
        </a:p>
      </dsp:txBody>
      <dsp:txXfrm>
        <a:off x="6180423" y="1973285"/>
        <a:ext cx="5550549" cy="1616029"/>
      </dsp:txXfrm>
    </dsp:sp>
    <dsp:sp modelId="{14446360-1DB9-4C0B-8837-76C9E8F60532}">
      <dsp:nvSpPr>
        <dsp:cNvPr id="0" name=""/>
        <dsp:cNvSpPr/>
      </dsp:nvSpPr>
      <dsp:spPr>
        <a:xfrm>
          <a:off x="6130146" y="3843261"/>
          <a:ext cx="5651103" cy="1716583"/>
        </a:xfrm>
        <a:prstGeom prst="roundRect">
          <a:avLst>
            <a:gd name="adj" fmla="val 10000"/>
          </a:avLst>
        </a:prstGeom>
        <a:solidFill>
          <a:schemeClr val="tx2">
            <a:lumMod val="20000"/>
            <a:lumOff val="8000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dirty="0">
              <a:latin typeface="Open Sans" panose="020B0606030504020204" pitchFamily="34" charset="0"/>
              <a:ea typeface="Open Sans" panose="020B0606030504020204" pitchFamily="34" charset="0"/>
              <a:cs typeface="Open Sans" panose="020B0606030504020204" pitchFamily="34" charset="0"/>
            </a:rPr>
            <a:t>Resource Protection: City of Sevierville Water and Sewer ($1.1M) </a:t>
          </a:r>
        </a:p>
        <a:p>
          <a:pPr marL="0" lvl="0" indent="0" algn="ctr" defTabSz="488950">
            <a:lnSpc>
              <a:spcPct val="90000"/>
            </a:lnSpc>
            <a:spcBef>
              <a:spcPct val="0"/>
            </a:spcBef>
            <a:spcAft>
              <a:spcPct val="35000"/>
            </a:spcAft>
            <a:buNone/>
          </a:pPr>
          <a:r>
            <a:rPr lang="en-US" sz="1100" b="0" i="0" kern="1200" dirty="0">
              <a:latin typeface="Open Sans" panose="020B0606030504020204" pitchFamily="34" charset="0"/>
              <a:ea typeface="Open Sans" panose="020B0606030504020204" pitchFamily="34" charset="0"/>
              <a:cs typeface="Open Sans" panose="020B0606030504020204" pitchFamily="34" charset="0"/>
            </a:rPr>
            <a:t>City of Sevierville Water and Sewer will use ARP funds to construct a new wastewater main line that will be installed below the Little Pigeon River bottom and bank stabilization on both sides of the river, enabling the restoration of the natural river bottom and reducing the potential for breaks due to impacts from debris.</a:t>
          </a:r>
          <a:endParaRPr lang="en-US" sz="1100" kern="1200" dirty="0">
            <a:latin typeface="Open Sans" panose="020B0606030504020204" pitchFamily="34" charset="0"/>
            <a:ea typeface="Open Sans" panose="020B0606030504020204" pitchFamily="34" charset="0"/>
            <a:cs typeface="Open Sans" panose="020B0606030504020204" pitchFamily="34" charset="0"/>
          </a:endParaRPr>
        </a:p>
      </dsp:txBody>
      <dsp:txXfrm>
        <a:off x="6180423" y="3893538"/>
        <a:ext cx="5550549" cy="161602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DD0753A9-07F9-492B-AA50-89E754663118}" type="datetimeFigureOut">
              <a:rPr lang="en-US" smtClean="0"/>
              <a:t>10/30/2025</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F7FEE0E4-979C-4813-92F3-EEF6BAEF68DE}" type="slidenum">
              <a:rPr lang="en-US" smtClean="0"/>
              <a:t>‹#›</a:t>
            </a:fld>
            <a:endParaRPr lang="en-US"/>
          </a:p>
        </p:txBody>
      </p:sp>
    </p:spTree>
    <p:extLst>
      <p:ext uri="{BB962C8B-B14F-4D97-AF65-F5344CB8AC3E}">
        <p14:creationId xmlns:p14="http://schemas.microsoft.com/office/powerpoint/2010/main" val="2836145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8B79F1-B7B6-4FD2-9263-BB9B47A67CD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23194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20</a:t>
            </a:fld>
            <a:endParaRPr lang="en-US"/>
          </a:p>
        </p:txBody>
      </p:sp>
    </p:spTree>
    <p:extLst>
      <p:ext uri="{BB962C8B-B14F-4D97-AF65-F5344CB8AC3E}">
        <p14:creationId xmlns:p14="http://schemas.microsoft.com/office/powerpoint/2010/main" val="3852369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Vena</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5322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Speaker: Jaamal</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9023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7001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Speaker: Jaamal</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1426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8B79F1-B7B6-4FD2-9263-BB9B47A67CD8}" type="slidenum">
              <a:rPr lang="en-US" smtClean="0"/>
              <a:t>8</a:t>
            </a:fld>
            <a:endParaRPr lang="en-US"/>
          </a:p>
        </p:txBody>
      </p:sp>
    </p:spTree>
    <p:extLst>
      <p:ext uri="{BB962C8B-B14F-4D97-AF65-F5344CB8AC3E}">
        <p14:creationId xmlns:p14="http://schemas.microsoft.com/office/powerpoint/2010/main" val="766084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7971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Critical Need Thresholds</a:t>
            </a:r>
          </a:p>
          <a:p>
            <a:pPr marL="628650" lvl="1" indent="-171450">
              <a:buFont typeface="Arial" panose="020B0604020202020204" pitchFamily="34" charset="0"/>
              <a:buChar char="•"/>
            </a:pPr>
            <a:r>
              <a:rPr lang="en-US" dirty="0"/>
              <a:t>Significant non-compliance – any</a:t>
            </a:r>
          </a:p>
          <a:p>
            <a:pPr marL="628650" lvl="1" indent="-171450">
              <a:buFont typeface="Arial" panose="020B0604020202020204" pitchFamily="34" charset="0"/>
              <a:buChar char="•"/>
            </a:pPr>
            <a:r>
              <a:rPr lang="en-US" dirty="0"/>
              <a:t>Asset management planning – need all boxes green</a:t>
            </a:r>
          </a:p>
          <a:p>
            <a:pPr marL="628650" lvl="1" indent="-171450">
              <a:buFont typeface="Arial" panose="020B0604020202020204" pitchFamily="34" charset="0"/>
              <a:buChar char="•"/>
            </a:pPr>
            <a:r>
              <a:rPr lang="en-US" dirty="0"/>
              <a:t>Water loss – over 40%</a:t>
            </a:r>
          </a:p>
          <a:p>
            <a:pPr marL="628650" lvl="1" indent="-171450">
              <a:buFont typeface="Arial" panose="020B0604020202020204" pitchFamily="34" charset="0"/>
              <a:buChar char="•"/>
            </a:pPr>
            <a:r>
              <a:rPr lang="en-US" dirty="0"/>
              <a:t>I/I – over 50%</a:t>
            </a:r>
          </a:p>
          <a:p>
            <a:pPr marL="628650" lvl="1" indent="-171450">
              <a:buFont typeface="Arial" panose="020B0604020202020204" pitchFamily="34" charset="0"/>
              <a:buChar char="•"/>
            </a:pPr>
            <a:r>
              <a:rPr lang="en-US" dirty="0"/>
              <a:t>Aging systems – over 50 years; plant capacity &gt;80%</a:t>
            </a:r>
          </a:p>
          <a:p>
            <a:pPr marL="171450" indent="-171450">
              <a:buFont typeface="Arial" panose="020B0604020202020204" pitchFamily="34" charset="0"/>
              <a:buChar char="•"/>
            </a:pPr>
            <a:r>
              <a:rPr lang="en-US" dirty="0"/>
              <a:t>RED on the summary indicates that the critical need area exceeds thresholds</a:t>
            </a:r>
          </a:p>
          <a:p>
            <a:pPr marL="171450" indent="-171450">
              <a:buFont typeface="Arial" panose="020B0604020202020204" pitchFamily="34" charset="0"/>
              <a:buChar char="•"/>
            </a:pPr>
            <a:r>
              <a:rPr lang="en-US" dirty="0"/>
              <a:t>Addressing critical needs in the non-competitive grant proposal is required</a:t>
            </a:r>
          </a:p>
          <a:p>
            <a:pPr marL="171450" indent="-171450">
              <a:buFont typeface="Arial" panose="020B0604020202020204" pitchFamily="34" charset="0"/>
              <a:buChar char="•"/>
            </a:pPr>
            <a:r>
              <a:rPr lang="en-US" dirty="0"/>
              <a:t>Must address at least TWO critical need requirements per utility system on the grant contract</a:t>
            </a:r>
          </a:p>
          <a:p>
            <a:pPr marL="171450" indent="-171450">
              <a:buFont typeface="Arial" panose="020B0604020202020204" pitchFamily="34" charset="0"/>
              <a:buChar char="•"/>
            </a:pPr>
            <a:r>
              <a:rPr lang="en-US" dirty="0"/>
              <a:t>Systems may choose the critical need, other than significant non-compliance</a:t>
            </a:r>
          </a:p>
          <a:p>
            <a:pPr marL="171450" indent="-171450">
              <a:buFont typeface="Arial" panose="020B0604020202020204" pitchFamily="34" charset="0"/>
              <a:buChar char="•"/>
            </a:pPr>
            <a:r>
              <a:rPr lang="en-US" dirty="0"/>
              <a:t>Systems could demonstrate addressing critical needs through non-ARP funded strategies within the timeframe established</a:t>
            </a:r>
          </a:p>
        </p:txBody>
      </p:sp>
      <p:sp>
        <p:nvSpPr>
          <p:cNvPr id="4" name="Slide Number Placeholder 3"/>
          <p:cNvSpPr>
            <a:spLocks noGrp="1"/>
          </p:cNvSpPr>
          <p:nvPr>
            <p:ph type="sldNum" sz="quarter" idx="5"/>
          </p:nvPr>
        </p:nvSpPr>
        <p:spPr/>
        <p:txBody>
          <a:bodyPr/>
          <a:lstStyle/>
          <a:p>
            <a:fld id="{F7FEE0E4-979C-4813-92F3-EEF6BAEF68DE}" type="slidenum">
              <a:rPr lang="en-US" smtClean="0"/>
              <a:t>12</a:t>
            </a:fld>
            <a:endParaRPr lang="en-US"/>
          </a:p>
        </p:txBody>
      </p:sp>
    </p:spTree>
    <p:extLst>
      <p:ext uri="{BB962C8B-B14F-4D97-AF65-F5344CB8AC3E}">
        <p14:creationId xmlns:p14="http://schemas.microsoft.com/office/powerpoint/2010/main" val="1050565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3% of drinking water systems have mandated compliance orders in place.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99% of those systems under state mandated compliance orders are meeting the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22% of wastewater systems have a mandated compliance order in place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97% of wastewater systems under state mandated compliance are meeting all requirements of the compliance order.</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F7FEE0E4-979C-4813-92F3-EEF6BAEF68DE}" type="slidenum">
              <a:rPr lang="en-US" smtClean="0"/>
              <a:t>15</a:t>
            </a:fld>
            <a:endParaRPr lang="en-US"/>
          </a:p>
        </p:txBody>
      </p:sp>
    </p:spTree>
    <p:extLst>
      <p:ext uri="{BB962C8B-B14F-4D97-AF65-F5344CB8AC3E}">
        <p14:creationId xmlns:p14="http://schemas.microsoft.com/office/powerpoint/2010/main" val="31220001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22ECB-42E7-3431-14CE-1E30741905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57DD55-C2A9-CCAC-B396-1DDE0B851A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33277-ED18-CBBF-D933-298B4F1A1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3D54DF-C021-2F6D-DF7A-9613E0C7691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FE0FA9F-8E45-40F4-BD6C-19CAD1DD4BA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9312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8B79F1-B7B6-4FD2-9263-BB9B47A67CD8}" type="slidenum">
              <a:rPr lang="en-US" smtClean="0"/>
              <a:t>19</a:t>
            </a:fld>
            <a:endParaRPr lang="en-US"/>
          </a:p>
        </p:txBody>
      </p:sp>
    </p:spTree>
    <p:extLst>
      <p:ext uri="{BB962C8B-B14F-4D97-AF65-F5344CB8AC3E}">
        <p14:creationId xmlns:p14="http://schemas.microsoft.com/office/powerpoint/2010/main" val="37119180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12192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ctrTitle"/>
          </p:nvPr>
        </p:nvSpPr>
        <p:spPr>
          <a:xfrm>
            <a:off x="203200" y="4038612"/>
            <a:ext cx="11785600" cy="1422399"/>
          </a:xfrm>
        </p:spPr>
        <p:txBody>
          <a:bodyPr>
            <a:normAutofit/>
          </a:bodyPr>
          <a:lstStyle>
            <a:lvl1pPr algn="ctr">
              <a:defRPr sz="3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7" name="Text Placeholder 13"/>
          <p:cNvSpPr>
            <a:spLocks noGrp="1"/>
          </p:cNvSpPr>
          <p:nvPr>
            <p:ph type="body" sz="quarter" idx="12" hasCustomPrompt="1"/>
          </p:nvPr>
        </p:nvSpPr>
        <p:spPr>
          <a:xfrm>
            <a:off x="203200" y="5461001"/>
            <a:ext cx="11785600" cy="812800"/>
          </a:xfrm>
        </p:spPr>
        <p:txBody>
          <a:bodyPr anchor="ctr">
            <a:normAutofit/>
          </a:bodyPr>
          <a:lstStyle>
            <a:lvl1pPr marL="0" indent="0" algn="ctr">
              <a:buNone/>
              <a:defRPr sz="21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a:t>Sub-Title</a:t>
            </a:r>
          </a:p>
        </p:txBody>
      </p:sp>
      <p:sp>
        <p:nvSpPr>
          <p:cNvPr id="8" name="Text Placeholder 11"/>
          <p:cNvSpPr>
            <a:spLocks noGrp="1"/>
          </p:cNvSpPr>
          <p:nvPr>
            <p:ph type="body" sz="quarter" idx="11" hasCustomPrompt="1"/>
          </p:nvPr>
        </p:nvSpPr>
        <p:spPr>
          <a:xfrm>
            <a:off x="0" y="6400800"/>
            <a:ext cx="12192000" cy="457200"/>
          </a:xfrm>
        </p:spPr>
        <p:txBody>
          <a:bodyPr anchor="ctr">
            <a:normAutofit/>
          </a:bodyPr>
          <a:lstStyle>
            <a:lvl1pPr marL="0" indent="0" algn="ctr">
              <a:buNone/>
              <a:defRPr sz="825"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 | Date</a:t>
            </a:r>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133600" y="1143000"/>
            <a:ext cx="7924800" cy="2743200"/>
          </a:xfrm>
          <a:prstGeom prst="rect">
            <a:avLst/>
          </a:prstGeom>
        </p:spPr>
      </p:pic>
    </p:spTree>
    <p:extLst>
      <p:ext uri="{BB962C8B-B14F-4D97-AF65-F5344CB8AC3E}">
        <p14:creationId xmlns:p14="http://schemas.microsoft.com/office/powerpoint/2010/main" val="279036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8"/>
            <a:ext cx="11684000" cy="4958465"/>
          </a:xfrm>
        </p:spPr>
        <p:txBody>
          <a:bodyPr>
            <a:normAutofit/>
          </a:bodyPr>
          <a:lstStyle>
            <a:lvl1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5"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6"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3194684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11684000" cy="4958462"/>
          </a:xfrm>
        </p:spPr>
        <p:txBody>
          <a:bodyPr>
            <a:normAutofit/>
          </a:bodyPr>
          <a:lstStyle>
            <a:lvl1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0" name="Rectangle 9"/>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2"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3"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851208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5588000" cy="4958462"/>
          </a:xfrm>
        </p:spPr>
        <p:txBody>
          <a:bodyPr>
            <a:normAutofit/>
          </a:bodyPr>
          <a:lstStyle>
            <a:lvl1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15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351">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2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idx="13"/>
          </p:nvPr>
        </p:nvSpPr>
        <p:spPr>
          <a:xfrm>
            <a:off x="6299200" y="1193804"/>
            <a:ext cx="5588000" cy="4958462"/>
          </a:xfrm>
        </p:spPr>
        <p:txBody>
          <a:bodyPr>
            <a:normAutofit/>
          </a:bodyPr>
          <a:lstStyle>
            <a:lvl1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15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351">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2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3"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4"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1668289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0759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spTree>
      <p:nvGrpSpPr>
        <p:cNvPr id="1" name=""/>
        <p:cNvGrpSpPr/>
        <p:nvPr/>
      </p:nvGrpSpPr>
      <p:grpSpPr>
        <a:xfrm>
          <a:off x="0" y="0"/>
          <a:ext cx="0" cy="0"/>
          <a:chOff x="0" y="0"/>
          <a:chExt cx="0" cy="0"/>
        </a:xfrm>
      </p:grpSpPr>
    </p:spTree>
    <p:extLst>
      <p:ext uri="{BB962C8B-B14F-4D97-AF65-F5344CB8AC3E}">
        <p14:creationId xmlns:p14="http://schemas.microsoft.com/office/powerpoint/2010/main" val="804043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22780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2525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1389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1"/>
      </p:bgRef>
    </p:bg>
    <p:spTree>
      <p:nvGrpSpPr>
        <p:cNvPr id="1" name=""/>
        <p:cNvGrpSpPr/>
        <p:nvPr/>
      </p:nvGrpSpPr>
      <p:grpSpPr>
        <a:xfrm>
          <a:off x="0" y="0"/>
          <a:ext cx="0" cy="0"/>
          <a:chOff x="0" y="0"/>
          <a:chExt cx="0" cy="0"/>
        </a:xfrm>
      </p:grpSpPr>
      <p:cxnSp>
        <p:nvCxnSpPr>
          <p:cNvPr id="8" name="Straight Connector 7"/>
          <p:cNvCxnSpPr/>
          <p:nvPr userDrawn="1"/>
        </p:nvCxnSpPr>
        <p:spPr>
          <a:xfrm>
            <a:off x="4876800" y="3124200"/>
            <a:ext cx="0" cy="790575"/>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hasCustomPrompt="1"/>
          </p:nvPr>
        </p:nvSpPr>
        <p:spPr>
          <a:xfrm>
            <a:off x="5080000" y="3581400"/>
            <a:ext cx="2844800" cy="419099"/>
          </a:xfrm>
        </p:spPr>
        <p:txBody>
          <a:bodyPr anchor="ctr">
            <a:normAutofit/>
          </a:bodyPr>
          <a:lstStyle>
            <a:lvl1pPr marL="0" indent="0">
              <a:buNone/>
              <a:defRPr sz="2133">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a:t>
            </a:r>
          </a:p>
        </p:txBody>
      </p:sp>
      <p:sp>
        <p:nvSpPr>
          <p:cNvPr id="13" name="Title 1"/>
          <p:cNvSpPr>
            <a:spLocks noGrp="1"/>
          </p:cNvSpPr>
          <p:nvPr>
            <p:ph type="title"/>
          </p:nvPr>
        </p:nvSpPr>
        <p:spPr>
          <a:xfrm>
            <a:off x="5080000" y="3048002"/>
            <a:ext cx="6908800" cy="533399"/>
          </a:xfrm>
        </p:spPr>
        <p:txBody>
          <a:bodyPr anchor="ctr">
            <a:noAutofit/>
          </a:bodyPr>
          <a:lstStyle>
            <a:lvl1pPr algn="l">
              <a:defRPr sz="2667" b="1" cap="all">
                <a:solidFill>
                  <a:schemeClr val="tx2"/>
                </a:solidFill>
              </a:defRPr>
            </a:lvl1pPr>
          </a:lstStyle>
          <a:p>
            <a:r>
              <a:rPr lang="en-US"/>
              <a:t>Click to edit Master title style</a:t>
            </a:r>
            <a:endParaRPr lang="en-JM"/>
          </a:p>
        </p:txBody>
      </p:sp>
      <p:sp>
        <p:nvSpPr>
          <p:cNvPr id="9" name="Text Placeholder 2"/>
          <p:cNvSpPr>
            <a:spLocks noGrp="1"/>
          </p:cNvSpPr>
          <p:nvPr>
            <p:ph type="body" idx="10" hasCustomPrompt="1"/>
          </p:nvPr>
        </p:nvSpPr>
        <p:spPr>
          <a:xfrm>
            <a:off x="8636000" y="6096000"/>
            <a:ext cx="2844800" cy="457200"/>
          </a:xfrm>
        </p:spPr>
        <p:txBody>
          <a:bodyPr anchor="b">
            <a:normAutofit/>
          </a:bodyPr>
          <a:lstStyle>
            <a:lvl1pPr marL="0" indent="0" algn="r">
              <a:buNone/>
              <a:defRPr sz="2133">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a:t>
            </a: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3600" y="3022600"/>
            <a:ext cx="2337816" cy="1078992"/>
          </a:xfrm>
          <a:prstGeom prst="rect">
            <a:avLst/>
          </a:prstGeom>
        </p:spPr>
      </p:pic>
    </p:spTree>
    <p:extLst>
      <p:ext uri="{BB962C8B-B14F-4D97-AF65-F5344CB8AC3E}">
        <p14:creationId xmlns:p14="http://schemas.microsoft.com/office/powerpoint/2010/main" val="1127598962"/>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ody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Text Placeholder 2"/>
          <p:cNvSpPr>
            <a:spLocks noGrp="1"/>
          </p:cNvSpPr>
          <p:nvPr>
            <p:ph idx="1"/>
          </p:nvPr>
        </p:nvSpPr>
        <p:spPr>
          <a:xfrm>
            <a:off x="609600" y="1701806"/>
            <a:ext cx="10972800" cy="4165599"/>
          </a:xfrm>
          <a:prstGeom prst="rect">
            <a:avLst/>
          </a:prstGeom>
        </p:spPr>
        <p:txBody>
          <a:bodyPr vert="horz" lIns="91440" tIns="45720" rIns="91440" bIns="45720" rtlCol="0">
            <a:normAutofit/>
          </a:bodyPr>
          <a:lstStyle>
            <a:lvl1pPr marL="457189" indent="-457189">
              <a:buFont typeface="Arial" panose="020B0604020202020204" pitchFamily="34" charset="0"/>
              <a:buChar char="•"/>
              <a:defRPr>
                <a:solidFill>
                  <a:schemeClr val="accent5"/>
                </a:solidFill>
              </a:defRPr>
            </a:lvl1pPr>
            <a:lvl2pPr marL="990575" indent="-380990">
              <a:buFont typeface="Calibri" panose="020F0502020204030204" pitchFamily="34" charset="0"/>
              <a:buChar cha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Tree>
    <p:extLst>
      <p:ext uri="{BB962C8B-B14F-4D97-AF65-F5344CB8AC3E}">
        <p14:creationId xmlns:p14="http://schemas.microsoft.com/office/powerpoint/2010/main" val="369577684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6096000" y="0"/>
            <a:ext cx="6096000" cy="6858000"/>
          </a:xfrm>
        </p:spPr>
        <p:txBody>
          <a:bodyPr/>
          <a:lstStyle>
            <a:lvl1pPr marL="0" indent="0">
              <a:buNone/>
              <a:defRPr/>
            </a:lvl1pPr>
          </a:lstStyle>
          <a:p>
            <a:r>
              <a:rPr lang="en-US"/>
              <a:t>Click icon to add picture</a:t>
            </a:r>
          </a:p>
        </p:txBody>
      </p:sp>
      <p:sp>
        <p:nvSpPr>
          <p:cNvPr id="10" name="Title 9"/>
          <p:cNvSpPr>
            <a:spLocks noGrp="1"/>
          </p:cNvSpPr>
          <p:nvPr>
            <p:ph type="title"/>
          </p:nvPr>
        </p:nvSpPr>
        <p:spPr>
          <a:xfrm>
            <a:off x="508000" y="2209801"/>
            <a:ext cx="5283200" cy="2235200"/>
          </a:xfrm>
        </p:spPr>
        <p:txBody>
          <a:bodyPr>
            <a:noAutofit/>
          </a:bodyPr>
          <a:lstStyle>
            <a:lvl1pPr marL="0" indent="0" algn="l">
              <a:defRPr sz="2700">
                <a:effectLst/>
                <a:latin typeface="PermianSlabSerifTypeface" pitchFamily="50" charset="0"/>
              </a:defRPr>
            </a:lvl1pPr>
          </a:lstStyle>
          <a:p>
            <a:r>
              <a:rPr lang="en-US"/>
              <a:t>Click to edit Master title style</a:t>
            </a:r>
          </a:p>
        </p:txBody>
      </p:sp>
      <p:sp>
        <p:nvSpPr>
          <p:cNvPr id="12" name="Text Placeholder 11"/>
          <p:cNvSpPr>
            <a:spLocks noGrp="1"/>
          </p:cNvSpPr>
          <p:nvPr>
            <p:ph type="body" sz="quarter" idx="11" hasCustomPrompt="1"/>
          </p:nvPr>
        </p:nvSpPr>
        <p:spPr>
          <a:xfrm>
            <a:off x="508000" y="5562600"/>
            <a:ext cx="5384800" cy="1117600"/>
          </a:xfrm>
        </p:spPr>
        <p:txBody>
          <a:bodyPr anchor="b">
            <a:normAutofit/>
          </a:bodyPr>
          <a:lstStyle>
            <a:lvl1pPr marL="0" indent="0">
              <a:buNone/>
              <a:defRPr sz="825">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a:t>
            </a:r>
          </a:p>
          <a:p>
            <a:pPr lvl="0"/>
            <a:r>
              <a:rPr lang="en-US"/>
              <a:t>Date</a:t>
            </a:r>
          </a:p>
        </p:txBody>
      </p:sp>
      <p:sp>
        <p:nvSpPr>
          <p:cNvPr id="14" name="Text Placeholder 13"/>
          <p:cNvSpPr>
            <a:spLocks noGrp="1"/>
          </p:cNvSpPr>
          <p:nvPr>
            <p:ph type="body" sz="quarter" idx="12" hasCustomPrompt="1"/>
          </p:nvPr>
        </p:nvSpPr>
        <p:spPr>
          <a:xfrm>
            <a:off x="508000" y="4445001"/>
            <a:ext cx="5283200" cy="812800"/>
          </a:xfrm>
        </p:spPr>
        <p:txBody>
          <a:bodyPr>
            <a:normAutofit/>
          </a:bodyPr>
          <a:lstStyle>
            <a:lvl1pPr marL="0" indent="0">
              <a:buNone/>
              <a:defRPr sz="2100">
                <a:solidFill>
                  <a:schemeClr val="accent5"/>
                </a:solidFill>
                <a:latin typeface="PermianSlabSerifTypeface" pitchFamily="50" charset="0"/>
              </a:defRPr>
            </a:lvl1pPr>
          </a:lstStyle>
          <a:p>
            <a:pPr lvl="0"/>
            <a:r>
              <a:rPr lang="en-US"/>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467360" y="304800"/>
            <a:ext cx="3698240" cy="1280160"/>
          </a:xfrm>
          <a:prstGeom prst="rect">
            <a:avLst/>
          </a:prstGeom>
        </p:spPr>
      </p:pic>
    </p:spTree>
    <p:extLst>
      <p:ext uri="{BB962C8B-B14F-4D97-AF65-F5344CB8AC3E}">
        <p14:creationId xmlns:p14="http://schemas.microsoft.com/office/powerpoint/2010/main" val="37239787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Column 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609600" y="1676400"/>
            <a:ext cx="5384800" cy="419100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p:cNvSpPr>
            <a:spLocks noGrp="1"/>
          </p:cNvSpPr>
          <p:nvPr>
            <p:ph sz="quarter" idx="11"/>
          </p:nvPr>
        </p:nvSpPr>
        <p:spPr>
          <a:xfrm>
            <a:off x="6197600" y="1676400"/>
            <a:ext cx="5384800" cy="419100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71173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cxnSp>
        <p:nvCxnSpPr>
          <p:cNvPr id="8" name="Straight Connector 7"/>
          <p:cNvCxnSpPr/>
          <p:nvPr userDrawn="1"/>
        </p:nvCxnSpPr>
        <p:spPr>
          <a:xfrm>
            <a:off x="6096000" y="3124200"/>
            <a:ext cx="0" cy="790575"/>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hasCustomPrompt="1"/>
          </p:nvPr>
        </p:nvSpPr>
        <p:spPr>
          <a:xfrm>
            <a:off x="6400800" y="3276600"/>
            <a:ext cx="4775200" cy="457200"/>
          </a:xfrm>
        </p:spPr>
        <p:txBody>
          <a:bodyPr anchor="t">
            <a:noAutofit/>
          </a:bodyPr>
          <a:lstStyle>
            <a:lvl1pPr algn="l">
              <a:defRPr sz="3200" b="1" cap="all" baseline="0">
                <a:solidFill>
                  <a:schemeClr val="tx2"/>
                </a:solidFill>
              </a:defRPr>
            </a:lvl1pPr>
          </a:lstStyle>
          <a:p>
            <a:r>
              <a:rPr lang="en-US"/>
              <a:t>THANK YOU</a:t>
            </a:r>
            <a:endParaRPr lang="en-JM"/>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52800" y="3022600"/>
            <a:ext cx="2337816" cy="1078992"/>
          </a:xfrm>
          <a:prstGeom prst="rect">
            <a:avLst/>
          </a:prstGeom>
        </p:spPr>
      </p:pic>
    </p:spTree>
    <p:extLst>
      <p:ext uri="{BB962C8B-B14F-4D97-AF65-F5344CB8AC3E}">
        <p14:creationId xmlns:p14="http://schemas.microsoft.com/office/powerpoint/2010/main" val="4452636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Body - TN Mark">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03200" y="177803"/>
            <a:ext cx="117856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03200" y="1143000"/>
            <a:ext cx="117856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4403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4267200" y="3874770"/>
            <a:ext cx="79248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7" name="Title 1"/>
          <p:cNvSpPr>
            <a:spLocks noGrp="1"/>
          </p:cNvSpPr>
          <p:nvPr>
            <p:ph type="ctrTitle"/>
          </p:nvPr>
        </p:nvSpPr>
        <p:spPr>
          <a:xfrm>
            <a:off x="4368800" y="3962400"/>
            <a:ext cx="7620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50520" y="3322320"/>
            <a:ext cx="4460240" cy="3345180"/>
          </a:xfrm>
          <a:prstGeom prst="rect">
            <a:avLst/>
          </a:prstGeom>
          <a:noFill/>
          <a:ln>
            <a:noFill/>
          </a:ln>
        </p:spPr>
      </p:pic>
    </p:spTree>
    <p:extLst>
      <p:ext uri="{BB962C8B-B14F-4D97-AF65-F5344CB8AC3E}">
        <p14:creationId xmlns:p14="http://schemas.microsoft.com/office/powerpoint/2010/main" val="1923803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03200" y="1143000"/>
            <a:ext cx="11785600" cy="5562600"/>
          </a:xfrm>
        </p:spPr>
        <p:txBody>
          <a:bodyPr>
            <a:normAutofit/>
          </a:bodyPr>
          <a:lstStyle>
            <a:lvl1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74401" y="6019800"/>
            <a:ext cx="1155699" cy="866774"/>
          </a:xfrm>
          <a:prstGeom prst="rect">
            <a:avLst/>
          </a:prstGeom>
        </p:spPr>
      </p:pic>
    </p:spTree>
    <p:extLst>
      <p:ext uri="{BB962C8B-B14F-4D97-AF65-F5344CB8AC3E}">
        <p14:creationId xmlns:p14="http://schemas.microsoft.com/office/powerpoint/2010/main" val="135488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4"/>
            <a:ext cx="11684000" cy="4958462"/>
          </a:xfrm>
        </p:spPr>
        <p:txBody>
          <a:bodyPr>
            <a:normAutofit/>
          </a:bodyPr>
          <a:lstStyle>
            <a:lvl1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2"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3"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460629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8"/>
            <a:ext cx="11684000" cy="4958465"/>
          </a:xfrm>
        </p:spPr>
        <p:txBody>
          <a:bodyPr>
            <a:normAutofit/>
          </a:bodyPr>
          <a:lstStyle>
            <a:lvl1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15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351">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2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5"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6"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196402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3"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14" name="Content Placeholder 2"/>
          <p:cNvSpPr>
            <a:spLocks noGrp="1"/>
          </p:cNvSpPr>
          <p:nvPr>
            <p:ph idx="1"/>
          </p:nvPr>
        </p:nvSpPr>
        <p:spPr>
          <a:xfrm>
            <a:off x="304800" y="1193808"/>
            <a:ext cx="11684000" cy="4958465"/>
          </a:xfrm>
        </p:spPr>
        <p:txBody>
          <a:bodyPr>
            <a:normAutofit/>
          </a:bodyPr>
          <a:lstStyle>
            <a:lvl1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6"/>
          <p:cNvSpPr/>
          <p:nvPr userDrawn="1"/>
        </p:nvSpPr>
        <p:spPr>
          <a:xfrm>
            <a:off x="0" y="990602"/>
            <a:ext cx="12192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5"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6"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4038838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8"/>
            <a:ext cx="11684000" cy="4958465"/>
          </a:xfrm>
        </p:spPr>
        <p:txBody>
          <a:bodyPr>
            <a:normAutofit/>
          </a:bodyPr>
          <a:lstStyle>
            <a:lvl1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5"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6"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401705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12192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2" name="Title 1"/>
          <p:cNvSpPr>
            <a:spLocks noGrp="1"/>
          </p:cNvSpPr>
          <p:nvPr>
            <p:ph type="title"/>
          </p:nvPr>
        </p:nvSpPr>
        <p:spPr>
          <a:xfrm>
            <a:off x="203200" y="177803"/>
            <a:ext cx="11785600" cy="825500"/>
          </a:xfrm>
        </p:spPr>
        <p:txBody>
          <a:bodyPr>
            <a:noAutofit/>
          </a:bodyPr>
          <a:lstStyle>
            <a:lvl1pPr algn="l">
              <a:defRPr sz="24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304800" y="1193808"/>
            <a:ext cx="11684000" cy="4958465"/>
          </a:xfrm>
        </p:spPr>
        <p:txBody>
          <a:bodyPr>
            <a:normAutofit/>
          </a:bodyPr>
          <a:lstStyle>
            <a:lvl1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15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351">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2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2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990602"/>
            <a:ext cx="12192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1" name="Rectangle 10"/>
          <p:cNvSpPr/>
          <p:nvPr userDrawn="1"/>
        </p:nvSpPr>
        <p:spPr>
          <a:xfrm>
            <a:off x="0" y="6152275"/>
            <a:ext cx="12192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solidFill>
                <a:prstClr val="white"/>
              </a:solidFill>
            </a:endParaRPr>
          </a:p>
        </p:txBody>
      </p:sp>
      <p:sp>
        <p:nvSpPr>
          <p:cNvPr id="15" name="Footer Placeholder 4"/>
          <p:cNvSpPr>
            <a:spLocks noGrp="1"/>
          </p:cNvSpPr>
          <p:nvPr>
            <p:ph type="ftr" sz="quarter" idx="11"/>
          </p:nvPr>
        </p:nvSpPr>
        <p:spPr>
          <a:xfrm>
            <a:off x="4165600" y="6375409"/>
            <a:ext cx="3860800" cy="365125"/>
          </a:xfr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1B365D"/>
              </a:solidFill>
            </a:endParaRPr>
          </a:p>
        </p:txBody>
      </p:sp>
      <p:sp>
        <p:nvSpPr>
          <p:cNvPr id="16" name="Slide Number Placeholder 5"/>
          <p:cNvSpPr>
            <a:spLocks noGrp="1"/>
          </p:cNvSpPr>
          <p:nvPr>
            <p:ph type="sldNum" sz="quarter" idx="12"/>
          </p:nvPr>
        </p:nvSpPr>
        <p:spPr>
          <a:xfrm>
            <a:off x="9144000" y="6375409"/>
            <a:ext cx="2844800" cy="365125"/>
          </a:xfrm>
          <a:prstGeom prst="rect">
            <a:avLst/>
          </a:prstGeom>
        </p:spPr>
        <p:txBody>
          <a:bodyPr anchor="b"/>
          <a:lstStyle>
            <a:lvl1pPr>
              <a:defRPr sz="75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1B365D"/>
                </a:solidFill>
              </a:rPr>
              <a:pPr/>
              <a:t>‹#›</a:t>
            </a:fld>
            <a:endParaRPr lang="en-US">
              <a:solidFill>
                <a:srgbClr val="1B365D"/>
              </a:solidFill>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6152266"/>
            <a:ext cx="2113280" cy="731520"/>
          </a:xfrm>
          <a:prstGeom prst="rect">
            <a:avLst/>
          </a:prstGeom>
        </p:spPr>
      </p:pic>
    </p:spTree>
    <p:extLst>
      <p:ext uri="{BB962C8B-B14F-4D97-AF65-F5344CB8AC3E}">
        <p14:creationId xmlns:p14="http://schemas.microsoft.com/office/powerpoint/2010/main" val="96268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2.emf"/><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2.xml"/><Relationship Id="rId5" Type="http://schemas.openxmlformats.org/officeDocument/2006/relationships/slideLayout" Target="../slideLayouts/slideLayout2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165600" y="6416684"/>
            <a:ext cx="3860800" cy="365125"/>
          </a:xfrm>
          <a:prstGeom prst="rect">
            <a:avLst/>
          </a:prstGeom>
        </p:spPr>
        <p:txBody>
          <a:bodyPr vert="horz" lIns="91440" tIns="45720" rIns="91440" bIns="45720" rtlCol="0" anchor="b"/>
          <a:lstStyle>
            <a:lvl1pPr algn="ctr">
              <a:defRPr sz="751"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solidFill>
                <a:srgbClr val="666666"/>
              </a:solidFill>
            </a:endParaRPr>
          </a:p>
        </p:txBody>
      </p:sp>
      <p:sp>
        <p:nvSpPr>
          <p:cNvPr id="7" name="Slide Number Placeholder 5"/>
          <p:cNvSpPr>
            <a:spLocks noGrp="1"/>
          </p:cNvSpPr>
          <p:nvPr>
            <p:ph type="sldNum" sz="quarter" idx="4"/>
          </p:nvPr>
        </p:nvSpPr>
        <p:spPr>
          <a:xfrm>
            <a:off x="9144000" y="6410335"/>
            <a:ext cx="2844800" cy="365125"/>
          </a:xfrm>
          <a:prstGeom prst="rect">
            <a:avLst/>
          </a:prstGeom>
        </p:spPr>
        <p:txBody>
          <a:bodyPr anchor="b"/>
          <a:lstStyle>
            <a:lvl1pPr algn="r">
              <a:defRPr sz="751"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solidFill>
                  <a:srgbClr val="666666"/>
                </a:solidFill>
              </a:rPr>
              <a:pPr/>
              <a:t>‹#›</a:t>
            </a:fld>
            <a:endParaRPr lang="en-US">
              <a:solidFill>
                <a:srgbClr val="666666"/>
              </a:solidFill>
            </a:endParaRPr>
          </a:p>
        </p:txBody>
      </p:sp>
    </p:spTree>
    <p:extLst>
      <p:ext uri="{BB962C8B-B14F-4D97-AF65-F5344CB8AC3E}">
        <p14:creationId xmlns:p14="http://schemas.microsoft.com/office/powerpoint/2010/main" val="3477755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685783" rtl="0" eaLnBrk="1" latinLnBrk="0" hangingPunct="1">
        <a:spcBef>
          <a:spcPct val="0"/>
        </a:spcBef>
        <a:buNone/>
        <a:defRPr sz="3300" kern="1200">
          <a:solidFill>
            <a:schemeClr val="tx1"/>
          </a:solidFill>
          <a:latin typeface="+mj-lt"/>
          <a:ea typeface="+mj-ea"/>
          <a:cs typeface="+mj-cs"/>
        </a:defRPr>
      </a:lvl1pPr>
    </p:titleStyle>
    <p:bodyStyle>
      <a:lvl1pPr marL="257168" indent="-257168" algn="l" defTabSz="685783"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199" indent="-214308" algn="l" defTabSz="685783"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29" indent="-171446" algn="l" defTabSz="685783"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21"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04"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04800"/>
            <a:ext cx="10972800" cy="1143000"/>
          </a:xfrm>
          <a:prstGeom prst="rect">
            <a:avLst/>
          </a:prstGeom>
        </p:spPr>
        <p:txBody>
          <a:bodyPr vert="horz" lIns="91440" tIns="45720" rIns="91440" bIns="45720" rtlCol="0" anchor="ctr">
            <a:normAutofit/>
          </a:bodyPr>
          <a:lstStyle/>
          <a:p>
            <a:r>
              <a:rPr lang="en-US"/>
              <a:t>Click to edit Master title style</a:t>
            </a:r>
            <a:endParaRPr lang="en-JM"/>
          </a:p>
        </p:txBody>
      </p:sp>
      <p:sp>
        <p:nvSpPr>
          <p:cNvPr id="3" name="Text Placeholder 2"/>
          <p:cNvSpPr>
            <a:spLocks noGrp="1"/>
          </p:cNvSpPr>
          <p:nvPr>
            <p:ph type="body" idx="1"/>
          </p:nvPr>
        </p:nvSpPr>
        <p:spPr>
          <a:xfrm>
            <a:off x="609600" y="1701806"/>
            <a:ext cx="10972800" cy="4165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17" name="Slide Number Placeholder 3"/>
          <p:cNvSpPr txBox="1">
            <a:spLocks/>
          </p:cNvSpPr>
          <p:nvPr/>
        </p:nvSpPr>
        <p:spPr>
          <a:xfrm rot="16200000">
            <a:off x="11087100" y="6134100"/>
            <a:ext cx="381000" cy="609600"/>
          </a:xfrm>
          <a:prstGeom prst="rect">
            <a:avLst/>
          </a:prstGeom>
          <a:noFill/>
        </p:spPr>
        <p:txBody>
          <a:bodyPr vert="vert" anchor="ctr" anchorCtr="1"/>
          <a:lstStyle>
            <a:defPPr>
              <a:defRPr lang="en-US"/>
            </a:defPPr>
            <a:lvl1pPr marL="0" algn="l" defTabSz="914400" rtl="0" eaLnBrk="1" latinLnBrk="0" hangingPunct="1">
              <a:defRPr sz="1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B4D3B3-1937-AB48-AF5F-DF2988F16F28}" type="slidenum">
              <a:rPr lang="en-US" sz="1600" smtClean="0">
                <a:solidFill>
                  <a:schemeClr val="accent5"/>
                </a:solidFill>
              </a:rPr>
              <a:t>‹#›</a:t>
            </a:fld>
            <a:endParaRPr lang="en-US" sz="1600">
              <a:solidFill>
                <a:schemeClr val="accent5"/>
              </a:solidFill>
              <a:latin typeface="Open Sans"/>
              <a:cs typeface="Open Sans"/>
            </a:endParaRP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6400" y="5830993"/>
            <a:ext cx="1005840" cy="1005840"/>
          </a:xfrm>
          <a:prstGeom prst="rect">
            <a:avLst/>
          </a:prstGeom>
        </p:spPr>
      </p:pic>
    </p:spTree>
    <p:extLst>
      <p:ext uri="{BB962C8B-B14F-4D97-AF65-F5344CB8AC3E}">
        <p14:creationId xmlns:p14="http://schemas.microsoft.com/office/powerpoint/2010/main" val="17589678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Lst>
  <p:hf sldNum="0" hdr="0" dt="0"/>
  <p:txStyles>
    <p:titleStyle>
      <a:lvl1pPr algn="l" defTabSz="1219170" rtl="0" eaLnBrk="1" latinLnBrk="0" hangingPunct="1">
        <a:spcBef>
          <a:spcPct val="0"/>
        </a:spcBef>
        <a:buNone/>
        <a:defRPr sz="4267" b="1" i="0" kern="1200">
          <a:solidFill>
            <a:schemeClr val="tx2"/>
          </a:solidFill>
          <a:latin typeface="PermianSlabSerifTypeface"/>
          <a:ea typeface="Open Sans Light" panose="020B0306030504020204" pitchFamily="34" charset="0"/>
          <a:cs typeface="PermianSlabSerifTypeface"/>
        </a:defRPr>
      </a:lvl1pPr>
    </p:titleStyle>
    <p:bodyStyle>
      <a:lvl1pPr marL="457189" indent="-457189" algn="l" defTabSz="1219170" rtl="0" eaLnBrk="1" latinLnBrk="0" hangingPunct="1">
        <a:spcBef>
          <a:spcPct val="20000"/>
        </a:spcBef>
        <a:buClr>
          <a:srgbClr val="E71B1B"/>
        </a:buClr>
        <a:buFont typeface="Arial" panose="020B0604020202020204" pitchFamily="34" charset="0"/>
        <a:buChar char="•"/>
        <a:defRPr sz="2400" kern="1200">
          <a:solidFill>
            <a:srgbClr val="7E7E82"/>
          </a:solidFill>
          <a:latin typeface="Open Sans" panose="020B0606030504020204" pitchFamily="34" charset="0"/>
          <a:ea typeface="Open Sans" panose="020B0606030504020204" pitchFamily="34" charset="0"/>
          <a:cs typeface="Open Sans" panose="020B0606030504020204" pitchFamily="34" charset="0"/>
        </a:defRPr>
      </a:lvl1pPr>
      <a:lvl2pPr marL="990575" indent="-380990" algn="l" defTabSz="1219170" rtl="0" eaLnBrk="1" latinLnBrk="0" hangingPunct="1">
        <a:spcBef>
          <a:spcPct val="20000"/>
        </a:spcBef>
        <a:buClr>
          <a:srgbClr val="E71B1B"/>
        </a:buClr>
        <a:buFont typeface="Calibri" panose="020F0502020204030204" pitchFamily="34" charset="0"/>
        <a:buChar char="▫"/>
        <a:defRPr sz="2133" kern="1200">
          <a:solidFill>
            <a:srgbClr val="7E7E82"/>
          </a:solidFill>
          <a:latin typeface="Open Sans" panose="020B0606030504020204" pitchFamily="34" charset="0"/>
          <a:ea typeface="Open Sans" panose="020B0606030504020204" pitchFamily="34" charset="0"/>
          <a:cs typeface="Open Sans" panose="020B0606030504020204" pitchFamily="34" charset="0"/>
        </a:defRPr>
      </a:lvl2pPr>
      <a:lvl3pPr marL="1523962" indent="-304792" algn="l" defTabSz="1219170" rtl="0" eaLnBrk="1" latinLnBrk="0" hangingPunct="1">
        <a:spcBef>
          <a:spcPct val="20000"/>
        </a:spcBef>
        <a:buClr>
          <a:srgbClr val="E71B1B"/>
        </a:buClr>
        <a:buFont typeface="Calibri" panose="020F0502020204030204" pitchFamily="34" charset="0"/>
        <a:buChar char="–"/>
        <a:defRPr sz="1867" kern="1200">
          <a:solidFill>
            <a:srgbClr val="7E7E82"/>
          </a:solidFill>
          <a:latin typeface="Open Sans" panose="020B0606030504020204" pitchFamily="34" charset="0"/>
          <a:ea typeface="Open Sans" panose="020B0606030504020204" pitchFamily="34" charset="0"/>
          <a:cs typeface="Open Sans" panose="020B0606030504020204" pitchFamily="34" charset="0"/>
        </a:defRPr>
      </a:lvl3pPr>
      <a:lvl4pPr marL="2133547" indent="-304792" algn="l" defTabSz="1219170" rtl="0" eaLnBrk="1" latinLnBrk="0" hangingPunct="1">
        <a:spcBef>
          <a:spcPct val="20000"/>
        </a:spcBef>
        <a:buClr>
          <a:srgbClr val="E71B1B"/>
        </a:buClr>
        <a:buFont typeface="Wingdings" panose="05000000000000000000" pitchFamily="2" charset="2"/>
        <a:buChar char="§"/>
        <a:defRPr sz="1600" kern="1200">
          <a:solidFill>
            <a:srgbClr val="7E7E82"/>
          </a:solidFill>
          <a:latin typeface="Open Sans" panose="020B0606030504020204" pitchFamily="34" charset="0"/>
          <a:ea typeface="Open Sans" panose="020B0606030504020204" pitchFamily="34" charset="0"/>
          <a:cs typeface="Open Sans" panose="020B0606030504020204" pitchFamily="34" charset="0"/>
        </a:defRPr>
      </a:lvl4pPr>
      <a:lvl5pPr marL="2743131" indent="-304792" algn="l" defTabSz="1219170" rtl="0" eaLnBrk="1" latinLnBrk="0" hangingPunct="1">
        <a:spcBef>
          <a:spcPct val="20000"/>
        </a:spcBef>
        <a:buClr>
          <a:srgbClr val="E71B1B"/>
        </a:buClr>
        <a:buFont typeface="Arial" pitchFamily="34" charset="0"/>
        <a:buChar char="»"/>
        <a:defRPr sz="1600" kern="1200">
          <a:solidFill>
            <a:srgbClr val="7E7E82"/>
          </a:solidFill>
          <a:latin typeface="Open Sans" panose="020B0606030504020204" pitchFamily="34" charset="0"/>
          <a:ea typeface="Open Sans" panose="020B0606030504020204" pitchFamily="34" charset="0"/>
          <a:cs typeface="Open Sans" panose="020B0606030504020204" pitchFamily="34" charset="0"/>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 Id="rId4" Type="http://schemas.openxmlformats.org/officeDocument/2006/relationships/chart" Target="../charts/char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4.xml"/><Relationship Id="rId5" Type="http://schemas.openxmlformats.org/officeDocument/2006/relationships/image" Target="../media/image9.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svg"/><Relationship Id="rId10" Type="http://schemas.openxmlformats.org/officeDocument/2006/relationships/chart" Target="../charts/chart3.xml"/><Relationship Id="rId4" Type="http://schemas.openxmlformats.org/officeDocument/2006/relationships/image" Target="../media/image12.png"/><Relationship Id="rId9"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ical user interface&#10;&#10;Description automatically generated">
            <a:extLst>
              <a:ext uri="{FF2B5EF4-FFF2-40B4-BE49-F238E27FC236}">
                <a16:creationId xmlns:a16="http://schemas.microsoft.com/office/drawing/2014/main" id="{75DA4573-90C1-4CC2-84BB-92A7287110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3282" y="908320"/>
            <a:ext cx="5885032" cy="2716169"/>
          </a:xfrm>
          <a:prstGeom prst="rect">
            <a:avLst/>
          </a:prstGeom>
        </p:spPr>
      </p:pic>
      <p:sp>
        <p:nvSpPr>
          <p:cNvPr id="7" name="Rectangle 6">
            <a:extLst>
              <a:ext uri="{FF2B5EF4-FFF2-40B4-BE49-F238E27FC236}">
                <a16:creationId xmlns:a16="http://schemas.microsoft.com/office/drawing/2014/main" id="{4DC24370-DC06-57F9-56E7-7F37EB4B9039}"/>
              </a:ext>
            </a:extLst>
          </p:cNvPr>
          <p:cNvSpPr/>
          <p:nvPr/>
        </p:nvSpPr>
        <p:spPr>
          <a:xfrm>
            <a:off x="0" y="3829050"/>
            <a:ext cx="12192000" cy="24438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3">
            <a:extLst>
              <a:ext uri="{FF2B5EF4-FFF2-40B4-BE49-F238E27FC236}">
                <a16:creationId xmlns:a16="http://schemas.microsoft.com/office/drawing/2014/main" id="{EDF63400-DB5D-22E5-B450-55E5F1FB545C}"/>
              </a:ext>
            </a:extLst>
          </p:cNvPr>
          <p:cNvSpPr txBox="1">
            <a:spLocks/>
          </p:cNvSpPr>
          <p:nvPr/>
        </p:nvSpPr>
        <p:spPr>
          <a:xfrm>
            <a:off x="203200" y="4052003"/>
            <a:ext cx="11785600" cy="1317384"/>
          </a:xfrm>
          <a:prstGeom prst="rect">
            <a:avLst/>
          </a:prstGeom>
        </p:spPr>
        <p:txBody>
          <a:bodyPr>
            <a:normAutofit/>
          </a:bodyPr>
          <a:lstStyle>
            <a:lvl1pPr algn="ctr" defTabSz="685783" rtl="0" eaLnBrk="1" latinLnBrk="0" hangingPunct="1">
              <a:spcBef>
                <a:spcPct val="0"/>
              </a:spcBef>
              <a:buNone/>
              <a:defRPr sz="3300" kern="1200">
                <a:solidFill>
                  <a:schemeClr val="tx1"/>
                </a:solidFill>
                <a:latin typeface="+mj-lt"/>
                <a:ea typeface="+mj-ea"/>
                <a:cs typeface="+mj-cs"/>
              </a:defRPr>
            </a:lvl1pPr>
          </a:lstStyle>
          <a:p>
            <a:r>
              <a:rPr lang="en-US" sz="3400" b="1" dirty="0">
                <a:solidFill>
                  <a:schemeClr val="bg1"/>
                </a:solidFill>
                <a:latin typeface="PermianSlabSerifTypeface"/>
                <a:ea typeface="Open Sans Light" panose="020B0306030504020204" pitchFamily="34" charset="0"/>
              </a:rPr>
              <a:t>$1.35B ROI: Results of ARPA Funding Infusion for Utilities</a:t>
            </a:r>
          </a:p>
        </p:txBody>
      </p:sp>
      <p:sp>
        <p:nvSpPr>
          <p:cNvPr id="11" name="Text Placeholder 2">
            <a:extLst>
              <a:ext uri="{FF2B5EF4-FFF2-40B4-BE49-F238E27FC236}">
                <a16:creationId xmlns:a16="http://schemas.microsoft.com/office/drawing/2014/main" id="{3C5B2CA9-6629-7018-1EDB-3F2E4909C39B}"/>
              </a:ext>
            </a:extLst>
          </p:cNvPr>
          <p:cNvSpPr txBox="1">
            <a:spLocks/>
          </p:cNvSpPr>
          <p:nvPr/>
        </p:nvSpPr>
        <p:spPr>
          <a:xfrm>
            <a:off x="203200" y="5389123"/>
            <a:ext cx="11785600" cy="732278"/>
          </a:xfrm>
          <a:prstGeom prst="rect">
            <a:avLst/>
          </a:prstGeom>
        </p:spPr>
        <p:txBody>
          <a:bodyPr lIns="91440" tIns="45720" rIns="91440" bIns="45720" anchor="t">
            <a:normAutofit lnSpcReduction="10000"/>
          </a:bodyPr>
          <a:lstStyle>
            <a:lvl1pPr marL="257168" indent="-257168" algn="l" defTabSz="685783"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199" indent="-214308" algn="l" defTabSz="685783"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29" indent="-171446" algn="l" defTabSz="685783"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21"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12"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04"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8" indent="-171446" algn="l" defTabSz="685783"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lgn="ctr">
              <a:buNone/>
            </a:pPr>
            <a:r>
              <a:rPr lang="en-US" sz="2000" i="1" dirty="0">
                <a:solidFill>
                  <a:schemeClr val="bg1"/>
                </a:solidFill>
                <a:ea typeface="Open Sans Light"/>
              </a:rPr>
              <a:t>Vena Jones – Program Manager, ARP, State Water Infrastructure Grants, &amp; State Revolving Fund </a:t>
            </a:r>
          </a:p>
          <a:p>
            <a:pPr marL="0" indent="0" algn="ctr">
              <a:buNone/>
            </a:pPr>
            <a:r>
              <a:rPr lang="en-US" sz="2000" i="1" dirty="0">
                <a:solidFill>
                  <a:schemeClr val="bg1"/>
                </a:solidFill>
                <a:ea typeface="Open Sans Light"/>
              </a:rPr>
              <a:t>October 30, 2025</a:t>
            </a:r>
            <a:endParaRPr lang="en-US" sz="2000" i="1" dirty="0">
              <a:solidFill>
                <a:schemeClr val="bg1"/>
              </a:solidFill>
            </a:endParaRPr>
          </a:p>
        </p:txBody>
      </p:sp>
    </p:spTree>
    <p:custDataLst>
      <p:tags r:id="rId1"/>
    </p:custDataLst>
    <p:extLst>
      <p:ext uri="{BB962C8B-B14F-4D97-AF65-F5344CB8AC3E}">
        <p14:creationId xmlns:p14="http://schemas.microsoft.com/office/powerpoint/2010/main" val="184453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61F031D-545D-4DB4-99FB-202467BE0356}"/>
              </a:ext>
            </a:extLst>
          </p:cNvPr>
          <p:cNvSpPr/>
          <p:nvPr/>
        </p:nvSpPr>
        <p:spPr>
          <a:xfrm>
            <a:off x="3572617" y="1659464"/>
            <a:ext cx="8619383" cy="3539067"/>
          </a:xfrm>
          <a:prstGeom prst="rect">
            <a:avLst/>
          </a:prstGeom>
          <a:solidFill>
            <a:srgbClr val="1D376C"/>
          </a:solidFill>
          <a:ln>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FA5B4957-66CC-4D7F-A3A7-493BDA20015B}"/>
              </a:ext>
            </a:extLst>
          </p:cNvPr>
          <p:cNvSpPr>
            <a:spLocks noGrp="1"/>
          </p:cNvSpPr>
          <p:nvPr>
            <p:ph type="title" idx="4294967295"/>
          </p:nvPr>
        </p:nvSpPr>
        <p:spPr>
          <a:xfrm>
            <a:off x="7551738" y="2857500"/>
            <a:ext cx="4640262" cy="1143000"/>
          </a:xfrm>
        </p:spPr>
        <p:txBody>
          <a:bodyPr>
            <a:noAutofit/>
          </a:bodyPr>
          <a:lstStyle/>
          <a:p>
            <a:pPr algn="l"/>
            <a:r>
              <a:rPr lang="en-US" sz="3400" b="1">
                <a:solidFill>
                  <a:schemeClr val="bg1"/>
                </a:solidFill>
                <a:latin typeface="PermianSlabSerifTypeface"/>
                <a:ea typeface="Open Sans Light" panose="020B0306030504020204" pitchFamily="34" charset="0"/>
              </a:rPr>
              <a:t>TN Infrastructure Scorecard</a:t>
            </a:r>
          </a:p>
        </p:txBody>
      </p:sp>
      <p:grpSp>
        <p:nvGrpSpPr>
          <p:cNvPr id="3" name="Group 2">
            <a:extLst>
              <a:ext uri="{FF2B5EF4-FFF2-40B4-BE49-F238E27FC236}">
                <a16:creationId xmlns:a16="http://schemas.microsoft.com/office/drawing/2014/main" id="{E3810373-7C99-FD96-A3F1-5D29ADF977F4}"/>
              </a:ext>
            </a:extLst>
          </p:cNvPr>
          <p:cNvGrpSpPr/>
          <p:nvPr/>
        </p:nvGrpSpPr>
        <p:grpSpPr>
          <a:xfrm>
            <a:off x="4219358" y="2788847"/>
            <a:ext cx="2976040" cy="1199603"/>
            <a:chOff x="3901819" y="841080"/>
            <a:chExt cx="2976040" cy="1199603"/>
          </a:xfrm>
        </p:grpSpPr>
        <p:grpSp>
          <p:nvGrpSpPr>
            <p:cNvPr id="4" name="Group 3">
              <a:extLst>
                <a:ext uri="{FF2B5EF4-FFF2-40B4-BE49-F238E27FC236}">
                  <a16:creationId xmlns:a16="http://schemas.microsoft.com/office/drawing/2014/main" id="{AB695478-2C31-5386-B36C-7A83511A7CE1}"/>
                </a:ext>
              </a:extLst>
            </p:cNvPr>
            <p:cNvGrpSpPr/>
            <p:nvPr/>
          </p:nvGrpSpPr>
          <p:grpSpPr>
            <a:xfrm>
              <a:off x="3901819" y="898699"/>
              <a:ext cx="2976040" cy="1141984"/>
              <a:chOff x="4317372" y="4885108"/>
              <a:chExt cx="1913621" cy="734305"/>
            </a:xfrm>
          </p:grpSpPr>
          <p:sp>
            <p:nvSpPr>
              <p:cNvPr id="21" name="Rectangle 20">
                <a:extLst>
                  <a:ext uri="{FF2B5EF4-FFF2-40B4-BE49-F238E27FC236}">
                    <a16:creationId xmlns:a16="http://schemas.microsoft.com/office/drawing/2014/main" id="{0A17F68E-8DA1-CD79-815B-248F192FB293}"/>
                  </a:ext>
                </a:extLst>
              </p:cNvPr>
              <p:cNvSpPr/>
              <p:nvPr/>
            </p:nvSpPr>
            <p:spPr>
              <a:xfrm>
                <a:off x="4317372" y="4885108"/>
                <a:ext cx="1913621" cy="734305"/>
              </a:xfrm>
              <a:prstGeom prst="rect">
                <a:avLst/>
              </a:prstGeom>
              <a:solidFill>
                <a:schemeClr val="bg1"/>
              </a:solidFill>
              <a:ln w="25400" cap="flat" cmpd="sng" algn="ctr">
                <a:solidFill>
                  <a:srgbClr val="FF0000"/>
                </a:solid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2" name="Rectangle 21">
                <a:extLst>
                  <a:ext uri="{FF2B5EF4-FFF2-40B4-BE49-F238E27FC236}">
                    <a16:creationId xmlns:a16="http://schemas.microsoft.com/office/drawing/2014/main" id="{AED0D994-9703-DAE8-7965-631E159E2357}"/>
                  </a:ext>
                </a:extLst>
              </p:cNvPr>
              <p:cNvSpPr/>
              <p:nvPr/>
            </p:nvSpPr>
            <p:spPr>
              <a:xfrm>
                <a:off x="5044902" y="4893337"/>
                <a:ext cx="1179263" cy="718982"/>
              </a:xfrm>
              <a:prstGeom prst="rect">
                <a:avLst/>
              </a:prstGeom>
              <a:noFill/>
              <a:ln w="25400" cap="flat" cmpd="sng" algn="ctr">
                <a:no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pic>
          <p:nvPicPr>
            <p:cNvPr id="20" name="Picture 19" descr="Graphical user interface&#10;&#10;Description automatically generated">
              <a:extLst>
                <a:ext uri="{FF2B5EF4-FFF2-40B4-BE49-F238E27FC236}">
                  <a16:creationId xmlns:a16="http://schemas.microsoft.com/office/drawing/2014/main" id="{0C3BE379-E64E-9238-D237-EE8B4F0173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2881" y="841080"/>
              <a:ext cx="2567619" cy="1188571"/>
            </a:xfrm>
            <a:prstGeom prst="rect">
              <a:avLst/>
            </a:prstGeom>
          </p:spPr>
        </p:pic>
      </p:grpSp>
    </p:spTree>
    <p:extLst>
      <p:ext uri="{BB962C8B-B14F-4D97-AF65-F5344CB8AC3E}">
        <p14:creationId xmlns:p14="http://schemas.microsoft.com/office/powerpoint/2010/main" val="310284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2F0EB-D1E6-58E4-78DE-8E8A07832A43}"/>
              </a:ext>
            </a:extLst>
          </p:cNvPr>
          <p:cNvSpPr>
            <a:spLocks noGrp="1"/>
          </p:cNvSpPr>
          <p:nvPr>
            <p:ph type="title"/>
          </p:nvPr>
        </p:nvSpPr>
        <p:spPr/>
        <p:txBody>
          <a:bodyPr/>
          <a:lstStyle/>
          <a:p>
            <a:r>
              <a:rPr lang="en-US" sz="3200"/>
              <a:t>Tennessee Infrastructure Scorecard</a:t>
            </a:r>
          </a:p>
        </p:txBody>
      </p:sp>
      <p:sp>
        <p:nvSpPr>
          <p:cNvPr id="4" name="Content Placeholder 2">
            <a:extLst>
              <a:ext uri="{FF2B5EF4-FFF2-40B4-BE49-F238E27FC236}">
                <a16:creationId xmlns:a16="http://schemas.microsoft.com/office/drawing/2014/main" id="{DBEEB370-36F7-8B90-0823-ACFA113831F2}"/>
              </a:ext>
            </a:extLst>
          </p:cNvPr>
          <p:cNvSpPr>
            <a:spLocks noGrp="1"/>
          </p:cNvSpPr>
          <p:nvPr>
            <p:ph idx="1"/>
          </p:nvPr>
        </p:nvSpPr>
        <p:spPr>
          <a:xfrm>
            <a:off x="152400" y="1295400"/>
            <a:ext cx="5943600" cy="4724400"/>
          </a:xfrm>
        </p:spPr>
        <p:txBody>
          <a:bodyPr>
            <a:noAutofit/>
          </a:bodyPr>
          <a:lstStyle/>
          <a:p>
            <a:pPr>
              <a:spcAft>
                <a:spcPts val="600"/>
              </a:spcAft>
            </a:pPr>
            <a:r>
              <a:rPr lang="en-US" sz="1800" dirty="0">
                <a:solidFill>
                  <a:schemeClr val="tx1"/>
                </a:solidFill>
              </a:rPr>
              <a:t>TDEC partnered with the Tennessee Association of Utility Districts on developing the Scorecard.</a:t>
            </a:r>
          </a:p>
          <a:p>
            <a:pPr lvl="1">
              <a:spcAft>
                <a:spcPts val="600"/>
              </a:spcAft>
            </a:pPr>
            <a:r>
              <a:rPr lang="en-US" dirty="0"/>
              <a:t>TAUD supported systems completing the Scorecard.</a:t>
            </a:r>
          </a:p>
          <a:p>
            <a:pPr lvl="1">
              <a:spcAft>
                <a:spcPts val="600"/>
              </a:spcAft>
            </a:pPr>
            <a:r>
              <a:rPr lang="en-US" dirty="0">
                <a:solidFill>
                  <a:schemeClr val="tx1"/>
                </a:solidFill>
              </a:rPr>
              <a:t>TAUD supported data analysis of Scorecard results.</a:t>
            </a:r>
          </a:p>
          <a:p>
            <a:pPr>
              <a:spcAft>
                <a:spcPts val="600"/>
              </a:spcAft>
            </a:pPr>
            <a:r>
              <a:rPr lang="en-US" sz="1800" dirty="0">
                <a:solidFill>
                  <a:schemeClr val="tx1"/>
                </a:solidFill>
              </a:rPr>
              <a:t>Assesses financial, managerial, operational, and environmental health of a system.</a:t>
            </a:r>
          </a:p>
          <a:p>
            <a:pPr>
              <a:spcAft>
                <a:spcPts val="600"/>
              </a:spcAft>
            </a:pPr>
            <a:r>
              <a:rPr lang="en-US" sz="1800" dirty="0">
                <a:solidFill>
                  <a:schemeClr val="tx1"/>
                </a:solidFill>
              </a:rPr>
              <a:t>All water, wastewater, and stormwater systems were required to complete the Scorecard to apply for ARP grants.</a:t>
            </a:r>
          </a:p>
          <a:p>
            <a:pPr>
              <a:spcAft>
                <a:spcPts val="600"/>
              </a:spcAft>
            </a:pPr>
            <a:r>
              <a:rPr lang="en-US" sz="1800" dirty="0">
                <a:solidFill>
                  <a:schemeClr val="tx1"/>
                </a:solidFill>
              </a:rPr>
              <a:t>Scorecard summaries for all systems included in ARP grant application were required to be submitted to TDEC with the grant proposal.</a:t>
            </a:r>
          </a:p>
          <a:p>
            <a:pPr>
              <a:spcAft>
                <a:spcPts val="600"/>
              </a:spcAft>
            </a:pPr>
            <a:r>
              <a:rPr lang="en-US" sz="1800" dirty="0">
                <a:solidFill>
                  <a:schemeClr val="tx1"/>
                </a:solidFill>
              </a:rPr>
              <a:t>Five critical need areas reflected through the Scorecard.</a:t>
            </a:r>
          </a:p>
        </p:txBody>
      </p:sp>
      <p:pic>
        <p:nvPicPr>
          <p:cNvPr id="5" name="Picture 2">
            <a:extLst>
              <a:ext uri="{FF2B5EF4-FFF2-40B4-BE49-F238E27FC236}">
                <a16:creationId xmlns:a16="http://schemas.microsoft.com/office/drawing/2014/main" id="{2DF2804E-6CE8-77E9-575C-7ACF2CA957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35402">
            <a:off x="6397150" y="1547677"/>
            <a:ext cx="5123961" cy="3092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907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3555D-6AD2-EBCA-2C6F-48A9258C2D64}"/>
              </a:ext>
            </a:extLst>
          </p:cNvPr>
          <p:cNvSpPr>
            <a:spLocks noGrp="1"/>
          </p:cNvSpPr>
          <p:nvPr>
            <p:ph type="title"/>
          </p:nvPr>
        </p:nvSpPr>
        <p:spPr/>
        <p:txBody>
          <a:bodyPr/>
          <a:lstStyle/>
          <a:p>
            <a:r>
              <a:rPr lang="en-US" sz="3200"/>
              <a:t>Identifying Critical Needs</a:t>
            </a:r>
          </a:p>
        </p:txBody>
      </p:sp>
      <p:sp>
        <p:nvSpPr>
          <p:cNvPr id="3" name="Content Placeholder 2">
            <a:extLst>
              <a:ext uri="{FF2B5EF4-FFF2-40B4-BE49-F238E27FC236}">
                <a16:creationId xmlns:a16="http://schemas.microsoft.com/office/drawing/2014/main" id="{396D09E3-63C7-07BF-D963-97042F1C5EE1}"/>
              </a:ext>
            </a:extLst>
          </p:cNvPr>
          <p:cNvSpPr>
            <a:spLocks noGrp="1"/>
          </p:cNvSpPr>
          <p:nvPr>
            <p:ph idx="1"/>
          </p:nvPr>
        </p:nvSpPr>
        <p:spPr>
          <a:xfrm>
            <a:off x="203200" y="1143000"/>
            <a:ext cx="4307840" cy="5562600"/>
          </a:xfrm>
        </p:spPr>
        <p:txBody>
          <a:bodyPr/>
          <a:lstStyle/>
          <a:p>
            <a:r>
              <a:rPr lang="en-US" sz="2800" dirty="0"/>
              <a:t>Five “Critical Needs” identified</a:t>
            </a:r>
          </a:p>
          <a:p>
            <a:pPr lvl="1"/>
            <a:r>
              <a:rPr lang="en-US" sz="2000" b="1" dirty="0"/>
              <a:t>Significant Non-Compliance</a:t>
            </a:r>
          </a:p>
          <a:p>
            <a:pPr lvl="1"/>
            <a:r>
              <a:rPr lang="en-US" sz="2000" dirty="0"/>
              <a:t>Asset Management Planning</a:t>
            </a:r>
          </a:p>
          <a:p>
            <a:pPr lvl="1"/>
            <a:r>
              <a:rPr lang="en-US" sz="2000" dirty="0"/>
              <a:t>Water Loss (for Drinking Water Systems)</a:t>
            </a:r>
          </a:p>
          <a:p>
            <a:pPr lvl="1"/>
            <a:r>
              <a:rPr lang="en-US" sz="2000" dirty="0"/>
              <a:t>Inflow &amp; Infiltration (for Wastewater Systems)</a:t>
            </a:r>
          </a:p>
          <a:p>
            <a:pPr lvl="1"/>
            <a:r>
              <a:rPr lang="en-US" sz="2000" dirty="0"/>
              <a:t>Aging &amp; At-Capacity Systems</a:t>
            </a:r>
          </a:p>
          <a:p>
            <a:r>
              <a:rPr lang="en-US" sz="2300" dirty="0"/>
              <a:t>The non-competitive grant program was built around addressing these “Critical Needs.”</a:t>
            </a:r>
          </a:p>
        </p:txBody>
      </p:sp>
      <p:pic>
        <p:nvPicPr>
          <p:cNvPr id="4" name="Picture 2">
            <a:extLst>
              <a:ext uri="{FF2B5EF4-FFF2-40B4-BE49-F238E27FC236}">
                <a16:creationId xmlns:a16="http://schemas.microsoft.com/office/drawing/2014/main" id="{987B3EEA-DFF2-E35A-10A9-C246D5A65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2076" y="1143000"/>
            <a:ext cx="6836968" cy="4719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6143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86BBD-025D-488F-83B5-375266F57CC0}"/>
              </a:ext>
            </a:extLst>
          </p:cNvPr>
          <p:cNvSpPr>
            <a:spLocks noGrp="1"/>
          </p:cNvSpPr>
          <p:nvPr>
            <p:ph type="title"/>
          </p:nvPr>
        </p:nvSpPr>
        <p:spPr/>
        <p:txBody>
          <a:bodyPr/>
          <a:lstStyle/>
          <a:p>
            <a:r>
              <a:rPr lang="en-US" sz="3200"/>
              <a:t>Example – Addressing Critical Needs (Drinking Water)</a:t>
            </a:r>
          </a:p>
        </p:txBody>
      </p:sp>
      <p:graphicFrame>
        <p:nvGraphicFramePr>
          <p:cNvPr id="4" name="Table 3">
            <a:extLst>
              <a:ext uri="{FF2B5EF4-FFF2-40B4-BE49-F238E27FC236}">
                <a16:creationId xmlns:a16="http://schemas.microsoft.com/office/drawing/2014/main" id="{F5AB92AF-1995-55B7-3D7D-550B918827AF}"/>
              </a:ext>
            </a:extLst>
          </p:cNvPr>
          <p:cNvGraphicFramePr>
            <a:graphicFrameLocks noGrp="1"/>
          </p:cNvGraphicFramePr>
          <p:nvPr>
            <p:extLst>
              <p:ext uri="{D42A27DB-BD31-4B8C-83A1-F6EECF244321}">
                <p14:modId xmlns:p14="http://schemas.microsoft.com/office/powerpoint/2010/main" val="1855481345"/>
              </p:ext>
            </p:extLst>
          </p:nvPr>
        </p:nvGraphicFramePr>
        <p:xfrm>
          <a:off x="152400" y="1188390"/>
          <a:ext cx="11785600" cy="5319090"/>
        </p:xfrm>
        <a:graphic>
          <a:graphicData uri="http://schemas.openxmlformats.org/drawingml/2006/table">
            <a:tbl>
              <a:tblPr/>
              <a:tblGrid>
                <a:gridCol w="1280160">
                  <a:extLst>
                    <a:ext uri="{9D8B030D-6E8A-4147-A177-3AD203B41FA5}">
                      <a16:colId xmlns:a16="http://schemas.microsoft.com/office/drawing/2014/main" val="528629181"/>
                    </a:ext>
                  </a:extLst>
                </a:gridCol>
                <a:gridCol w="1561127">
                  <a:extLst>
                    <a:ext uri="{9D8B030D-6E8A-4147-A177-3AD203B41FA5}">
                      <a16:colId xmlns:a16="http://schemas.microsoft.com/office/drawing/2014/main" val="3036728387"/>
                    </a:ext>
                  </a:extLst>
                </a:gridCol>
                <a:gridCol w="2471790">
                  <a:extLst>
                    <a:ext uri="{9D8B030D-6E8A-4147-A177-3AD203B41FA5}">
                      <a16:colId xmlns:a16="http://schemas.microsoft.com/office/drawing/2014/main" val="3278563193"/>
                    </a:ext>
                  </a:extLst>
                </a:gridCol>
                <a:gridCol w="3249002">
                  <a:extLst>
                    <a:ext uri="{9D8B030D-6E8A-4147-A177-3AD203B41FA5}">
                      <a16:colId xmlns:a16="http://schemas.microsoft.com/office/drawing/2014/main" val="2102671140"/>
                    </a:ext>
                  </a:extLst>
                </a:gridCol>
                <a:gridCol w="3223521">
                  <a:extLst>
                    <a:ext uri="{9D8B030D-6E8A-4147-A177-3AD203B41FA5}">
                      <a16:colId xmlns:a16="http://schemas.microsoft.com/office/drawing/2014/main" val="1515902383"/>
                    </a:ext>
                  </a:extLst>
                </a:gridCol>
              </a:tblGrid>
              <a:tr h="526860">
                <a:tc>
                  <a:txBody>
                    <a:bodyPr/>
                    <a:lstStyle/>
                    <a:p>
                      <a:pPr algn="ctr" fontAlgn="base"/>
                      <a:r>
                        <a:rPr lang="en-US" sz="1100" b="1" i="0">
                          <a:solidFill>
                            <a:srgbClr val="FFFFFF"/>
                          </a:solidFill>
                          <a:effectLst/>
                          <a:latin typeface="Open Sans" panose="020B0606030504020204" pitchFamily="34" charset="0"/>
                        </a:rPr>
                        <a:t>Critical Needs</a:t>
                      </a:r>
                      <a:r>
                        <a:rPr lang="en-US" sz="1100" b="0" i="0">
                          <a:solidFill>
                            <a:srgbClr val="000000"/>
                          </a:solidFill>
                          <a:effectLst/>
                          <a:latin typeface="Open Sans" panose="020B0606030504020204" pitchFamily="34" charset="0"/>
                        </a:rPr>
                        <a:t>​</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1F4E79"/>
                    </a:solidFill>
                  </a:tcPr>
                </a:tc>
                <a:tc>
                  <a:txBody>
                    <a:bodyPr/>
                    <a:lstStyle/>
                    <a:p>
                      <a:pPr algn="ctr" fontAlgn="base"/>
                      <a:r>
                        <a:rPr lang="en-US" sz="1100" b="1" i="0">
                          <a:solidFill>
                            <a:srgbClr val="000000"/>
                          </a:solidFill>
                          <a:effectLst/>
                          <a:latin typeface="Open Sans" panose="020B0606030504020204" pitchFamily="34" charset="0"/>
                        </a:rPr>
                        <a:t>Investigation and Planning​</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tcPr>
                </a:tc>
                <a:tc>
                  <a:txBody>
                    <a:bodyPr/>
                    <a:lstStyle/>
                    <a:p>
                      <a:pPr algn="ctr" fontAlgn="base"/>
                      <a:r>
                        <a:rPr lang="en-US" sz="1100" b="1" i="0">
                          <a:solidFill>
                            <a:srgbClr val="000000"/>
                          </a:solidFill>
                          <a:effectLst/>
                          <a:latin typeface="Open Sans" panose="020B0606030504020204" pitchFamily="34" charset="0"/>
                        </a:rPr>
                        <a:t>Investigation, Planning, and Design​</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tcPr>
                </a:tc>
                <a:tc>
                  <a:txBody>
                    <a:bodyPr/>
                    <a:lstStyle/>
                    <a:p>
                      <a:pPr algn="ctr" fontAlgn="base"/>
                      <a:r>
                        <a:rPr lang="en-US" sz="1100" b="1" i="0">
                          <a:solidFill>
                            <a:srgbClr val="000000"/>
                          </a:solidFill>
                          <a:effectLst/>
                          <a:latin typeface="Open Sans" panose="020B0606030504020204" pitchFamily="34" charset="0"/>
                        </a:rPr>
                        <a:t>Planning, Design, and Construction​</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tcPr>
                </a:tc>
                <a:tc>
                  <a:txBody>
                    <a:bodyPr/>
                    <a:lstStyle/>
                    <a:p>
                      <a:pPr algn="ctr" fontAlgn="base"/>
                      <a:r>
                        <a:rPr lang="en-US" sz="1100" b="1" i="0">
                          <a:solidFill>
                            <a:srgbClr val="000000"/>
                          </a:solidFill>
                          <a:effectLst/>
                          <a:latin typeface="Open Sans" panose="020B0606030504020204" pitchFamily="34" charset="0"/>
                        </a:rPr>
                        <a:t>Construction Only​</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0769583"/>
                  </a:ext>
                </a:extLst>
              </a:tr>
              <a:tr h="1604474">
                <a:tc>
                  <a:txBody>
                    <a:bodyPr/>
                    <a:lstStyle/>
                    <a:p>
                      <a:pPr algn="ctr" fontAlgn="base"/>
                      <a:r>
                        <a:rPr lang="en-US" sz="1100" b="1" i="0">
                          <a:solidFill>
                            <a:srgbClr val="FFFFFF"/>
                          </a:solidFill>
                          <a:effectLst/>
                          <a:latin typeface="Open Sans" panose="020B0606030504020204" pitchFamily="34" charset="0"/>
                        </a:rPr>
                        <a:t>Significant Non-Compliance</a:t>
                      </a:r>
                      <a:r>
                        <a:rPr lang="en-US" sz="1100" b="1" i="0">
                          <a:solidFill>
                            <a:srgbClr val="000000"/>
                          </a:solidFill>
                          <a:effectLst/>
                          <a:latin typeface="Open Sans" panose="020B0606030504020204" pitchFamily="34" charset="0"/>
                        </a:rPr>
                        <a:t>​</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1F4E79"/>
                    </a:solidFill>
                  </a:tcPr>
                </a:tc>
                <a:tc>
                  <a:txBody>
                    <a:bodyPr/>
                    <a:lstStyle/>
                    <a:p>
                      <a:pPr algn="l" fontAlgn="base"/>
                      <a:r>
                        <a:rPr lang="en-US" sz="1100" b="0" i="0">
                          <a:solidFill>
                            <a:srgbClr val="000000"/>
                          </a:solidFill>
                          <a:effectLst/>
                          <a:latin typeface="Open Sans" panose="020B0606030504020204" pitchFamily="34" charset="0"/>
                        </a:rPr>
                        <a:t>Must establish a CAP/ER within 6 months of the grant award and/or meet the compliance schedule.​</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complete any documents (reports, manuals, and construction documents) as required in the Order or CAP/ER and/or must meet compliance schedule.​</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get approval of all required documents, including plans and specifications and a construction budget/schedule, that demonstrates all actions outlined in the Order or CAP/ER will be complete to the maximum extent possible within the grant timeline and compliance schedule.​</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get approval of all required documents, including plans and specifications and a construction budget/schedule, that demonstrates all actions outlined in the Order or CAP/ER will be complete to the maximum extent possible within the grant timeline and compliance schedule.​</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962873108"/>
                  </a:ext>
                </a:extLst>
              </a:tr>
              <a:tr h="526860">
                <a:tc>
                  <a:txBody>
                    <a:bodyPr/>
                    <a:lstStyle/>
                    <a:p>
                      <a:pPr algn="ctr" fontAlgn="base"/>
                      <a:r>
                        <a:rPr lang="en-US" sz="1100" b="1" i="0" dirty="0">
                          <a:solidFill>
                            <a:srgbClr val="FFFFFF"/>
                          </a:solidFill>
                          <a:effectLst/>
                          <a:latin typeface="Open Sans" panose="020B0606030504020204" pitchFamily="34" charset="0"/>
                        </a:rPr>
                        <a:t>Asset Management</a:t>
                      </a:r>
                      <a:r>
                        <a:rPr lang="en-US" sz="1100" b="1" i="0" dirty="0">
                          <a:solidFill>
                            <a:srgbClr val="000000"/>
                          </a:solidFill>
                          <a:effectLst/>
                          <a:latin typeface="Open Sans" panose="020B0606030504020204" pitchFamily="34" charset="0"/>
                        </a:rPr>
                        <a:t>​</a:t>
                      </a:r>
                      <a:endParaRPr lang="en-US" sz="1100" b="1" i="0" dirty="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1F4E79"/>
                    </a:solidFill>
                  </a:tcPr>
                </a:tc>
                <a:tc gridSpan="4">
                  <a:txBody>
                    <a:bodyPr/>
                    <a:lstStyle/>
                    <a:p>
                      <a:pPr algn="l" fontAlgn="base"/>
                      <a:r>
                        <a:rPr lang="en-US" sz="1100" b="0" i="0">
                          <a:solidFill>
                            <a:srgbClr val="000000"/>
                          </a:solidFill>
                          <a:effectLst/>
                          <a:latin typeface="Open Sans" panose="020B0606030504020204" pitchFamily="34" charset="0"/>
                        </a:rPr>
                        <a:t>Must establish an Asset Management Plan by the end of the grant award.​</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88288336"/>
                  </a:ext>
                </a:extLst>
              </a:tr>
              <a:tr h="1156702">
                <a:tc>
                  <a:txBody>
                    <a:bodyPr/>
                    <a:lstStyle/>
                    <a:p>
                      <a:pPr algn="ctr" fontAlgn="base"/>
                      <a:r>
                        <a:rPr lang="en-US" sz="1100" b="1" i="0">
                          <a:solidFill>
                            <a:srgbClr val="FFFFFF"/>
                          </a:solidFill>
                          <a:effectLst/>
                          <a:latin typeface="Open Sans" panose="020B0606030504020204" pitchFamily="34" charset="0"/>
                        </a:rPr>
                        <a:t>Water Loss</a:t>
                      </a:r>
                      <a:r>
                        <a:rPr lang="en-US" sz="1100" b="1" i="0">
                          <a:solidFill>
                            <a:srgbClr val="000000"/>
                          </a:solidFill>
                          <a:effectLst/>
                          <a:latin typeface="Open Sans" panose="020B0606030504020204" pitchFamily="34" charset="0"/>
                        </a:rPr>
                        <a:t>​</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1F4E79"/>
                    </a:solidFill>
                  </a:tcPr>
                </a:tc>
                <a:tc>
                  <a:txBody>
                    <a:bodyPr/>
                    <a:lstStyle/>
                    <a:p>
                      <a:pPr algn="l" fontAlgn="base"/>
                      <a:r>
                        <a:rPr lang="en-US" sz="1100" b="0" i="0">
                          <a:solidFill>
                            <a:srgbClr val="000000"/>
                          </a:solidFill>
                          <a:effectLst/>
                          <a:latin typeface="Open Sans" panose="020B0606030504020204" pitchFamily="34" charset="0"/>
                        </a:rPr>
                        <a:t>Must develop a Water Loss Control Plan.​</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develop a Water Loss Control Plan and plans and specifications.​</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develop a Water Loss Control Plan, plans and specifications, and dedicate at least 25% of the construction budget to water loss OR reduce water loss to below 40% by the end of the grant award.​</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tc>
                  <a:txBody>
                    <a:bodyPr/>
                    <a:lstStyle/>
                    <a:p>
                      <a:pPr algn="l" fontAlgn="base"/>
                      <a:r>
                        <a:rPr lang="en-US" sz="1100" b="0" i="0">
                          <a:solidFill>
                            <a:srgbClr val="000000"/>
                          </a:solidFill>
                          <a:effectLst/>
                          <a:latin typeface="Open Sans" panose="020B0606030504020204" pitchFamily="34" charset="0"/>
                        </a:rPr>
                        <a:t>Must dedicate at least 25% of the construction budget to water loss OR reduce water loss to below 40% by the end of the grant award.​</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382720278"/>
                  </a:ext>
                </a:extLst>
              </a:tr>
              <a:tr h="1504194">
                <a:tc>
                  <a:txBody>
                    <a:bodyPr/>
                    <a:lstStyle/>
                    <a:p>
                      <a:pPr algn="ctr" fontAlgn="base"/>
                      <a:r>
                        <a:rPr lang="en-US" sz="1100" b="1" i="0">
                          <a:solidFill>
                            <a:srgbClr val="FFFFFF"/>
                          </a:solidFill>
                          <a:effectLst/>
                          <a:latin typeface="Open Sans" panose="020B0606030504020204" pitchFamily="34" charset="0"/>
                        </a:rPr>
                        <a:t>Modernization</a:t>
                      </a:r>
                      <a:r>
                        <a:rPr lang="en-US" sz="1100" b="1" i="0">
                          <a:solidFill>
                            <a:srgbClr val="000000"/>
                          </a:solidFill>
                          <a:effectLst/>
                          <a:latin typeface="Open Sans" panose="020B0606030504020204" pitchFamily="34" charset="0"/>
                        </a:rPr>
                        <a:t>​</a:t>
                      </a:r>
                      <a:endParaRPr lang="en-US" sz="1100" b="1"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1F4E79"/>
                    </a:solidFill>
                  </a:tcPr>
                </a:tc>
                <a:tc>
                  <a:txBody>
                    <a:bodyPr/>
                    <a:lstStyle/>
                    <a:p>
                      <a:pPr algn="l" fontAlgn="base"/>
                      <a:r>
                        <a:rPr lang="en-US" sz="1100" b="0" i="0">
                          <a:solidFill>
                            <a:srgbClr val="000000"/>
                          </a:solidFill>
                          <a:effectLst/>
                          <a:latin typeface="Open Sans" panose="020B0606030504020204" pitchFamily="34" charset="0"/>
                        </a:rPr>
                        <a:t>Must develop an Aging Infrastructure Replacement or Demand Reduction Plan.​</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FFFFFF"/>
                    </a:solidFill>
                  </a:tcPr>
                </a:tc>
                <a:tc>
                  <a:txBody>
                    <a:bodyPr/>
                    <a:lstStyle/>
                    <a:p>
                      <a:pPr algn="l" fontAlgn="base"/>
                      <a:r>
                        <a:rPr lang="en-US" sz="1100" b="0" i="0">
                          <a:solidFill>
                            <a:srgbClr val="000000"/>
                          </a:solidFill>
                          <a:effectLst/>
                          <a:latin typeface="Open Sans" panose="020B0606030504020204" pitchFamily="34" charset="0"/>
                        </a:rPr>
                        <a:t>Must develop an Aging Infrastructure Replacement or Demand Reduction Plan and plans and specifications.​</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FFFFFF"/>
                    </a:solidFill>
                  </a:tcPr>
                </a:tc>
                <a:tc>
                  <a:txBody>
                    <a:bodyPr/>
                    <a:lstStyle/>
                    <a:p>
                      <a:pPr algn="l" fontAlgn="base"/>
                      <a:r>
                        <a:rPr lang="en-US" sz="1100" b="0" i="0">
                          <a:solidFill>
                            <a:srgbClr val="000000"/>
                          </a:solidFill>
                          <a:effectLst/>
                          <a:latin typeface="Open Sans" panose="020B0606030504020204" pitchFamily="34" charset="0"/>
                        </a:rPr>
                        <a:t>Must develop an Aging Infrastructure Replacement or Demand Plan, plans and specifications, and dedicate at least 25% of the construction budget to asset replacement OR reduce plant demand to such a capacity that it doesn’t meet or exceed 80% for 5 years.​</a:t>
                      </a:r>
                      <a:endParaRPr lang="en-US" sz="1100" b="0" i="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FFFFFF"/>
                    </a:solidFill>
                  </a:tcPr>
                </a:tc>
                <a:tc>
                  <a:txBody>
                    <a:bodyPr/>
                    <a:lstStyle/>
                    <a:p>
                      <a:pPr algn="l" fontAlgn="base"/>
                      <a:r>
                        <a:rPr lang="en-US" sz="1100" b="0" i="0" dirty="0">
                          <a:solidFill>
                            <a:srgbClr val="000000"/>
                          </a:solidFill>
                          <a:effectLst/>
                          <a:latin typeface="Open Sans" panose="020B0606030504020204" pitchFamily="34" charset="0"/>
                        </a:rPr>
                        <a:t>Must dedicate at least 25% of the construction budget to asset replacement AND/OR reduce plant demand to such a capacity that it doesn’t meet or exceed 80% for 5 years.​</a:t>
                      </a:r>
                      <a:endParaRPr lang="en-US" sz="1100" b="0" i="0" dirty="0">
                        <a:solidFill>
                          <a:srgbClr val="000000"/>
                        </a:solidFill>
                        <a:effectLst/>
                      </a:endParaRPr>
                    </a:p>
                  </a:txBody>
                  <a:tcPr marL="85410" marR="85410" marT="42705" marB="42705" anchor="ctr">
                    <a:lnL w="10154" cap="flat" cmpd="sng" algn="ctr">
                      <a:solidFill>
                        <a:srgbClr val="000000"/>
                      </a:solidFill>
                      <a:prstDash val="solid"/>
                      <a:round/>
                      <a:headEnd type="none" w="med" len="med"/>
                      <a:tailEnd type="none" w="med" len="med"/>
                    </a:lnL>
                    <a:lnR w="10154" cap="flat" cmpd="sng" algn="ctr">
                      <a:solidFill>
                        <a:srgbClr val="000000"/>
                      </a:solidFill>
                      <a:prstDash val="solid"/>
                      <a:round/>
                      <a:headEnd type="none" w="med" len="med"/>
                      <a:tailEnd type="none" w="med" len="med"/>
                    </a:lnR>
                    <a:lnT w="10154" cap="flat" cmpd="sng" algn="ctr">
                      <a:solidFill>
                        <a:srgbClr val="000000"/>
                      </a:solidFill>
                      <a:prstDash val="solid"/>
                      <a:round/>
                      <a:headEnd type="none" w="med" len="med"/>
                      <a:tailEnd type="none" w="med" len="med"/>
                    </a:lnT>
                    <a:lnB w="10154"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35508537"/>
                  </a:ext>
                </a:extLst>
              </a:tr>
            </a:tbl>
          </a:graphicData>
        </a:graphic>
      </p:graphicFrame>
    </p:spTree>
    <p:extLst>
      <p:ext uri="{BB962C8B-B14F-4D97-AF65-F5344CB8AC3E}">
        <p14:creationId xmlns:p14="http://schemas.microsoft.com/office/powerpoint/2010/main" val="4131523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8BDDC47-0BA2-2658-5880-D332BE9CC379}"/>
              </a:ext>
            </a:extLst>
          </p:cNvPr>
          <p:cNvSpPr txBox="1"/>
          <p:nvPr/>
        </p:nvSpPr>
        <p:spPr>
          <a:xfrm rot="20632572">
            <a:off x="915450" y="2145030"/>
            <a:ext cx="9959778" cy="3939540"/>
          </a:xfrm>
          <a:prstGeom prst="rect">
            <a:avLst/>
          </a:prstGeom>
          <a:noFill/>
        </p:spPr>
        <p:txBody>
          <a:bodyPr wrap="none" rtlCol="0" anchor="ctr">
            <a:spAutoFit/>
          </a:bodyPr>
          <a:lstStyle/>
          <a:p>
            <a:r>
              <a:rPr lang="en-US" sz="25000">
                <a:solidFill>
                  <a:schemeClr val="bg1">
                    <a:lumMod val="85000"/>
                  </a:schemeClr>
                </a:solidFill>
                <a:latin typeface="Open Sans" panose="020B0606030504020204" pitchFamily="34" charset="0"/>
                <a:ea typeface="Open Sans" panose="020B0606030504020204" pitchFamily="34" charset="0"/>
                <a:cs typeface="Open Sans" panose="020B0606030504020204" pitchFamily="34" charset="0"/>
              </a:rPr>
              <a:t>DRAFT</a:t>
            </a:r>
          </a:p>
        </p:txBody>
      </p:sp>
      <p:sp>
        <p:nvSpPr>
          <p:cNvPr id="2" name="Title 1">
            <a:extLst>
              <a:ext uri="{FF2B5EF4-FFF2-40B4-BE49-F238E27FC236}">
                <a16:creationId xmlns:a16="http://schemas.microsoft.com/office/drawing/2014/main" id="{2A606A16-B96C-DB8E-7C18-F882E4383903}"/>
              </a:ext>
            </a:extLst>
          </p:cNvPr>
          <p:cNvSpPr>
            <a:spLocks noGrp="1"/>
          </p:cNvSpPr>
          <p:nvPr>
            <p:ph type="title"/>
          </p:nvPr>
        </p:nvSpPr>
        <p:spPr/>
        <p:txBody>
          <a:bodyPr/>
          <a:lstStyle/>
          <a:p>
            <a:r>
              <a:rPr lang="en-US" sz="3200" dirty="0"/>
              <a:t>Scorecard Preliminary Takeaways – Asset Management</a:t>
            </a:r>
          </a:p>
        </p:txBody>
      </p:sp>
      <p:sp>
        <p:nvSpPr>
          <p:cNvPr id="3" name="Content Placeholder 2">
            <a:extLst>
              <a:ext uri="{FF2B5EF4-FFF2-40B4-BE49-F238E27FC236}">
                <a16:creationId xmlns:a16="http://schemas.microsoft.com/office/drawing/2014/main" id="{1B616E72-8826-7D1C-C636-92B37085DD31}"/>
              </a:ext>
            </a:extLst>
          </p:cNvPr>
          <p:cNvSpPr>
            <a:spLocks noGrp="1"/>
          </p:cNvSpPr>
          <p:nvPr>
            <p:ph idx="1"/>
          </p:nvPr>
        </p:nvSpPr>
        <p:spPr>
          <a:xfrm>
            <a:off x="203200" y="1143000"/>
            <a:ext cx="11785600" cy="624840"/>
          </a:xfrm>
        </p:spPr>
        <p:txBody>
          <a:bodyPr>
            <a:normAutofit/>
          </a:bodyPr>
          <a:lstStyle/>
          <a:p>
            <a:r>
              <a:rPr lang="en-US" sz="2400"/>
              <a:t>463 utilities across the State of Tennessee submitted Scorecards</a:t>
            </a:r>
          </a:p>
        </p:txBody>
      </p:sp>
      <p:sp>
        <p:nvSpPr>
          <p:cNvPr id="7" name="TextBox 6">
            <a:extLst>
              <a:ext uri="{FF2B5EF4-FFF2-40B4-BE49-F238E27FC236}">
                <a16:creationId xmlns:a16="http://schemas.microsoft.com/office/drawing/2014/main" id="{42AFEEFA-7D6C-7B4A-9229-BF75CC53CACE}"/>
              </a:ext>
            </a:extLst>
          </p:cNvPr>
          <p:cNvSpPr txBox="1"/>
          <p:nvPr/>
        </p:nvSpPr>
        <p:spPr>
          <a:xfrm>
            <a:off x="863449" y="3376136"/>
            <a:ext cx="2194861" cy="1477328"/>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your system have a complete Asset Management Plan?</a:t>
            </a:r>
          </a:p>
        </p:txBody>
      </p:sp>
      <p:sp>
        <p:nvSpPr>
          <p:cNvPr id="9" name="TextBox 8">
            <a:extLst>
              <a:ext uri="{FF2B5EF4-FFF2-40B4-BE49-F238E27FC236}">
                <a16:creationId xmlns:a16="http://schemas.microsoft.com/office/drawing/2014/main" id="{8EE9886A-0D63-2018-305B-67FF1CC73717}"/>
              </a:ext>
            </a:extLst>
          </p:cNvPr>
          <p:cNvSpPr txBox="1"/>
          <p:nvPr/>
        </p:nvSpPr>
        <p:spPr>
          <a:xfrm>
            <a:off x="4813148" y="3376136"/>
            <a:ext cx="2194861" cy="1477328"/>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your system have an Inventory &amp; Condition Assessment?</a:t>
            </a:r>
          </a:p>
        </p:txBody>
      </p:sp>
      <p:sp>
        <p:nvSpPr>
          <p:cNvPr id="11" name="TextBox 10">
            <a:extLst>
              <a:ext uri="{FF2B5EF4-FFF2-40B4-BE49-F238E27FC236}">
                <a16:creationId xmlns:a16="http://schemas.microsoft.com/office/drawing/2014/main" id="{55A91F66-D5AA-484D-1670-1504BFA8AD49}"/>
              </a:ext>
            </a:extLst>
          </p:cNvPr>
          <p:cNvSpPr txBox="1"/>
          <p:nvPr/>
        </p:nvSpPr>
        <p:spPr>
          <a:xfrm>
            <a:off x="8833969" y="3653135"/>
            <a:ext cx="2194861"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your system have a digital map?</a:t>
            </a:r>
          </a:p>
        </p:txBody>
      </p:sp>
      <p:graphicFrame>
        <p:nvGraphicFramePr>
          <p:cNvPr id="6" name="Chart 5">
            <a:extLst>
              <a:ext uri="{FF2B5EF4-FFF2-40B4-BE49-F238E27FC236}">
                <a16:creationId xmlns:a16="http://schemas.microsoft.com/office/drawing/2014/main" id="{6F636B58-ABF9-9AB7-2D5C-5F92CA2EDA26}"/>
              </a:ext>
            </a:extLst>
          </p:cNvPr>
          <p:cNvGraphicFramePr/>
          <p:nvPr>
            <p:extLst>
              <p:ext uri="{D42A27DB-BD31-4B8C-83A1-F6EECF244321}">
                <p14:modId xmlns:p14="http://schemas.microsoft.com/office/powerpoint/2010/main" val="2082978962"/>
              </p:ext>
            </p:extLst>
          </p:nvPr>
        </p:nvGraphicFramePr>
        <p:xfrm>
          <a:off x="5080" y="1767840"/>
          <a:ext cx="3911600" cy="46939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1604A504-0A32-40CA-8066-500616524122}"/>
              </a:ext>
            </a:extLst>
          </p:cNvPr>
          <p:cNvGraphicFramePr/>
          <p:nvPr>
            <p:extLst>
              <p:ext uri="{D42A27DB-BD31-4B8C-83A1-F6EECF244321}">
                <p14:modId xmlns:p14="http://schemas.microsoft.com/office/powerpoint/2010/main" val="4045990212"/>
              </p:ext>
            </p:extLst>
          </p:nvPr>
        </p:nvGraphicFramePr>
        <p:xfrm>
          <a:off x="3779519" y="1767840"/>
          <a:ext cx="4231640" cy="46939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F6D5D23C-DDB3-9E09-45C4-C5C231C36830}"/>
              </a:ext>
            </a:extLst>
          </p:cNvPr>
          <p:cNvGraphicFramePr/>
          <p:nvPr>
            <p:extLst>
              <p:ext uri="{D42A27DB-BD31-4B8C-83A1-F6EECF244321}">
                <p14:modId xmlns:p14="http://schemas.microsoft.com/office/powerpoint/2010/main" val="2760039874"/>
              </p:ext>
            </p:extLst>
          </p:nvPr>
        </p:nvGraphicFramePr>
        <p:xfrm>
          <a:off x="7815580" y="1767840"/>
          <a:ext cx="4231640" cy="46939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6617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8BDDC47-0BA2-2658-5880-D332BE9CC379}"/>
              </a:ext>
            </a:extLst>
          </p:cNvPr>
          <p:cNvSpPr txBox="1"/>
          <p:nvPr/>
        </p:nvSpPr>
        <p:spPr>
          <a:xfrm rot="20632572">
            <a:off x="915450" y="2145030"/>
            <a:ext cx="9959778" cy="3939540"/>
          </a:xfrm>
          <a:prstGeom prst="rect">
            <a:avLst/>
          </a:prstGeom>
          <a:noFill/>
        </p:spPr>
        <p:txBody>
          <a:bodyPr wrap="none" rtlCol="0" anchor="ctr">
            <a:spAutoFit/>
          </a:bodyPr>
          <a:lstStyle/>
          <a:p>
            <a:r>
              <a:rPr lang="en-US" sz="25000">
                <a:solidFill>
                  <a:schemeClr val="bg1">
                    <a:lumMod val="85000"/>
                  </a:schemeClr>
                </a:solidFill>
                <a:latin typeface="Open Sans" panose="020B0606030504020204" pitchFamily="34" charset="0"/>
                <a:ea typeface="Open Sans" panose="020B0606030504020204" pitchFamily="34" charset="0"/>
                <a:cs typeface="Open Sans" panose="020B0606030504020204" pitchFamily="34" charset="0"/>
              </a:rPr>
              <a:t>DRAFT</a:t>
            </a:r>
          </a:p>
        </p:txBody>
      </p:sp>
      <p:sp>
        <p:nvSpPr>
          <p:cNvPr id="2" name="Title 1">
            <a:extLst>
              <a:ext uri="{FF2B5EF4-FFF2-40B4-BE49-F238E27FC236}">
                <a16:creationId xmlns:a16="http://schemas.microsoft.com/office/drawing/2014/main" id="{2A606A16-B96C-DB8E-7C18-F882E4383903}"/>
              </a:ext>
            </a:extLst>
          </p:cNvPr>
          <p:cNvSpPr>
            <a:spLocks noGrp="1"/>
          </p:cNvSpPr>
          <p:nvPr>
            <p:ph type="title"/>
          </p:nvPr>
        </p:nvSpPr>
        <p:spPr/>
        <p:txBody>
          <a:bodyPr/>
          <a:lstStyle/>
          <a:p>
            <a:r>
              <a:rPr lang="en-US" sz="3200" dirty="0"/>
              <a:t>Scorecard Preliminary Takeaways – Non-Compliance</a:t>
            </a:r>
          </a:p>
        </p:txBody>
      </p:sp>
      <p:sp>
        <p:nvSpPr>
          <p:cNvPr id="7" name="TextBox 6">
            <a:extLst>
              <a:ext uri="{FF2B5EF4-FFF2-40B4-BE49-F238E27FC236}">
                <a16:creationId xmlns:a16="http://schemas.microsoft.com/office/drawing/2014/main" id="{42AFEEFA-7D6C-7B4A-9229-BF75CC53CACE}"/>
              </a:ext>
            </a:extLst>
          </p:cNvPr>
          <p:cNvSpPr txBox="1"/>
          <p:nvPr/>
        </p:nvSpPr>
        <p:spPr>
          <a:xfrm>
            <a:off x="1943243" y="3120925"/>
            <a:ext cx="2103196" cy="1477328"/>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Has your system had a drinking water violation in the last 5 years?</a:t>
            </a:r>
          </a:p>
        </p:txBody>
      </p:sp>
      <p:sp>
        <p:nvSpPr>
          <p:cNvPr id="9" name="TextBox 8">
            <a:extLst>
              <a:ext uri="{FF2B5EF4-FFF2-40B4-BE49-F238E27FC236}">
                <a16:creationId xmlns:a16="http://schemas.microsoft.com/office/drawing/2014/main" id="{8EE9886A-0D63-2018-305B-67FF1CC73717}"/>
              </a:ext>
            </a:extLst>
          </p:cNvPr>
          <p:cNvSpPr txBox="1"/>
          <p:nvPr/>
        </p:nvSpPr>
        <p:spPr>
          <a:xfrm>
            <a:off x="7551741" y="3153256"/>
            <a:ext cx="2194861" cy="1754326"/>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Is your system meeting all current requirements of the wastewater permit?</a:t>
            </a:r>
          </a:p>
        </p:txBody>
      </p:sp>
      <p:graphicFrame>
        <p:nvGraphicFramePr>
          <p:cNvPr id="8" name="Chart 7">
            <a:extLst>
              <a:ext uri="{FF2B5EF4-FFF2-40B4-BE49-F238E27FC236}">
                <a16:creationId xmlns:a16="http://schemas.microsoft.com/office/drawing/2014/main" id="{1604A504-0A32-40CA-8066-500616524122}"/>
              </a:ext>
            </a:extLst>
          </p:cNvPr>
          <p:cNvGraphicFramePr/>
          <p:nvPr>
            <p:extLst>
              <p:ext uri="{D42A27DB-BD31-4B8C-83A1-F6EECF244321}">
                <p14:modId xmlns:p14="http://schemas.microsoft.com/office/powerpoint/2010/main" val="2223067384"/>
              </p:ext>
            </p:extLst>
          </p:nvPr>
        </p:nvGraphicFramePr>
        <p:xfrm>
          <a:off x="6609552" y="1531059"/>
          <a:ext cx="4231640" cy="46939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6F636B58-ABF9-9AB7-2D5C-5F92CA2EDA26}"/>
              </a:ext>
            </a:extLst>
          </p:cNvPr>
          <p:cNvGraphicFramePr/>
          <p:nvPr>
            <p:extLst>
              <p:ext uri="{D42A27DB-BD31-4B8C-83A1-F6EECF244321}">
                <p14:modId xmlns:p14="http://schemas.microsoft.com/office/powerpoint/2010/main" val="277414593"/>
              </p:ext>
            </p:extLst>
          </p:nvPr>
        </p:nvGraphicFramePr>
        <p:xfrm>
          <a:off x="1041829" y="1512629"/>
          <a:ext cx="3911600" cy="46939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69502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27F3D7-C2C2-76D2-36C9-C8D414915725}"/>
              </a:ext>
            </a:extLst>
          </p:cNvPr>
          <p:cNvSpPr txBox="1"/>
          <p:nvPr/>
        </p:nvSpPr>
        <p:spPr>
          <a:xfrm rot="20632572">
            <a:off x="915450" y="2145030"/>
            <a:ext cx="9959778" cy="3939540"/>
          </a:xfrm>
          <a:prstGeom prst="rect">
            <a:avLst/>
          </a:prstGeom>
          <a:noFill/>
        </p:spPr>
        <p:txBody>
          <a:bodyPr wrap="none" rtlCol="0" anchor="ctr">
            <a:spAutoFit/>
          </a:bodyPr>
          <a:lstStyle/>
          <a:p>
            <a:r>
              <a:rPr lang="en-US" sz="25000">
                <a:solidFill>
                  <a:schemeClr val="bg1">
                    <a:lumMod val="85000"/>
                  </a:schemeClr>
                </a:solidFill>
                <a:latin typeface="Open Sans" panose="020B0606030504020204" pitchFamily="34" charset="0"/>
                <a:ea typeface="Open Sans" panose="020B0606030504020204" pitchFamily="34" charset="0"/>
                <a:cs typeface="Open Sans" panose="020B0606030504020204" pitchFamily="34" charset="0"/>
              </a:rPr>
              <a:t>DRAFT</a:t>
            </a:r>
          </a:p>
        </p:txBody>
      </p:sp>
      <p:sp>
        <p:nvSpPr>
          <p:cNvPr id="2" name="Title 1">
            <a:extLst>
              <a:ext uri="{FF2B5EF4-FFF2-40B4-BE49-F238E27FC236}">
                <a16:creationId xmlns:a16="http://schemas.microsoft.com/office/drawing/2014/main" id="{2A606A16-B96C-DB8E-7C18-F882E4383903}"/>
              </a:ext>
            </a:extLst>
          </p:cNvPr>
          <p:cNvSpPr>
            <a:spLocks noGrp="1"/>
          </p:cNvSpPr>
          <p:nvPr>
            <p:ph type="title"/>
          </p:nvPr>
        </p:nvSpPr>
        <p:spPr/>
        <p:txBody>
          <a:bodyPr/>
          <a:lstStyle/>
          <a:p>
            <a:r>
              <a:rPr lang="en-US" sz="3200"/>
              <a:t>Scorecard Preliminary Takeaways – Drinking Water</a:t>
            </a:r>
          </a:p>
        </p:txBody>
      </p:sp>
      <p:sp>
        <p:nvSpPr>
          <p:cNvPr id="3" name="Content Placeholder 2">
            <a:extLst>
              <a:ext uri="{FF2B5EF4-FFF2-40B4-BE49-F238E27FC236}">
                <a16:creationId xmlns:a16="http://schemas.microsoft.com/office/drawing/2014/main" id="{1B616E72-8826-7D1C-C636-92B37085DD31}"/>
              </a:ext>
            </a:extLst>
          </p:cNvPr>
          <p:cNvSpPr>
            <a:spLocks noGrp="1"/>
          </p:cNvSpPr>
          <p:nvPr>
            <p:ph idx="1"/>
          </p:nvPr>
        </p:nvSpPr>
        <p:spPr>
          <a:xfrm>
            <a:off x="203200" y="1143000"/>
            <a:ext cx="11785600" cy="624840"/>
          </a:xfrm>
        </p:spPr>
        <p:txBody>
          <a:bodyPr>
            <a:normAutofit/>
          </a:bodyPr>
          <a:lstStyle/>
          <a:p>
            <a:r>
              <a:rPr lang="en-US" sz="2400"/>
              <a:t>463 utilities across the State of Tennessee submitted Scorecards</a:t>
            </a:r>
          </a:p>
        </p:txBody>
      </p:sp>
      <p:sp>
        <p:nvSpPr>
          <p:cNvPr id="7" name="TextBox 6">
            <a:extLst>
              <a:ext uri="{FF2B5EF4-FFF2-40B4-BE49-F238E27FC236}">
                <a16:creationId xmlns:a16="http://schemas.microsoft.com/office/drawing/2014/main" id="{42AFEEFA-7D6C-7B4A-9229-BF75CC53CACE}"/>
              </a:ext>
            </a:extLst>
          </p:cNvPr>
          <p:cNvSpPr txBox="1"/>
          <p:nvPr/>
        </p:nvSpPr>
        <p:spPr>
          <a:xfrm>
            <a:off x="1012040" y="3514635"/>
            <a:ext cx="1897680" cy="1200329"/>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water loss exceed the 40% threshold?</a:t>
            </a:r>
          </a:p>
        </p:txBody>
      </p:sp>
      <p:sp>
        <p:nvSpPr>
          <p:cNvPr id="9" name="TextBox 8">
            <a:extLst>
              <a:ext uri="{FF2B5EF4-FFF2-40B4-BE49-F238E27FC236}">
                <a16:creationId xmlns:a16="http://schemas.microsoft.com/office/drawing/2014/main" id="{8EE9886A-0D63-2018-305B-67FF1CC73717}"/>
              </a:ext>
            </a:extLst>
          </p:cNvPr>
          <p:cNvSpPr txBox="1"/>
          <p:nvPr/>
        </p:nvSpPr>
        <p:spPr>
          <a:xfrm>
            <a:off x="4783864" y="3653134"/>
            <a:ext cx="2194861"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the plant capacity exceed 80%?</a:t>
            </a:r>
          </a:p>
        </p:txBody>
      </p:sp>
      <p:sp>
        <p:nvSpPr>
          <p:cNvPr id="11" name="TextBox 10">
            <a:extLst>
              <a:ext uri="{FF2B5EF4-FFF2-40B4-BE49-F238E27FC236}">
                <a16:creationId xmlns:a16="http://schemas.microsoft.com/office/drawing/2014/main" id="{55A91F66-D5AA-484D-1670-1504BFA8AD49}"/>
              </a:ext>
            </a:extLst>
          </p:cNvPr>
          <p:cNvSpPr txBox="1"/>
          <p:nvPr/>
        </p:nvSpPr>
        <p:spPr>
          <a:xfrm>
            <a:off x="8833969" y="3653135"/>
            <a:ext cx="2194861"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What percentage of lines are over 50 years old?</a:t>
            </a:r>
          </a:p>
        </p:txBody>
      </p:sp>
      <p:graphicFrame>
        <p:nvGraphicFramePr>
          <p:cNvPr id="6" name="Chart 5">
            <a:extLst>
              <a:ext uri="{FF2B5EF4-FFF2-40B4-BE49-F238E27FC236}">
                <a16:creationId xmlns:a16="http://schemas.microsoft.com/office/drawing/2014/main" id="{6F636B58-ABF9-9AB7-2D5C-5F92CA2EDA26}"/>
              </a:ext>
            </a:extLst>
          </p:cNvPr>
          <p:cNvGraphicFramePr/>
          <p:nvPr>
            <p:extLst>
              <p:ext uri="{D42A27DB-BD31-4B8C-83A1-F6EECF244321}">
                <p14:modId xmlns:p14="http://schemas.microsoft.com/office/powerpoint/2010/main" val="758842928"/>
              </p:ext>
            </p:extLst>
          </p:nvPr>
        </p:nvGraphicFramePr>
        <p:xfrm>
          <a:off x="5080" y="1767840"/>
          <a:ext cx="3911600" cy="46939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1604A504-0A32-40CA-8066-500616524122}"/>
              </a:ext>
            </a:extLst>
          </p:cNvPr>
          <p:cNvGraphicFramePr/>
          <p:nvPr>
            <p:extLst>
              <p:ext uri="{D42A27DB-BD31-4B8C-83A1-F6EECF244321}">
                <p14:modId xmlns:p14="http://schemas.microsoft.com/office/powerpoint/2010/main" val="694886887"/>
              </p:ext>
            </p:extLst>
          </p:nvPr>
        </p:nvGraphicFramePr>
        <p:xfrm>
          <a:off x="3779519" y="1767840"/>
          <a:ext cx="4231640" cy="46939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F6D5D23C-DDB3-9E09-45C4-C5C231C36830}"/>
              </a:ext>
            </a:extLst>
          </p:cNvPr>
          <p:cNvGraphicFramePr/>
          <p:nvPr>
            <p:extLst>
              <p:ext uri="{D42A27DB-BD31-4B8C-83A1-F6EECF244321}">
                <p14:modId xmlns:p14="http://schemas.microsoft.com/office/powerpoint/2010/main" val="4115816805"/>
              </p:ext>
            </p:extLst>
          </p:nvPr>
        </p:nvGraphicFramePr>
        <p:xfrm>
          <a:off x="7815580" y="1767840"/>
          <a:ext cx="4231640" cy="46939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4780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474451D-9DB3-C7E8-99A5-07D3BACC1276}"/>
              </a:ext>
            </a:extLst>
          </p:cNvPr>
          <p:cNvSpPr txBox="1"/>
          <p:nvPr/>
        </p:nvSpPr>
        <p:spPr>
          <a:xfrm rot="20632572">
            <a:off x="915450" y="2145030"/>
            <a:ext cx="9959778" cy="3939540"/>
          </a:xfrm>
          <a:prstGeom prst="rect">
            <a:avLst/>
          </a:prstGeom>
          <a:noFill/>
        </p:spPr>
        <p:txBody>
          <a:bodyPr wrap="none" rtlCol="0" anchor="ctr">
            <a:spAutoFit/>
          </a:bodyPr>
          <a:lstStyle/>
          <a:p>
            <a:r>
              <a:rPr lang="en-US" sz="25000">
                <a:solidFill>
                  <a:schemeClr val="bg1">
                    <a:lumMod val="85000"/>
                  </a:schemeClr>
                </a:solidFill>
                <a:latin typeface="Open Sans" panose="020B0606030504020204" pitchFamily="34" charset="0"/>
                <a:ea typeface="Open Sans" panose="020B0606030504020204" pitchFamily="34" charset="0"/>
                <a:cs typeface="Open Sans" panose="020B0606030504020204" pitchFamily="34" charset="0"/>
              </a:rPr>
              <a:t>DRAFT</a:t>
            </a:r>
          </a:p>
        </p:txBody>
      </p:sp>
      <p:sp>
        <p:nvSpPr>
          <p:cNvPr id="2" name="Title 1">
            <a:extLst>
              <a:ext uri="{FF2B5EF4-FFF2-40B4-BE49-F238E27FC236}">
                <a16:creationId xmlns:a16="http://schemas.microsoft.com/office/drawing/2014/main" id="{2A606A16-B96C-DB8E-7C18-F882E4383903}"/>
              </a:ext>
            </a:extLst>
          </p:cNvPr>
          <p:cNvSpPr>
            <a:spLocks noGrp="1"/>
          </p:cNvSpPr>
          <p:nvPr>
            <p:ph type="title"/>
          </p:nvPr>
        </p:nvSpPr>
        <p:spPr/>
        <p:txBody>
          <a:bodyPr/>
          <a:lstStyle/>
          <a:p>
            <a:r>
              <a:rPr lang="en-US" sz="3200"/>
              <a:t>Scorecard Preliminary Takeaways – Wastewater</a:t>
            </a:r>
          </a:p>
        </p:txBody>
      </p:sp>
      <p:sp>
        <p:nvSpPr>
          <p:cNvPr id="3" name="Content Placeholder 2">
            <a:extLst>
              <a:ext uri="{FF2B5EF4-FFF2-40B4-BE49-F238E27FC236}">
                <a16:creationId xmlns:a16="http://schemas.microsoft.com/office/drawing/2014/main" id="{1B616E72-8826-7D1C-C636-92B37085DD31}"/>
              </a:ext>
            </a:extLst>
          </p:cNvPr>
          <p:cNvSpPr>
            <a:spLocks noGrp="1"/>
          </p:cNvSpPr>
          <p:nvPr>
            <p:ph idx="1"/>
          </p:nvPr>
        </p:nvSpPr>
        <p:spPr>
          <a:xfrm>
            <a:off x="203200" y="1143000"/>
            <a:ext cx="11785600" cy="624840"/>
          </a:xfrm>
        </p:spPr>
        <p:txBody>
          <a:bodyPr>
            <a:normAutofit/>
          </a:bodyPr>
          <a:lstStyle/>
          <a:p>
            <a:r>
              <a:rPr lang="en-US" sz="2400"/>
              <a:t>463 utilities across the State of Tennessee submitted Scorecards</a:t>
            </a:r>
          </a:p>
        </p:txBody>
      </p:sp>
      <p:sp>
        <p:nvSpPr>
          <p:cNvPr id="7" name="TextBox 6">
            <a:extLst>
              <a:ext uri="{FF2B5EF4-FFF2-40B4-BE49-F238E27FC236}">
                <a16:creationId xmlns:a16="http://schemas.microsoft.com/office/drawing/2014/main" id="{42AFEEFA-7D6C-7B4A-9229-BF75CC53CACE}"/>
              </a:ext>
            </a:extLst>
          </p:cNvPr>
          <p:cNvSpPr txBox="1"/>
          <p:nvPr/>
        </p:nvSpPr>
        <p:spPr>
          <a:xfrm>
            <a:off x="1012040" y="3653134"/>
            <a:ext cx="1897680"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I/I exceed the 50% threshold?</a:t>
            </a:r>
          </a:p>
        </p:txBody>
      </p:sp>
      <p:sp>
        <p:nvSpPr>
          <p:cNvPr id="9" name="TextBox 8">
            <a:extLst>
              <a:ext uri="{FF2B5EF4-FFF2-40B4-BE49-F238E27FC236}">
                <a16:creationId xmlns:a16="http://schemas.microsoft.com/office/drawing/2014/main" id="{8EE9886A-0D63-2018-305B-67FF1CC73717}"/>
              </a:ext>
            </a:extLst>
          </p:cNvPr>
          <p:cNvSpPr txBox="1"/>
          <p:nvPr/>
        </p:nvSpPr>
        <p:spPr>
          <a:xfrm>
            <a:off x="4783864" y="3653134"/>
            <a:ext cx="2194861"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Does the plant capacity exceed 80%?</a:t>
            </a:r>
          </a:p>
        </p:txBody>
      </p:sp>
      <p:sp>
        <p:nvSpPr>
          <p:cNvPr id="11" name="TextBox 10">
            <a:extLst>
              <a:ext uri="{FF2B5EF4-FFF2-40B4-BE49-F238E27FC236}">
                <a16:creationId xmlns:a16="http://schemas.microsoft.com/office/drawing/2014/main" id="{55A91F66-D5AA-484D-1670-1504BFA8AD49}"/>
              </a:ext>
            </a:extLst>
          </p:cNvPr>
          <p:cNvSpPr txBox="1"/>
          <p:nvPr/>
        </p:nvSpPr>
        <p:spPr>
          <a:xfrm>
            <a:off x="8833969" y="3653135"/>
            <a:ext cx="2194861" cy="923330"/>
          </a:xfrm>
          <a:prstGeom prst="rect">
            <a:avLst/>
          </a:prstGeom>
          <a:solidFill>
            <a:schemeClr val="bg1"/>
          </a:solidFill>
        </p:spPr>
        <p:txBody>
          <a:bodyPr wrap="square" rtlCol="0">
            <a:spAutoFit/>
          </a:bodyPr>
          <a:lstStyle/>
          <a:p>
            <a:pPr algn="ctr"/>
            <a:r>
              <a:rPr lang="en-US" b="1">
                <a:latin typeface="Open Sans" panose="020B0606030504020204" pitchFamily="34" charset="0"/>
                <a:ea typeface="Open Sans" panose="020B0606030504020204" pitchFamily="34" charset="0"/>
                <a:cs typeface="Open Sans" panose="020B0606030504020204" pitchFamily="34" charset="0"/>
              </a:rPr>
              <a:t>What percentage of lines are over 50 years old?</a:t>
            </a:r>
          </a:p>
        </p:txBody>
      </p:sp>
      <p:graphicFrame>
        <p:nvGraphicFramePr>
          <p:cNvPr id="6" name="Chart 5">
            <a:extLst>
              <a:ext uri="{FF2B5EF4-FFF2-40B4-BE49-F238E27FC236}">
                <a16:creationId xmlns:a16="http://schemas.microsoft.com/office/drawing/2014/main" id="{6F636B58-ABF9-9AB7-2D5C-5F92CA2EDA26}"/>
              </a:ext>
            </a:extLst>
          </p:cNvPr>
          <p:cNvGraphicFramePr/>
          <p:nvPr>
            <p:extLst>
              <p:ext uri="{D42A27DB-BD31-4B8C-83A1-F6EECF244321}">
                <p14:modId xmlns:p14="http://schemas.microsoft.com/office/powerpoint/2010/main" val="1203236036"/>
              </p:ext>
            </p:extLst>
          </p:nvPr>
        </p:nvGraphicFramePr>
        <p:xfrm>
          <a:off x="5080" y="1767840"/>
          <a:ext cx="3911600" cy="46939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1604A504-0A32-40CA-8066-500616524122}"/>
              </a:ext>
            </a:extLst>
          </p:cNvPr>
          <p:cNvGraphicFramePr/>
          <p:nvPr>
            <p:extLst>
              <p:ext uri="{D42A27DB-BD31-4B8C-83A1-F6EECF244321}">
                <p14:modId xmlns:p14="http://schemas.microsoft.com/office/powerpoint/2010/main" val="2034066769"/>
              </p:ext>
            </p:extLst>
          </p:nvPr>
        </p:nvGraphicFramePr>
        <p:xfrm>
          <a:off x="3779519" y="1767840"/>
          <a:ext cx="4231640" cy="46939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F6D5D23C-DDB3-9E09-45C4-C5C231C36830}"/>
              </a:ext>
            </a:extLst>
          </p:cNvPr>
          <p:cNvGraphicFramePr/>
          <p:nvPr>
            <p:extLst>
              <p:ext uri="{D42A27DB-BD31-4B8C-83A1-F6EECF244321}">
                <p14:modId xmlns:p14="http://schemas.microsoft.com/office/powerpoint/2010/main" val="4280152498"/>
              </p:ext>
            </p:extLst>
          </p:nvPr>
        </p:nvGraphicFramePr>
        <p:xfrm>
          <a:off x="7815580" y="1767840"/>
          <a:ext cx="4231640" cy="469392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60504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63EA8-0471-C187-0392-E6A3B6328BC1}"/>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79D21464-DB17-5A25-14B8-E0698738F096}"/>
              </a:ext>
            </a:extLst>
          </p:cNvPr>
          <p:cNvSpPr/>
          <p:nvPr/>
        </p:nvSpPr>
        <p:spPr>
          <a:xfrm>
            <a:off x="3572617" y="1659464"/>
            <a:ext cx="8619383" cy="3539067"/>
          </a:xfrm>
          <a:prstGeom prst="rect">
            <a:avLst/>
          </a:prstGeom>
          <a:solidFill>
            <a:srgbClr val="1D376C"/>
          </a:solidFill>
          <a:ln>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34351D4D-1282-CFD6-450E-93DE9E8CF499}"/>
              </a:ext>
            </a:extLst>
          </p:cNvPr>
          <p:cNvSpPr>
            <a:spLocks noGrp="1"/>
          </p:cNvSpPr>
          <p:nvPr>
            <p:ph type="title" idx="4294967295"/>
          </p:nvPr>
        </p:nvSpPr>
        <p:spPr>
          <a:xfrm>
            <a:off x="7551738" y="2857500"/>
            <a:ext cx="4640262" cy="1143000"/>
          </a:xfrm>
        </p:spPr>
        <p:txBody>
          <a:bodyPr>
            <a:noAutofit/>
          </a:bodyPr>
          <a:lstStyle/>
          <a:p>
            <a:pPr algn="l"/>
            <a:r>
              <a:rPr lang="en-US" sz="3400" b="1" dirty="0">
                <a:solidFill>
                  <a:schemeClr val="bg1"/>
                </a:solidFill>
                <a:latin typeface="PermianSlabSerifTypeface"/>
                <a:ea typeface="Open Sans Light" panose="020B0306030504020204" pitchFamily="34" charset="0"/>
              </a:rPr>
              <a:t>TDEC ARP Water Infrastructure Grants</a:t>
            </a:r>
            <a:br>
              <a:rPr lang="en-US" sz="3400" b="1" dirty="0">
                <a:solidFill>
                  <a:schemeClr val="bg1"/>
                </a:solidFill>
                <a:latin typeface="PermianSlabSerifTypeface"/>
                <a:ea typeface="Open Sans Light" panose="020B0306030504020204" pitchFamily="34" charset="0"/>
              </a:rPr>
            </a:br>
            <a:r>
              <a:rPr lang="en-US" sz="3400" b="1" dirty="0">
                <a:solidFill>
                  <a:schemeClr val="bg1"/>
                </a:solidFill>
                <a:latin typeface="PermianSlabSerifTypeface"/>
                <a:ea typeface="Open Sans Light" panose="020B0306030504020204" pitchFamily="34" charset="0"/>
              </a:rPr>
              <a:t>Preliminary Results</a:t>
            </a:r>
          </a:p>
        </p:txBody>
      </p:sp>
      <p:grpSp>
        <p:nvGrpSpPr>
          <p:cNvPr id="3" name="Group 2">
            <a:extLst>
              <a:ext uri="{FF2B5EF4-FFF2-40B4-BE49-F238E27FC236}">
                <a16:creationId xmlns:a16="http://schemas.microsoft.com/office/drawing/2014/main" id="{B7079A3E-F075-2AD7-2567-14455EB1F046}"/>
              </a:ext>
            </a:extLst>
          </p:cNvPr>
          <p:cNvGrpSpPr/>
          <p:nvPr/>
        </p:nvGrpSpPr>
        <p:grpSpPr>
          <a:xfrm>
            <a:off x="4219358" y="2788847"/>
            <a:ext cx="2976040" cy="1199603"/>
            <a:chOff x="3901819" y="841080"/>
            <a:chExt cx="2976040" cy="1199603"/>
          </a:xfrm>
        </p:grpSpPr>
        <p:grpSp>
          <p:nvGrpSpPr>
            <p:cNvPr id="4" name="Group 3">
              <a:extLst>
                <a:ext uri="{FF2B5EF4-FFF2-40B4-BE49-F238E27FC236}">
                  <a16:creationId xmlns:a16="http://schemas.microsoft.com/office/drawing/2014/main" id="{D7C308CF-5A36-874C-8688-7881877B7E5B}"/>
                </a:ext>
              </a:extLst>
            </p:cNvPr>
            <p:cNvGrpSpPr/>
            <p:nvPr/>
          </p:nvGrpSpPr>
          <p:grpSpPr>
            <a:xfrm>
              <a:off x="3901819" y="898699"/>
              <a:ext cx="2976040" cy="1141984"/>
              <a:chOff x="4317372" y="4885108"/>
              <a:chExt cx="1913621" cy="734305"/>
            </a:xfrm>
          </p:grpSpPr>
          <p:sp>
            <p:nvSpPr>
              <p:cNvPr id="21" name="Rectangle 20">
                <a:extLst>
                  <a:ext uri="{FF2B5EF4-FFF2-40B4-BE49-F238E27FC236}">
                    <a16:creationId xmlns:a16="http://schemas.microsoft.com/office/drawing/2014/main" id="{C5F97E0A-6054-B210-5FDD-7A540ACF108F}"/>
                  </a:ext>
                </a:extLst>
              </p:cNvPr>
              <p:cNvSpPr/>
              <p:nvPr/>
            </p:nvSpPr>
            <p:spPr>
              <a:xfrm>
                <a:off x="4317372" y="4885108"/>
                <a:ext cx="1913621" cy="734305"/>
              </a:xfrm>
              <a:prstGeom prst="rect">
                <a:avLst/>
              </a:prstGeom>
              <a:solidFill>
                <a:schemeClr val="bg1"/>
              </a:solidFill>
              <a:ln w="25400" cap="flat" cmpd="sng" algn="ctr">
                <a:solidFill>
                  <a:srgbClr val="FF0000"/>
                </a:solid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2" name="Rectangle 21">
                <a:extLst>
                  <a:ext uri="{FF2B5EF4-FFF2-40B4-BE49-F238E27FC236}">
                    <a16:creationId xmlns:a16="http://schemas.microsoft.com/office/drawing/2014/main" id="{E4441669-8FE5-FEE7-8B88-54E3B65BC827}"/>
                  </a:ext>
                </a:extLst>
              </p:cNvPr>
              <p:cNvSpPr/>
              <p:nvPr/>
            </p:nvSpPr>
            <p:spPr>
              <a:xfrm>
                <a:off x="5044902" y="4893337"/>
                <a:ext cx="1179263" cy="718982"/>
              </a:xfrm>
              <a:prstGeom prst="rect">
                <a:avLst/>
              </a:prstGeom>
              <a:noFill/>
              <a:ln w="25400" cap="flat" cmpd="sng" algn="ctr">
                <a:no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pic>
          <p:nvPicPr>
            <p:cNvPr id="20" name="Picture 19" descr="Graphical user interface&#10;&#10;Description automatically generated">
              <a:extLst>
                <a:ext uri="{FF2B5EF4-FFF2-40B4-BE49-F238E27FC236}">
                  <a16:creationId xmlns:a16="http://schemas.microsoft.com/office/drawing/2014/main" id="{D0B2920B-A8F5-72B2-E543-E54E1847E05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2881" y="841080"/>
              <a:ext cx="2567619" cy="1188571"/>
            </a:xfrm>
            <a:prstGeom prst="rect">
              <a:avLst/>
            </a:prstGeom>
          </p:spPr>
        </p:pic>
      </p:grpSp>
    </p:spTree>
    <p:extLst>
      <p:ext uri="{BB962C8B-B14F-4D97-AF65-F5344CB8AC3E}">
        <p14:creationId xmlns:p14="http://schemas.microsoft.com/office/powerpoint/2010/main" val="4124077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9D7EA-B58C-FB0E-DC7A-4E6023D33994}"/>
              </a:ext>
            </a:extLst>
          </p:cNvPr>
          <p:cNvSpPr>
            <a:spLocks noGrp="1"/>
          </p:cNvSpPr>
          <p:nvPr>
            <p:ph type="title"/>
          </p:nvPr>
        </p:nvSpPr>
        <p:spPr/>
        <p:txBody>
          <a:bodyPr/>
          <a:lstStyle/>
          <a:p>
            <a:r>
              <a:rPr lang="en-US" sz="3200" dirty="0">
                <a:latin typeface="PermianSlabSerifTypeface"/>
                <a:ea typeface="Open Sans Light"/>
              </a:rPr>
              <a:t>ARP Reporting Metrics</a:t>
            </a:r>
            <a:endParaRPr lang="en-US" sz="1600" dirty="0">
              <a:latin typeface="PermianSlabSerifTypeface"/>
              <a:ea typeface="Open Sans Light"/>
            </a:endParaRPr>
          </a:p>
        </p:txBody>
      </p:sp>
      <p:graphicFrame>
        <p:nvGraphicFramePr>
          <p:cNvPr id="5" name="Table 4">
            <a:extLst>
              <a:ext uri="{FF2B5EF4-FFF2-40B4-BE49-F238E27FC236}">
                <a16:creationId xmlns:a16="http://schemas.microsoft.com/office/drawing/2014/main" id="{1535058E-EC08-6CBE-95D0-069C57D1A226}"/>
              </a:ext>
            </a:extLst>
          </p:cNvPr>
          <p:cNvGraphicFramePr>
            <a:graphicFrameLocks noGrp="1"/>
          </p:cNvGraphicFramePr>
          <p:nvPr/>
        </p:nvGraphicFramePr>
        <p:xfrm>
          <a:off x="335018" y="1110156"/>
          <a:ext cx="11531066" cy="4629995"/>
        </p:xfrm>
        <a:graphic>
          <a:graphicData uri="http://schemas.openxmlformats.org/drawingml/2006/table">
            <a:tbl>
              <a:tblPr firstRow="1" firstCol="1" bandRow="1">
                <a:tableStyleId>{5C22544A-7EE6-4342-B048-85BDC9FD1C3A}</a:tableStyleId>
              </a:tblPr>
              <a:tblGrid>
                <a:gridCol w="1638925">
                  <a:extLst>
                    <a:ext uri="{9D8B030D-6E8A-4147-A177-3AD203B41FA5}">
                      <a16:colId xmlns:a16="http://schemas.microsoft.com/office/drawing/2014/main" val="174399653"/>
                    </a:ext>
                  </a:extLst>
                </a:gridCol>
                <a:gridCol w="1567411">
                  <a:extLst>
                    <a:ext uri="{9D8B030D-6E8A-4147-A177-3AD203B41FA5}">
                      <a16:colId xmlns:a16="http://schemas.microsoft.com/office/drawing/2014/main" val="4277152867"/>
                    </a:ext>
                  </a:extLst>
                </a:gridCol>
                <a:gridCol w="1432600">
                  <a:extLst>
                    <a:ext uri="{9D8B030D-6E8A-4147-A177-3AD203B41FA5}">
                      <a16:colId xmlns:a16="http://schemas.microsoft.com/office/drawing/2014/main" val="4225427449"/>
                    </a:ext>
                  </a:extLst>
                </a:gridCol>
                <a:gridCol w="1027192">
                  <a:extLst>
                    <a:ext uri="{9D8B030D-6E8A-4147-A177-3AD203B41FA5}">
                      <a16:colId xmlns:a16="http://schemas.microsoft.com/office/drawing/2014/main" val="1992079868"/>
                    </a:ext>
                  </a:extLst>
                </a:gridCol>
                <a:gridCol w="1474519">
                  <a:extLst>
                    <a:ext uri="{9D8B030D-6E8A-4147-A177-3AD203B41FA5}">
                      <a16:colId xmlns:a16="http://schemas.microsoft.com/office/drawing/2014/main" val="329781056"/>
                    </a:ext>
                  </a:extLst>
                </a:gridCol>
                <a:gridCol w="1581592">
                  <a:extLst>
                    <a:ext uri="{9D8B030D-6E8A-4147-A177-3AD203B41FA5}">
                      <a16:colId xmlns:a16="http://schemas.microsoft.com/office/drawing/2014/main" val="90887927"/>
                    </a:ext>
                  </a:extLst>
                </a:gridCol>
                <a:gridCol w="671603">
                  <a:extLst>
                    <a:ext uri="{9D8B030D-6E8A-4147-A177-3AD203B41FA5}">
                      <a16:colId xmlns:a16="http://schemas.microsoft.com/office/drawing/2014/main" val="697599380"/>
                    </a:ext>
                  </a:extLst>
                </a:gridCol>
                <a:gridCol w="1457951">
                  <a:extLst>
                    <a:ext uri="{9D8B030D-6E8A-4147-A177-3AD203B41FA5}">
                      <a16:colId xmlns:a16="http://schemas.microsoft.com/office/drawing/2014/main" val="1598132314"/>
                    </a:ext>
                  </a:extLst>
                </a:gridCol>
                <a:gridCol w="679273">
                  <a:extLst>
                    <a:ext uri="{9D8B030D-6E8A-4147-A177-3AD203B41FA5}">
                      <a16:colId xmlns:a16="http://schemas.microsoft.com/office/drawing/2014/main" val="2419407491"/>
                    </a:ext>
                  </a:extLst>
                </a:gridCol>
              </a:tblGrid>
              <a:tr h="1136143">
                <a:tc>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Grant Programs</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Amount Allocated</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gridSpan="2">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Amount Obligated</a:t>
                      </a:r>
                      <a:r>
                        <a:rPr lang="en-US" sz="1500" b="1" baseline="30000">
                          <a:solidFill>
                            <a:srgbClr val="FFFFFF"/>
                          </a:solidFill>
                          <a:effectLst/>
                          <a:highlight>
                            <a:srgbClr val="1B365D"/>
                          </a:highlight>
                          <a:latin typeface="OPEN SANS"/>
                          <a:ea typeface="Aptos" panose="020B0004020202020204" pitchFamily="34" charset="0"/>
                          <a:cs typeface="Aptos" panose="020B0004020202020204" pitchFamily="34" charset="0"/>
                        </a:rPr>
                        <a:t>1</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hMerge="1">
                  <a:txBody>
                    <a:bodyPr/>
                    <a:lstStyle/>
                    <a:p>
                      <a:endParaRPr lang="en-US"/>
                    </a:p>
                  </a:txBody>
                  <a:tcPr/>
                </a:tc>
                <a:tc>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 of Projects Started</a:t>
                      </a:r>
                      <a:r>
                        <a:rPr lang="en-US" sz="1500" b="1" baseline="30000">
                          <a:solidFill>
                            <a:srgbClr val="FFFFFF"/>
                          </a:solidFill>
                          <a:effectLst/>
                          <a:highlight>
                            <a:srgbClr val="1B365D"/>
                          </a:highlight>
                          <a:latin typeface="OPEN SANS"/>
                          <a:ea typeface="Aptos" panose="020B0004020202020204" pitchFamily="34" charset="0"/>
                          <a:cs typeface="Aptos" panose="020B0004020202020204" pitchFamily="34" charset="0"/>
                        </a:rPr>
                        <a:t>2</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gridSpan="2">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Funds Available for Disbursement (approved procurements)</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hMerge="1">
                  <a:txBody>
                    <a:bodyPr/>
                    <a:lstStyle/>
                    <a:p>
                      <a:endParaRPr lang="en-US"/>
                    </a:p>
                  </a:txBody>
                  <a:tcPr/>
                </a:tc>
                <a:tc gridSpan="2">
                  <a:txBody>
                    <a:bodyPr/>
                    <a:lstStyle/>
                    <a:p>
                      <a:pPr marL="0" marR="0">
                        <a:spcBef>
                          <a:spcPts val="0"/>
                        </a:spcBef>
                        <a:spcAft>
                          <a:spcPts val="0"/>
                        </a:spcAft>
                      </a:pPr>
                      <a:r>
                        <a:rPr lang="en-US" sz="1500" b="1">
                          <a:solidFill>
                            <a:srgbClr val="FFFFFF"/>
                          </a:solidFill>
                          <a:effectLst/>
                          <a:highlight>
                            <a:srgbClr val="1B365D"/>
                          </a:highlight>
                          <a:latin typeface="OPEN SANS"/>
                          <a:ea typeface="Aptos" panose="020B0004020202020204" pitchFamily="34" charset="0"/>
                          <a:cs typeface="Aptos" panose="020B0004020202020204" pitchFamily="34" charset="0"/>
                        </a:rPr>
                        <a:t>Funds Disbursed</a:t>
                      </a:r>
                      <a:endParaRPr lang="en-US" sz="1500">
                        <a:effectLst/>
                        <a:highlight>
                          <a:srgbClr val="1B365D"/>
                        </a:highlight>
                        <a:latin typeface="OPEN SANS"/>
                        <a:ea typeface="Aptos" panose="020B0004020202020204" pitchFamily="34" charset="0"/>
                        <a:cs typeface="Aptos" panose="020B0004020202020204" pitchFamily="34" charset="0"/>
                      </a:endParaRPr>
                    </a:p>
                  </a:txBody>
                  <a:tcPr marL="68580" marR="68580"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1B365D"/>
                    </a:solidFill>
                  </a:tcPr>
                </a:tc>
                <a:tc hMerge="1">
                  <a:txBody>
                    <a:bodyPr/>
                    <a:lstStyle/>
                    <a:p>
                      <a:endParaRPr lang="en-US"/>
                    </a:p>
                  </a:txBody>
                  <a:tcPr/>
                </a:tc>
                <a:extLst>
                  <a:ext uri="{0D108BD9-81ED-4DB2-BD59-A6C34878D82A}">
                    <a16:rowId xmlns:a16="http://schemas.microsoft.com/office/drawing/2014/main" val="3929794006"/>
                  </a:ext>
                </a:extLst>
              </a:tr>
              <a:tr h="574455">
                <a:tc>
                  <a:txBody>
                    <a:bodyPr/>
                    <a:lstStyle/>
                    <a:p>
                      <a:pPr algn="l" rtl="0" fontAlgn="ctr"/>
                      <a:r>
                        <a:rPr lang="en-US" sz="1500" b="1" i="0" u="none" strike="noStrike">
                          <a:solidFill>
                            <a:srgbClr val="000000"/>
                          </a:solidFill>
                          <a:effectLst/>
                          <a:latin typeface="Open Sans"/>
                        </a:rPr>
                        <a:t>Non-Competitive Grants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$995,862,283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$995,862,283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99.3%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$854,641,090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85.8%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$360,012,320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36.2%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1084968282"/>
                  </a:ext>
                </a:extLst>
              </a:tr>
              <a:tr h="574455">
                <a:tc>
                  <a:txBody>
                    <a:bodyPr/>
                    <a:lstStyle/>
                    <a:p>
                      <a:pPr algn="l" rtl="0" fontAlgn="ctr"/>
                      <a:r>
                        <a:rPr lang="en-US" sz="1500" b="1" i="0" u="none" strike="noStrike">
                          <a:solidFill>
                            <a:srgbClr val="000000"/>
                          </a:solidFill>
                          <a:effectLst/>
                          <a:latin typeface="Open Sans"/>
                        </a:rPr>
                        <a:t>Competitive Grants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$214,626,911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$214,626,911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90.0%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$160,659,150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74.9%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$24,396,303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11.4%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386044844"/>
                  </a:ext>
                </a:extLst>
              </a:tr>
              <a:tr h="880831">
                <a:tc>
                  <a:txBody>
                    <a:bodyPr/>
                    <a:lstStyle/>
                    <a:p>
                      <a:pPr algn="l" rtl="0" fontAlgn="ctr"/>
                      <a:r>
                        <a:rPr lang="en-US" sz="1500" b="1" i="0" u="none" strike="noStrike">
                          <a:solidFill>
                            <a:srgbClr val="000000"/>
                          </a:solidFill>
                          <a:effectLst/>
                          <a:latin typeface="Open Sans"/>
                        </a:rPr>
                        <a:t>State Strategic Projects – State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$58,458,600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$58,458,600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$25,791,768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44.1%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$2,672,958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4.6%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834489710"/>
                  </a:ext>
                </a:extLst>
              </a:tr>
              <a:tr h="762000">
                <a:tc>
                  <a:txBody>
                    <a:bodyPr/>
                    <a:lstStyle/>
                    <a:p>
                      <a:pPr algn="l" rtl="0" fontAlgn="ctr"/>
                      <a:r>
                        <a:rPr lang="en-US" sz="1500" b="1" i="0" u="none" strike="noStrike">
                          <a:solidFill>
                            <a:srgbClr val="000000"/>
                          </a:solidFill>
                          <a:effectLst/>
                          <a:latin typeface="Open Sans"/>
                        </a:rPr>
                        <a:t>State Strategic Projects – Local</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$36,550,092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$36,550,092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90.9%</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$17,390,712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47.6%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$73,049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0.2%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067931310"/>
                  </a:ext>
                </a:extLst>
              </a:tr>
              <a:tr h="331907">
                <a:tc>
                  <a:txBody>
                    <a:bodyPr/>
                    <a:lstStyle/>
                    <a:p>
                      <a:pPr algn="l" rtl="0" fontAlgn="ctr"/>
                      <a:r>
                        <a:rPr lang="en-US" sz="1500" b="1" i="0" u="none" strike="noStrike">
                          <a:solidFill>
                            <a:srgbClr val="000000"/>
                          </a:solidFill>
                          <a:effectLst/>
                          <a:latin typeface="Open Sans"/>
                        </a:rPr>
                        <a:t>Administration</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$46,000,000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$46,000,000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$46,000,000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l" rtl="0" fontAlgn="ctr">
                        <a:buNone/>
                      </a:pPr>
                      <a:r>
                        <a:rPr lang="en-US" sz="1500" b="0" i="0" u="none" strike="noStrike">
                          <a:solidFill>
                            <a:srgbClr val="000000"/>
                          </a:solidFill>
                          <a:effectLst/>
                          <a:latin typeface="Open Sans" panose="020B0606030504020204" pitchFamily="34" charset="0"/>
                        </a:rPr>
                        <a:t>$32,783,334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tc>
                  <a:txBody>
                    <a:bodyPr/>
                    <a:lstStyle/>
                    <a:p>
                      <a:pPr algn="ctr" rtl="0" fontAlgn="ctr">
                        <a:buNone/>
                      </a:pPr>
                      <a:r>
                        <a:rPr lang="en-US" sz="1500" b="0" i="0" u="none" strike="noStrike">
                          <a:solidFill>
                            <a:srgbClr val="000000"/>
                          </a:solidFill>
                          <a:effectLst/>
                          <a:latin typeface="Open Sans" panose="020B0606030504020204" pitchFamily="34" charset="0"/>
                        </a:rPr>
                        <a:t>71.3%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FF"/>
                    </a:solidFill>
                  </a:tcPr>
                </a:tc>
                <a:extLst>
                  <a:ext uri="{0D108BD9-81ED-4DB2-BD59-A6C34878D82A}">
                    <a16:rowId xmlns:a16="http://schemas.microsoft.com/office/drawing/2014/main" val="1874086369"/>
                  </a:ext>
                </a:extLst>
              </a:tr>
              <a:tr h="370204">
                <a:tc>
                  <a:txBody>
                    <a:bodyPr/>
                    <a:lstStyle/>
                    <a:p>
                      <a:pPr algn="l" rtl="0" fontAlgn="ctr"/>
                      <a:r>
                        <a:rPr lang="en-US" sz="1500" b="1" i="0" u="none" strike="noStrike">
                          <a:solidFill>
                            <a:srgbClr val="000000"/>
                          </a:solidFill>
                          <a:effectLst/>
                          <a:latin typeface="Open Sans"/>
                        </a:rPr>
                        <a:t>TOTAL</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l" rtl="0" fontAlgn="ctr">
                        <a:buNone/>
                      </a:pPr>
                      <a:r>
                        <a:rPr lang="en-US" sz="1500" b="1" i="0" u="none" strike="noStrike">
                          <a:solidFill>
                            <a:srgbClr val="000000"/>
                          </a:solidFill>
                          <a:effectLst/>
                          <a:latin typeface="Open Sans" panose="020B0606030504020204" pitchFamily="34" charset="0"/>
                        </a:rPr>
                        <a:t>$1,351,497,885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l" rtl="0" fontAlgn="ctr">
                        <a:buNone/>
                      </a:pPr>
                      <a:r>
                        <a:rPr lang="en-US" sz="1500" b="1" i="0" u="none" strike="noStrike">
                          <a:solidFill>
                            <a:srgbClr val="000000"/>
                          </a:solidFill>
                          <a:effectLst/>
                          <a:latin typeface="Open Sans" panose="020B0606030504020204" pitchFamily="34" charset="0"/>
                        </a:rPr>
                        <a:t>$1,351,497,885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100.0%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98.8%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l" rtl="0" fontAlgn="ctr">
                        <a:buNone/>
                      </a:pPr>
                      <a:r>
                        <a:rPr lang="en-US" sz="1500" b="1" i="0" u="none" strike="noStrike">
                          <a:solidFill>
                            <a:srgbClr val="000000"/>
                          </a:solidFill>
                          <a:effectLst/>
                          <a:latin typeface="Open Sans" panose="020B0606030504020204" pitchFamily="34" charset="0"/>
                        </a:rPr>
                        <a:t>$1,104,482,720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81.7%</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l" rtl="0" fontAlgn="ctr">
                        <a:buNone/>
                      </a:pPr>
                      <a:r>
                        <a:rPr lang="en-US" sz="1500" b="1" i="0" u="none" strike="noStrike">
                          <a:solidFill>
                            <a:srgbClr val="000000"/>
                          </a:solidFill>
                          <a:effectLst/>
                          <a:latin typeface="Open Sans" panose="020B0606030504020204" pitchFamily="34" charset="0"/>
                        </a:rPr>
                        <a:t>$419,937,964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tc>
                  <a:txBody>
                    <a:bodyPr/>
                    <a:lstStyle/>
                    <a:p>
                      <a:pPr algn="ctr" rtl="0" fontAlgn="ctr">
                        <a:buNone/>
                      </a:pPr>
                      <a:r>
                        <a:rPr lang="en-US" sz="1500" b="1" i="0" u="none" strike="noStrike">
                          <a:solidFill>
                            <a:srgbClr val="000000"/>
                          </a:solidFill>
                          <a:effectLst/>
                          <a:latin typeface="Open Sans" panose="020B0606030504020204" pitchFamily="34" charset="0"/>
                        </a:rPr>
                        <a:t>31.1%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3D4ED"/>
                    </a:solidFill>
                  </a:tcPr>
                </a:tc>
                <a:extLst>
                  <a:ext uri="{0D108BD9-81ED-4DB2-BD59-A6C34878D82A}">
                    <a16:rowId xmlns:a16="http://schemas.microsoft.com/office/drawing/2014/main" val="2860148398"/>
                  </a:ext>
                </a:extLst>
              </a:tr>
            </a:tbl>
          </a:graphicData>
        </a:graphic>
      </p:graphicFrame>
      <p:sp>
        <p:nvSpPr>
          <p:cNvPr id="7" name="TextBox 6">
            <a:extLst>
              <a:ext uri="{FF2B5EF4-FFF2-40B4-BE49-F238E27FC236}">
                <a16:creationId xmlns:a16="http://schemas.microsoft.com/office/drawing/2014/main" id="{775E5397-BEFE-ADB9-7ECC-CB6DD4C4097A}"/>
              </a:ext>
            </a:extLst>
          </p:cNvPr>
          <p:cNvSpPr txBox="1"/>
          <p:nvPr/>
        </p:nvSpPr>
        <p:spPr>
          <a:xfrm>
            <a:off x="1186355" y="5842338"/>
            <a:ext cx="9949732" cy="707886"/>
          </a:xfrm>
          <a:prstGeom prst="rect">
            <a:avLst/>
          </a:prstGeom>
          <a:noFill/>
        </p:spPr>
        <p:txBody>
          <a:bodyPr wrap="square" lIns="91440" tIns="45720" rIns="91440" bIns="45720" rtlCol="0" anchor="t">
            <a:spAutoFit/>
          </a:bodyPr>
          <a:lstStyle/>
          <a:p>
            <a:pPr marL="285744" indent="-285744">
              <a:buAutoNum type="arabicPeriod"/>
            </a:pPr>
            <a:r>
              <a:rPr lang="en-US" sz="1000">
                <a:cs typeface="Calibri"/>
              </a:rPr>
              <a:t>Amount obligated includes all executed contracts</a:t>
            </a:r>
          </a:p>
          <a:p>
            <a:pPr marL="285744" indent="-285744">
              <a:buAutoNum type="arabicPeriod"/>
            </a:pPr>
            <a:r>
              <a:rPr lang="en-US" sz="1000"/>
              <a:t>Percentage of all projects started includes all projects with a procurement submission </a:t>
            </a:r>
            <a:endParaRPr lang="en-US" sz="1000">
              <a:cs typeface="Calibri"/>
            </a:endParaRPr>
          </a:p>
          <a:p>
            <a:pPr marL="285744" indent="-285744">
              <a:buAutoNum type="arabicPeriod"/>
            </a:pPr>
            <a:r>
              <a:rPr lang="en-US" sz="1000"/>
              <a:t>State Strategic Projects - State Grants include grants for TDOT and TSP </a:t>
            </a:r>
            <a:endParaRPr lang="en-US"/>
          </a:p>
          <a:p>
            <a:pPr marL="285744" indent="-285744">
              <a:buFont typeface="+mj-lt"/>
              <a:buAutoNum type="arabicPeriod"/>
            </a:pPr>
            <a:r>
              <a:rPr lang="en-US" sz="1000"/>
              <a:t>State Strategic Projects - Local Grants include grants for Duck River Utility Commission, Tipton County, Grundy County (2) and Erwin Utilities (approved 3/27/25) </a:t>
            </a:r>
          </a:p>
        </p:txBody>
      </p:sp>
    </p:spTree>
    <p:extLst>
      <p:ext uri="{BB962C8B-B14F-4D97-AF65-F5344CB8AC3E}">
        <p14:creationId xmlns:p14="http://schemas.microsoft.com/office/powerpoint/2010/main" val="311678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CD6F2-F74B-44B3-8372-5F4CDBB823FD}"/>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7F58B8B8-EA41-4F5A-A5E1-0268A287D0A4}"/>
              </a:ext>
            </a:extLst>
          </p:cNvPr>
          <p:cNvSpPr>
            <a:spLocks noGrp="1"/>
          </p:cNvSpPr>
          <p:nvPr>
            <p:ph idx="1"/>
          </p:nvPr>
        </p:nvSpPr>
        <p:spPr>
          <a:xfrm>
            <a:off x="1131150" y="1943097"/>
            <a:ext cx="10261034" cy="3027737"/>
          </a:xfrm>
        </p:spPr>
        <p:txBody>
          <a:bodyPr vert="horz" lIns="91440" tIns="45720" rIns="91440" bIns="45720" rtlCol="0" anchor="t">
            <a:normAutofit/>
          </a:bodyPr>
          <a:lstStyle/>
          <a:p>
            <a:pPr marL="456565" indent="-456565" fontAlgn="t">
              <a:spcBef>
                <a:spcPts val="900"/>
              </a:spcBef>
            </a:pPr>
            <a:r>
              <a:rPr lang="en-US" sz="3200" dirty="0">
                <a:solidFill>
                  <a:schemeClr val="tx1"/>
                </a:solidFill>
                <a:latin typeface="Open Sans"/>
                <a:ea typeface="Open Sans"/>
                <a:cs typeface="Open Sans"/>
              </a:rPr>
              <a:t>TDEC American Rescue Plan (ARP) Water Infrastructure Grants</a:t>
            </a:r>
          </a:p>
          <a:p>
            <a:pPr marL="456565" indent="-456565" fontAlgn="t">
              <a:spcBef>
                <a:spcPts val="900"/>
              </a:spcBef>
            </a:pPr>
            <a:r>
              <a:rPr lang="en-US" sz="3200" dirty="0">
                <a:solidFill>
                  <a:schemeClr val="tx1"/>
                </a:solidFill>
                <a:latin typeface="Open Sans"/>
                <a:ea typeface="Open Sans"/>
                <a:cs typeface="Open Sans"/>
              </a:rPr>
              <a:t>TN Infrastructure Scorecard Overview</a:t>
            </a:r>
          </a:p>
          <a:p>
            <a:pPr marL="456565" indent="-456565" fontAlgn="t">
              <a:spcBef>
                <a:spcPts val="900"/>
              </a:spcBef>
            </a:pPr>
            <a:r>
              <a:rPr lang="en-US" sz="3200" dirty="0">
                <a:solidFill>
                  <a:schemeClr val="tx1"/>
                </a:solidFill>
                <a:latin typeface="Open Sans"/>
                <a:ea typeface="Open Sans"/>
                <a:cs typeface="Open Sans"/>
              </a:rPr>
              <a:t>TDEC American Rescue Plan (ARP) Water Infrastructure Grants Preliminary Results</a:t>
            </a:r>
          </a:p>
        </p:txBody>
      </p:sp>
    </p:spTree>
    <p:extLst>
      <p:ext uri="{BB962C8B-B14F-4D97-AF65-F5344CB8AC3E}">
        <p14:creationId xmlns:p14="http://schemas.microsoft.com/office/powerpoint/2010/main" val="3564853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traight Connector 41">
            <a:extLst>
              <a:ext uri="{FF2B5EF4-FFF2-40B4-BE49-F238E27FC236}">
                <a16:creationId xmlns:a16="http://schemas.microsoft.com/office/drawing/2014/main" id="{6B4CA39E-C120-049F-4782-F64DEC37621A}"/>
              </a:ext>
            </a:extLst>
          </p:cNvPr>
          <p:cNvCxnSpPr>
            <a:cxnSpLocks/>
          </p:cNvCxnSpPr>
          <p:nvPr/>
        </p:nvCxnSpPr>
        <p:spPr>
          <a:xfrm flipV="1">
            <a:off x="806246" y="3592777"/>
            <a:ext cx="2813313" cy="559227"/>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252FA2DA-670F-BEAD-80E2-F427879D8317}"/>
              </a:ext>
            </a:extLst>
          </p:cNvPr>
          <p:cNvCxnSpPr>
            <a:cxnSpLocks/>
          </p:cNvCxnSpPr>
          <p:nvPr/>
        </p:nvCxnSpPr>
        <p:spPr>
          <a:xfrm flipV="1">
            <a:off x="806246" y="2557745"/>
            <a:ext cx="1768908" cy="1594259"/>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sp>
        <p:nvSpPr>
          <p:cNvPr id="5" name="Title 4">
            <a:extLst>
              <a:ext uri="{FF2B5EF4-FFF2-40B4-BE49-F238E27FC236}">
                <a16:creationId xmlns:a16="http://schemas.microsoft.com/office/drawing/2014/main" id="{D6F58216-126A-9467-2BDE-C9D8BBF26252}"/>
              </a:ext>
            </a:extLst>
          </p:cNvPr>
          <p:cNvSpPr>
            <a:spLocks noGrp="1"/>
          </p:cNvSpPr>
          <p:nvPr>
            <p:ph type="title"/>
          </p:nvPr>
        </p:nvSpPr>
        <p:spPr/>
        <p:txBody>
          <a:bodyPr/>
          <a:lstStyle/>
          <a:p>
            <a:r>
              <a:rPr lang="en-US" sz="3200" dirty="0">
                <a:latin typeface="PermianSlabSerifTypeface"/>
                <a:ea typeface="Open Sans Light"/>
              </a:rPr>
              <a:t>ARP Grant Funds Distribution Status </a:t>
            </a:r>
            <a:endParaRPr lang="en-US" sz="2800" dirty="0">
              <a:latin typeface="PermianSlabSerifTypeface"/>
              <a:ea typeface="Open Sans Light"/>
            </a:endParaRPr>
          </a:p>
        </p:txBody>
      </p:sp>
      <p:grpSp>
        <p:nvGrpSpPr>
          <p:cNvPr id="34" name="Group 33">
            <a:extLst>
              <a:ext uri="{FF2B5EF4-FFF2-40B4-BE49-F238E27FC236}">
                <a16:creationId xmlns:a16="http://schemas.microsoft.com/office/drawing/2014/main" id="{D3CFA5C1-1BD1-6054-68D0-D73DD35228D0}"/>
              </a:ext>
            </a:extLst>
          </p:cNvPr>
          <p:cNvGrpSpPr/>
          <p:nvPr/>
        </p:nvGrpSpPr>
        <p:grpSpPr>
          <a:xfrm>
            <a:off x="1633028" y="1103209"/>
            <a:ext cx="8534400" cy="5288275"/>
            <a:chOff x="1230817" y="843128"/>
            <a:chExt cx="6400800" cy="3966206"/>
          </a:xfrm>
        </p:grpSpPr>
        <p:sp>
          <p:nvSpPr>
            <p:cNvPr id="3" name="Rectangle 2">
              <a:extLst>
                <a:ext uri="{FF2B5EF4-FFF2-40B4-BE49-F238E27FC236}">
                  <a16:creationId xmlns:a16="http://schemas.microsoft.com/office/drawing/2014/main" id="{AA2AE303-56AE-14E8-0D04-9ACF446E3539}"/>
                </a:ext>
              </a:extLst>
            </p:cNvPr>
            <p:cNvSpPr/>
            <p:nvPr/>
          </p:nvSpPr>
          <p:spPr>
            <a:xfrm>
              <a:off x="1230817" y="843128"/>
              <a:ext cx="6400800" cy="548640"/>
            </a:xfrm>
            <a:prstGeom prst="rect">
              <a:avLst/>
            </a:prstGeom>
            <a:solidFill>
              <a:srgbClr val="1B365D"/>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defTabSz="1219140"/>
              <a:r>
                <a:rPr lang="en-US" sz="1867" b="1">
                  <a:solidFill>
                    <a:prstClr val="white"/>
                  </a:solidFill>
                  <a:latin typeface="Open Sans"/>
                  <a:ea typeface="Open Sans"/>
                  <a:cs typeface="Open Sans"/>
                </a:rPr>
                <a:t>Total Funds Obligated to Grantees</a:t>
              </a:r>
            </a:p>
            <a:p>
              <a:pPr algn="ctr" defTabSz="1219140"/>
              <a:r>
                <a:rPr lang="en-US" sz="1867" b="1">
                  <a:solidFill>
                    <a:prstClr val="white"/>
                  </a:solidFill>
                  <a:latin typeface="Open Sans"/>
                  <a:ea typeface="Open Sans"/>
                  <a:cs typeface="Open Sans"/>
                </a:rPr>
                <a:t>$1.3B</a:t>
              </a:r>
            </a:p>
          </p:txBody>
        </p:sp>
        <p:sp>
          <p:nvSpPr>
            <p:cNvPr id="10" name="Rectangle 9">
              <a:extLst>
                <a:ext uri="{FF2B5EF4-FFF2-40B4-BE49-F238E27FC236}">
                  <a16:creationId xmlns:a16="http://schemas.microsoft.com/office/drawing/2014/main" id="{A18DD9E5-5B0F-AD5D-A084-0795959CE7FC}"/>
                </a:ext>
              </a:extLst>
            </p:cNvPr>
            <p:cNvSpPr/>
            <p:nvPr/>
          </p:nvSpPr>
          <p:spPr>
            <a:xfrm>
              <a:off x="1857623" y="1687496"/>
              <a:ext cx="5486400" cy="548640"/>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defTabSz="1219140"/>
              <a:r>
                <a:rPr lang="en-US" sz="1867" b="1">
                  <a:solidFill>
                    <a:prstClr val="white"/>
                  </a:solidFill>
                  <a:latin typeface="Open Sans"/>
                  <a:ea typeface="Open Sans"/>
                  <a:cs typeface="Open Sans"/>
                </a:rPr>
                <a:t>Total Procurements Submitted (Awarded Vendor Contract) </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a:p>
              <a:pPr algn="ctr" defTabSz="1219140"/>
              <a:r>
                <a:rPr lang="en-US" sz="1867" b="1">
                  <a:solidFill>
                    <a:prstClr val="white"/>
                  </a:solidFill>
                  <a:latin typeface="Open Sans"/>
                  <a:ea typeface="Open Sans"/>
                  <a:cs typeface="Open Sans"/>
                </a:rPr>
                <a:t>$1.1B</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072CC974-9B9E-1644-37F7-5825EB0F9B12}"/>
                </a:ext>
              </a:extLst>
            </p:cNvPr>
            <p:cNvSpPr/>
            <p:nvPr/>
          </p:nvSpPr>
          <p:spPr>
            <a:xfrm>
              <a:off x="1916617" y="2550615"/>
              <a:ext cx="5052266" cy="548640"/>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defTabSz="1219140"/>
              <a:r>
                <a:rPr lang="en-US" sz="1867" b="1">
                  <a:solidFill>
                    <a:prstClr val="white"/>
                  </a:solidFill>
                  <a:latin typeface="Open Sans"/>
                  <a:ea typeface="Open Sans"/>
                  <a:cs typeface="Open Sans"/>
                </a:rPr>
                <a:t>Total Procurements Approved (Awarded Contract) </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a:p>
              <a:pPr algn="ctr" defTabSz="1219140"/>
              <a:r>
                <a:rPr lang="en-US" sz="1867" b="1">
                  <a:solidFill>
                    <a:prstClr val="white"/>
                  </a:solidFill>
                  <a:latin typeface="Open Sans"/>
                  <a:ea typeface="Open Sans"/>
                  <a:cs typeface="Open Sans"/>
                </a:rPr>
                <a:t>$1.06B</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Rectangle 17">
              <a:extLst>
                <a:ext uri="{FF2B5EF4-FFF2-40B4-BE49-F238E27FC236}">
                  <a16:creationId xmlns:a16="http://schemas.microsoft.com/office/drawing/2014/main" id="{0C085888-B0DA-7E52-68CD-6BE903F9074E}"/>
                </a:ext>
              </a:extLst>
            </p:cNvPr>
            <p:cNvSpPr/>
            <p:nvPr/>
          </p:nvSpPr>
          <p:spPr>
            <a:xfrm>
              <a:off x="2821207" y="3408786"/>
              <a:ext cx="3657600" cy="548640"/>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defTabSz="1219140"/>
              <a:r>
                <a:rPr lang="en-US" sz="1867" b="1">
                  <a:solidFill>
                    <a:prstClr val="white"/>
                  </a:solidFill>
                  <a:latin typeface="Open Sans"/>
                  <a:ea typeface="Open Sans"/>
                  <a:cs typeface="Open Sans"/>
                </a:rPr>
                <a:t>Submitted for Reimbursement</a:t>
              </a:r>
            </a:p>
            <a:p>
              <a:pPr algn="ctr" defTabSz="1219140"/>
              <a:r>
                <a:rPr lang="en-US" sz="1867" b="1">
                  <a:solidFill>
                    <a:prstClr val="white"/>
                  </a:solidFill>
                  <a:latin typeface="Open Sans"/>
                  <a:ea typeface="Open Sans"/>
                  <a:cs typeface="Open Sans"/>
                </a:rPr>
                <a:t>$447.6M</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Rectangle 19">
              <a:extLst>
                <a:ext uri="{FF2B5EF4-FFF2-40B4-BE49-F238E27FC236}">
                  <a16:creationId xmlns:a16="http://schemas.microsoft.com/office/drawing/2014/main" id="{F7722062-761C-9652-CEFC-29A7083447BA}"/>
                </a:ext>
              </a:extLst>
            </p:cNvPr>
            <p:cNvSpPr/>
            <p:nvPr/>
          </p:nvSpPr>
          <p:spPr>
            <a:xfrm>
              <a:off x="3056603" y="4260694"/>
              <a:ext cx="3200400" cy="548640"/>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defTabSz="1219140"/>
              <a:r>
                <a:rPr lang="en-US" sz="1867" b="1">
                  <a:solidFill>
                    <a:prstClr val="white"/>
                  </a:solidFill>
                  <a:latin typeface="Open Sans"/>
                  <a:ea typeface="Open Sans"/>
                  <a:cs typeface="Open Sans"/>
                </a:rPr>
                <a:t>Total Paid</a:t>
              </a:r>
            </a:p>
            <a:p>
              <a:pPr algn="ctr" defTabSz="1219140"/>
              <a:r>
                <a:rPr lang="en-US" sz="1867" b="1">
                  <a:solidFill>
                    <a:prstClr val="white"/>
                  </a:solidFill>
                  <a:latin typeface="Open Sans"/>
                  <a:ea typeface="Open Sans"/>
                  <a:cs typeface="Open Sans"/>
                </a:rPr>
                <a:t>$387.2M</a:t>
              </a:r>
              <a:endParaRPr lang="en-US" sz="1867" b="1">
                <a:solidFill>
                  <a:prstClr val="white"/>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 name="Arrow: Down 26">
              <a:extLst>
                <a:ext uri="{FF2B5EF4-FFF2-40B4-BE49-F238E27FC236}">
                  <a16:creationId xmlns:a16="http://schemas.microsoft.com/office/drawing/2014/main" id="{295FB6B4-1A57-707F-B2BB-821D37F573AD}"/>
                </a:ext>
              </a:extLst>
            </p:cNvPr>
            <p:cNvSpPr/>
            <p:nvPr/>
          </p:nvSpPr>
          <p:spPr>
            <a:xfrm>
              <a:off x="4482836" y="1450517"/>
              <a:ext cx="169606" cy="178229"/>
            </a:xfrm>
            <a:prstGeom prst="down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8" name="Arrow: Down 27">
              <a:extLst>
                <a:ext uri="{FF2B5EF4-FFF2-40B4-BE49-F238E27FC236}">
                  <a16:creationId xmlns:a16="http://schemas.microsoft.com/office/drawing/2014/main" id="{9C790927-B00F-7E53-B67C-A386592A616B}"/>
                </a:ext>
              </a:extLst>
            </p:cNvPr>
            <p:cNvSpPr/>
            <p:nvPr/>
          </p:nvSpPr>
          <p:spPr>
            <a:xfrm>
              <a:off x="4482836" y="2294886"/>
              <a:ext cx="169606" cy="178229"/>
            </a:xfrm>
            <a:prstGeom prst="down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9" name="Arrow: Down 28">
              <a:extLst>
                <a:ext uri="{FF2B5EF4-FFF2-40B4-BE49-F238E27FC236}">
                  <a16:creationId xmlns:a16="http://schemas.microsoft.com/office/drawing/2014/main" id="{2833DD2D-EAF6-0B71-1FDF-0668444D6244}"/>
                </a:ext>
              </a:extLst>
            </p:cNvPr>
            <p:cNvSpPr/>
            <p:nvPr/>
          </p:nvSpPr>
          <p:spPr>
            <a:xfrm>
              <a:off x="4482836" y="3176755"/>
              <a:ext cx="169606" cy="178229"/>
            </a:xfrm>
            <a:prstGeom prst="down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0" name="Arrow: Down 29">
              <a:extLst>
                <a:ext uri="{FF2B5EF4-FFF2-40B4-BE49-F238E27FC236}">
                  <a16:creationId xmlns:a16="http://schemas.microsoft.com/office/drawing/2014/main" id="{37308946-A0B8-B4EC-E3B1-BDFA63AEBD18}"/>
                </a:ext>
              </a:extLst>
            </p:cNvPr>
            <p:cNvSpPr/>
            <p:nvPr/>
          </p:nvSpPr>
          <p:spPr>
            <a:xfrm>
              <a:off x="4487197" y="4023077"/>
              <a:ext cx="169606" cy="178229"/>
            </a:xfrm>
            <a:prstGeom prst="down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cxnSp>
        <p:nvCxnSpPr>
          <p:cNvPr id="4" name="Elbow Connector 3">
            <a:extLst>
              <a:ext uri="{FF2B5EF4-FFF2-40B4-BE49-F238E27FC236}">
                <a16:creationId xmlns:a16="http://schemas.microsoft.com/office/drawing/2014/main" id="{356582AB-2763-2AF7-107D-350B52A2454A}"/>
              </a:ext>
            </a:extLst>
          </p:cNvPr>
          <p:cNvCxnSpPr>
            <a:cxnSpLocks/>
          </p:cNvCxnSpPr>
          <p:nvPr/>
        </p:nvCxnSpPr>
        <p:spPr>
          <a:xfrm flipV="1">
            <a:off x="9792031" y="1509595"/>
            <a:ext cx="383459" cy="1125824"/>
          </a:xfrm>
          <a:prstGeom prst="bentConnector3">
            <a:avLst>
              <a:gd name="adj1" fmla="val 179487"/>
            </a:avLst>
          </a:prstGeom>
          <a:ln>
            <a:solidFill>
              <a:srgbClr val="ED292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5508944-84FA-1023-F3B5-4240005D9D3A}"/>
              </a:ext>
            </a:extLst>
          </p:cNvPr>
          <p:cNvSpPr txBox="1"/>
          <p:nvPr/>
        </p:nvSpPr>
        <p:spPr>
          <a:xfrm>
            <a:off x="10482671" y="1505479"/>
            <a:ext cx="1788939" cy="1415580"/>
          </a:xfrm>
          <a:prstGeom prst="rect">
            <a:avLst/>
          </a:prstGeom>
          <a:noFill/>
        </p:spPr>
        <p:txBody>
          <a:bodyPr wrap="square" lIns="121920" tIns="60960" rIns="121920" bIns="60960" rtlCol="0" anchor="t">
            <a:spAutoFit/>
          </a:bodyPr>
          <a:lstStyle/>
          <a:p>
            <a:r>
              <a:rPr lang="en-US" sz="1733">
                <a:highlight>
                  <a:srgbClr val="FFFFFF"/>
                </a:highlight>
              </a:rPr>
              <a:t>84% of obligated funds have an associated</a:t>
            </a:r>
          </a:p>
          <a:p>
            <a:r>
              <a:rPr lang="en-US" sz="1600">
                <a:highlight>
                  <a:srgbClr val="FFFFFF"/>
                </a:highlight>
              </a:rPr>
              <a:t>procurement submitted </a:t>
            </a:r>
            <a:endParaRPr lang="en-US" sz="1600">
              <a:highlight>
                <a:srgbClr val="FFFFFF"/>
              </a:highlight>
              <a:cs typeface="Calibri"/>
            </a:endParaRPr>
          </a:p>
        </p:txBody>
      </p:sp>
      <p:cxnSp>
        <p:nvCxnSpPr>
          <p:cNvPr id="8" name="Elbow Connector 7">
            <a:extLst>
              <a:ext uri="{FF2B5EF4-FFF2-40B4-BE49-F238E27FC236}">
                <a16:creationId xmlns:a16="http://schemas.microsoft.com/office/drawing/2014/main" id="{F3D1FD82-94DD-FE10-EF37-9B7C95AC150F}"/>
              </a:ext>
            </a:extLst>
          </p:cNvPr>
          <p:cNvCxnSpPr>
            <a:cxnSpLocks/>
          </p:cNvCxnSpPr>
          <p:nvPr/>
        </p:nvCxnSpPr>
        <p:spPr>
          <a:xfrm flipV="1">
            <a:off x="9291844" y="2635420"/>
            <a:ext cx="500187" cy="1150825"/>
          </a:xfrm>
          <a:prstGeom prst="bentConnector3">
            <a:avLst>
              <a:gd name="adj1" fmla="val 160937"/>
            </a:avLst>
          </a:prstGeom>
          <a:ln>
            <a:solidFill>
              <a:srgbClr val="ED292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7C1BF82-4EDA-C40A-682F-886065061F82}"/>
              </a:ext>
            </a:extLst>
          </p:cNvPr>
          <p:cNvSpPr txBox="1"/>
          <p:nvPr/>
        </p:nvSpPr>
        <p:spPr>
          <a:xfrm>
            <a:off x="10167429" y="3115445"/>
            <a:ext cx="2051148" cy="861774"/>
          </a:xfrm>
          <a:prstGeom prst="rect">
            <a:avLst/>
          </a:prstGeom>
          <a:noFill/>
        </p:spPr>
        <p:txBody>
          <a:bodyPr wrap="square" lIns="121920" tIns="60960" rIns="121920" bIns="60960" rtlCol="0" anchor="t">
            <a:spAutoFit/>
          </a:bodyPr>
          <a:lstStyle/>
          <a:p>
            <a:r>
              <a:rPr lang="en-US" sz="1600">
                <a:highlight>
                  <a:srgbClr val="FFFFFF"/>
                </a:highlight>
              </a:rPr>
              <a:t>97%  are approved</a:t>
            </a:r>
          </a:p>
          <a:p>
            <a:r>
              <a:rPr lang="en-US" sz="1600">
                <a:highlight>
                  <a:srgbClr val="FFFFFF"/>
                </a:highlight>
              </a:rPr>
              <a:t>(2,481 procurements approved)</a:t>
            </a:r>
            <a:endParaRPr lang="en-US" sz="1600">
              <a:highlight>
                <a:srgbClr val="FFFFFF"/>
              </a:highlight>
              <a:cs typeface="Calibri"/>
            </a:endParaRPr>
          </a:p>
        </p:txBody>
      </p:sp>
      <p:cxnSp>
        <p:nvCxnSpPr>
          <p:cNvPr id="14" name="Elbow Connector 13">
            <a:extLst>
              <a:ext uri="{FF2B5EF4-FFF2-40B4-BE49-F238E27FC236}">
                <a16:creationId xmlns:a16="http://schemas.microsoft.com/office/drawing/2014/main" id="{D91B6185-5FD7-1130-6DAE-3CCE8D4CFFEC}"/>
              </a:ext>
            </a:extLst>
          </p:cNvPr>
          <p:cNvCxnSpPr>
            <a:cxnSpLocks/>
          </p:cNvCxnSpPr>
          <p:nvPr/>
        </p:nvCxnSpPr>
        <p:spPr>
          <a:xfrm flipV="1">
            <a:off x="8638409" y="3786245"/>
            <a:ext cx="653435" cy="1144228"/>
          </a:xfrm>
          <a:prstGeom prst="bentConnector3">
            <a:avLst>
              <a:gd name="adj1" fmla="val 146646"/>
            </a:avLst>
          </a:prstGeom>
          <a:ln>
            <a:solidFill>
              <a:srgbClr val="ED292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A13C245-28DC-A560-F9A1-FF962DC7A808}"/>
              </a:ext>
            </a:extLst>
          </p:cNvPr>
          <p:cNvSpPr txBox="1"/>
          <p:nvPr/>
        </p:nvSpPr>
        <p:spPr>
          <a:xfrm>
            <a:off x="9688866" y="4343524"/>
            <a:ext cx="2299935" cy="1107996"/>
          </a:xfrm>
          <a:prstGeom prst="rect">
            <a:avLst/>
          </a:prstGeom>
          <a:noFill/>
        </p:spPr>
        <p:txBody>
          <a:bodyPr wrap="square" lIns="121920" tIns="60960" rIns="121920" bIns="60960" rtlCol="0" anchor="t">
            <a:spAutoFit/>
          </a:bodyPr>
          <a:lstStyle/>
          <a:p>
            <a:r>
              <a:rPr lang="en-US" sz="1600">
                <a:highlight>
                  <a:srgbClr val="FFFFFF"/>
                </a:highlight>
              </a:rPr>
              <a:t> 42% of approved procurement dollars have submitted for reimbursement</a:t>
            </a:r>
          </a:p>
        </p:txBody>
      </p:sp>
      <p:cxnSp>
        <p:nvCxnSpPr>
          <p:cNvPr id="19" name="Elbow Connector 18">
            <a:extLst>
              <a:ext uri="{FF2B5EF4-FFF2-40B4-BE49-F238E27FC236}">
                <a16:creationId xmlns:a16="http://schemas.microsoft.com/office/drawing/2014/main" id="{5451D69B-2006-3A7C-054D-6ECA8735473D}"/>
              </a:ext>
            </a:extLst>
          </p:cNvPr>
          <p:cNvCxnSpPr>
            <a:cxnSpLocks/>
          </p:cNvCxnSpPr>
          <p:nvPr/>
        </p:nvCxnSpPr>
        <p:spPr>
          <a:xfrm flipV="1">
            <a:off x="8342671" y="4930473"/>
            <a:ext cx="295739" cy="1144228"/>
          </a:xfrm>
          <a:prstGeom prst="bentConnector3">
            <a:avLst>
              <a:gd name="adj1" fmla="val 203064"/>
            </a:avLst>
          </a:prstGeom>
          <a:ln>
            <a:solidFill>
              <a:srgbClr val="ED292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7AE8329-CAB4-6298-800B-92AD94D612C7}"/>
              </a:ext>
            </a:extLst>
          </p:cNvPr>
          <p:cNvSpPr txBox="1"/>
          <p:nvPr/>
        </p:nvSpPr>
        <p:spPr>
          <a:xfrm>
            <a:off x="9032406" y="5784281"/>
            <a:ext cx="1808055" cy="615553"/>
          </a:xfrm>
          <a:prstGeom prst="rect">
            <a:avLst/>
          </a:prstGeom>
          <a:noFill/>
        </p:spPr>
        <p:txBody>
          <a:bodyPr wrap="square" lIns="121920" tIns="60960" rIns="121920" bIns="60960" rtlCol="0" anchor="t">
            <a:spAutoFit/>
          </a:bodyPr>
          <a:lstStyle/>
          <a:p>
            <a:r>
              <a:rPr lang="en-US" sz="1600">
                <a:highlight>
                  <a:srgbClr val="FFFFFF"/>
                </a:highlight>
              </a:rPr>
              <a:t> 87% of requested reimbursements</a:t>
            </a:r>
            <a:endParaRPr lang="en-US" sz="2400">
              <a:ea typeface="Calibri"/>
              <a:cs typeface="Calibri"/>
            </a:endParaRPr>
          </a:p>
        </p:txBody>
      </p:sp>
      <p:sp>
        <p:nvSpPr>
          <p:cNvPr id="26" name="TextBox 25">
            <a:extLst>
              <a:ext uri="{FF2B5EF4-FFF2-40B4-BE49-F238E27FC236}">
                <a16:creationId xmlns:a16="http://schemas.microsoft.com/office/drawing/2014/main" id="{FBF193B6-6161-E586-213D-C9036F0DCD63}"/>
              </a:ext>
            </a:extLst>
          </p:cNvPr>
          <p:cNvSpPr txBox="1"/>
          <p:nvPr/>
        </p:nvSpPr>
        <p:spPr>
          <a:xfrm>
            <a:off x="-118797" y="4255424"/>
            <a:ext cx="3422173" cy="338554"/>
          </a:xfrm>
          <a:prstGeom prst="rect">
            <a:avLst/>
          </a:prstGeom>
          <a:noFill/>
        </p:spPr>
        <p:txBody>
          <a:bodyPr wrap="square" rtlCol="0">
            <a:spAutoFit/>
          </a:bodyPr>
          <a:lstStyle/>
          <a:p>
            <a:pPr algn="ctr"/>
            <a:r>
              <a:rPr lang="en-US" sz="1600"/>
              <a:t>Optional Pre-Award Reviews </a:t>
            </a:r>
          </a:p>
        </p:txBody>
      </p:sp>
      <p:sp>
        <p:nvSpPr>
          <p:cNvPr id="9" name="Oval 8">
            <a:extLst>
              <a:ext uri="{FF2B5EF4-FFF2-40B4-BE49-F238E27FC236}">
                <a16:creationId xmlns:a16="http://schemas.microsoft.com/office/drawing/2014/main" id="{75A49C7D-B4C2-31DC-D843-2DE3A8177A58}"/>
              </a:ext>
            </a:extLst>
          </p:cNvPr>
          <p:cNvSpPr/>
          <p:nvPr/>
        </p:nvSpPr>
        <p:spPr>
          <a:xfrm flipH="1">
            <a:off x="9936434" y="961268"/>
            <a:ext cx="461991" cy="432619"/>
          </a:xfrm>
          <a:prstGeom prst="ellipse">
            <a:avLst/>
          </a:prstGeom>
          <a:solidFill>
            <a:schemeClr val="accent5">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667"/>
              <a:t>1</a:t>
            </a:r>
          </a:p>
        </p:txBody>
      </p:sp>
      <p:sp>
        <p:nvSpPr>
          <p:cNvPr id="15" name="Oval 14">
            <a:extLst>
              <a:ext uri="{FF2B5EF4-FFF2-40B4-BE49-F238E27FC236}">
                <a16:creationId xmlns:a16="http://schemas.microsoft.com/office/drawing/2014/main" id="{967D1596-68B1-943C-0876-48AA55A70D0A}"/>
              </a:ext>
            </a:extLst>
          </p:cNvPr>
          <p:cNvSpPr/>
          <p:nvPr/>
        </p:nvSpPr>
        <p:spPr>
          <a:xfrm flipH="1">
            <a:off x="9574553" y="2057289"/>
            <a:ext cx="461991" cy="432619"/>
          </a:xfrm>
          <a:prstGeom prst="ellipse">
            <a:avLst/>
          </a:prstGeom>
          <a:solidFill>
            <a:schemeClr val="accent5">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2</a:t>
            </a:r>
          </a:p>
        </p:txBody>
      </p:sp>
      <p:sp>
        <p:nvSpPr>
          <p:cNvPr id="16" name="Oval 15">
            <a:extLst>
              <a:ext uri="{FF2B5EF4-FFF2-40B4-BE49-F238E27FC236}">
                <a16:creationId xmlns:a16="http://schemas.microsoft.com/office/drawing/2014/main" id="{5B446E08-46A5-DD02-B1B5-7ACCC0791999}"/>
              </a:ext>
            </a:extLst>
          </p:cNvPr>
          <p:cNvSpPr/>
          <p:nvPr/>
        </p:nvSpPr>
        <p:spPr>
          <a:xfrm flipH="1">
            <a:off x="9056717" y="3191272"/>
            <a:ext cx="461991" cy="432619"/>
          </a:xfrm>
          <a:prstGeom prst="ellipse">
            <a:avLst/>
          </a:prstGeom>
          <a:solidFill>
            <a:schemeClr val="accent5">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3</a:t>
            </a:r>
          </a:p>
        </p:txBody>
      </p:sp>
      <p:sp>
        <p:nvSpPr>
          <p:cNvPr id="21" name="Oval 20">
            <a:extLst>
              <a:ext uri="{FF2B5EF4-FFF2-40B4-BE49-F238E27FC236}">
                <a16:creationId xmlns:a16="http://schemas.microsoft.com/office/drawing/2014/main" id="{1B96CEC2-B7E3-3B3A-DC6D-053D0D127335}"/>
              </a:ext>
            </a:extLst>
          </p:cNvPr>
          <p:cNvSpPr/>
          <p:nvPr/>
        </p:nvSpPr>
        <p:spPr>
          <a:xfrm flipH="1">
            <a:off x="8430746" y="4344928"/>
            <a:ext cx="461991" cy="432619"/>
          </a:xfrm>
          <a:prstGeom prst="ellipse">
            <a:avLst/>
          </a:prstGeom>
          <a:solidFill>
            <a:schemeClr val="accent5">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4</a:t>
            </a:r>
          </a:p>
        </p:txBody>
      </p:sp>
      <p:sp>
        <p:nvSpPr>
          <p:cNvPr id="22" name="Oval 21">
            <a:extLst>
              <a:ext uri="{FF2B5EF4-FFF2-40B4-BE49-F238E27FC236}">
                <a16:creationId xmlns:a16="http://schemas.microsoft.com/office/drawing/2014/main" id="{1E66665C-83A7-47EA-572E-AC360E34446A}"/>
              </a:ext>
            </a:extLst>
          </p:cNvPr>
          <p:cNvSpPr/>
          <p:nvPr/>
        </p:nvSpPr>
        <p:spPr>
          <a:xfrm flipH="1">
            <a:off x="8109147" y="5494747"/>
            <a:ext cx="461991" cy="432619"/>
          </a:xfrm>
          <a:prstGeom prst="ellipse">
            <a:avLst/>
          </a:prstGeom>
          <a:solidFill>
            <a:schemeClr val="accent5">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t>5</a:t>
            </a:r>
          </a:p>
        </p:txBody>
      </p:sp>
      <p:graphicFrame>
        <p:nvGraphicFramePr>
          <p:cNvPr id="2" name="Table 1">
            <a:extLst>
              <a:ext uri="{FF2B5EF4-FFF2-40B4-BE49-F238E27FC236}">
                <a16:creationId xmlns:a16="http://schemas.microsoft.com/office/drawing/2014/main" id="{138A75CF-A10C-A33B-5C18-E85B7484ADB1}"/>
              </a:ext>
            </a:extLst>
          </p:cNvPr>
          <p:cNvGraphicFramePr>
            <a:graphicFrameLocks noGrp="1"/>
          </p:cNvGraphicFramePr>
          <p:nvPr/>
        </p:nvGraphicFramePr>
        <p:xfrm>
          <a:off x="203200" y="4608088"/>
          <a:ext cx="2844800" cy="686243"/>
        </p:xfrm>
        <a:graphic>
          <a:graphicData uri="http://schemas.openxmlformats.org/drawingml/2006/table">
            <a:tbl>
              <a:tblPr>
                <a:tableStyleId>{5C22544A-7EE6-4342-B048-85BDC9FD1C3A}</a:tableStyleId>
              </a:tblPr>
              <a:tblGrid>
                <a:gridCol w="1968521">
                  <a:extLst>
                    <a:ext uri="{9D8B030D-6E8A-4147-A177-3AD203B41FA5}">
                      <a16:colId xmlns:a16="http://schemas.microsoft.com/office/drawing/2014/main" val="1480554804"/>
                    </a:ext>
                  </a:extLst>
                </a:gridCol>
                <a:gridCol w="876279">
                  <a:extLst>
                    <a:ext uri="{9D8B030D-6E8A-4147-A177-3AD203B41FA5}">
                      <a16:colId xmlns:a16="http://schemas.microsoft.com/office/drawing/2014/main" val="2302594587"/>
                    </a:ext>
                  </a:extLst>
                </a:gridCol>
              </a:tblGrid>
              <a:tr h="360567">
                <a:tc>
                  <a:txBody>
                    <a:bodyPr/>
                    <a:lstStyle/>
                    <a:p>
                      <a:pPr algn="l" fontAlgn="b"/>
                      <a:r>
                        <a:rPr lang="en-US" sz="1300" b="1" u="none" strike="noStrike">
                          <a:solidFill>
                            <a:schemeClr val="bg1"/>
                          </a:solidFill>
                          <a:effectLst/>
                          <a:latin typeface="Open Sans"/>
                          <a:ea typeface="Open Sans"/>
                          <a:cs typeface="Open Sans"/>
                        </a:rPr>
                        <a:t> Pre-Award Submitted</a:t>
                      </a:r>
                      <a:endParaRPr lang="en-US" sz="1300" b="1" i="0" u="none" strike="noStrike">
                        <a:solidFill>
                          <a:schemeClr val="bg1"/>
                        </a:solidFill>
                        <a:effectLst/>
                        <a:latin typeface="Open Sans"/>
                        <a:ea typeface="Open Sans"/>
                        <a:cs typeface="Open Sans"/>
                      </a:endParaRPr>
                    </a:p>
                  </a:txBody>
                  <a:tcPr marL="8467" marR="8467" marT="8467"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23072"/>
                    </a:solidFill>
                  </a:tcPr>
                </a:tc>
                <a:tc>
                  <a:txBody>
                    <a:bodyPr/>
                    <a:lstStyle/>
                    <a:p>
                      <a:pPr algn="ctr" fontAlgn="b"/>
                      <a:r>
                        <a:rPr lang="en-US" sz="1300" b="1" u="none" strike="noStrike">
                          <a:effectLst/>
                          <a:latin typeface="Open Sans"/>
                          <a:ea typeface="Open Sans"/>
                          <a:cs typeface="Open Sans"/>
                        </a:rPr>
                        <a:t> $41.9M </a:t>
                      </a:r>
                      <a:endParaRPr lang="en-US" sz="1300" b="1" i="0" u="none" strike="noStrike">
                        <a:effectLst/>
                        <a:latin typeface="Open Sans" panose="020B0606030504020204" pitchFamily="34" charset="0"/>
                        <a:ea typeface="Open Sans" panose="020B0606030504020204" pitchFamily="34" charset="0"/>
                        <a:cs typeface="Open Sans" panose="020B0606030504020204" pitchFamily="34" charset="0"/>
                      </a:endParaRPr>
                    </a:p>
                  </a:txBody>
                  <a:tcPr marL="8467" marR="8467" marT="8467"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88491117"/>
                  </a:ext>
                </a:extLst>
              </a:tr>
              <a:tr h="325676">
                <a:tc>
                  <a:txBody>
                    <a:bodyPr/>
                    <a:lstStyle/>
                    <a:p>
                      <a:pPr algn="l" fontAlgn="b"/>
                      <a:r>
                        <a:rPr lang="en-US" sz="1300" b="1" u="none" strike="noStrike">
                          <a:solidFill>
                            <a:schemeClr val="bg1"/>
                          </a:solidFill>
                          <a:effectLst/>
                          <a:latin typeface="Open Sans"/>
                          <a:ea typeface="Open Sans"/>
                          <a:cs typeface="Open Sans"/>
                        </a:rPr>
                        <a:t> Pre-Award Approved</a:t>
                      </a:r>
                      <a:endParaRPr lang="en-US" sz="1300" b="1" i="0" u="none" strike="noStrike">
                        <a:solidFill>
                          <a:schemeClr val="bg1"/>
                        </a:solidFill>
                        <a:effectLst/>
                        <a:latin typeface="Open Sans"/>
                        <a:ea typeface="Open Sans"/>
                        <a:cs typeface="Open Sans"/>
                      </a:endParaRPr>
                    </a:p>
                  </a:txBody>
                  <a:tcPr marL="8467" marR="8467" marT="8467"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023072"/>
                    </a:solidFill>
                  </a:tcPr>
                </a:tc>
                <a:tc>
                  <a:txBody>
                    <a:bodyPr/>
                    <a:lstStyle/>
                    <a:p>
                      <a:pPr algn="ctr" fontAlgn="b"/>
                      <a:r>
                        <a:rPr lang="en-US" sz="1300" b="1" u="none" strike="noStrike">
                          <a:effectLst/>
                          <a:latin typeface="Open Sans"/>
                          <a:ea typeface="Open Sans"/>
                          <a:cs typeface="Open Sans"/>
                        </a:rPr>
                        <a:t> $23.9M </a:t>
                      </a:r>
                      <a:endParaRPr lang="en-US" sz="1300" b="1" i="0" u="none" strike="noStrike">
                        <a:effectLst/>
                        <a:latin typeface="Open Sans" panose="020B0606030504020204" pitchFamily="34" charset="0"/>
                        <a:ea typeface="Open Sans" panose="020B0606030504020204" pitchFamily="34" charset="0"/>
                        <a:cs typeface="Open Sans" panose="020B0606030504020204" pitchFamily="34" charset="0"/>
                      </a:endParaRPr>
                    </a:p>
                  </a:txBody>
                  <a:tcPr marL="8467" marR="8467" marT="8467"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97353663"/>
                  </a:ext>
                </a:extLst>
              </a:tr>
            </a:tbl>
          </a:graphicData>
        </a:graphic>
      </p:graphicFrame>
      <p:sp>
        <p:nvSpPr>
          <p:cNvPr id="6" name="TextBox 5">
            <a:extLst>
              <a:ext uri="{FF2B5EF4-FFF2-40B4-BE49-F238E27FC236}">
                <a16:creationId xmlns:a16="http://schemas.microsoft.com/office/drawing/2014/main" id="{737C26F0-1FB0-A68E-A41A-69406B500E9E}"/>
              </a:ext>
            </a:extLst>
          </p:cNvPr>
          <p:cNvSpPr txBox="1"/>
          <p:nvPr/>
        </p:nvSpPr>
        <p:spPr>
          <a:xfrm>
            <a:off x="8340142" y="6569323"/>
            <a:ext cx="3985940" cy="369268"/>
          </a:xfrm>
          <a:prstGeom prst="rect">
            <a:avLst/>
          </a:prstGeom>
          <a:noFill/>
        </p:spPr>
        <p:txBody>
          <a:bodyPr wrap="square" lIns="162560" tIns="81280" rIns="162560" bIns="81280" rtlCol="0" anchor="t">
            <a:spAutoFit/>
          </a:bodyPr>
          <a:lstStyle/>
          <a:p>
            <a:pPr defTabSz="1625519"/>
            <a:r>
              <a:rPr lang="en-US" sz="1333" b="1" i="1">
                <a:solidFill>
                  <a:prstClr val="black"/>
                </a:solidFill>
                <a:highlight>
                  <a:srgbClr val="FFFFFF"/>
                </a:highlight>
                <a:latin typeface="Open Sans"/>
                <a:ea typeface="Open Sans"/>
                <a:cs typeface="Open Sans"/>
              </a:rPr>
              <a:t>*Does not include administrative expenses.</a:t>
            </a:r>
          </a:p>
        </p:txBody>
      </p:sp>
    </p:spTree>
    <p:extLst>
      <p:ext uri="{BB962C8B-B14F-4D97-AF65-F5344CB8AC3E}">
        <p14:creationId xmlns:p14="http://schemas.microsoft.com/office/powerpoint/2010/main" val="2368267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20C6D-CA56-4B68-95C1-EFDF93999882}"/>
              </a:ext>
            </a:extLst>
          </p:cNvPr>
          <p:cNvSpPr>
            <a:spLocks noGrp="1"/>
          </p:cNvSpPr>
          <p:nvPr>
            <p:ph type="title"/>
          </p:nvPr>
        </p:nvSpPr>
        <p:spPr/>
        <p:txBody>
          <a:bodyPr/>
          <a:lstStyle/>
          <a:p>
            <a:r>
              <a:rPr lang="en-US" sz="3200" dirty="0">
                <a:latin typeface="PermianSlabSerifTypeface"/>
                <a:ea typeface="Open Sans Light"/>
              </a:rPr>
              <a:t>ARP Program Status Update</a:t>
            </a:r>
            <a:endParaRPr lang="en-US" dirty="0">
              <a:latin typeface="PermianSlabSerifTypeface"/>
              <a:ea typeface="Open Sans Light"/>
            </a:endParaRPr>
          </a:p>
        </p:txBody>
      </p:sp>
      <p:grpSp>
        <p:nvGrpSpPr>
          <p:cNvPr id="94" name="Group 93">
            <a:extLst>
              <a:ext uri="{FF2B5EF4-FFF2-40B4-BE49-F238E27FC236}">
                <a16:creationId xmlns:a16="http://schemas.microsoft.com/office/drawing/2014/main" id="{B7763CD1-30C0-4A93-B87C-88DB87909D0D}"/>
              </a:ext>
            </a:extLst>
          </p:cNvPr>
          <p:cNvGrpSpPr/>
          <p:nvPr/>
        </p:nvGrpSpPr>
        <p:grpSpPr>
          <a:xfrm>
            <a:off x="1288714" y="3107325"/>
            <a:ext cx="2682240" cy="2882795"/>
            <a:chOff x="5582883" y="673937"/>
            <a:chExt cx="2276859" cy="2162096"/>
          </a:xfrm>
        </p:grpSpPr>
        <p:sp>
          <p:nvSpPr>
            <p:cNvPr id="95" name="Rectangle 94">
              <a:extLst>
                <a:ext uri="{FF2B5EF4-FFF2-40B4-BE49-F238E27FC236}">
                  <a16:creationId xmlns:a16="http://schemas.microsoft.com/office/drawing/2014/main" id="{C3DB6080-FF83-49B1-83AA-8532D2EB6D73}"/>
                </a:ext>
              </a:extLst>
            </p:cNvPr>
            <p:cNvSpPr/>
            <p:nvPr/>
          </p:nvSpPr>
          <p:spPr bwMode="auto">
            <a:xfrm rot="16200000">
              <a:off x="5640775" y="617066"/>
              <a:ext cx="2161078" cy="2276856"/>
            </a:xfrm>
            <a:prstGeom prst="rect">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33"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rPr>
                <a:t>Text</a:t>
              </a:r>
              <a:endParaRPr kumimoji="0" lang="en-US" sz="2667"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endParaRPr>
            </a:p>
          </p:txBody>
        </p:sp>
        <p:sp>
          <p:nvSpPr>
            <p:cNvPr id="96" name="Rectangle 95">
              <a:extLst>
                <a:ext uri="{FF2B5EF4-FFF2-40B4-BE49-F238E27FC236}">
                  <a16:creationId xmlns:a16="http://schemas.microsoft.com/office/drawing/2014/main" id="{73D747FD-51C6-484A-AA5D-B922892CBB9C}"/>
                </a:ext>
              </a:extLst>
            </p:cNvPr>
            <p:cNvSpPr/>
            <p:nvPr/>
          </p:nvSpPr>
          <p:spPr bwMode="auto">
            <a:xfrm rot="16200000">
              <a:off x="6032838" y="223982"/>
              <a:ext cx="1376948" cy="2276858"/>
            </a:xfrm>
            <a:prstGeom prst="rect">
              <a:avLst/>
            </a:prstGeom>
            <a:solidFill>
              <a:srgbClr val="1B365D"/>
            </a:solidFill>
            <a:ln>
              <a:no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1375467" rtl="0" eaLnBrk="1" fontAlgn="auto" latinLnBrk="0" hangingPunct="1">
                <a:lnSpc>
                  <a:spcPct val="100000"/>
                </a:lnSpc>
                <a:spcBef>
                  <a:spcPts val="0"/>
                </a:spcBef>
                <a:spcAft>
                  <a:spcPts val="0"/>
                </a:spcAft>
                <a:buClrTx/>
                <a:buSzTx/>
                <a:buFontTx/>
                <a:buNone/>
                <a:tabLst/>
                <a:defRPr/>
              </a:pPr>
              <a:endParaRPr kumimoji="0" lang="en-US" sz="2667"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97" name="Sev01">
              <a:extLst>
                <a:ext uri="{FF2B5EF4-FFF2-40B4-BE49-F238E27FC236}">
                  <a16:creationId xmlns:a16="http://schemas.microsoft.com/office/drawing/2014/main" id="{60668B84-DCA1-4230-91DE-180C9C5E436E}"/>
                </a:ext>
              </a:extLst>
            </p:cNvPr>
            <p:cNvSpPr>
              <a:spLocks/>
            </p:cNvSpPr>
            <p:nvPr/>
          </p:nvSpPr>
          <p:spPr>
            <a:xfrm>
              <a:off x="6159355" y="1505849"/>
              <a:ext cx="1034936" cy="914400"/>
            </a:xfrm>
            <a:prstGeom prst="ellipse">
              <a:avLst/>
            </a:prstGeom>
            <a:solidFill>
              <a:schemeClr val="bg1"/>
            </a:solidFill>
            <a:ln w="57150">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lang="en-US" sz="2000" b="1" dirty="0">
                  <a:solidFill>
                    <a:srgbClr val="1B365D"/>
                  </a:solidFill>
                  <a:latin typeface="Open Sans"/>
                  <a:ea typeface="Open Sans"/>
                  <a:cs typeface="Open Sans"/>
                </a:rPr>
                <a:t>826</a:t>
              </a:r>
              <a:endParaRPr lang="en-US" sz="2000" b="1" i="0" u="none" strike="noStrike" kern="1200" cap="none" spc="0" normalizeH="0" baseline="0" noProof="0" dirty="0">
                <a:ln>
                  <a:noFill/>
                </a:ln>
                <a:solidFill>
                  <a:srgbClr val="1B365D"/>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98" name="TextBox 97">
              <a:extLst>
                <a:ext uri="{FF2B5EF4-FFF2-40B4-BE49-F238E27FC236}">
                  <a16:creationId xmlns:a16="http://schemas.microsoft.com/office/drawing/2014/main" id="{9D3DF2B6-D446-4432-BCDD-96848A8973B7}"/>
                </a:ext>
              </a:extLst>
            </p:cNvPr>
            <p:cNvSpPr txBox="1"/>
            <p:nvPr/>
          </p:nvSpPr>
          <p:spPr>
            <a:xfrm>
              <a:off x="5686435" y="756626"/>
              <a:ext cx="2077271" cy="484748"/>
            </a:xfrm>
            <a:prstGeom prst="rect">
              <a:avLst/>
            </a:prstGeom>
            <a:noFill/>
          </p:spPr>
          <p:txBody>
            <a:bodyPr wrap="square" lIns="0" tIns="0" rIns="0" bIns="0">
              <a:spAutoFit/>
            </a:bodyP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Construction Projects</a:t>
              </a:r>
            </a:p>
          </p:txBody>
        </p:sp>
      </p:grpSp>
      <p:grpSp>
        <p:nvGrpSpPr>
          <p:cNvPr id="113" name="Group 112">
            <a:extLst>
              <a:ext uri="{FF2B5EF4-FFF2-40B4-BE49-F238E27FC236}">
                <a16:creationId xmlns:a16="http://schemas.microsoft.com/office/drawing/2014/main" id="{17E1A051-1804-401E-9E96-5CEDD979E8D0}"/>
              </a:ext>
            </a:extLst>
          </p:cNvPr>
          <p:cNvGrpSpPr/>
          <p:nvPr/>
        </p:nvGrpSpPr>
        <p:grpSpPr>
          <a:xfrm>
            <a:off x="4754883" y="3107325"/>
            <a:ext cx="2682240" cy="2882795"/>
            <a:chOff x="5582883" y="673937"/>
            <a:chExt cx="2276859" cy="2162096"/>
          </a:xfrm>
        </p:grpSpPr>
        <p:sp>
          <p:nvSpPr>
            <p:cNvPr id="114" name="Rectangle 113">
              <a:extLst>
                <a:ext uri="{FF2B5EF4-FFF2-40B4-BE49-F238E27FC236}">
                  <a16:creationId xmlns:a16="http://schemas.microsoft.com/office/drawing/2014/main" id="{FC28A747-3188-417A-AC88-02A75DACBBF0}"/>
                </a:ext>
              </a:extLst>
            </p:cNvPr>
            <p:cNvSpPr/>
            <p:nvPr/>
          </p:nvSpPr>
          <p:spPr bwMode="auto">
            <a:xfrm rot="16200000">
              <a:off x="5640775" y="617066"/>
              <a:ext cx="2161078" cy="2276856"/>
            </a:xfrm>
            <a:prstGeom prst="rect">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33"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rPr>
                <a:t>Text</a:t>
              </a:r>
              <a:endParaRPr kumimoji="0" lang="en-US" sz="2667"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endParaRPr>
            </a:p>
          </p:txBody>
        </p:sp>
        <p:sp>
          <p:nvSpPr>
            <p:cNvPr id="115" name="Rectangle 114">
              <a:extLst>
                <a:ext uri="{FF2B5EF4-FFF2-40B4-BE49-F238E27FC236}">
                  <a16:creationId xmlns:a16="http://schemas.microsoft.com/office/drawing/2014/main" id="{4CB1D4A1-7D2F-49F0-A21B-1FBE42EE0791}"/>
                </a:ext>
              </a:extLst>
            </p:cNvPr>
            <p:cNvSpPr/>
            <p:nvPr/>
          </p:nvSpPr>
          <p:spPr bwMode="auto">
            <a:xfrm rot="16200000">
              <a:off x="6032838" y="223982"/>
              <a:ext cx="1376948" cy="2276858"/>
            </a:xfrm>
            <a:prstGeom prst="rect">
              <a:avLst/>
            </a:prstGeom>
            <a:solidFill>
              <a:srgbClr val="1B365D"/>
            </a:solidFill>
            <a:ln>
              <a:no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1375467" rtl="0" eaLnBrk="1" fontAlgn="auto" latinLnBrk="0" hangingPunct="1">
                <a:lnSpc>
                  <a:spcPct val="100000"/>
                </a:lnSpc>
                <a:spcBef>
                  <a:spcPts val="0"/>
                </a:spcBef>
                <a:spcAft>
                  <a:spcPts val="0"/>
                </a:spcAft>
                <a:buClrTx/>
                <a:buSzTx/>
                <a:buFontTx/>
                <a:buNone/>
                <a:tabLst/>
                <a:defRPr/>
              </a:pPr>
              <a:endParaRPr kumimoji="0" lang="en-US" sz="2667"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116" name="Sev01">
              <a:extLst>
                <a:ext uri="{FF2B5EF4-FFF2-40B4-BE49-F238E27FC236}">
                  <a16:creationId xmlns:a16="http://schemas.microsoft.com/office/drawing/2014/main" id="{60B989FC-8D55-47D7-A9D3-0058CE2E1C23}"/>
                </a:ext>
              </a:extLst>
            </p:cNvPr>
            <p:cNvSpPr>
              <a:spLocks/>
            </p:cNvSpPr>
            <p:nvPr/>
          </p:nvSpPr>
          <p:spPr>
            <a:xfrm>
              <a:off x="6159356" y="1505849"/>
              <a:ext cx="1034936" cy="914400"/>
            </a:xfrm>
            <a:prstGeom prst="ellipse">
              <a:avLst/>
            </a:prstGeom>
            <a:solidFill>
              <a:schemeClr val="bg1"/>
            </a:solidFill>
            <a:ln w="57150">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lang="en-US" sz="2000" b="1" dirty="0">
                  <a:solidFill>
                    <a:srgbClr val="1B365D"/>
                  </a:solidFill>
                  <a:latin typeface="Open Sans"/>
                  <a:ea typeface="Open Sans"/>
                  <a:cs typeface="Open Sans"/>
                </a:rPr>
                <a:t>63</a:t>
              </a:r>
              <a:endParaRPr lang="en-US" sz="2000" b="1" i="0" u="none" strike="noStrike" kern="1200" cap="none" spc="0" normalizeH="0" baseline="0" noProof="0" dirty="0">
                <a:ln>
                  <a:noFill/>
                </a:ln>
                <a:solidFill>
                  <a:srgbClr val="1B365D"/>
                </a:solidFill>
                <a:effectLst/>
                <a:uLnTx/>
                <a:uFillTx/>
                <a:latin typeface="Open Sans"/>
                <a:ea typeface="Open Sans"/>
                <a:cs typeface="Open Sans"/>
              </a:endParaRPr>
            </a:p>
          </p:txBody>
        </p:sp>
        <p:sp>
          <p:nvSpPr>
            <p:cNvPr id="117" name="TextBox 116">
              <a:extLst>
                <a:ext uri="{FF2B5EF4-FFF2-40B4-BE49-F238E27FC236}">
                  <a16:creationId xmlns:a16="http://schemas.microsoft.com/office/drawing/2014/main" id="{D8921759-8E62-4F50-92EA-6AD2E16E2C0C}"/>
                </a:ext>
              </a:extLst>
            </p:cNvPr>
            <p:cNvSpPr txBox="1"/>
            <p:nvPr/>
          </p:nvSpPr>
          <p:spPr>
            <a:xfrm>
              <a:off x="5686435" y="756626"/>
              <a:ext cx="2077271" cy="484748"/>
            </a:xfrm>
            <a:prstGeom prst="rect">
              <a:avLst/>
            </a:prstGeom>
            <a:noFill/>
          </p:spPr>
          <p:txBody>
            <a:bodyPr wrap="square" lIns="0" tIns="0" rIns="0" bIns="0">
              <a:spAutoFit/>
            </a:bodyP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Completed Projects*</a:t>
              </a:r>
            </a:p>
          </p:txBody>
        </p:sp>
      </p:grpSp>
      <p:sp>
        <p:nvSpPr>
          <p:cNvPr id="59" name="Rectangle 58">
            <a:extLst>
              <a:ext uri="{FF2B5EF4-FFF2-40B4-BE49-F238E27FC236}">
                <a16:creationId xmlns:a16="http://schemas.microsoft.com/office/drawing/2014/main" id="{69200887-9D84-4494-939D-09A1D0BD4312}"/>
              </a:ext>
            </a:extLst>
          </p:cNvPr>
          <p:cNvSpPr/>
          <p:nvPr/>
        </p:nvSpPr>
        <p:spPr>
          <a:xfrm>
            <a:off x="4754880" y="3094603"/>
            <a:ext cx="2682240" cy="2872197"/>
          </a:xfrm>
          <a:prstGeom prst="rect">
            <a:avLst/>
          </a:prstGeom>
          <a:noFill/>
          <a:ln>
            <a:solidFill>
              <a:srgbClr val="FF0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grpSp>
        <p:nvGrpSpPr>
          <p:cNvPr id="3" name="Group 2">
            <a:extLst>
              <a:ext uri="{FF2B5EF4-FFF2-40B4-BE49-F238E27FC236}">
                <a16:creationId xmlns:a16="http://schemas.microsoft.com/office/drawing/2014/main" id="{6BB78145-39AD-954F-960A-56A904BA8A18}"/>
              </a:ext>
            </a:extLst>
          </p:cNvPr>
          <p:cNvGrpSpPr/>
          <p:nvPr/>
        </p:nvGrpSpPr>
        <p:grpSpPr>
          <a:xfrm>
            <a:off x="8153103" y="3107325"/>
            <a:ext cx="2682240" cy="2882795"/>
            <a:chOff x="5582883" y="673937"/>
            <a:chExt cx="2276859" cy="2162096"/>
          </a:xfrm>
        </p:grpSpPr>
        <p:sp>
          <p:nvSpPr>
            <p:cNvPr id="4" name="Rectangle 3">
              <a:extLst>
                <a:ext uri="{FF2B5EF4-FFF2-40B4-BE49-F238E27FC236}">
                  <a16:creationId xmlns:a16="http://schemas.microsoft.com/office/drawing/2014/main" id="{F3A8F580-4BDB-4AA9-7572-F5B7E5FB819D}"/>
                </a:ext>
              </a:extLst>
            </p:cNvPr>
            <p:cNvSpPr/>
            <p:nvPr/>
          </p:nvSpPr>
          <p:spPr bwMode="auto">
            <a:xfrm rot="16200000">
              <a:off x="5640775" y="617066"/>
              <a:ext cx="2161078" cy="2276856"/>
            </a:xfrm>
            <a:prstGeom prst="rect">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33"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rPr>
                <a:t>Text</a:t>
              </a:r>
              <a:endParaRPr kumimoji="0" lang="en-US" sz="2667" b="0" i="0" u="none" strike="noStrike" kern="1200" cap="none" spc="0" normalizeH="0" baseline="0" noProof="0">
                <a:ln>
                  <a:noFill/>
                </a:ln>
                <a:solidFill>
                  <a:prstClr val="black"/>
                </a:solidFill>
                <a:effectLst/>
                <a:uLnTx/>
                <a:uFillTx/>
                <a:latin typeface="Helvetica" panose="020B0604020202020204" pitchFamily="34" charset="0"/>
                <a:ea typeface="+mn-ea"/>
                <a:cs typeface="Helvetica" panose="020B0604020202020204" pitchFamily="34" charset="0"/>
              </a:endParaRPr>
            </a:p>
          </p:txBody>
        </p:sp>
        <p:sp>
          <p:nvSpPr>
            <p:cNvPr id="5" name="Rectangle 4">
              <a:extLst>
                <a:ext uri="{FF2B5EF4-FFF2-40B4-BE49-F238E27FC236}">
                  <a16:creationId xmlns:a16="http://schemas.microsoft.com/office/drawing/2014/main" id="{CAD8ECF5-D430-4D7C-FE83-0FEE72DD88BF}"/>
                </a:ext>
              </a:extLst>
            </p:cNvPr>
            <p:cNvSpPr/>
            <p:nvPr/>
          </p:nvSpPr>
          <p:spPr bwMode="auto">
            <a:xfrm rot="16200000">
              <a:off x="6032838" y="223982"/>
              <a:ext cx="1376948" cy="2276858"/>
            </a:xfrm>
            <a:prstGeom prst="rect">
              <a:avLst/>
            </a:prstGeom>
            <a:solidFill>
              <a:srgbClr val="1B365D"/>
            </a:solidFill>
            <a:ln>
              <a:noFill/>
            </a:ln>
          </p:spPr>
          <p:style>
            <a:lnRef idx="0">
              <a:scrgbClr r="0" g="0" b="0"/>
            </a:lnRef>
            <a:fillRef idx="0">
              <a:scrgbClr r="0" g="0" b="0"/>
            </a:fillRef>
            <a:effectRef idx="0">
              <a:scrgbClr r="0" g="0" b="0"/>
            </a:effectRef>
            <a:fontRef idx="minor">
              <a:schemeClr val="lt1"/>
            </a:fontRef>
          </p:style>
          <p:txBody>
            <a:bodyPr anchor="ctr"/>
            <a:lstStyle/>
            <a:p>
              <a:pPr marL="0" marR="0" lvl="0" indent="0" algn="ctr" defTabSz="1375467" rtl="0" eaLnBrk="1" fontAlgn="auto" latinLnBrk="0" hangingPunct="1">
                <a:lnSpc>
                  <a:spcPct val="100000"/>
                </a:lnSpc>
                <a:spcBef>
                  <a:spcPts val="0"/>
                </a:spcBef>
                <a:spcAft>
                  <a:spcPts val="0"/>
                </a:spcAft>
                <a:buClrTx/>
                <a:buSzTx/>
                <a:buFontTx/>
                <a:buNone/>
                <a:tabLst/>
                <a:defRPr/>
              </a:pPr>
              <a:endParaRPr kumimoji="0" lang="en-US" sz="2667"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6" name="Sev01">
              <a:extLst>
                <a:ext uri="{FF2B5EF4-FFF2-40B4-BE49-F238E27FC236}">
                  <a16:creationId xmlns:a16="http://schemas.microsoft.com/office/drawing/2014/main" id="{FDB15061-4BF1-DC41-EBF4-0EB00808D228}"/>
                </a:ext>
              </a:extLst>
            </p:cNvPr>
            <p:cNvSpPr>
              <a:spLocks/>
            </p:cNvSpPr>
            <p:nvPr/>
          </p:nvSpPr>
          <p:spPr>
            <a:xfrm>
              <a:off x="6159356" y="1505849"/>
              <a:ext cx="1034936" cy="914400"/>
            </a:xfrm>
            <a:prstGeom prst="ellipse">
              <a:avLst/>
            </a:prstGeom>
            <a:solidFill>
              <a:schemeClr val="bg1"/>
            </a:solidFill>
            <a:ln w="57150">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anchor="ctr"/>
            <a:lstStyle/>
            <a:p>
              <a:pPr marL="0" marR="0" lvl="0" indent="0" algn="ctr" defTabSz="1375467" rtl="0" eaLnBrk="1" fontAlgn="auto" latinLnBrk="0" hangingPunct="1">
                <a:lnSpc>
                  <a:spcPct val="100000"/>
                </a:lnSpc>
                <a:spcBef>
                  <a:spcPts val="0"/>
                </a:spcBef>
                <a:spcAft>
                  <a:spcPts val="0"/>
                </a:spcAft>
                <a:buClrTx/>
                <a:buSzTx/>
                <a:buFontTx/>
                <a:buNone/>
                <a:tabLst/>
                <a:defRPr/>
              </a:pPr>
              <a:r>
                <a:rPr lang="en-US" sz="2000" b="1" dirty="0">
                  <a:solidFill>
                    <a:srgbClr val="1B365D"/>
                  </a:solidFill>
                  <a:latin typeface="Open Sans"/>
                  <a:ea typeface="Open Sans"/>
                  <a:cs typeface="Open Sans"/>
                </a:rPr>
                <a:t>7</a:t>
              </a:r>
              <a:endParaRPr lang="en-US" sz="2000" b="1" i="0" u="none" strike="noStrike" kern="1200" cap="none" spc="0" normalizeH="0" baseline="0" noProof="0" dirty="0">
                <a:ln>
                  <a:noFill/>
                </a:ln>
                <a:solidFill>
                  <a:srgbClr val="1B365D"/>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9DEF8629-6A7A-70B1-E929-E81A15CAE2E4}"/>
                </a:ext>
              </a:extLst>
            </p:cNvPr>
            <p:cNvSpPr txBox="1"/>
            <p:nvPr/>
          </p:nvSpPr>
          <p:spPr>
            <a:xfrm>
              <a:off x="5686435" y="756626"/>
              <a:ext cx="2077271" cy="242374"/>
            </a:xfrm>
            <a:prstGeom prst="rect">
              <a:avLst/>
            </a:prstGeom>
            <a:noFill/>
          </p:spPr>
          <p:txBody>
            <a:bodyPr wrap="square" lIns="0" tIns="0" rIns="0" bIns="0">
              <a:spAutoFit/>
            </a:bodyPr>
            <a:lstStyle/>
            <a:p>
              <a:pPr marL="0" marR="0" lvl="0" indent="0" algn="ctr" defTabSz="1375467"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rPr>
                <a:t>Completed Grants</a:t>
              </a:r>
            </a:p>
          </p:txBody>
        </p:sp>
      </p:grpSp>
      <p:sp>
        <p:nvSpPr>
          <p:cNvPr id="10" name="Rectangle 9">
            <a:extLst>
              <a:ext uri="{FF2B5EF4-FFF2-40B4-BE49-F238E27FC236}">
                <a16:creationId xmlns:a16="http://schemas.microsoft.com/office/drawing/2014/main" id="{51B1B62D-1FF0-2CF9-18AB-922CC103EED7}"/>
              </a:ext>
            </a:extLst>
          </p:cNvPr>
          <p:cNvSpPr/>
          <p:nvPr/>
        </p:nvSpPr>
        <p:spPr>
          <a:xfrm>
            <a:off x="1288714" y="3117923"/>
            <a:ext cx="2682240" cy="2872197"/>
          </a:xfrm>
          <a:prstGeom prst="rect">
            <a:avLst/>
          </a:prstGeom>
          <a:noFill/>
          <a:ln>
            <a:solidFill>
              <a:srgbClr val="FF0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15" name="Rectangle 14">
            <a:extLst>
              <a:ext uri="{FF2B5EF4-FFF2-40B4-BE49-F238E27FC236}">
                <a16:creationId xmlns:a16="http://schemas.microsoft.com/office/drawing/2014/main" id="{59AF8619-5291-4953-909E-F0DD51184E6E}"/>
              </a:ext>
            </a:extLst>
          </p:cNvPr>
          <p:cNvSpPr/>
          <p:nvPr/>
        </p:nvSpPr>
        <p:spPr>
          <a:xfrm>
            <a:off x="8163743" y="3094603"/>
            <a:ext cx="2682240" cy="2872197"/>
          </a:xfrm>
          <a:prstGeom prst="rect">
            <a:avLst/>
          </a:prstGeom>
          <a:noFill/>
          <a:ln>
            <a:solidFill>
              <a:srgbClr val="FF0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CF016FFE-D52C-F566-622D-42654A3FD892}"/>
              </a:ext>
            </a:extLst>
          </p:cNvPr>
          <p:cNvSpPr/>
          <p:nvPr/>
        </p:nvSpPr>
        <p:spPr>
          <a:xfrm>
            <a:off x="594768" y="1241676"/>
            <a:ext cx="5537570" cy="1591487"/>
          </a:xfrm>
          <a:prstGeom prst="rect">
            <a:avLst/>
          </a:prstGeom>
          <a:solidFill>
            <a:schemeClr val="accent5">
              <a:lumMod val="20000"/>
              <a:lumOff val="80000"/>
            </a:schemeClr>
          </a:solidFill>
          <a:ln>
            <a:solidFill>
              <a:srgbClr val="ED292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srgbClr val="002060"/>
                </a:solidFill>
                <a:latin typeface="Calibri"/>
              </a:rPr>
              <a:t>392 Grants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i="0" u="none" strike="noStrike" kern="1200" cap="none" spc="0" normalizeH="0" baseline="0" noProof="0" dirty="0">
                <a:ln>
                  <a:noFill/>
                </a:ln>
                <a:solidFill>
                  <a:srgbClr val="002060"/>
                </a:solidFill>
                <a:effectLst/>
                <a:uLnTx/>
                <a:uFillTx/>
                <a:latin typeface="Calibri"/>
                <a:ea typeface="Open Sans"/>
                <a:cs typeface="Open Sans"/>
              </a:rPr>
              <a:t>1470 Projects*</a:t>
            </a:r>
            <a:endParaRPr lang="en-US" b="0" i="0" u="none" strike="noStrike" kern="1200" cap="none" spc="0" normalizeH="0" baseline="0" noProof="0" dirty="0">
              <a:ln>
                <a:noFill/>
              </a:ln>
              <a:solidFill>
                <a:srgbClr val="002060"/>
              </a:solidFill>
              <a:effectLst/>
              <a:uLnTx/>
              <a:uFillTx/>
              <a:latin typeface="Open Sans"/>
              <a:ea typeface="Open Sans"/>
              <a:cs typeface="Open Sans"/>
            </a:endParaRPr>
          </a:p>
        </p:txBody>
      </p:sp>
      <p:sp>
        <p:nvSpPr>
          <p:cNvPr id="12" name="Rectangle 11">
            <a:extLst>
              <a:ext uri="{FF2B5EF4-FFF2-40B4-BE49-F238E27FC236}">
                <a16:creationId xmlns:a16="http://schemas.microsoft.com/office/drawing/2014/main" id="{8F6548E0-5CA5-EA2C-ED01-29F53B842204}"/>
              </a:ext>
            </a:extLst>
          </p:cNvPr>
          <p:cNvSpPr/>
          <p:nvPr/>
        </p:nvSpPr>
        <p:spPr>
          <a:xfrm>
            <a:off x="6355787" y="1241573"/>
            <a:ext cx="5587934" cy="1614760"/>
          </a:xfrm>
          <a:prstGeom prst="rect">
            <a:avLst/>
          </a:prstGeom>
          <a:solidFill>
            <a:schemeClr val="accent5">
              <a:lumMod val="20000"/>
              <a:lumOff val="80000"/>
            </a:schemeClr>
          </a:solidFill>
          <a:ln>
            <a:solidFill>
              <a:srgbClr val="ED2922"/>
            </a:solidFill>
          </a:ln>
        </p:spPr>
        <p:style>
          <a:lnRef idx="2">
            <a:schemeClr val="accent1">
              <a:shade val="50000"/>
            </a:schemeClr>
          </a:lnRef>
          <a:fillRef idx="1">
            <a:schemeClr val="accent1"/>
          </a:fillRef>
          <a:effectRef idx="0">
            <a:schemeClr val="accent1"/>
          </a:effectRef>
          <a:fontRef idx="minor">
            <a:schemeClr val="lt1"/>
          </a:fontRef>
        </p:style>
        <p:txBody>
          <a:bodyPr lIns="121920" tIns="60960" rIns="121920" bIns="60960" rtlCol="0" anchor="ctr"/>
          <a:lstStyle/>
          <a:p>
            <a:pPr algn="ctr">
              <a:defRPr/>
            </a:pPr>
            <a:r>
              <a:rPr lang="en-US" sz="4800" b="1" dirty="0">
                <a:solidFill>
                  <a:srgbClr val="1B365D"/>
                </a:solidFill>
                <a:latin typeface="Calibri"/>
              </a:rPr>
              <a:t>$387,154,630 Paid</a:t>
            </a:r>
            <a:endParaRPr kumimoji="0" lang="en-US" sz="3200" b="1" i="0" u="none" strike="noStrike" kern="1200" cap="none" spc="0" normalizeH="0" baseline="0" noProof="0" dirty="0">
              <a:ln>
                <a:noFill/>
              </a:ln>
              <a:solidFill>
                <a:srgbClr val="002060"/>
              </a:solidFill>
              <a:effectLst/>
              <a:uLnTx/>
              <a:uFillTx/>
              <a:latin typeface="Calibri"/>
              <a:ea typeface="Calibri"/>
              <a:cs typeface="Calibri"/>
            </a:endParaRPr>
          </a:p>
        </p:txBody>
      </p:sp>
      <p:sp>
        <p:nvSpPr>
          <p:cNvPr id="8" name="TextBox 7">
            <a:extLst>
              <a:ext uri="{FF2B5EF4-FFF2-40B4-BE49-F238E27FC236}">
                <a16:creationId xmlns:a16="http://schemas.microsoft.com/office/drawing/2014/main" id="{FD4DB7DB-0781-059A-6C94-1A996EA36306}"/>
              </a:ext>
            </a:extLst>
          </p:cNvPr>
          <p:cNvSpPr txBox="1"/>
          <p:nvPr/>
        </p:nvSpPr>
        <p:spPr>
          <a:xfrm>
            <a:off x="1605516" y="6347637"/>
            <a:ext cx="6858000" cy="246221"/>
          </a:xfrm>
          <a:prstGeom prst="rect">
            <a:avLst/>
          </a:prstGeom>
          <a:noFill/>
        </p:spPr>
        <p:txBody>
          <a:bodyPr wrap="square" rtlCol="0">
            <a:spAutoFit/>
          </a:bodyPr>
          <a:lstStyle/>
          <a:p>
            <a:r>
              <a:rPr lang="en-US" sz="1000" dirty="0"/>
              <a:t>*Inclusive of grant admin, engineering, and construction projects</a:t>
            </a:r>
          </a:p>
        </p:txBody>
      </p:sp>
    </p:spTree>
    <p:extLst>
      <p:ext uri="{BB962C8B-B14F-4D97-AF65-F5344CB8AC3E}">
        <p14:creationId xmlns:p14="http://schemas.microsoft.com/office/powerpoint/2010/main" val="3165087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61F031D-545D-4DB4-99FB-202467BE0356}"/>
              </a:ext>
            </a:extLst>
          </p:cNvPr>
          <p:cNvSpPr/>
          <p:nvPr/>
        </p:nvSpPr>
        <p:spPr>
          <a:xfrm>
            <a:off x="3572617" y="1659464"/>
            <a:ext cx="8619383" cy="3539067"/>
          </a:xfrm>
          <a:prstGeom prst="rect">
            <a:avLst/>
          </a:prstGeom>
          <a:solidFill>
            <a:srgbClr val="1D376C"/>
          </a:solidFill>
          <a:ln>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FA5B4957-66CC-4D7F-A3A7-493BDA20015B}"/>
              </a:ext>
            </a:extLst>
          </p:cNvPr>
          <p:cNvSpPr>
            <a:spLocks noGrp="1"/>
          </p:cNvSpPr>
          <p:nvPr>
            <p:ph type="title" idx="4294967295"/>
          </p:nvPr>
        </p:nvSpPr>
        <p:spPr>
          <a:xfrm>
            <a:off x="7551738" y="2857500"/>
            <a:ext cx="4640262" cy="1143000"/>
          </a:xfrm>
        </p:spPr>
        <p:txBody>
          <a:bodyPr>
            <a:noAutofit/>
          </a:bodyPr>
          <a:lstStyle/>
          <a:p>
            <a:pPr algn="l"/>
            <a:r>
              <a:rPr lang="en-US" sz="3400" b="1">
                <a:solidFill>
                  <a:schemeClr val="bg1"/>
                </a:solidFill>
                <a:latin typeface="PermianSlabSerifTypeface"/>
                <a:ea typeface="Open Sans Light" panose="020B0306030504020204" pitchFamily="34" charset="0"/>
              </a:rPr>
              <a:t>Questions?</a:t>
            </a:r>
          </a:p>
        </p:txBody>
      </p:sp>
      <p:grpSp>
        <p:nvGrpSpPr>
          <p:cNvPr id="3" name="Group 2">
            <a:extLst>
              <a:ext uri="{FF2B5EF4-FFF2-40B4-BE49-F238E27FC236}">
                <a16:creationId xmlns:a16="http://schemas.microsoft.com/office/drawing/2014/main" id="{E3810373-7C99-FD96-A3F1-5D29ADF977F4}"/>
              </a:ext>
            </a:extLst>
          </p:cNvPr>
          <p:cNvGrpSpPr/>
          <p:nvPr/>
        </p:nvGrpSpPr>
        <p:grpSpPr>
          <a:xfrm>
            <a:off x="4219358" y="2788847"/>
            <a:ext cx="2976040" cy="1199603"/>
            <a:chOff x="3901819" y="841080"/>
            <a:chExt cx="2976040" cy="1199603"/>
          </a:xfrm>
        </p:grpSpPr>
        <p:grpSp>
          <p:nvGrpSpPr>
            <p:cNvPr id="4" name="Group 3">
              <a:extLst>
                <a:ext uri="{FF2B5EF4-FFF2-40B4-BE49-F238E27FC236}">
                  <a16:creationId xmlns:a16="http://schemas.microsoft.com/office/drawing/2014/main" id="{AB695478-2C31-5386-B36C-7A83511A7CE1}"/>
                </a:ext>
              </a:extLst>
            </p:cNvPr>
            <p:cNvGrpSpPr/>
            <p:nvPr/>
          </p:nvGrpSpPr>
          <p:grpSpPr>
            <a:xfrm>
              <a:off x="3901819" y="898699"/>
              <a:ext cx="2976040" cy="1141984"/>
              <a:chOff x="4317372" y="4885108"/>
              <a:chExt cx="1913621" cy="734305"/>
            </a:xfrm>
          </p:grpSpPr>
          <p:sp>
            <p:nvSpPr>
              <p:cNvPr id="21" name="Rectangle 20">
                <a:extLst>
                  <a:ext uri="{FF2B5EF4-FFF2-40B4-BE49-F238E27FC236}">
                    <a16:creationId xmlns:a16="http://schemas.microsoft.com/office/drawing/2014/main" id="{0A17F68E-8DA1-CD79-815B-248F192FB293}"/>
                  </a:ext>
                </a:extLst>
              </p:cNvPr>
              <p:cNvSpPr/>
              <p:nvPr/>
            </p:nvSpPr>
            <p:spPr>
              <a:xfrm>
                <a:off x="4317372" y="4885108"/>
                <a:ext cx="1913621" cy="734305"/>
              </a:xfrm>
              <a:prstGeom prst="rect">
                <a:avLst/>
              </a:prstGeom>
              <a:solidFill>
                <a:schemeClr val="bg1"/>
              </a:solidFill>
              <a:ln w="25400" cap="flat" cmpd="sng" algn="ctr">
                <a:solidFill>
                  <a:srgbClr val="FF0000"/>
                </a:solid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2" name="Rectangle 21">
                <a:extLst>
                  <a:ext uri="{FF2B5EF4-FFF2-40B4-BE49-F238E27FC236}">
                    <a16:creationId xmlns:a16="http://schemas.microsoft.com/office/drawing/2014/main" id="{AED0D994-9703-DAE8-7965-631E159E2357}"/>
                  </a:ext>
                </a:extLst>
              </p:cNvPr>
              <p:cNvSpPr/>
              <p:nvPr/>
            </p:nvSpPr>
            <p:spPr>
              <a:xfrm>
                <a:off x="5044902" y="4893337"/>
                <a:ext cx="1179263" cy="718982"/>
              </a:xfrm>
              <a:prstGeom prst="rect">
                <a:avLst/>
              </a:prstGeom>
              <a:noFill/>
              <a:ln w="25400" cap="flat" cmpd="sng" algn="ctr">
                <a:no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pic>
          <p:nvPicPr>
            <p:cNvPr id="20" name="Picture 19" descr="Graphical user interface&#10;&#10;Description automatically generated">
              <a:extLst>
                <a:ext uri="{FF2B5EF4-FFF2-40B4-BE49-F238E27FC236}">
                  <a16:creationId xmlns:a16="http://schemas.microsoft.com/office/drawing/2014/main" id="{0C3BE379-E64E-9238-D237-EE8B4F0173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52881" y="841080"/>
              <a:ext cx="2567619" cy="1188571"/>
            </a:xfrm>
            <a:prstGeom prst="rect">
              <a:avLst/>
            </a:prstGeom>
          </p:spPr>
        </p:pic>
      </p:grpSp>
    </p:spTree>
    <p:custDataLst>
      <p:tags r:id="rId1"/>
    </p:custDataLst>
    <p:extLst>
      <p:ext uri="{BB962C8B-B14F-4D97-AF65-F5344CB8AC3E}">
        <p14:creationId xmlns:p14="http://schemas.microsoft.com/office/powerpoint/2010/main" val="2542385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77446EF9-0B27-4CAE-FF35-B2C7760ED10F}"/>
              </a:ext>
            </a:extLst>
          </p:cNvPr>
          <p:cNvSpPr>
            <a:spLocks noGrp="1"/>
          </p:cNvSpPr>
          <p:nvPr>
            <p:ph type="title"/>
          </p:nvPr>
        </p:nvSpPr>
        <p:spPr>
          <a:xfrm>
            <a:off x="203200" y="177803"/>
            <a:ext cx="11785600" cy="825500"/>
          </a:xfrm>
        </p:spPr>
        <p:txBody>
          <a:bodyPr/>
          <a:lstStyle/>
          <a:p>
            <a:r>
              <a:rPr lang="en-US" dirty="0"/>
              <a:t>Scan </a:t>
            </a:r>
            <a:r>
              <a:rPr lang="en-US"/>
              <a:t>QR for Credit</a:t>
            </a:r>
          </a:p>
        </p:txBody>
      </p:sp>
      <p:pic>
        <p:nvPicPr>
          <p:cNvPr id="1026" name="Picture 2">
            <a:extLst>
              <a:ext uri="{FF2B5EF4-FFF2-40B4-BE49-F238E27FC236}">
                <a16:creationId xmlns:a16="http://schemas.microsoft.com/office/drawing/2014/main" id="{EEC2CBC7-E4BB-F2FF-FF2C-693BF4704CA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67567" y="1193808"/>
            <a:ext cx="4958465" cy="4958465"/>
          </a:xfrm>
          <a:prstGeom prst="rect">
            <a:avLst/>
          </a:prstGeom>
          <a:solidFill>
            <a:srgbClr val="FFFFFF"/>
          </a:solid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291722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61F031D-545D-4DB4-99FB-202467BE0356}"/>
              </a:ext>
            </a:extLst>
          </p:cNvPr>
          <p:cNvSpPr/>
          <p:nvPr/>
        </p:nvSpPr>
        <p:spPr>
          <a:xfrm>
            <a:off x="3572617" y="1659464"/>
            <a:ext cx="8619383" cy="3539067"/>
          </a:xfrm>
          <a:prstGeom prst="rect">
            <a:avLst/>
          </a:prstGeom>
          <a:solidFill>
            <a:srgbClr val="1D376C"/>
          </a:solidFill>
          <a:ln>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FA5B4957-66CC-4D7F-A3A7-493BDA20015B}"/>
              </a:ext>
            </a:extLst>
          </p:cNvPr>
          <p:cNvSpPr>
            <a:spLocks noGrp="1"/>
          </p:cNvSpPr>
          <p:nvPr>
            <p:ph type="title" idx="4294967295"/>
          </p:nvPr>
        </p:nvSpPr>
        <p:spPr>
          <a:xfrm>
            <a:off x="7551738" y="2857500"/>
            <a:ext cx="4640262" cy="1143000"/>
          </a:xfrm>
        </p:spPr>
        <p:txBody>
          <a:bodyPr>
            <a:noAutofit/>
          </a:bodyPr>
          <a:lstStyle/>
          <a:p>
            <a:pPr algn="l"/>
            <a:r>
              <a:rPr lang="en-US" sz="3400" b="1" dirty="0">
                <a:solidFill>
                  <a:schemeClr val="bg1"/>
                </a:solidFill>
                <a:latin typeface="PermianSlabSerifTypeface"/>
                <a:ea typeface="Open Sans Light" panose="020B0306030504020204" pitchFamily="34" charset="0"/>
              </a:rPr>
              <a:t>TDEC ARP Water Infrastructure Grants</a:t>
            </a:r>
          </a:p>
        </p:txBody>
      </p:sp>
      <p:grpSp>
        <p:nvGrpSpPr>
          <p:cNvPr id="3" name="Group 2">
            <a:extLst>
              <a:ext uri="{FF2B5EF4-FFF2-40B4-BE49-F238E27FC236}">
                <a16:creationId xmlns:a16="http://schemas.microsoft.com/office/drawing/2014/main" id="{E3810373-7C99-FD96-A3F1-5D29ADF977F4}"/>
              </a:ext>
            </a:extLst>
          </p:cNvPr>
          <p:cNvGrpSpPr/>
          <p:nvPr/>
        </p:nvGrpSpPr>
        <p:grpSpPr>
          <a:xfrm>
            <a:off x="4219358" y="2788847"/>
            <a:ext cx="2976040" cy="1199603"/>
            <a:chOff x="3901819" y="841080"/>
            <a:chExt cx="2976040" cy="1199603"/>
          </a:xfrm>
        </p:grpSpPr>
        <p:grpSp>
          <p:nvGrpSpPr>
            <p:cNvPr id="4" name="Group 3">
              <a:extLst>
                <a:ext uri="{FF2B5EF4-FFF2-40B4-BE49-F238E27FC236}">
                  <a16:creationId xmlns:a16="http://schemas.microsoft.com/office/drawing/2014/main" id="{AB695478-2C31-5386-B36C-7A83511A7CE1}"/>
                </a:ext>
              </a:extLst>
            </p:cNvPr>
            <p:cNvGrpSpPr/>
            <p:nvPr/>
          </p:nvGrpSpPr>
          <p:grpSpPr>
            <a:xfrm>
              <a:off x="3901819" y="898699"/>
              <a:ext cx="2976040" cy="1141984"/>
              <a:chOff x="4317372" y="4885108"/>
              <a:chExt cx="1913621" cy="734305"/>
            </a:xfrm>
          </p:grpSpPr>
          <p:sp>
            <p:nvSpPr>
              <p:cNvPr id="21" name="Rectangle 20">
                <a:extLst>
                  <a:ext uri="{FF2B5EF4-FFF2-40B4-BE49-F238E27FC236}">
                    <a16:creationId xmlns:a16="http://schemas.microsoft.com/office/drawing/2014/main" id="{0A17F68E-8DA1-CD79-815B-248F192FB293}"/>
                  </a:ext>
                </a:extLst>
              </p:cNvPr>
              <p:cNvSpPr/>
              <p:nvPr/>
            </p:nvSpPr>
            <p:spPr>
              <a:xfrm>
                <a:off x="4317372" y="4885108"/>
                <a:ext cx="1913621" cy="734305"/>
              </a:xfrm>
              <a:prstGeom prst="rect">
                <a:avLst/>
              </a:prstGeom>
              <a:solidFill>
                <a:schemeClr val="bg1"/>
              </a:solidFill>
              <a:ln w="25400" cap="flat" cmpd="sng" algn="ctr">
                <a:solidFill>
                  <a:srgbClr val="FF0000"/>
                </a:solid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2" name="Rectangle 21">
                <a:extLst>
                  <a:ext uri="{FF2B5EF4-FFF2-40B4-BE49-F238E27FC236}">
                    <a16:creationId xmlns:a16="http://schemas.microsoft.com/office/drawing/2014/main" id="{AED0D994-9703-DAE8-7965-631E159E2357}"/>
                  </a:ext>
                </a:extLst>
              </p:cNvPr>
              <p:cNvSpPr/>
              <p:nvPr/>
            </p:nvSpPr>
            <p:spPr>
              <a:xfrm>
                <a:off x="5044902" y="4893337"/>
                <a:ext cx="1179263" cy="718982"/>
              </a:xfrm>
              <a:prstGeom prst="rect">
                <a:avLst/>
              </a:prstGeom>
              <a:noFill/>
              <a:ln w="25400" cap="flat" cmpd="sng" algn="ctr">
                <a:noFill/>
                <a:prstDash val="solid"/>
              </a:ln>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pic>
          <p:nvPicPr>
            <p:cNvPr id="20" name="Picture 19" descr="Graphical user interface&#10;&#10;Description automatically generated">
              <a:extLst>
                <a:ext uri="{FF2B5EF4-FFF2-40B4-BE49-F238E27FC236}">
                  <a16:creationId xmlns:a16="http://schemas.microsoft.com/office/drawing/2014/main" id="{0C3BE379-E64E-9238-D237-EE8B4F0173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2881" y="841080"/>
              <a:ext cx="2567619" cy="1188571"/>
            </a:xfrm>
            <a:prstGeom prst="rect">
              <a:avLst/>
            </a:prstGeom>
          </p:spPr>
        </p:pic>
      </p:grpSp>
    </p:spTree>
    <p:extLst>
      <p:ext uri="{BB962C8B-B14F-4D97-AF65-F5344CB8AC3E}">
        <p14:creationId xmlns:p14="http://schemas.microsoft.com/office/powerpoint/2010/main" val="3731733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0177-AF46-831A-104D-5BFDE2862A05}"/>
              </a:ext>
            </a:extLst>
          </p:cNvPr>
          <p:cNvSpPr>
            <a:spLocks noGrp="1"/>
          </p:cNvSpPr>
          <p:nvPr>
            <p:ph type="title"/>
          </p:nvPr>
        </p:nvSpPr>
        <p:spPr/>
        <p:txBody>
          <a:bodyPr/>
          <a:lstStyle/>
          <a:p>
            <a:r>
              <a:rPr lang="en-US" sz="3200" b="1" i="0" u="none" strike="noStrike">
                <a:solidFill>
                  <a:srgbClr val="FFFFFF"/>
                </a:solidFill>
                <a:effectLst/>
                <a:latin typeface="PermianSlabSerifTypeface" panose="02000000000000000000" pitchFamily="50" charset="0"/>
              </a:rPr>
              <a:t>Water Infrastructure Investment Program (WIIP) Overview</a:t>
            </a:r>
            <a:r>
              <a:rPr lang="en-US" sz="3200" b="0" i="0">
                <a:solidFill>
                  <a:srgbClr val="000000"/>
                </a:solidFill>
                <a:effectLst/>
                <a:latin typeface="PermianSlabSerifTypeface" panose="02000000000000000000" pitchFamily="50" charset="0"/>
              </a:rPr>
              <a:t>​</a:t>
            </a:r>
            <a:endParaRPr lang="en-US" sz="3200"/>
          </a:p>
        </p:txBody>
      </p:sp>
      <p:sp>
        <p:nvSpPr>
          <p:cNvPr id="4" name="Rectangle: Rounded Corners 3">
            <a:extLst>
              <a:ext uri="{FF2B5EF4-FFF2-40B4-BE49-F238E27FC236}">
                <a16:creationId xmlns:a16="http://schemas.microsoft.com/office/drawing/2014/main" id="{8F5BD792-0492-4E2D-B28D-EC98F64FFAD9}"/>
              </a:ext>
            </a:extLst>
          </p:cNvPr>
          <p:cNvSpPr/>
          <p:nvPr/>
        </p:nvSpPr>
        <p:spPr>
          <a:xfrm>
            <a:off x="1207445" y="2659796"/>
            <a:ext cx="4021082" cy="3975850"/>
          </a:xfrm>
          <a:prstGeom prst="roundRect">
            <a:avLst/>
          </a:prstGeom>
          <a:solidFill>
            <a:schemeClr val="bg1">
              <a:lumMod val="95000"/>
            </a:schemeClr>
          </a:solidFill>
          <a:ln>
            <a:solidFill>
              <a:srgbClr val="ED2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5" name="Rectangle: Rounded Corners 4">
            <a:extLst>
              <a:ext uri="{FF2B5EF4-FFF2-40B4-BE49-F238E27FC236}">
                <a16:creationId xmlns:a16="http://schemas.microsoft.com/office/drawing/2014/main" id="{44842837-C349-4D48-91D3-209D2D86884B}"/>
              </a:ext>
            </a:extLst>
          </p:cNvPr>
          <p:cNvSpPr/>
          <p:nvPr/>
        </p:nvSpPr>
        <p:spPr>
          <a:xfrm>
            <a:off x="5536258" y="2659518"/>
            <a:ext cx="4889918" cy="3981030"/>
          </a:xfrm>
          <a:prstGeom prst="roundRect">
            <a:avLst/>
          </a:prstGeom>
          <a:solidFill>
            <a:schemeClr val="bg1">
              <a:lumMod val="95000"/>
            </a:schemeClr>
          </a:solidFill>
          <a:ln>
            <a:solidFill>
              <a:srgbClr val="ED2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6" name="TextBox 34">
            <a:extLst>
              <a:ext uri="{FF2B5EF4-FFF2-40B4-BE49-F238E27FC236}">
                <a16:creationId xmlns:a16="http://schemas.microsoft.com/office/drawing/2014/main" id="{C19220D0-C6CD-4F34-84BD-3BF112ACBBD2}"/>
              </a:ext>
            </a:extLst>
          </p:cNvPr>
          <p:cNvSpPr txBox="1"/>
          <p:nvPr/>
        </p:nvSpPr>
        <p:spPr>
          <a:xfrm>
            <a:off x="285228" y="1231107"/>
            <a:ext cx="11621543" cy="1200329"/>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r>
              <a:rPr lang="en-US" dirty="0">
                <a:latin typeface="Open Sans"/>
                <a:ea typeface="Open Sans"/>
                <a:cs typeface="Open Sans"/>
              </a:rPr>
              <a:t>The </a:t>
            </a:r>
            <a:r>
              <a:rPr lang="en-US" b="1" dirty="0">
                <a:latin typeface="Open Sans"/>
                <a:ea typeface="Open Sans"/>
                <a:cs typeface="Open Sans"/>
              </a:rPr>
              <a:t>Water Infrastructure Investment Plan (WIIP) </a:t>
            </a:r>
            <a:r>
              <a:rPr lang="en-US" dirty="0">
                <a:latin typeface="Open Sans"/>
                <a:ea typeface="Open Sans"/>
                <a:cs typeface="Open Sans"/>
              </a:rPr>
              <a:t>outlines TDEC’s deployment of American Rescue Plan (ARP) Fiscal Recovery Fund dollars toward water infrastructure projects. </a:t>
            </a:r>
            <a:r>
              <a:rPr lang="en-US" b="0" i="0" dirty="0">
                <a:solidFill>
                  <a:srgbClr val="131E29"/>
                </a:solidFill>
                <a:effectLst/>
                <a:latin typeface="Open Sans"/>
                <a:ea typeface="Open Sans"/>
                <a:cs typeface="Open Sans"/>
              </a:rPr>
              <a:t>Tennessee’s </a:t>
            </a:r>
            <a:r>
              <a:rPr lang="en-US" dirty="0">
                <a:solidFill>
                  <a:srgbClr val="131E29"/>
                </a:solidFill>
                <a:latin typeface="Open Sans"/>
                <a:ea typeface="Open Sans"/>
                <a:cs typeface="Open Sans"/>
              </a:rPr>
              <a:t>Financial Stimulus Accountability Group dedicated $1.35 billion of Tennesse</a:t>
            </a:r>
            <a:r>
              <a:rPr lang="en-US" b="0" i="0" dirty="0">
                <a:solidFill>
                  <a:srgbClr val="131E29"/>
                </a:solidFill>
                <a:effectLst/>
                <a:latin typeface="Open Sans"/>
                <a:ea typeface="Open Sans"/>
                <a:cs typeface="Open Sans"/>
              </a:rPr>
              <a:t>e’s Fiscal </a:t>
            </a:r>
            <a:r>
              <a:rPr lang="en-US" dirty="0">
                <a:solidFill>
                  <a:srgbClr val="131E29"/>
                </a:solidFill>
                <a:latin typeface="Open Sans"/>
                <a:ea typeface="Open Sans"/>
                <a:cs typeface="Open Sans"/>
              </a:rPr>
              <a:t>Recovery Funds from ARP for this purpose. TDEC’s State Water Infrastructure Grants ARP Program </a:t>
            </a:r>
            <a:r>
              <a:rPr lang="en-US" dirty="0">
                <a:latin typeface="Open Sans"/>
                <a:ea typeface="Open Sans"/>
                <a:cs typeface="Open Sans"/>
              </a:rPr>
              <a:t>includes the following:</a:t>
            </a:r>
          </a:p>
        </p:txBody>
      </p:sp>
      <p:sp>
        <p:nvSpPr>
          <p:cNvPr id="7" name="TextBox 35">
            <a:extLst>
              <a:ext uri="{FF2B5EF4-FFF2-40B4-BE49-F238E27FC236}">
                <a16:creationId xmlns:a16="http://schemas.microsoft.com/office/drawing/2014/main" id="{5BCF944F-538F-44B1-AC96-9BDECDFB127D}"/>
              </a:ext>
            </a:extLst>
          </p:cNvPr>
          <p:cNvSpPr txBox="1"/>
          <p:nvPr/>
        </p:nvSpPr>
        <p:spPr>
          <a:xfrm>
            <a:off x="1207446" y="2873375"/>
            <a:ext cx="4028812"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1219170"/>
            <a:r>
              <a:rPr lang="en-US" b="1">
                <a:solidFill>
                  <a:prstClr val="black"/>
                </a:solidFill>
                <a:latin typeface="Open Sans" panose="020B0606030504020204" pitchFamily="34" charset="0"/>
                <a:ea typeface="Open Sans" panose="020B0606030504020204" pitchFamily="34" charset="0"/>
                <a:cs typeface="Open Sans" panose="020B0606030504020204" pitchFamily="34" charset="0"/>
              </a:rPr>
              <a:t>Non-Competitive Grants</a:t>
            </a:r>
          </a:p>
          <a:p>
            <a:pPr algn="ctr" defTabSz="1219170"/>
            <a:r>
              <a:rPr lang="en-US" i="1">
                <a:solidFill>
                  <a:srgbClr val="ED2922"/>
                </a:solidFill>
                <a:latin typeface="Open Sans" panose="020B0606030504020204" pitchFamily="34" charset="0"/>
                <a:ea typeface="Open Sans" panose="020B0606030504020204" pitchFamily="34" charset="0"/>
                <a:cs typeface="Open Sans" panose="020B0606030504020204" pitchFamily="34" charset="0"/>
              </a:rPr>
              <a:t>$1 billion</a:t>
            </a:r>
            <a:endParaRPr lang="en-US" i="1">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36">
            <a:extLst>
              <a:ext uri="{FF2B5EF4-FFF2-40B4-BE49-F238E27FC236}">
                <a16:creationId xmlns:a16="http://schemas.microsoft.com/office/drawing/2014/main" id="{3901BBB0-8CA7-4F55-8C7A-0810918F68E1}"/>
              </a:ext>
            </a:extLst>
          </p:cNvPr>
          <p:cNvSpPr txBox="1"/>
          <p:nvPr/>
        </p:nvSpPr>
        <p:spPr>
          <a:xfrm>
            <a:off x="5543989" y="2856966"/>
            <a:ext cx="4882187"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1219170"/>
            <a:r>
              <a:rPr lang="en-US" b="1" dirty="0">
                <a:solidFill>
                  <a:prstClr val="black"/>
                </a:solidFill>
                <a:latin typeface="Open Sans" panose="020B0606030504020204" pitchFamily="34" charset="0"/>
                <a:ea typeface="Open Sans" panose="020B0606030504020204" pitchFamily="34" charset="0"/>
                <a:cs typeface="Open Sans" panose="020B0606030504020204" pitchFamily="34" charset="0"/>
              </a:rPr>
              <a:t>State-Initiated Strategic Projects</a:t>
            </a:r>
          </a:p>
          <a:p>
            <a:pPr algn="ctr" defTabSz="1219170"/>
            <a:r>
              <a:rPr lang="en-US" i="1" dirty="0">
                <a:solidFill>
                  <a:srgbClr val="ED2922"/>
                </a:solidFill>
                <a:latin typeface="Open Sans" panose="020B0606030504020204" pitchFamily="34" charset="0"/>
                <a:ea typeface="Open Sans" panose="020B0606030504020204" pitchFamily="34" charset="0"/>
                <a:cs typeface="Open Sans" panose="020B0606030504020204" pitchFamily="34" charset="0"/>
              </a:rPr>
              <a:t>$309 million</a:t>
            </a:r>
          </a:p>
        </p:txBody>
      </p:sp>
      <p:sp>
        <p:nvSpPr>
          <p:cNvPr id="9" name="TextBox 38">
            <a:extLst>
              <a:ext uri="{FF2B5EF4-FFF2-40B4-BE49-F238E27FC236}">
                <a16:creationId xmlns:a16="http://schemas.microsoft.com/office/drawing/2014/main" id="{0018C65A-8B13-4631-A14E-438F736A5F2C}"/>
              </a:ext>
            </a:extLst>
          </p:cNvPr>
          <p:cNvSpPr txBox="1"/>
          <p:nvPr/>
        </p:nvSpPr>
        <p:spPr>
          <a:xfrm>
            <a:off x="1207445" y="3677196"/>
            <a:ext cx="3915573" cy="2416046"/>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defTabSz="1219170">
              <a:spcAft>
                <a:spcPts val="600"/>
              </a:spcAft>
              <a:buFont typeface="Arial" panose="020B0604020202020204" pitchFamily="34" charset="0"/>
              <a:buChar char="•"/>
            </a:pPr>
            <a:r>
              <a:rPr lang="en-US" sz="1700">
                <a:latin typeface="Open Sans"/>
                <a:ea typeface="Open Sans"/>
                <a:cs typeface="Open Sans"/>
              </a:rPr>
              <a:t>Eligible entities include cities and counties</a:t>
            </a:r>
          </a:p>
          <a:p>
            <a:pPr marL="285750" indent="-285750" defTabSz="1219170">
              <a:spcAft>
                <a:spcPts val="600"/>
              </a:spcAft>
              <a:buFont typeface="Arial" panose="020B0604020202020204" pitchFamily="34" charset="0"/>
              <a:buChar char="•"/>
            </a:pPr>
            <a:r>
              <a:rPr lang="en-US" sz="1700">
                <a:latin typeface="Open Sans"/>
                <a:ea typeface="Open Sans"/>
                <a:cs typeface="Open Sans"/>
              </a:rPr>
              <a:t>Formula-based allocations</a:t>
            </a:r>
          </a:p>
          <a:p>
            <a:pPr marL="285750" indent="-285750" defTabSz="1219170">
              <a:spcAft>
                <a:spcPts val="600"/>
              </a:spcAft>
              <a:buFont typeface="Arial" panose="020B0604020202020204" pitchFamily="34" charset="0"/>
              <a:buChar char="•"/>
            </a:pPr>
            <a:r>
              <a:rPr lang="en-US" sz="1700">
                <a:latin typeface="Open Sans"/>
                <a:ea typeface="Open Sans"/>
                <a:cs typeface="Open Sans"/>
              </a:rPr>
              <a:t>Applications closed November 2022</a:t>
            </a:r>
          </a:p>
          <a:p>
            <a:pPr marL="285750" indent="-285750" defTabSz="1219170">
              <a:spcAft>
                <a:spcPts val="600"/>
              </a:spcAft>
              <a:buFont typeface="Arial" panose="020B0604020202020204" pitchFamily="34" charset="0"/>
              <a:buChar char="•"/>
            </a:pPr>
            <a:r>
              <a:rPr lang="en-US" sz="1700">
                <a:latin typeface="Open Sans"/>
                <a:ea typeface="Open Sans"/>
                <a:cs typeface="Open Sans"/>
              </a:rPr>
              <a:t>Projects address critical needs identified in Tennessee Infrastructure Scorecard</a:t>
            </a:r>
          </a:p>
        </p:txBody>
      </p:sp>
      <p:sp>
        <p:nvSpPr>
          <p:cNvPr id="10" name="TextBox 39">
            <a:extLst>
              <a:ext uri="{FF2B5EF4-FFF2-40B4-BE49-F238E27FC236}">
                <a16:creationId xmlns:a16="http://schemas.microsoft.com/office/drawing/2014/main" id="{95EE0DE8-482E-412D-8BAE-91A388EE084D}"/>
              </a:ext>
            </a:extLst>
          </p:cNvPr>
          <p:cNvSpPr txBox="1"/>
          <p:nvPr/>
        </p:nvSpPr>
        <p:spPr>
          <a:xfrm>
            <a:off x="5543989" y="3520217"/>
            <a:ext cx="4775283" cy="3123932"/>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defTabSz="1219170">
              <a:spcAft>
                <a:spcPts val="600"/>
              </a:spcAft>
              <a:buFont typeface="Arial" panose="020B0604020202020204" pitchFamily="34" charset="0"/>
              <a:buChar char="•"/>
            </a:pPr>
            <a:r>
              <a:rPr lang="en-US" sz="1700" dirty="0">
                <a:latin typeface="Open Sans"/>
                <a:ea typeface="Open Sans"/>
                <a:cs typeface="Open Sans"/>
              </a:rPr>
              <a:t>$200 million allocated to the </a:t>
            </a:r>
            <a:r>
              <a:rPr lang="en-US" sz="1700" b="1" dirty="0">
                <a:latin typeface="Open Sans"/>
                <a:ea typeface="Open Sans"/>
                <a:cs typeface="Open Sans"/>
              </a:rPr>
              <a:t>Competitive Grant Program</a:t>
            </a:r>
            <a:r>
              <a:rPr lang="en-US" sz="1700" dirty="0">
                <a:latin typeface="Open Sans"/>
                <a:ea typeface="Open Sans"/>
                <a:cs typeface="Open Sans"/>
              </a:rPr>
              <a:t>, focusing on regionalization, water reuse, and resource protection</a:t>
            </a:r>
          </a:p>
          <a:p>
            <a:pPr marL="285750" indent="-285750" defTabSz="1219170">
              <a:spcAft>
                <a:spcPts val="600"/>
              </a:spcAft>
              <a:buFont typeface="Arial" panose="020B0604020202020204" pitchFamily="34" charset="0"/>
              <a:buChar char="•"/>
            </a:pPr>
            <a:r>
              <a:rPr lang="en-US" sz="1700" dirty="0">
                <a:latin typeface="Open Sans"/>
                <a:ea typeface="Open Sans"/>
                <a:cs typeface="Open Sans"/>
              </a:rPr>
              <a:t>Other highlighted areas of strategic funding:</a:t>
            </a:r>
          </a:p>
          <a:p>
            <a:pPr marL="742950" lvl="1" indent="-285750" defTabSz="1219170">
              <a:spcAft>
                <a:spcPts val="600"/>
              </a:spcAft>
              <a:buFont typeface="Arial" panose="020B0604020202020204" pitchFamily="34" charset="0"/>
              <a:buChar char="•"/>
            </a:pPr>
            <a:r>
              <a:rPr lang="en-US" sz="1600" dirty="0">
                <a:latin typeface="Open Sans"/>
                <a:ea typeface="Open Sans"/>
                <a:cs typeface="Open Sans"/>
              </a:rPr>
              <a:t>Enterprise-Scale Infrastructure Investments for TN State Parks and the TN Dept. of Transportation: $58 million</a:t>
            </a:r>
          </a:p>
          <a:p>
            <a:pPr marL="742950" lvl="1" indent="-285750" defTabSz="1219170">
              <a:spcAft>
                <a:spcPts val="600"/>
              </a:spcAft>
              <a:buFont typeface="Arial" panose="020B0604020202020204" pitchFamily="34" charset="0"/>
              <a:buChar char="•"/>
            </a:pPr>
            <a:r>
              <a:rPr lang="en-US" sz="1600" dirty="0">
                <a:latin typeface="Open Sans"/>
                <a:ea typeface="Open Sans"/>
                <a:cs typeface="Open Sans"/>
              </a:rPr>
              <a:t>Additional funding for state priorities in each Grand Division</a:t>
            </a:r>
          </a:p>
        </p:txBody>
      </p:sp>
    </p:spTree>
    <p:extLst>
      <p:ext uri="{BB962C8B-B14F-4D97-AF65-F5344CB8AC3E}">
        <p14:creationId xmlns:p14="http://schemas.microsoft.com/office/powerpoint/2010/main" val="372409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11EA4-47FF-E1F7-781B-61FE6A19617B}"/>
              </a:ext>
            </a:extLst>
          </p:cNvPr>
          <p:cNvSpPr>
            <a:spLocks noGrp="1"/>
          </p:cNvSpPr>
          <p:nvPr>
            <p:ph type="title"/>
          </p:nvPr>
        </p:nvSpPr>
        <p:spPr/>
        <p:txBody>
          <a:bodyPr/>
          <a:lstStyle/>
          <a:p>
            <a:r>
              <a:rPr lang="en-US" sz="3200" b="1" i="0" u="none" strike="noStrike">
                <a:solidFill>
                  <a:srgbClr val="FFFFFF"/>
                </a:solidFill>
                <a:effectLst/>
                <a:latin typeface="PermianSlabSerifTypeface" panose="02000000000000000000" pitchFamily="50" charset="0"/>
              </a:rPr>
              <a:t>TDEC Water Infrastructure Grants Timeline</a:t>
            </a:r>
            <a:r>
              <a:rPr lang="en-US" sz="3200" b="0" i="0">
                <a:solidFill>
                  <a:srgbClr val="000000"/>
                </a:solidFill>
                <a:effectLst/>
                <a:latin typeface="PermianSlabSerifTypeface" panose="02000000000000000000" pitchFamily="50" charset="0"/>
              </a:rPr>
              <a:t>​</a:t>
            </a:r>
            <a:endParaRPr lang="en-US" sz="3200"/>
          </a:p>
        </p:txBody>
      </p:sp>
      <p:sp>
        <p:nvSpPr>
          <p:cNvPr id="17" name="TextBox 16">
            <a:extLst>
              <a:ext uri="{FF2B5EF4-FFF2-40B4-BE49-F238E27FC236}">
                <a16:creationId xmlns:a16="http://schemas.microsoft.com/office/drawing/2014/main" id="{AD5E52B9-6021-BF33-3368-B916977B6932}"/>
              </a:ext>
            </a:extLst>
          </p:cNvPr>
          <p:cNvSpPr txBox="1"/>
          <p:nvPr/>
        </p:nvSpPr>
        <p:spPr>
          <a:xfrm>
            <a:off x="268514" y="1351001"/>
            <a:ext cx="2875378" cy="861774"/>
          </a:xfrm>
          <a:prstGeom prst="rect">
            <a:avLst/>
          </a:prstGeom>
          <a:noFill/>
        </p:spPr>
        <p:txBody>
          <a:bodyPr wrap="square" lIns="121920" tIns="60960" rIns="121920" bIns="60960" rtlCol="0" anchor="t">
            <a:spAutoFit/>
          </a:bodyPr>
          <a:lstStyle/>
          <a:p>
            <a:pPr defTabSz="1219170"/>
            <a:r>
              <a:rPr lang="en-US" sz="1600" b="1">
                <a:solidFill>
                  <a:prstClr val="black"/>
                </a:solidFill>
                <a:latin typeface="Open Sans"/>
                <a:ea typeface="Open Sans"/>
                <a:cs typeface="Open Sans"/>
              </a:rPr>
              <a:t>March 3, 2021</a:t>
            </a:r>
          </a:p>
          <a:p>
            <a:pPr defTabSz="1219170"/>
            <a:r>
              <a:rPr lang="en-US" sz="1600">
                <a:solidFill>
                  <a:prstClr val="black"/>
                </a:solidFill>
                <a:latin typeface="Open Sans" panose="020B0606030504020204" pitchFamily="34" charset="0"/>
                <a:ea typeface="Open Sans" panose="020B0606030504020204" pitchFamily="34" charset="0"/>
                <a:cs typeface="Open Sans" panose="020B0606030504020204" pitchFamily="34" charset="0"/>
              </a:rPr>
              <a:t>American Rescue Plan Signed Into Law</a:t>
            </a:r>
            <a:endParaRPr lang="en-US" sz="2133">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extBox 17">
            <a:extLst>
              <a:ext uri="{FF2B5EF4-FFF2-40B4-BE49-F238E27FC236}">
                <a16:creationId xmlns:a16="http://schemas.microsoft.com/office/drawing/2014/main" id="{1A2FAE79-EAD1-298A-4B06-A0DFC927BF22}"/>
              </a:ext>
            </a:extLst>
          </p:cNvPr>
          <p:cNvSpPr txBox="1"/>
          <p:nvPr/>
        </p:nvSpPr>
        <p:spPr>
          <a:xfrm>
            <a:off x="3415694" y="1351001"/>
            <a:ext cx="2758055" cy="830997"/>
          </a:xfrm>
          <a:prstGeom prst="rect">
            <a:avLst/>
          </a:prstGeom>
          <a:noFill/>
        </p:spPr>
        <p:txBody>
          <a:bodyPr wrap="square" lIns="91440" tIns="45720" rIns="91440" bIns="45720" rtlCol="0" anchor="t">
            <a:spAutoFit/>
          </a:bodyPr>
          <a:lstStyle/>
          <a:p>
            <a:pPr defTabSz="1219170"/>
            <a:r>
              <a:rPr lang="en-US" sz="1600" b="1">
                <a:latin typeface="Open Sans"/>
                <a:ea typeface="Open Sans"/>
                <a:cs typeface="Open Sans"/>
              </a:rPr>
              <a:t>July 2023</a:t>
            </a:r>
          </a:p>
          <a:p>
            <a:pPr defTabSz="1219170"/>
            <a:r>
              <a:rPr lang="en-US" sz="1600">
                <a:latin typeface="Open Sans"/>
                <a:ea typeface="Open Sans"/>
                <a:cs typeface="Open Sans"/>
              </a:rPr>
              <a:t>All Non-Competitive Grant Contracts executed</a:t>
            </a:r>
            <a:endParaRPr lang="en-US" sz="2133">
              <a:latin typeface="Open Sans"/>
              <a:ea typeface="Open Sans"/>
              <a:cs typeface="Open Sans"/>
            </a:endParaRPr>
          </a:p>
        </p:txBody>
      </p:sp>
      <p:sp>
        <p:nvSpPr>
          <p:cNvPr id="19" name="TextBox 18">
            <a:extLst>
              <a:ext uri="{FF2B5EF4-FFF2-40B4-BE49-F238E27FC236}">
                <a16:creationId xmlns:a16="http://schemas.microsoft.com/office/drawing/2014/main" id="{A0446A76-5349-CB24-05D1-C0BF5A5FF731}"/>
              </a:ext>
            </a:extLst>
          </p:cNvPr>
          <p:cNvSpPr txBox="1"/>
          <p:nvPr/>
        </p:nvSpPr>
        <p:spPr>
          <a:xfrm>
            <a:off x="6562877" y="1351001"/>
            <a:ext cx="2561772" cy="830997"/>
          </a:xfrm>
          <a:prstGeom prst="rect">
            <a:avLst/>
          </a:prstGeom>
          <a:noFill/>
        </p:spPr>
        <p:txBody>
          <a:bodyPr wrap="square" rtlCol="0">
            <a:spAutoFit/>
          </a:bodyPr>
          <a:lstStyle/>
          <a:p>
            <a:pPr defTabSz="1219170"/>
            <a:r>
              <a:rPr lang="en-US" sz="1600" b="1">
                <a:solidFill>
                  <a:prstClr val="black"/>
                </a:solidFill>
                <a:latin typeface="Open Sans" panose="020B0606030504020204" pitchFamily="34" charset="0"/>
                <a:ea typeface="Open Sans" panose="020B0606030504020204" pitchFamily="34" charset="0"/>
                <a:cs typeface="Open Sans" panose="020B0606030504020204" pitchFamily="34" charset="0"/>
              </a:rPr>
              <a:t>March 2024</a:t>
            </a:r>
          </a:p>
          <a:p>
            <a:pPr defTabSz="1219170"/>
            <a:r>
              <a:rPr lang="en-US" sz="1600">
                <a:solidFill>
                  <a:prstClr val="black"/>
                </a:solidFill>
                <a:latin typeface="Open Sans" panose="020B0606030504020204" pitchFamily="34" charset="0"/>
                <a:ea typeface="Open Sans" panose="020B0606030504020204" pitchFamily="34" charset="0"/>
                <a:cs typeface="Open Sans" panose="020B0606030504020204" pitchFamily="34" charset="0"/>
              </a:rPr>
              <a:t>All Competitive Grant Contracts executed</a:t>
            </a:r>
            <a:endParaRPr lang="en-US" sz="2133">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FD0AF4BB-4C52-D489-B6B8-34659F451081}"/>
              </a:ext>
            </a:extLst>
          </p:cNvPr>
          <p:cNvSpPr txBox="1"/>
          <p:nvPr/>
        </p:nvSpPr>
        <p:spPr>
          <a:xfrm>
            <a:off x="9710058" y="1351001"/>
            <a:ext cx="2561772" cy="584775"/>
          </a:xfrm>
          <a:prstGeom prst="rect">
            <a:avLst/>
          </a:prstGeom>
          <a:noFill/>
        </p:spPr>
        <p:txBody>
          <a:bodyPr wrap="square" lIns="91440" tIns="45720" rIns="91440" bIns="45720" rtlCol="0" anchor="t">
            <a:spAutoFit/>
          </a:bodyPr>
          <a:lstStyle/>
          <a:p>
            <a:pPr defTabSz="1219170"/>
            <a:r>
              <a:rPr lang="en-US" sz="1600" b="1">
                <a:solidFill>
                  <a:prstClr val="black"/>
                </a:solidFill>
                <a:latin typeface="Open Sans" panose="020B0606030504020204" pitchFamily="34" charset="0"/>
                <a:ea typeface="Open Sans" panose="020B0606030504020204" pitchFamily="34" charset="0"/>
                <a:cs typeface="Open Sans" panose="020B0606030504020204" pitchFamily="34" charset="0"/>
              </a:rPr>
              <a:t>September 30, 2026</a:t>
            </a:r>
          </a:p>
          <a:p>
            <a:pPr defTabSz="1219170"/>
            <a:r>
              <a:rPr lang="en-US" sz="1600">
                <a:latin typeface="Open Sans"/>
                <a:ea typeface="Open Sans"/>
                <a:cs typeface="Open Sans"/>
              </a:rPr>
              <a:t>All Grant Contract End</a:t>
            </a:r>
            <a:endParaRPr lang="en-US" sz="2133">
              <a:latin typeface="Open Sans"/>
              <a:ea typeface="Open Sans"/>
              <a:cs typeface="Open Sans"/>
            </a:endParaRPr>
          </a:p>
        </p:txBody>
      </p:sp>
      <p:sp>
        <p:nvSpPr>
          <p:cNvPr id="21" name="TextBox 20">
            <a:extLst>
              <a:ext uri="{FF2B5EF4-FFF2-40B4-BE49-F238E27FC236}">
                <a16:creationId xmlns:a16="http://schemas.microsoft.com/office/drawing/2014/main" id="{F7170128-DBBE-10D6-E85E-C8E206AD07C0}"/>
              </a:ext>
            </a:extLst>
          </p:cNvPr>
          <p:cNvSpPr txBox="1"/>
          <p:nvPr/>
        </p:nvSpPr>
        <p:spPr>
          <a:xfrm>
            <a:off x="1634067" y="3214650"/>
            <a:ext cx="2546047" cy="1077218"/>
          </a:xfrm>
          <a:prstGeom prst="rect">
            <a:avLst/>
          </a:prstGeom>
          <a:noFill/>
        </p:spPr>
        <p:txBody>
          <a:bodyPr wrap="square" rtlCol="0">
            <a:spAutoFit/>
          </a:bodyPr>
          <a:lstStyle/>
          <a:p>
            <a:pPr defTabSz="1219170"/>
            <a:r>
              <a:rPr lang="en-US" sz="1600" b="1">
                <a:solidFill>
                  <a:prstClr val="black"/>
                </a:solidFill>
                <a:latin typeface="Open Sans" panose="020B0606030504020204" pitchFamily="34" charset="0"/>
                <a:ea typeface="Open Sans" panose="020B0606030504020204" pitchFamily="34" charset="0"/>
                <a:cs typeface="Open Sans" panose="020B0606030504020204" pitchFamily="34" charset="0"/>
              </a:rPr>
              <a:t>April 28, 2023</a:t>
            </a:r>
          </a:p>
          <a:p>
            <a:pPr defTabSz="1219170"/>
            <a:r>
              <a:rPr lang="en-US" sz="1600">
                <a:solidFill>
                  <a:prstClr val="black"/>
                </a:solidFill>
                <a:latin typeface="Open Sans" panose="020B0606030504020204" pitchFamily="34" charset="0"/>
                <a:ea typeface="Open Sans" panose="020B0606030504020204" pitchFamily="34" charset="0"/>
                <a:cs typeface="Open Sans" panose="020B0606030504020204" pitchFamily="34" charset="0"/>
              </a:rPr>
              <a:t>All Non-Competitive Grant Applications reviewed</a:t>
            </a:r>
            <a:endParaRPr lang="en-US" sz="2133">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2" name="TextBox 21">
            <a:extLst>
              <a:ext uri="{FF2B5EF4-FFF2-40B4-BE49-F238E27FC236}">
                <a16:creationId xmlns:a16="http://schemas.microsoft.com/office/drawing/2014/main" id="{094B19D2-0076-8CDB-3CB7-4F05CEBE3A4E}"/>
              </a:ext>
            </a:extLst>
          </p:cNvPr>
          <p:cNvSpPr txBox="1"/>
          <p:nvPr/>
        </p:nvSpPr>
        <p:spPr>
          <a:xfrm>
            <a:off x="4921552" y="3223964"/>
            <a:ext cx="2546045" cy="830997"/>
          </a:xfrm>
          <a:prstGeom prst="rect">
            <a:avLst/>
          </a:prstGeom>
          <a:noFill/>
        </p:spPr>
        <p:txBody>
          <a:bodyPr wrap="square" rtlCol="0">
            <a:spAutoFit/>
          </a:bodyPr>
          <a:lstStyle/>
          <a:p>
            <a:pPr defTabSz="1219170"/>
            <a:r>
              <a:rPr lang="en-US" sz="1600" b="1">
                <a:solidFill>
                  <a:prstClr val="black"/>
                </a:solidFill>
                <a:latin typeface="Open Sans" panose="020B0606030504020204" pitchFamily="34" charset="0"/>
                <a:ea typeface="Open Sans" panose="020B0606030504020204" pitchFamily="34" charset="0"/>
                <a:cs typeface="Open Sans" panose="020B0606030504020204" pitchFamily="34" charset="0"/>
              </a:rPr>
              <a:t>May 1 – August 1, 2023</a:t>
            </a:r>
          </a:p>
          <a:p>
            <a:pPr defTabSz="1219170"/>
            <a:r>
              <a:rPr lang="en-US" sz="1600">
                <a:solidFill>
                  <a:prstClr val="black"/>
                </a:solidFill>
                <a:latin typeface="Open Sans" panose="020B0606030504020204" pitchFamily="34" charset="0"/>
                <a:ea typeface="Open Sans" panose="020B0606030504020204" pitchFamily="34" charset="0"/>
                <a:cs typeface="Open Sans" panose="020B0606030504020204" pitchFamily="34" charset="0"/>
              </a:rPr>
              <a:t>Competitive Grant Application Period</a:t>
            </a:r>
            <a:endParaRPr lang="en-US" sz="2133">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C11439B4-149D-FCA1-BDB9-D5218988D86F}"/>
              </a:ext>
            </a:extLst>
          </p:cNvPr>
          <p:cNvSpPr txBox="1"/>
          <p:nvPr/>
        </p:nvSpPr>
        <p:spPr>
          <a:xfrm>
            <a:off x="8674282" y="3214649"/>
            <a:ext cx="2561772" cy="830997"/>
          </a:xfrm>
          <a:prstGeom prst="rect">
            <a:avLst/>
          </a:prstGeom>
          <a:noFill/>
        </p:spPr>
        <p:txBody>
          <a:bodyPr wrap="square" rtlCol="0">
            <a:spAutoFit/>
          </a:bodyPr>
          <a:lstStyle/>
          <a:p>
            <a:pPr defTabSz="1219170"/>
            <a:r>
              <a:rPr lang="en-US" sz="1600" b="1">
                <a:solidFill>
                  <a:prstClr val="black"/>
                </a:solidFill>
                <a:latin typeface="Open Sans" panose="020B0606030504020204" pitchFamily="34" charset="0"/>
                <a:ea typeface="Open Sans" panose="020B0606030504020204" pitchFamily="34" charset="0"/>
                <a:cs typeface="Open Sans" panose="020B0606030504020204" pitchFamily="34" charset="0"/>
              </a:rPr>
              <a:t>December 31, 2024</a:t>
            </a:r>
          </a:p>
          <a:p>
            <a:pPr defTabSz="1219170"/>
            <a:r>
              <a:rPr lang="en-US" sz="1600">
                <a:solidFill>
                  <a:prstClr val="black"/>
                </a:solidFill>
                <a:latin typeface="Open Sans" panose="020B0606030504020204" pitchFamily="34" charset="0"/>
                <a:ea typeface="Open Sans" panose="020B0606030504020204" pitchFamily="34" charset="0"/>
                <a:cs typeface="Open Sans" panose="020B0606030504020204" pitchFamily="34" charset="0"/>
              </a:rPr>
              <a:t>All grant funds must be obligated</a:t>
            </a:r>
            <a:endParaRPr lang="en-US" sz="2133">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cxnSp>
        <p:nvCxnSpPr>
          <p:cNvPr id="24" name="Straight Connector 23">
            <a:extLst>
              <a:ext uri="{FF2B5EF4-FFF2-40B4-BE49-F238E27FC236}">
                <a16:creationId xmlns:a16="http://schemas.microsoft.com/office/drawing/2014/main" id="{34A5E0A2-A4BA-F9DB-EF00-9DC88F58BDB5}"/>
              </a:ext>
            </a:extLst>
          </p:cNvPr>
          <p:cNvCxnSpPr>
            <a:cxnSpLocks/>
          </p:cNvCxnSpPr>
          <p:nvPr/>
        </p:nvCxnSpPr>
        <p:spPr>
          <a:xfrm>
            <a:off x="362857" y="2207193"/>
            <a:ext cx="2347687"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446E14A-E0C6-3871-3247-ECB6ED287B1E}"/>
              </a:ext>
            </a:extLst>
          </p:cNvPr>
          <p:cNvCxnSpPr>
            <a:cxnSpLocks/>
          </p:cNvCxnSpPr>
          <p:nvPr/>
        </p:nvCxnSpPr>
        <p:spPr>
          <a:xfrm>
            <a:off x="3522736" y="2212775"/>
            <a:ext cx="2105179"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E0D19E0-F27B-0158-021A-6FCA501C6B78}"/>
              </a:ext>
            </a:extLst>
          </p:cNvPr>
          <p:cNvCxnSpPr>
            <a:cxnSpLocks/>
          </p:cNvCxnSpPr>
          <p:nvPr/>
        </p:nvCxnSpPr>
        <p:spPr>
          <a:xfrm>
            <a:off x="6660844" y="2212775"/>
            <a:ext cx="2287213"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682F9DF-68C7-1DC3-7F03-CF0B37757221}"/>
              </a:ext>
            </a:extLst>
          </p:cNvPr>
          <p:cNvCxnSpPr>
            <a:cxnSpLocks/>
          </p:cNvCxnSpPr>
          <p:nvPr/>
        </p:nvCxnSpPr>
        <p:spPr>
          <a:xfrm>
            <a:off x="9832216" y="1966553"/>
            <a:ext cx="2156585"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FDB3140-7922-2108-8828-E505D5455B2E}"/>
              </a:ext>
            </a:extLst>
          </p:cNvPr>
          <p:cNvCxnSpPr>
            <a:cxnSpLocks/>
          </p:cNvCxnSpPr>
          <p:nvPr/>
        </p:nvCxnSpPr>
        <p:spPr>
          <a:xfrm>
            <a:off x="1634067" y="3223964"/>
            <a:ext cx="1781628"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DF25394-9717-23F2-FFAA-D5F4563A1B9E}"/>
              </a:ext>
            </a:extLst>
          </p:cNvPr>
          <p:cNvCxnSpPr>
            <a:cxnSpLocks/>
          </p:cNvCxnSpPr>
          <p:nvPr/>
        </p:nvCxnSpPr>
        <p:spPr>
          <a:xfrm>
            <a:off x="5005010" y="3223697"/>
            <a:ext cx="1781628" cy="0"/>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ECA9F88-3052-5EF4-5F54-57B59E3342E7}"/>
              </a:ext>
            </a:extLst>
          </p:cNvPr>
          <p:cNvCxnSpPr>
            <a:cxnSpLocks/>
          </p:cNvCxnSpPr>
          <p:nvPr/>
        </p:nvCxnSpPr>
        <p:spPr>
          <a:xfrm>
            <a:off x="8786588" y="3214649"/>
            <a:ext cx="1783441" cy="9049"/>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EF69501-C715-06FA-C809-0CBB553EE399}"/>
              </a:ext>
            </a:extLst>
          </p:cNvPr>
          <p:cNvCxnSpPr>
            <a:cxnSpLocks/>
          </p:cNvCxnSpPr>
          <p:nvPr/>
        </p:nvCxnSpPr>
        <p:spPr>
          <a:xfrm flipV="1">
            <a:off x="362856" y="2212775"/>
            <a:ext cx="1" cy="484957"/>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2CBEDC0-D2B4-B807-1286-89DD9EF085B0}"/>
              </a:ext>
            </a:extLst>
          </p:cNvPr>
          <p:cNvCxnSpPr>
            <a:cxnSpLocks/>
          </p:cNvCxnSpPr>
          <p:nvPr/>
        </p:nvCxnSpPr>
        <p:spPr>
          <a:xfrm flipV="1">
            <a:off x="1634067" y="2697733"/>
            <a:ext cx="0" cy="5169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7AB1CA7-4CB1-70F1-B4E7-D67A93624A75}"/>
              </a:ext>
            </a:extLst>
          </p:cNvPr>
          <p:cNvCxnSpPr>
            <a:cxnSpLocks/>
          </p:cNvCxnSpPr>
          <p:nvPr/>
        </p:nvCxnSpPr>
        <p:spPr>
          <a:xfrm flipV="1">
            <a:off x="3522736" y="2202587"/>
            <a:ext cx="0" cy="5169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5825EB8-CA61-C530-7F9B-C1A806FA3B83}"/>
              </a:ext>
            </a:extLst>
          </p:cNvPr>
          <p:cNvCxnSpPr>
            <a:cxnSpLocks/>
          </p:cNvCxnSpPr>
          <p:nvPr/>
        </p:nvCxnSpPr>
        <p:spPr>
          <a:xfrm flipV="1">
            <a:off x="5005009" y="2706782"/>
            <a:ext cx="0" cy="5169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D7A11C3-406E-B7FC-877F-3DBBC29F2B85}"/>
              </a:ext>
            </a:extLst>
          </p:cNvPr>
          <p:cNvCxnSpPr>
            <a:cxnSpLocks/>
          </p:cNvCxnSpPr>
          <p:nvPr/>
        </p:nvCxnSpPr>
        <p:spPr>
          <a:xfrm flipV="1">
            <a:off x="6671127" y="2201890"/>
            <a:ext cx="0" cy="5169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EFD877A-11B6-9FCB-8AE6-72AAA839EFD1}"/>
              </a:ext>
            </a:extLst>
          </p:cNvPr>
          <p:cNvCxnSpPr>
            <a:cxnSpLocks/>
          </p:cNvCxnSpPr>
          <p:nvPr/>
        </p:nvCxnSpPr>
        <p:spPr>
          <a:xfrm flipV="1">
            <a:off x="8786587" y="2688770"/>
            <a:ext cx="0" cy="5169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ED0FA84-182B-5F69-DB1D-438EDA2DF861}"/>
              </a:ext>
            </a:extLst>
          </p:cNvPr>
          <p:cNvCxnSpPr>
            <a:cxnSpLocks/>
          </p:cNvCxnSpPr>
          <p:nvPr/>
        </p:nvCxnSpPr>
        <p:spPr>
          <a:xfrm flipV="1">
            <a:off x="11977915" y="1955668"/>
            <a:ext cx="0" cy="722216"/>
          </a:xfrm>
          <a:prstGeom prst="line">
            <a:avLst/>
          </a:prstGeom>
          <a:ln w="12700">
            <a:solidFill>
              <a:srgbClr val="ED292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163A2C9-27EC-595B-D617-B2ECBBE88E83}"/>
              </a:ext>
            </a:extLst>
          </p:cNvPr>
          <p:cNvCxnSpPr>
            <a:cxnSpLocks/>
          </p:cNvCxnSpPr>
          <p:nvPr/>
        </p:nvCxnSpPr>
        <p:spPr>
          <a:xfrm flipV="1">
            <a:off x="348344" y="2677884"/>
            <a:ext cx="11640457" cy="10885"/>
          </a:xfrm>
          <a:prstGeom prst="line">
            <a:avLst/>
          </a:prstGeom>
          <a:ln w="38100">
            <a:solidFill>
              <a:srgbClr val="023072"/>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4E9D89FF-D68C-4757-62EE-D5A39CF33F11}"/>
              </a:ext>
            </a:extLst>
          </p:cNvPr>
          <p:cNvSpPr/>
          <p:nvPr/>
        </p:nvSpPr>
        <p:spPr>
          <a:xfrm>
            <a:off x="279399"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0" name="Oval 39">
            <a:extLst>
              <a:ext uri="{FF2B5EF4-FFF2-40B4-BE49-F238E27FC236}">
                <a16:creationId xmlns:a16="http://schemas.microsoft.com/office/drawing/2014/main" id="{36748B3D-99F8-95DD-A551-27D2E2239540}"/>
              </a:ext>
            </a:extLst>
          </p:cNvPr>
          <p:cNvSpPr/>
          <p:nvPr/>
        </p:nvSpPr>
        <p:spPr>
          <a:xfrm>
            <a:off x="1549399"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1" name="Oval 40">
            <a:extLst>
              <a:ext uri="{FF2B5EF4-FFF2-40B4-BE49-F238E27FC236}">
                <a16:creationId xmlns:a16="http://schemas.microsoft.com/office/drawing/2014/main" id="{7DE21E6D-E104-D59C-EB42-657653C3F1AB}"/>
              </a:ext>
            </a:extLst>
          </p:cNvPr>
          <p:cNvSpPr/>
          <p:nvPr/>
        </p:nvSpPr>
        <p:spPr>
          <a:xfrm>
            <a:off x="3452587"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2" name="Oval 41">
            <a:extLst>
              <a:ext uri="{FF2B5EF4-FFF2-40B4-BE49-F238E27FC236}">
                <a16:creationId xmlns:a16="http://schemas.microsoft.com/office/drawing/2014/main" id="{78A37B10-B03D-EDC5-8C67-D4F236245BBC}"/>
              </a:ext>
            </a:extLst>
          </p:cNvPr>
          <p:cNvSpPr/>
          <p:nvPr/>
        </p:nvSpPr>
        <p:spPr>
          <a:xfrm>
            <a:off x="4934554"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3" name="Oval 42">
            <a:extLst>
              <a:ext uri="{FF2B5EF4-FFF2-40B4-BE49-F238E27FC236}">
                <a16:creationId xmlns:a16="http://schemas.microsoft.com/office/drawing/2014/main" id="{C240070F-53DE-B778-8A6E-AF3A9B88A3DC}"/>
              </a:ext>
            </a:extLst>
          </p:cNvPr>
          <p:cNvSpPr/>
          <p:nvPr/>
        </p:nvSpPr>
        <p:spPr>
          <a:xfrm>
            <a:off x="6612466"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4" name="Oval 43">
            <a:extLst>
              <a:ext uri="{FF2B5EF4-FFF2-40B4-BE49-F238E27FC236}">
                <a16:creationId xmlns:a16="http://schemas.microsoft.com/office/drawing/2014/main" id="{98C13678-643D-1FC1-6F25-1A8E3EDA3138}"/>
              </a:ext>
            </a:extLst>
          </p:cNvPr>
          <p:cNvSpPr/>
          <p:nvPr/>
        </p:nvSpPr>
        <p:spPr>
          <a:xfrm>
            <a:off x="8699501"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5" name="Oval 44">
            <a:extLst>
              <a:ext uri="{FF2B5EF4-FFF2-40B4-BE49-F238E27FC236}">
                <a16:creationId xmlns:a16="http://schemas.microsoft.com/office/drawing/2014/main" id="{2B836A78-9CAA-65B5-8B29-5F0E498FD187}"/>
              </a:ext>
            </a:extLst>
          </p:cNvPr>
          <p:cNvSpPr/>
          <p:nvPr/>
        </p:nvSpPr>
        <p:spPr>
          <a:xfrm>
            <a:off x="11886603" y="2588050"/>
            <a:ext cx="174172" cy="174172"/>
          </a:xfrm>
          <a:prstGeom prst="ellipse">
            <a:avLst/>
          </a:prstGeom>
          <a:solidFill>
            <a:srgbClr val="ED29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2400">
              <a:solidFill>
                <a:prstClr val="white"/>
              </a:solidFill>
              <a:latin typeface="Calibri"/>
            </a:endParaRPr>
          </a:p>
        </p:txBody>
      </p:sp>
      <p:sp>
        <p:nvSpPr>
          <p:cNvPr id="46" name="Rectangle 45">
            <a:extLst>
              <a:ext uri="{FF2B5EF4-FFF2-40B4-BE49-F238E27FC236}">
                <a16:creationId xmlns:a16="http://schemas.microsoft.com/office/drawing/2014/main" id="{79EF4CB4-C4D3-A93C-92C7-81019F12D602}"/>
              </a:ext>
            </a:extLst>
          </p:cNvPr>
          <p:cNvSpPr/>
          <p:nvPr/>
        </p:nvSpPr>
        <p:spPr>
          <a:xfrm>
            <a:off x="4180114" y="4684477"/>
            <a:ext cx="3647625" cy="1970783"/>
          </a:xfrm>
          <a:prstGeom prst="rect">
            <a:avLst/>
          </a:prstGeom>
          <a:solidFill>
            <a:schemeClr val="bg1">
              <a:lumMod val="95000"/>
            </a:schemeClr>
          </a:solidFill>
          <a:ln w="12700">
            <a:solidFill>
              <a:srgbClr val="ED29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a:endParaRPr lang="en-US" sz="1867">
              <a:solidFill>
                <a:prstClr val="white"/>
              </a:solidFill>
              <a:latin typeface="Calibri"/>
            </a:endParaRPr>
          </a:p>
        </p:txBody>
      </p:sp>
      <p:sp>
        <p:nvSpPr>
          <p:cNvPr id="47" name="TextBox 46">
            <a:extLst>
              <a:ext uri="{FF2B5EF4-FFF2-40B4-BE49-F238E27FC236}">
                <a16:creationId xmlns:a16="http://schemas.microsoft.com/office/drawing/2014/main" id="{4A0F4A33-F26A-011C-59C5-1385E0FBE030}"/>
              </a:ext>
            </a:extLst>
          </p:cNvPr>
          <p:cNvSpPr txBox="1"/>
          <p:nvPr/>
        </p:nvSpPr>
        <p:spPr>
          <a:xfrm>
            <a:off x="4740298" y="5905770"/>
            <a:ext cx="3159879" cy="553998"/>
          </a:xfrm>
          <a:prstGeom prst="rect">
            <a:avLst/>
          </a:prstGeom>
          <a:noFill/>
        </p:spPr>
        <p:txBody>
          <a:bodyPr wrap="square" lIns="121920" tIns="60960" rIns="121920" bIns="60960" rtlCol="0" anchor="t">
            <a:spAutoFit/>
          </a:bodyPr>
          <a:lstStyle/>
          <a:p>
            <a:pPr defTabSz="1219170"/>
            <a:r>
              <a:rPr lang="en-US" sz="1400">
                <a:solidFill>
                  <a:prstClr val="black"/>
                </a:solidFill>
                <a:latin typeface="Open Sans"/>
                <a:ea typeface="Open Sans"/>
                <a:cs typeface="Open Sans"/>
              </a:rPr>
              <a:t>All </a:t>
            </a:r>
            <a:r>
              <a:rPr lang="en-US" sz="1400" b="1">
                <a:solidFill>
                  <a:prstClr val="black"/>
                </a:solidFill>
                <a:latin typeface="Open Sans"/>
                <a:ea typeface="Open Sans"/>
                <a:cs typeface="Open Sans"/>
              </a:rPr>
              <a:t>funds</a:t>
            </a:r>
            <a:r>
              <a:rPr lang="en-US" sz="1400">
                <a:solidFill>
                  <a:prstClr val="black"/>
                </a:solidFill>
                <a:latin typeface="Open Sans"/>
                <a:ea typeface="Open Sans"/>
                <a:cs typeface="Open Sans"/>
              </a:rPr>
              <a:t> must be </a:t>
            </a:r>
            <a:r>
              <a:rPr lang="en-US" sz="1400" b="1">
                <a:solidFill>
                  <a:prstClr val="black"/>
                </a:solidFill>
                <a:latin typeface="Open Sans"/>
                <a:ea typeface="Open Sans"/>
                <a:cs typeface="Open Sans"/>
              </a:rPr>
              <a:t>obligated</a:t>
            </a:r>
            <a:r>
              <a:rPr lang="en-US" sz="1400">
                <a:solidFill>
                  <a:prstClr val="black"/>
                </a:solidFill>
                <a:latin typeface="Open Sans"/>
                <a:ea typeface="Open Sans"/>
                <a:cs typeface="Open Sans"/>
              </a:rPr>
              <a:t> by </a:t>
            </a:r>
            <a:r>
              <a:rPr lang="en-US" sz="1400" b="1">
                <a:solidFill>
                  <a:prstClr val="black"/>
                </a:solidFill>
                <a:latin typeface="Open Sans"/>
                <a:ea typeface="Open Sans"/>
                <a:cs typeface="Open Sans"/>
              </a:rPr>
              <a:t>December 31,</a:t>
            </a:r>
            <a:r>
              <a:rPr lang="en-US" sz="1400">
                <a:solidFill>
                  <a:prstClr val="black"/>
                </a:solidFill>
                <a:latin typeface="Open Sans"/>
                <a:ea typeface="Open Sans"/>
                <a:cs typeface="Open Sans"/>
              </a:rPr>
              <a:t> </a:t>
            </a:r>
            <a:r>
              <a:rPr lang="en-US" sz="1400" b="1">
                <a:solidFill>
                  <a:prstClr val="black"/>
                </a:solidFill>
                <a:latin typeface="Open Sans"/>
                <a:ea typeface="Open Sans"/>
                <a:cs typeface="Open Sans"/>
              </a:rPr>
              <a:t>2024</a:t>
            </a:r>
            <a:endParaRPr lang="en-US" sz="1600" b="1">
              <a:solidFill>
                <a:prstClr val="black"/>
              </a:solidFill>
              <a:latin typeface="Open Sans"/>
              <a:ea typeface="Open Sans"/>
              <a:cs typeface="Open Sans"/>
            </a:endParaRPr>
          </a:p>
        </p:txBody>
      </p:sp>
      <p:sp>
        <p:nvSpPr>
          <p:cNvPr id="48" name="TextBox 47">
            <a:extLst>
              <a:ext uri="{FF2B5EF4-FFF2-40B4-BE49-F238E27FC236}">
                <a16:creationId xmlns:a16="http://schemas.microsoft.com/office/drawing/2014/main" id="{1CFF1123-D8A2-2F92-5B9B-DC63E2249639}"/>
              </a:ext>
            </a:extLst>
          </p:cNvPr>
          <p:cNvSpPr txBox="1"/>
          <p:nvPr/>
        </p:nvSpPr>
        <p:spPr>
          <a:xfrm>
            <a:off x="4771168" y="4906953"/>
            <a:ext cx="3055584" cy="984885"/>
          </a:xfrm>
          <a:prstGeom prst="rect">
            <a:avLst/>
          </a:prstGeom>
          <a:noFill/>
        </p:spPr>
        <p:txBody>
          <a:bodyPr wrap="square" lIns="121920" tIns="60960" rIns="121920" bIns="60960" rtlCol="0" anchor="t">
            <a:spAutoFit/>
          </a:bodyPr>
          <a:lstStyle/>
          <a:p>
            <a:pPr defTabSz="1219170"/>
            <a:r>
              <a:rPr lang="en-US" sz="1400">
                <a:latin typeface="Open Sans"/>
                <a:ea typeface="Open Sans"/>
                <a:cs typeface="Open Sans"/>
              </a:rPr>
              <a:t>All</a:t>
            </a:r>
            <a:r>
              <a:rPr lang="en-US" sz="1400" b="1">
                <a:latin typeface="Open Sans"/>
                <a:ea typeface="Open Sans"/>
                <a:cs typeface="Open Sans"/>
              </a:rPr>
              <a:t> grant contracts </a:t>
            </a:r>
            <a:r>
              <a:rPr lang="en-US" sz="1400">
                <a:latin typeface="Open Sans"/>
                <a:ea typeface="Open Sans"/>
                <a:cs typeface="Open Sans"/>
              </a:rPr>
              <a:t>will have an effective date of </a:t>
            </a:r>
            <a:r>
              <a:rPr lang="en-US" sz="1400" b="1">
                <a:latin typeface="Open Sans"/>
                <a:ea typeface="Open Sans"/>
                <a:cs typeface="Open Sans"/>
              </a:rPr>
              <a:t>March 3, 2021 </a:t>
            </a:r>
            <a:r>
              <a:rPr lang="en-US" sz="1400">
                <a:latin typeface="Open Sans"/>
                <a:ea typeface="Open Sans"/>
                <a:cs typeface="Open Sans"/>
              </a:rPr>
              <a:t> and end on </a:t>
            </a:r>
            <a:r>
              <a:rPr lang="en-US" sz="1400" b="1">
                <a:latin typeface="Open Sans"/>
                <a:ea typeface="Open Sans"/>
                <a:cs typeface="Open Sans"/>
              </a:rPr>
              <a:t>September 30, 2026</a:t>
            </a:r>
            <a:endParaRPr lang="en-US" sz="1600" b="1">
              <a:latin typeface="Open Sans"/>
              <a:ea typeface="Open Sans"/>
              <a:cs typeface="Open Sans"/>
            </a:endParaRPr>
          </a:p>
        </p:txBody>
      </p:sp>
      <p:sp>
        <p:nvSpPr>
          <p:cNvPr id="49" name="TextBox 48">
            <a:extLst>
              <a:ext uri="{FF2B5EF4-FFF2-40B4-BE49-F238E27FC236}">
                <a16:creationId xmlns:a16="http://schemas.microsoft.com/office/drawing/2014/main" id="{CA63642B-44BB-0020-43A7-4403108F561E}"/>
              </a:ext>
            </a:extLst>
          </p:cNvPr>
          <p:cNvSpPr txBox="1"/>
          <p:nvPr/>
        </p:nvSpPr>
        <p:spPr>
          <a:xfrm>
            <a:off x="4826371" y="4516703"/>
            <a:ext cx="2355108" cy="318100"/>
          </a:xfrm>
          <a:prstGeom prst="rect">
            <a:avLst/>
          </a:prstGeom>
          <a:solidFill>
            <a:schemeClr val="bg1">
              <a:lumMod val="95000"/>
            </a:schemeClr>
          </a:solidFill>
          <a:ln w="12700">
            <a:solidFill>
              <a:srgbClr val="ED2922"/>
            </a:solidFill>
          </a:ln>
        </p:spPr>
        <p:txBody>
          <a:bodyPr wrap="square" rtlCol="0">
            <a:spAutoFit/>
          </a:bodyPr>
          <a:lstStyle/>
          <a:p>
            <a:pPr defTabSz="1219170"/>
            <a:r>
              <a:rPr lang="en-US" sz="1467" b="1">
                <a:solidFill>
                  <a:prstClr val="black"/>
                </a:solidFill>
                <a:latin typeface="Open Sans" panose="020B0606030504020204" pitchFamily="34" charset="0"/>
                <a:ea typeface="Open Sans" panose="020B0606030504020204" pitchFamily="34" charset="0"/>
                <a:cs typeface="Open Sans" panose="020B0606030504020204" pitchFamily="34" charset="0"/>
              </a:rPr>
              <a:t>Program Spend Timing</a:t>
            </a:r>
            <a:endParaRPr lang="en-US" sz="1867" b="1">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50" name="Graphic 49" descr="Coins outline">
            <a:extLst>
              <a:ext uri="{FF2B5EF4-FFF2-40B4-BE49-F238E27FC236}">
                <a16:creationId xmlns:a16="http://schemas.microsoft.com/office/drawing/2014/main" id="{1B4FF587-A479-2DDC-5C0A-F3F9EA28DB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04779" y="5871972"/>
            <a:ext cx="621592" cy="621592"/>
          </a:xfrm>
          <a:prstGeom prst="rect">
            <a:avLst/>
          </a:prstGeom>
        </p:spPr>
      </p:pic>
      <p:pic>
        <p:nvPicPr>
          <p:cNvPr id="51" name="Graphic 50" descr="Quill outline">
            <a:extLst>
              <a:ext uri="{FF2B5EF4-FFF2-40B4-BE49-F238E27FC236}">
                <a16:creationId xmlns:a16="http://schemas.microsoft.com/office/drawing/2014/main" id="{68CA3BD3-22B8-69EC-AD85-FF773F92D8D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40590" y="4950011"/>
            <a:ext cx="650468" cy="650468"/>
          </a:xfrm>
          <a:prstGeom prst="rect">
            <a:avLst/>
          </a:prstGeom>
        </p:spPr>
      </p:pic>
    </p:spTree>
    <p:extLst>
      <p:ext uri="{BB962C8B-B14F-4D97-AF65-F5344CB8AC3E}">
        <p14:creationId xmlns:p14="http://schemas.microsoft.com/office/powerpoint/2010/main" val="504945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1044">
            <a:extLst>
              <a:ext uri="{FF2B5EF4-FFF2-40B4-BE49-F238E27FC236}">
                <a16:creationId xmlns:a16="http://schemas.microsoft.com/office/drawing/2014/main" id="{8430AC56-5C17-A81B-1235-041E3D46FD14}"/>
              </a:ext>
            </a:extLst>
          </p:cNvPr>
          <p:cNvSpPr/>
          <p:nvPr/>
        </p:nvSpPr>
        <p:spPr>
          <a:xfrm>
            <a:off x="4163712" y="2740558"/>
            <a:ext cx="5122725" cy="1191241"/>
          </a:xfrm>
          <a:prstGeom prst="rect">
            <a:avLst/>
          </a:prstGeom>
          <a:solidFill>
            <a:srgbClr val="C3D4ED"/>
          </a:solidFill>
          <a:ln w="28575">
            <a:solidFill>
              <a:srgbClr val="3F56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1">
            <a:extLst>
              <a:ext uri="{FF2B5EF4-FFF2-40B4-BE49-F238E27FC236}">
                <a16:creationId xmlns:a16="http://schemas.microsoft.com/office/drawing/2014/main" id="{331F8B70-68B0-AE38-DE53-A2BBA4AB51AF}"/>
              </a:ext>
            </a:extLst>
          </p:cNvPr>
          <p:cNvSpPr>
            <a:spLocks noGrp="1"/>
          </p:cNvSpPr>
          <p:nvPr>
            <p:ph type="title"/>
          </p:nvPr>
        </p:nvSpPr>
        <p:spPr/>
        <p:txBody>
          <a:bodyPr/>
          <a:lstStyle/>
          <a:p>
            <a:r>
              <a:rPr lang="en-US" sz="3200"/>
              <a:t>Non-Competitive Grant Program Highlights </a:t>
            </a:r>
          </a:p>
        </p:txBody>
      </p:sp>
      <p:sp>
        <p:nvSpPr>
          <p:cNvPr id="24" name="Content Placeholder 23">
            <a:extLst>
              <a:ext uri="{FF2B5EF4-FFF2-40B4-BE49-F238E27FC236}">
                <a16:creationId xmlns:a16="http://schemas.microsoft.com/office/drawing/2014/main" id="{B39B5195-A47B-0E23-F950-84A615179630}"/>
              </a:ext>
            </a:extLst>
          </p:cNvPr>
          <p:cNvSpPr>
            <a:spLocks noGrp="1"/>
          </p:cNvSpPr>
          <p:nvPr>
            <p:ph idx="1"/>
          </p:nvPr>
        </p:nvSpPr>
        <p:spPr>
          <a:xfrm>
            <a:off x="203200" y="1205242"/>
            <a:ext cx="11785600" cy="744722"/>
          </a:xfrm>
        </p:spPr>
        <p:txBody>
          <a:bodyPr>
            <a:noAutofit/>
          </a:bodyPr>
          <a:lstStyle/>
          <a:p>
            <a:pPr>
              <a:spcBef>
                <a:spcPts val="0"/>
              </a:spcBef>
              <a:spcAft>
                <a:spcPts val="1200"/>
              </a:spcAft>
            </a:pPr>
            <a:r>
              <a:rPr lang="en-US" dirty="0">
                <a:latin typeface="Open Sans"/>
                <a:ea typeface="Open Sans"/>
                <a:cs typeface="Open Sans"/>
              </a:rPr>
              <a:t>The program received </a:t>
            </a:r>
            <a:r>
              <a:rPr lang="en-US" b="1" dirty="0">
                <a:latin typeface="Open Sans"/>
                <a:ea typeface="Open Sans"/>
                <a:cs typeface="Open Sans"/>
              </a:rPr>
              <a:t>100% </a:t>
            </a:r>
            <a:r>
              <a:rPr lang="en-US" dirty="0">
                <a:latin typeface="Open Sans"/>
                <a:ea typeface="Open Sans"/>
                <a:cs typeface="Open Sans"/>
              </a:rPr>
              <a:t>participation from counties and </a:t>
            </a:r>
            <a:r>
              <a:rPr lang="en-US" b="1" dirty="0">
                <a:latin typeface="Open Sans"/>
                <a:ea typeface="Open Sans"/>
                <a:cs typeface="Open Sans"/>
              </a:rPr>
              <a:t>98% </a:t>
            </a:r>
            <a:r>
              <a:rPr lang="en-US" dirty="0">
                <a:latin typeface="Open Sans"/>
                <a:ea typeface="Open Sans"/>
                <a:cs typeface="Open Sans"/>
              </a:rPr>
              <a:t>participation by cities. This represents 329 unique grantees spread across 336 unique grants.</a:t>
            </a:r>
          </a:p>
        </p:txBody>
      </p:sp>
      <p:sp>
        <p:nvSpPr>
          <p:cNvPr id="4" name="Footer Placeholder 3">
            <a:extLst>
              <a:ext uri="{FF2B5EF4-FFF2-40B4-BE49-F238E27FC236}">
                <a16:creationId xmlns:a16="http://schemas.microsoft.com/office/drawing/2014/main" id="{467DFF0C-C493-F46E-43B6-0EE36E563097}"/>
              </a:ext>
            </a:extLst>
          </p:cNvPr>
          <p:cNvSpPr>
            <a:spLocks noGrp="1"/>
          </p:cNvSpPr>
          <p:nvPr>
            <p:ph type="ftr" sz="quarter" idx="4294967295"/>
          </p:nvPr>
        </p:nvSpPr>
        <p:spPr>
          <a:xfrm>
            <a:off x="0" y="0"/>
            <a:ext cx="0" cy="0"/>
          </a:xfrm>
        </p:spPr>
        <p:txBody>
          <a:bodyPr/>
          <a:lstStyle/>
          <a:p>
            <a:pPr defTabSz="685800"/>
            <a:r>
              <a:rPr lang="en-US" sz="1350">
                <a:solidFill>
                  <a:prstClr val="black"/>
                </a:solidFill>
                <a:latin typeface="Calibri"/>
              </a:rPr>
              <a:t>  </a:t>
            </a:r>
          </a:p>
        </p:txBody>
      </p:sp>
      <p:sp>
        <p:nvSpPr>
          <p:cNvPr id="22" name="TextBox 21">
            <a:extLst>
              <a:ext uri="{FF2B5EF4-FFF2-40B4-BE49-F238E27FC236}">
                <a16:creationId xmlns:a16="http://schemas.microsoft.com/office/drawing/2014/main" id="{0C3A8364-C33C-AEF9-EDA2-02ACA78F268D}"/>
              </a:ext>
            </a:extLst>
          </p:cNvPr>
          <p:cNvSpPr txBox="1"/>
          <p:nvPr/>
        </p:nvSpPr>
        <p:spPr>
          <a:xfrm>
            <a:off x="4195995" y="2934546"/>
            <a:ext cx="5058157" cy="830997"/>
          </a:xfrm>
          <a:prstGeom prst="rect">
            <a:avLst/>
          </a:prstGeom>
          <a:noFill/>
        </p:spPr>
        <p:txBody>
          <a:bodyPr wrap="square" rtlCol="0">
            <a:spAutoFit/>
          </a:bodyPr>
          <a:lstStyle/>
          <a:p>
            <a:pPr algn="ctr" defTabSz="685800"/>
            <a:r>
              <a:rPr lang="en-US" sz="1600" dirty="0">
                <a:solidFill>
                  <a:srgbClr val="002060"/>
                </a:solidFill>
                <a:latin typeface="Open Sans" panose="020B0606030504020204" pitchFamily="34" charset="0"/>
                <a:ea typeface="Open Sans" panose="020B0606030504020204" pitchFamily="34" charset="0"/>
                <a:cs typeface="Open Sans" panose="020B0606030504020204" pitchFamily="34" charset="0"/>
              </a:rPr>
              <a:t>TDEC reached a </a:t>
            </a:r>
            <a:r>
              <a:rPr lang="en-US" sz="1600" b="1" dirty="0">
                <a:solidFill>
                  <a:srgbClr val="002060"/>
                </a:solidFill>
                <a:latin typeface="Open Sans" panose="020B0606030504020204" pitchFamily="34" charset="0"/>
                <a:ea typeface="Open Sans" panose="020B0606030504020204" pitchFamily="34" charset="0"/>
                <a:cs typeface="Open Sans" panose="020B0606030504020204" pitchFamily="34" charset="0"/>
              </a:rPr>
              <a:t>diverse range </a:t>
            </a:r>
            <a:r>
              <a:rPr lang="en-US" sz="1600" dirty="0">
                <a:solidFill>
                  <a:srgbClr val="002060"/>
                </a:solidFill>
                <a:latin typeface="Open Sans" panose="020B0606030504020204" pitchFamily="34" charset="0"/>
                <a:ea typeface="Open Sans" panose="020B0606030504020204" pitchFamily="34" charset="0"/>
                <a:cs typeface="Open Sans" panose="020B0606030504020204" pitchFamily="34" charset="0"/>
              </a:rPr>
              <a:t>of communities, both geographically and socio-economically. </a:t>
            </a:r>
            <a:r>
              <a:rPr lang="en-US" sz="1600" b="1" dirty="0">
                <a:solidFill>
                  <a:srgbClr val="002060"/>
                </a:solidFill>
                <a:latin typeface="Open Sans" panose="020B0606030504020204" pitchFamily="34" charset="0"/>
                <a:ea typeface="Open Sans" panose="020B0606030504020204" pitchFamily="34" charset="0"/>
                <a:cs typeface="Open Sans" panose="020B0606030504020204" pitchFamily="34" charset="0"/>
              </a:rPr>
              <a:t>66% </a:t>
            </a:r>
            <a:r>
              <a:rPr lang="en-US" sz="1600" dirty="0">
                <a:solidFill>
                  <a:srgbClr val="002060"/>
                </a:solidFill>
                <a:latin typeface="Open Sans" panose="020B0606030504020204" pitchFamily="34" charset="0"/>
                <a:ea typeface="Open Sans" panose="020B0606030504020204" pitchFamily="34" charset="0"/>
                <a:cs typeface="Open Sans" panose="020B0606030504020204" pitchFamily="34" charset="0"/>
              </a:rPr>
              <a:t>of applicants represent disadvantaged communities</a:t>
            </a:r>
            <a:r>
              <a:rPr lang="en-US" sz="1200" dirty="0">
                <a:solidFill>
                  <a:srgbClr val="002060"/>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20" name="Rectangle 19">
            <a:extLst>
              <a:ext uri="{FF2B5EF4-FFF2-40B4-BE49-F238E27FC236}">
                <a16:creationId xmlns:a16="http://schemas.microsoft.com/office/drawing/2014/main" id="{4BC365EC-A1BE-9DF3-CDE1-3C7039950164}"/>
              </a:ext>
            </a:extLst>
          </p:cNvPr>
          <p:cNvSpPr/>
          <p:nvPr/>
        </p:nvSpPr>
        <p:spPr>
          <a:xfrm>
            <a:off x="465547" y="1925090"/>
            <a:ext cx="3366422" cy="961969"/>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30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endParaRPr lang="en-US" sz="135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extLst>
              <a:ext uri="{FF2B5EF4-FFF2-40B4-BE49-F238E27FC236}">
                <a16:creationId xmlns:a16="http://schemas.microsoft.com/office/drawing/2014/main" id="{A94326F6-7840-7504-AC45-DCB93F1301B9}"/>
              </a:ext>
            </a:extLst>
          </p:cNvPr>
          <p:cNvSpPr txBox="1"/>
          <p:nvPr/>
        </p:nvSpPr>
        <p:spPr>
          <a:xfrm>
            <a:off x="777667" y="2049939"/>
            <a:ext cx="974222" cy="623248"/>
          </a:xfrm>
          <a:prstGeom prst="rect">
            <a:avLst/>
          </a:prstGeom>
          <a:noFill/>
        </p:spPr>
        <p:txBody>
          <a:bodyPr wrap="square" lIns="68580" tIns="34290" rIns="68580" bIns="34290" anchor="t">
            <a:spAutoFit/>
          </a:bodyPr>
          <a:lstStyle/>
          <a:p>
            <a:pPr algn="ctr" defTabSz="685800"/>
            <a:r>
              <a:rPr lang="en-US" sz="3600" b="1" dirty="0">
                <a:ln w="6350">
                  <a:noFill/>
                </a:ln>
                <a:solidFill>
                  <a:prstClr val="white"/>
                </a:solidFill>
                <a:effectLst>
                  <a:outerShdw blurRad="38100" dist="38100" dir="2700000" algn="tl">
                    <a:srgbClr val="000000">
                      <a:alpha val="43137"/>
                    </a:srgbClr>
                  </a:outerShdw>
                </a:effectLst>
                <a:latin typeface="Open Sans"/>
                <a:ea typeface="Open Sans"/>
                <a:cs typeface="Open Sans"/>
              </a:rPr>
              <a:t>336</a:t>
            </a:r>
            <a:endParaRPr lang="en-US" sz="1350" b="1" dirty="0">
              <a:ln w="6350">
                <a:noFill/>
              </a:ln>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3" name="TextBox 22">
            <a:extLst>
              <a:ext uri="{FF2B5EF4-FFF2-40B4-BE49-F238E27FC236}">
                <a16:creationId xmlns:a16="http://schemas.microsoft.com/office/drawing/2014/main" id="{59E5E912-4816-6EF2-CA11-1035763A4AD8}"/>
              </a:ext>
            </a:extLst>
          </p:cNvPr>
          <p:cNvSpPr txBox="1"/>
          <p:nvPr/>
        </p:nvSpPr>
        <p:spPr>
          <a:xfrm>
            <a:off x="1751889" y="2062603"/>
            <a:ext cx="1854626" cy="561692"/>
          </a:xfrm>
          <a:prstGeom prst="rect">
            <a:avLst/>
          </a:prstGeom>
          <a:noFill/>
        </p:spPr>
        <p:txBody>
          <a:bodyPr wrap="square" lIns="68580" tIns="34290" rIns="68580" bIns="34290" anchor="t">
            <a:spAutoFit/>
          </a:bodyPr>
          <a:lstStyle/>
          <a:p>
            <a:pPr algn="r" defTabSz="685800"/>
            <a:r>
              <a:rPr lang="en-US" sz="1600" b="1" dirty="0">
                <a:solidFill>
                  <a:prstClr val="white"/>
                </a:solidFill>
                <a:effectLst>
                  <a:outerShdw blurRad="38100" dist="38100" dir="2700000" algn="tl">
                    <a:srgbClr val="000000">
                      <a:alpha val="43137"/>
                    </a:srgbClr>
                  </a:outerShdw>
                </a:effectLst>
                <a:latin typeface="Open Sans"/>
                <a:ea typeface="Open Sans"/>
                <a:cs typeface="Open Sans"/>
              </a:rPr>
              <a:t>Total Contracts Executed</a:t>
            </a:r>
            <a:endParaRPr lang="en-US" sz="1600" b="1" dirty="0">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0" name="Rectangle 29">
            <a:extLst>
              <a:ext uri="{FF2B5EF4-FFF2-40B4-BE49-F238E27FC236}">
                <a16:creationId xmlns:a16="http://schemas.microsoft.com/office/drawing/2014/main" id="{89990990-D6D1-8422-2F9E-5F1337CC48B6}"/>
              </a:ext>
            </a:extLst>
          </p:cNvPr>
          <p:cNvSpPr/>
          <p:nvPr/>
        </p:nvSpPr>
        <p:spPr>
          <a:xfrm>
            <a:off x="465547" y="2993794"/>
            <a:ext cx="3366422" cy="961969"/>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30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endParaRPr lang="en-US" sz="135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027" name="TextBox 1026">
            <a:extLst>
              <a:ext uri="{FF2B5EF4-FFF2-40B4-BE49-F238E27FC236}">
                <a16:creationId xmlns:a16="http://schemas.microsoft.com/office/drawing/2014/main" id="{AD81F38C-86FE-487F-E8CF-A95708034289}"/>
              </a:ext>
            </a:extLst>
          </p:cNvPr>
          <p:cNvSpPr txBox="1"/>
          <p:nvPr/>
        </p:nvSpPr>
        <p:spPr>
          <a:xfrm>
            <a:off x="650733" y="3114772"/>
            <a:ext cx="1669118" cy="623248"/>
          </a:xfrm>
          <a:prstGeom prst="rect">
            <a:avLst/>
          </a:prstGeom>
          <a:noFill/>
        </p:spPr>
        <p:txBody>
          <a:bodyPr wrap="square" lIns="68580" tIns="34290" rIns="68580" bIns="34290" anchor="t">
            <a:spAutoFit/>
          </a:bodyPr>
          <a:lstStyle/>
          <a:p>
            <a:pPr algn="ctr" defTabSz="685800"/>
            <a:r>
              <a:rPr lang="en-US" sz="3600" b="1">
                <a:ln w="6350">
                  <a:noFill/>
                </a:ln>
                <a:solidFill>
                  <a:prstClr val="white"/>
                </a:solidFill>
                <a:effectLst>
                  <a:outerShdw blurRad="38100" dist="38100" dir="2700000" algn="tl">
                    <a:srgbClr val="000000">
                      <a:alpha val="43137"/>
                    </a:srgbClr>
                  </a:outerShdw>
                </a:effectLst>
                <a:latin typeface="Open Sans"/>
                <a:ea typeface="Open Sans"/>
                <a:cs typeface="Open Sans"/>
              </a:rPr>
              <a:t>$996m</a:t>
            </a:r>
            <a:endParaRPr lang="en-US" sz="1350" b="1">
              <a:ln w="6350">
                <a:noFill/>
              </a:ln>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028" name="TextBox 1027">
            <a:extLst>
              <a:ext uri="{FF2B5EF4-FFF2-40B4-BE49-F238E27FC236}">
                <a16:creationId xmlns:a16="http://schemas.microsoft.com/office/drawing/2014/main" id="{24D96A90-FD33-6CCB-2A6C-9E3786460CDE}"/>
              </a:ext>
            </a:extLst>
          </p:cNvPr>
          <p:cNvSpPr txBox="1"/>
          <p:nvPr/>
        </p:nvSpPr>
        <p:spPr>
          <a:xfrm>
            <a:off x="1751889" y="3176328"/>
            <a:ext cx="1814978" cy="561692"/>
          </a:xfrm>
          <a:prstGeom prst="rect">
            <a:avLst/>
          </a:prstGeom>
          <a:noFill/>
        </p:spPr>
        <p:txBody>
          <a:bodyPr wrap="square" lIns="68580" tIns="34290" rIns="68580" bIns="34290" anchor="t">
            <a:spAutoFit/>
          </a:bodyPr>
          <a:lstStyle/>
          <a:p>
            <a:pPr algn="r" defTabSz="685800"/>
            <a:r>
              <a:rPr lang="en-US" sz="1600" b="1">
                <a:solidFill>
                  <a:prstClr val="white"/>
                </a:solidFill>
                <a:effectLst>
                  <a:outerShdw blurRad="38100" dist="38100" dir="2700000" algn="tl">
                    <a:srgbClr val="000000">
                      <a:alpha val="43137"/>
                    </a:srgbClr>
                  </a:outerShdw>
                </a:effectLst>
                <a:latin typeface="Open Sans"/>
                <a:ea typeface="Open Sans"/>
                <a:cs typeface="Open Sans"/>
              </a:rPr>
              <a:t> Executed Funding</a:t>
            </a:r>
            <a:endParaRPr lang="en-US" sz="1600">
              <a:solidFill>
                <a:prstClr val="white"/>
              </a:solidFill>
              <a:latin typeface="Calibri"/>
            </a:endParaRPr>
          </a:p>
        </p:txBody>
      </p:sp>
      <p:graphicFrame>
        <p:nvGraphicFramePr>
          <p:cNvPr id="55" name="Table 40">
            <a:extLst>
              <a:ext uri="{FF2B5EF4-FFF2-40B4-BE49-F238E27FC236}">
                <a16:creationId xmlns:a16="http://schemas.microsoft.com/office/drawing/2014/main" id="{3B07BA53-187B-3C5E-8D06-A3484A560A7A}"/>
              </a:ext>
            </a:extLst>
          </p:cNvPr>
          <p:cNvGraphicFramePr>
            <a:graphicFrameLocks noGrp="1"/>
          </p:cNvGraphicFramePr>
          <p:nvPr>
            <p:extLst>
              <p:ext uri="{D42A27DB-BD31-4B8C-83A1-F6EECF244321}">
                <p14:modId xmlns:p14="http://schemas.microsoft.com/office/powerpoint/2010/main" val="107394299"/>
              </p:ext>
            </p:extLst>
          </p:nvPr>
        </p:nvGraphicFramePr>
        <p:xfrm>
          <a:off x="10137845" y="3910369"/>
          <a:ext cx="1715054" cy="746760"/>
        </p:xfrm>
        <a:graphic>
          <a:graphicData uri="http://schemas.openxmlformats.org/drawingml/2006/table">
            <a:tbl>
              <a:tblPr firstRow="1" bandRow="1">
                <a:tableStyleId>{5C22544A-7EE6-4342-B048-85BDC9FD1C3A}</a:tableStyleId>
              </a:tblPr>
              <a:tblGrid>
                <a:gridCol w="1715054">
                  <a:extLst>
                    <a:ext uri="{9D8B030D-6E8A-4147-A177-3AD203B41FA5}">
                      <a16:colId xmlns:a16="http://schemas.microsoft.com/office/drawing/2014/main" val="574500359"/>
                    </a:ext>
                  </a:extLst>
                </a:gridCol>
              </a:tblGrid>
              <a:tr h="243560">
                <a:tc>
                  <a:txBody>
                    <a:bodyPr/>
                    <a:lstStyle/>
                    <a:p>
                      <a:pPr algn="ctr"/>
                      <a:r>
                        <a:rPr lang="en-US" sz="1500">
                          <a:latin typeface="Open Sans" panose="020B0606030504020204" pitchFamily="34" charset="0"/>
                          <a:ea typeface="Open Sans" panose="020B0606030504020204" pitchFamily="34" charset="0"/>
                          <a:cs typeface="Open Sans" panose="020B0606030504020204" pitchFamily="34" charset="0"/>
                        </a:rPr>
                        <a:t>Stormwater</a:t>
                      </a:r>
                    </a:p>
                  </a:txBody>
                  <a:tcPr>
                    <a:solidFill>
                      <a:schemeClr val="tx2"/>
                    </a:solidFill>
                  </a:tcPr>
                </a:tc>
                <a:extLst>
                  <a:ext uri="{0D108BD9-81ED-4DB2-BD59-A6C34878D82A}">
                    <a16:rowId xmlns:a16="http://schemas.microsoft.com/office/drawing/2014/main" val="4166650388"/>
                  </a:ext>
                </a:extLst>
              </a:tr>
              <a:tr h="165770">
                <a:tc>
                  <a:txBody>
                    <a:bodyPr/>
                    <a:lstStyle/>
                    <a:p>
                      <a:pPr algn="ctr"/>
                      <a:r>
                        <a:rPr lang="en-US" sz="2200" b="1" i="1" dirty="0">
                          <a:latin typeface="Open Sans" panose="020B0606030504020204" pitchFamily="34" charset="0"/>
                          <a:ea typeface="Open Sans" panose="020B0606030504020204" pitchFamily="34" charset="0"/>
                          <a:cs typeface="Open Sans" panose="020B0606030504020204" pitchFamily="34" charset="0"/>
                        </a:rPr>
                        <a:t>72</a:t>
                      </a:r>
                    </a:p>
                  </a:txBody>
                  <a:tcPr>
                    <a:solidFill>
                      <a:schemeClr val="tx2">
                        <a:lumMod val="20000"/>
                        <a:lumOff val="80000"/>
                      </a:schemeClr>
                    </a:solidFill>
                  </a:tcPr>
                </a:tc>
                <a:extLst>
                  <a:ext uri="{0D108BD9-81ED-4DB2-BD59-A6C34878D82A}">
                    <a16:rowId xmlns:a16="http://schemas.microsoft.com/office/drawing/2014/main" val="385805061"/>
                  </a:ext>
                </a:extLst>
              </a:tr>
            </a:tbl>
          </a:graphicData>
        </a:graphic>
      </p:graphicFrame>
      <p:sp>
        <p:nvSpPr>
          <p:cNvPr id="56" name="Oval 55">
            <a:extLst>
              <a:ext uri="{FF2B5EF4-FFF2-40B4-BE49-F238E27FC236}">
                <a16:creationId xmlns:a16="http://schemas.microsoft.com/office/drawing/2014/main" id="{17583436-79ED-3C37-4E85-4D9872C14993}"/>
              </a:ext>
            </a:extLst>
          </p:cNvPr>
          <p:cNvSpPr/>
          <p:nvPr/>
        </p:nvSpPr>
        <p:spPr>
          <a:xfrm>
            <a:off x="9202123" y="3988604"/>
            <a:ext cx="698500" cy="697633"/>
          </a:xfrm>
          <a:prstGeom prst="ellips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7" name="Table 40">
            <a:extLst>
              <a:ext uri="{FF2B5EF4-FFF2-40B4-BE49-F238E27FC236}">
                <a16:creationId xmlns:a16="http://schemas.microsoft.com/office/drawing/2014/main" id="{9C97B9D0-D141-220E-DE67-C302D2720104}"/>
              </a:ext>
            </a:extLst>
          </p:cNvPr>
          <p:cNvGraphicFramePr>
            <a:graphicFrameLocks noGrp="1"/>
          </p:cNvGraphicFramePr>
          <p:nvPr>
            <p:extLst>
              <p:ext uri="{D42A27DB-BD31-4B8C-83A1-F6EECF244321}">
                <p14:modId xmlns:p14="http://schemas.microsoft.com/office/powerpoint/2010/main" val="2336379750"/>
              </p:ext>
            </p:extLst>
          </p:nvPr>
        </p:nvGraphicFramePr>
        <p:xfrm>
          <a:off x="10137845" y="4804675"/>
          <a:ext cx="1715054" cy="746760"/>
        </p:xfrm>
        <a:graphic>
          <a:graphicData uri="http://schemas.openxmlformats.org/drawingml/2006/table">
            <a:tbl>
              <a:tblPr firstRow="1" bandRow="1">
                <a:tableStyleId>{5C22544A-7EE6-4342-B048-85BDC9FD1C3A}</a:tableStyleId>
              </a:tblPr>
              <a:tblGrid>
                <a:gridCol w="1715054">
                  <a:extLst>
                    <a:ext uri="{9D8B030D-6E8A-4147-A177-3AD203B41FA5}">
                      <a16:colId xmlns:a16="http://schemas.microsoft.com/office/drawing/2014/main" val="574500359"/>
                    </a:ext>
                  </a:extLst>
                </a:gridCol>
              </a:tblGrid>
              <a:tr h="243560">
                <a:tc>
                  <a:txBody>
                    <a:bodyPr/>
                    <a:lstStyle/>
                    <a:p>
                      <a:pPr algn="ctr"/>
                      <a:r>
                        <a:rPr lang="en-US" sz="1500">
                          <a:latin typeface="Open Sans" panose="020B0606030504020204" pitchFamily="34" charset="0"/>
                          <a:ea typeface="Open Sans" panose="020B0606030504020204" pitchFamily="34" charset="0"/>
                          <a:cs typeface="Open Sans" panose="020B0606030504020204" pitchFamily="34" charset="0"/>
                        </a:rPr>
                        <a:t>Wastewater</a:t>
                      </a:r>
                    </a:p>
                  </a:txBody>
                  <a:tcPr>
                    <a:solidFill>
                      <a:schemeClr val="tx2"/>
                    </a:solidFill>
                  </a:tcPr>
                </a:tc>
                <a:extLst>
                  <a:ext uri="{0D108BD9-81ED-4DB2-BD59-A6C34878D82A}">
                    <a16:rowId xmlns:a16="http://schemas.microsoft.com/office/drawing/2014/main" val="4166650388"/>
                  </a:ext>
                </a:extLst>
              </a:tr>
              <a:tr h="165770">
                <a:tc>
                  <a:txBody>
                    <a:bodyPr/>
                    <a:lstStyle/>
                    <a:p>
                      <a:pPr algn="ctr"/>
                      <a:r>
                        <a:rPr lang="en-US" sz="2200" b="1" i="1" dirty="0">
                          <a:latin typeface="Open Sans" panose="020B0606030504020204" pitchFamily="34" charset="0"/>
                          <a:ea typeface="Open Sans" panose="020B0606030504020204" pitchFamily="34" charset="0"/>
                          <a:cs typeface="Open Sans" panose="020B0606030504020204" pitchFamily="34" charset="0"/>
                        </a:rPr>
                        <a:t>412</a:t>
                      </a:r>
                    </a:p>
                  </a:txBody>
                  <a:tcPr>
                    <a:solidFill>
                      <a:schemeClr val="tx2">
                        <a:lumMod val="20000"/>
                        <a:lumOff val="80000"/>
                      </a:schemeClr>
                    </a:solidFill>
                  </a:tcPr>
                </a:tc>
                <a:extLst>
                  <a:ext uri="{0D108BD9-81ED-4DB2-BD59-A6C34878D82A}">
                    <a16:rowId xmlns:a16="http://schemas.microsoft.com/office/drawing/2014/main" val="385805061"/>
                  </a:ext>
                </a:extLst>
              </a:tr>
            </a:tbl>
          </a:graphicData>
        </a:graphic>
      </p:graphicFrame>
      <p:sp>
        <p:nvSpPr>
          <p:cNvPr id="58" name="Oval 57">
            <a:extLst>
              <a:ext uri="{FF2B5EF4-FFF2-40B4-BE49-F238E27FC236}">
                <a16:creationId xmlns:a16="http://schemas.microsoft.com/office/drawing/2014/main" id="{0E2D5CA3-27BF-7AA1-E468-2E6D05D80B56}"/>
              </a:ext>
            </a:extLst>
          </p:cNvPr>
          <p:cNvSpPr/>
          <p:nvPr/>
        </p:nvSpPr>
        <p:spPr>
          <a:xfrm>
            <a:off x="9217887" y="4804675"/>
            <a:ext cx="698500" cy="697633"/>
          </a:xfrm>
          <a:prstGeom prst="ellipse">
            <a:avLst/>
          </a:prstGeom>
          <a:solidFill>
            <a:schemeClr val="tx2"/>
          </a:solidFill>
          <a:ln>
            <a:solidFill>
              <a:srgbClr val="1B36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0" name="Table 40">
            <a:extLst>
              <a:ext uri="{FF2B5EF4-FFF2-40B4-BE49-F238E27FC236}">
                <a16:creationId xmlns:a16="http://schemas.microsoft.com/office/drawing/2014/main" id="{41B6D22F-D102-290A-DECD-6E002B681978}"/>
              </a:ext>
            </a:extLst>
          </p:cNvPr>
          <p:cNvGraphicFramePr>
            <a:graphicFrameLocks noGrp="1"/>
          </p:cNvGraphicFramePr>
          <p:nvPr>
            <p:extLst>
              <p:ext uri="{D42A27DB-BD31-4B8C-83A1-F6EECF244321}">
                <p14:modId xmlns:p14="http://schemas.microsoft.com/office/powerpoint/2010/main" val="3758699149"/>
              </p:ext>
            </p:extLst>
          </p:nvPr>
        </p:nvGraphicFramePr>
        <p:xfrm>
          <a:off x="10158138" y="5725948"/>
          <a:ext cx="1715054" cy="746760"/>
        </p:xfrm>
        <a:graphic>
          <a:graphicData uri="http://schemas.openxmlformats.org/drawingml/2006/table">
            <a:tbl>
              <a:tblPr firstRow="1" bandRow="1">
                <a:tableStyleId>{5C22544A-7EE6-4342-B048-85BDC9FD1C3A}</a:tableStyleId>
              </a:tblPr>
              <a:tblGrid>
                <a:gridCol w="1715054">
                  <a:extLst>
                    <a:ext uri="{9D8B030D-6E8A-4147-A177-3AD203B41FA5}">
                      <a16:colId xmlns:a16="http://schemas.microsoft.com/office/drawing/2014/main" val="574500359"/>
                    </a:ext>
                  </a:extLst>
                </a:gridCol>
              </a:tblGrid>
              <a:tr h="243560">
                <a:tc>
                  <a:txBody>
                    <a:bodyPr/>
                    <a:lstStyle/>
                    <a:p>
                      <a:pPr algn="ctr"/>
                      <a:r>
                        <a:rPr lang="en-US" sz="1500">
                          <a:latin typeface="Open Sans" panose="020B0606030504020204" pitchFamily="34" charset="0"/>
                          <a:ea typeface="Open Sans" panose="020B0606030504020204" pitchFamily="34" charset="0"/>
                          <a:cs typeface="Open Sans" panose="020B0606030504020204" pitchFamily="34" charset="0"/>
                        </a:rPr>
                        <a:t>Drinking Water</a:t>
                      </a:r>
                    </a:p>
                  </a:txBody>
                  <a:tcPr>
                    <a:solidFill>
                      <a:schemeClr val="tx2"/>
                    </a:solidFill>
                  </a:tcPr>
                </a:tc>
                <a:extLst>
                  <a:ext uri="{0D108BD9-81ED-4DB2-BD59-A6C34878D82A}">
                    <a16:rowId xmlns:a16="http://schemas.microsoft.com/office/drawing/2014/main" val="4166650388"/>
                  </a:ext>
                </a:extLst>
              </a:tr>
              <a:tr h="165770">
                <a:tc>
                  <a:txBody>
                    <a:bodyPr/>
                    <a:lstStyle/>
                    <a:p>
                      <a:pPr algn="ctr"/>
                      <a:r>
                        <a:rPr lang="en-US" sz="2200" b="1" i="1" dirty="0">
                          <a:latin typeface="Open Sans"/>
                          <a:ea typeface="Open Sans"/>
                          <a:cs typeface="Open Sans"/>
                        </a:rPr>
                        <a:t>620</a:t>
                      </a:r>
                      <a:endParaRPr lang="en-US" sz="2200" b="1" i="1" dirty="0">
                        <a:latin typeface="Open Sans" panose="020B0606030504020204" pitchFamily="34" charset="0"/>
                        <a:ea typeface="Open Sans" panose="020B0606030504020204" pitchFamily="34" charset="0"/>
                        <a:cs typeface="Open Sans" panose="020B0606030504020204" pitchFamily="34" charset="0"/>
                      </a:endParaRPr>
                    </a:p>
                  </a:txBody>
                  <a:tcPr>
                    <a:solidFill>
                      <a:schemeClr val="tx2">
                        <a:lumMod val="20000"/>
                        <a:lumOff val="80000"/>
                      </a:schemeClr>
                    </a:solidFill>
                  </a:tcPr>
                </a:tc>
                <a:extLst>
                  <a:ext uri="{0D108BD9-81ED-4DB2-BD59-A6C34878D82A}">
                    <a16:rowId xmlns:a16="http://schemas.microsoft.com/office/drawing/2014/main" val="385805061"/>
                  </a:ext>
                </a:extLst>
              </a:tr>
            </a:tbl>
          </a:graphicData>
        </a:graphic>
      </p:graphicFrame>
      <p:sp>
        <p:nvSpPr>
          <p:cNvPr id="1029" name="Oval 1028">
            <a:extLst>
              <a:ext uri="{FF2B5EF4-FFF2-40B4-BE49-F238E27FC236}">
                <a16:creationId xmlns:a16="http://schemas.microsoft.com/office/drawing/2014/main" id="{FD1037EB-CFA3-AF07-931F-7AE81A385C34}"/>
              </a:ext>
            </a:extLst>
          </p:cNvPr>
          <p:cNvSpPr/>
          <p:nvPr/>
        </p:nvSpPr>
        <p:spPr>
          <a:xfrm>
            <a:off x="9266010" y="5725948"/>
            <a:ext cx="698500" cy="697633"/>
          </a:xfrm>
          <a:prstGeom prst="ellipse">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7" name="Graphic 1036" descr="Splash1 with solid fill">
            <a:extLst>
              <a:ext uri="{FF2B5EF4-FFF2-40B4-BE49-F238E27FC236}">
                <a16:creationId xmlns:a16="http://schemas.microsoft.com/office/drawing/2014/main" id="{B3D1BAF2-7389-F4B5-ED76-76217361C6A0}"/>
              </a:ext>
            </a:extLst>
          </p:cNvPr>
          <p:cNvPicPr>
            <a:picLocks noChangeAspect="1"/>
          </p:cNvPicPr>
          <p:nvPr/>
        </p:nvPicPr>
        <p:blipFill>
          <a:blip r:embed="rId2" cstate="screen">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86263" y="4861035"/>
            <a:ext cx="560023" cy="560023"/>
          </a:xfrm>
          <a:prstGeom prst="rect">
            <a:avLst/>
          </a:prstGeom>
        </p:spPr>
      </p:pic>
      <p:pic>
        <p:nvPicPr>
          <p:cNvPr id="1039" name="Graphic 1038" descr="Leaky Tap with solid fill">
            <a:extLst>
              <a:ext uri="{FF2B5EF4-FFF2-40B4-BE49-F238E27FC236}">
                <a16:creationId xmlns:a16="http://schemas.microsoft.com/office/drawing/2014/main" id="{01D497FF-929E-E47D-8081-34620B79A32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329896" y="5802464"/>
            <a:ext cx="570727" cy="570727"/>
          </a:xfrm>
          <a:prstGeom prst="rect">
            <a:avLst/>
          </a:prstGeom>
        </p:spPr>
      </p:pic>
      <p:pic>
        <p:nvPicPr>
          <p:cNvPr id="1040" name="Graphic 1039" descr="Cloud With Lightning And Rain with solid fill">
            <a:extLst>
              <a:ext uri="{FF2B5EF4-FFF2-40B4-BE49-F238E27FC236}">
                <a16:creationId xmlns:a16="http://schemas.microsoft.com/office/drawing/2014/main" id="{E544D13E-53FF-3CE0-0EC8-C5254F14DFC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254152" y="4040198"/>
            <a:ext cx="594443" cy="594443"/>
          </a:xfrm>
          <a:prstGeom prst="rect">
            <a:avLst/>
          </a:prstGeom>
        </p:spPr>
      </p:pic>
      <p:sp>
        <p:nvSpPr>
          <p:cNvPr id="1041" name="Rectangle 1040">
            <a:extLst>
              <a:ext uri="{FF2B5EF4-FFF2-40B4-BE49-F238E27FC236}">
                <a16:creationId xmlns:a16="http://schemas.microsoft.com/office/drawing/2014/main" id="{0003076C-5FD9-7077-F9C9-49252850985C}"/>
              </a:ext>
            </a:extLst>
          </p:cNvPr>
          <p:cNvSpPr/>
          <p:nvPr/>
        </p:nvSpPr>
        <p:spPr>
          <a:xfrm>
            <a:off x="4163712" y="1951926"/>
            <a:ext cx="5122727" cy="774319"/>
          </a:xfrm>
          <a:prstGeom prst="rect">
            <a:avLst/>
          </a:prstGeom>
          <a:solidFill>
            <a:srgbClr val="C3D4ED"/>
          </a:solidFill>
          <a:ln w="28575">
            <a:solidFill>
              <a:srgbClr val="3F567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3" name="TextBox 1042">
            <a:extLst>
              <a:ext uri="{FF2B5EF4-FFF2-40B4-BE49-F238E27FC236}">
                <a16:creationId xmlns:a16="http://schemas.microsoft.com/office/drawing/2014/main" id="{5A090F49-63F2-7034-34CD-866131EB7E1E}"/>
              </a:ext>
            </a:extLst>
          </p:cNvPr>
          <p:cNvSpPr txBox="1"/>
          <p:nvPr/>
        </p:nvSpPr>
        <p:spPr>
          <a:xfrm>
            <a:off x="3696956" y="2165104"/>
            <a:ext cx="6113720" cy="369332"/>
          </a:xfrm>
          <a:prstGeom prst="rect">
            <a:avLst/>
          </a:prstGeom>
          <a:noFill/>
        </p:spPr>
        <p:txBody>
          <a:bodyPr wrap="square">
            <a:spAutoFit/>
          </a:bodyPr>
          <a:lstStyle/>
          <a:p>
            <a:pPr algn="ctr"/>
            <a:r>
              <a:rPr lang="en-US" sz="1800" b="1" u="sng" dirty="0">
                <a:ln w="3175">
                  <a:noFill/>
                </a:ln>
                <a:solidFill>
                  <a:srgbClr val="002060"/>
                </a:solidFill>
                <a:latin typeface="Open Sans"/>
                <a:ea typeface="Open Sans"/>
                <a:cs typeface="Open Sans"/>
              </a:rPr>
              <a:t>247</a:t>
            </a:r>
            <a:r>
              <a:rPr lang="en-US" sz="1800" b="1" dirty="0">
                <a:ln w="3175">
                  <a:noFill/>
                </a:ln>
                <a:solidFill>
                  <a:srgbClr val="002060"/>
                </a:solidFill>
                <a:latin typeface="Open Sans"/>
                <a:ea typeface="Open Sans"/>
                <a:cs typeface="Open Sans"/>
              </a:rPr>
              <a:t> Asset Management Plan projects</a:t>
            </a:r>
          </a:p>
        </p:txBody>
      </p:sp>
      <p:sp>
        <p:nvSpPr>
          <p:cNvPr id="1046" name="TextBox 1045">
            <a:extLst>
              <a:ext uri="{FF2B5EF4-FFF2-40B4-BE49-F238E27FC236}">
                <a16:creationId xmlns:a16="http://schemas.microsoft.com/office/drawing/2014/main" id="{78142484-EC6C-762B-AB7F-E00AF63AD177}"/>
              </a:ext>
            </a:extLst>
          </p:cNvPr>
          <p:cNvSpPr txBox="1"/>
          <p:nvPr/>
        </p:nvSpPr>
        <p:spPr>
          <a:xfrm>
            <a:off x="9510451" y="1804787"/>
            <a:ext cx="2300585" cy="1979872"/>
          </a:xfrm>
          <a:prstGeom prst="rect">
            <a:avLst/>
          </a:prstGeom>
          <a:solidFill>
            <a:schemeClr val="tx2"/>
          </a:solidFill>
          <a:ln w="25400">
            <a:solidFill>
              <a:schemeClr val="bg2"/>
            </a:solidFill>
          </a:ln>
          <a:effectLst>
            <a:outerShdw blurRad="50800" dist="38100" dir="2700000" algn="tl" rotWithShape="0">
              <a:prstClr val="black">
                <a:alpha val="40000"/>
              </a:prstClr>
            </a:outerShdw>
          </a:effectLst>
        </p:spPr>
        <p:txBody>
          <a:bodyPr wrap="square" lIns="91440" tIns="45720" rIns="91440" bIns="45720" rtlCol="0" anchor="t">
            <a:noAutofit/>
          </a:bodyPr>
          <a:lstStyle/>
          <a:p>
            <a:pPr algn="ctr"/>
            <a:endParaRPr lang="en-US" sz="1700" b="1">
              <a:solidFill>
                <a:schemeClr val="bg1"/>
              </a:solidFill>
              <a:effectLst>
                <a:outerShdw blurRad="38100" dist="38100" dir="2700000" algn="tl">
                  <a:srgbClr val="000000">
                    <a:alpha val="43137"/>
                  </a:srgbClr>
                </a:outerShdw>
              </a:effectLst>
              <a:latin typeface="Open Sans"/>
              <a:ea typeface="Open Sans"/>
              <a:cs typeface="Open Sans"/>
            </a:endParaRPr>
          </a:p>
        </p:txBody>
      </p:sp>
      <p:sp>
        <p:nvSpPr>
          <p:cNvPr id="1047" name="TextBox 1046">
            <a:extLst>
              <a:ext uri="{FF2B5EF4-FFF2-40B4-BE49-F238E27FC236}">
                <a16:creationId xmlns:a16="http://schemas.microsoft.com/office/drawing/2014/main" id="{4A164A62-F156-31B1-E4BD-657F8C788009}"/>
              </a:ext>
            </a:extLst>
          </p:cNvPr>
          <p:cNvSpPr txBox="1"/>
          <p:nvPr/>
        </p:nvSpPr>
        <p:spPr>
          <a:xfrm>
            <a:off x="9660563" y="1970477"/>
            <a:ext cx="2000360" cy="1538883"/>
          </a:xfrm>
          <a:prstGeom prst="rect">
            <a:avLst/>
          </a:prstGeom>
          <a:noFill/>
        </p:spPr>
        <p:txBody>
          <a:bodyPr wrap="square" rtlCol="0">
            <a:spAutoFit/>
          </a:bodyPr>
          <a:lstStyle/>
          <a:p>
            <a:pPr algn="ctr"/>
            <a:r>
              <a:rPr lang="en-US" sz="4000" b="1" dirty="0">
                <a:solidFill>
                  <a:schemeClr val="bg1"/>
                </a:solidFill>
                <a:effectLst>
                  <a:outerShdw blurRad="38100" dist="38100" dir="2700000" algn="tl">
                    <a:srgbClr val="000000">
                      <a:alpha val="43137"/>
                    </a:srgbClr>
                  </a:outerShdw>
                </a:effectLst>
                <a:latin typeface="Open Sans"/>
                <a:ea typeface="Open Sans"/>
                <a:cs typeface="Open Sans"/>
              </a:rPr>
              <a:t>1,104</a:t>
            </a:r>
            <a:r>
              <a:rPr lang="en-US" sz="2800" b="1" dirty="0">
                <a:solidFill>
                  <a:schemeClr val="bg1"/>
                </a:solidFill>
                <a:effectLst>
                  <a:outerShdw blurRad="38100" dist="38100" dir="2700000" algn="tl">
                    <a:srgbClr val="000000">
                      <a:alpha val="43137"/>
                    </a:srgbClr>
                  </a:outerShdw>
                </a:effectLst>
                <a:latin typeface="Open Sans"/>
                <a:ea typeface="Open Sans"/>
                <a:cs typeface="Open Sans"/>
              </a:rPr>
              <a:t> </a:t>
            </a:r>
            <a:endParaRPr lang="en-US" sz="28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a:p>
            <a:pPr algn="ctr"/>
            <a:r>
              <a:rPr lang="en-US" sz="1800" b="1" dirty="0">
                <a:solidFill>
                  <a:schemeClr val="bg1"/>
                </a:solidFill>
                <a:effectLst>
                  <a:outerShdw blurRad="38100" dist="38100" dir="2700000" algn="tl">
                    <a:srgbClr val="000000">
                      <a:alpha val="43137"/>
                    </a:srgbClr>
                  </a:outerShdw>
                </a:effectLst>
                <a:latin typeface="Open Sans"/>
                <a:ea typeface="Open Sans"/>
                <a:cs typeface="Open Sans"/>
              </a:rPr>
              <a:t>total projects proposed </a:t>
            </a:r>
          </a:p>
          <a:p>
            <a:pPr algn="ctr"/>
            <a:r>
              <a:rPr lang="en-US" sz="1800" b="1" dirty="0">
                <a:solidFill>
                  <a:schemeClr val="bg1"/>
                </a:solidFill>
                <a:effectLst>
                  <a:outerShdw blurRad="38100" dist="38100" dir="2700000" algn="tl">
                    <a:srgbClr val="000000">
                      <a:alpha val="43137"/>
                    </a:srgbClr>
                  </a:outerShdw>
                </a:effectLst>
                <a:latin typeface="Open Sans"/>
                <a:ea typeface="Open Sans"/>
                <a:cs typeface="Open Sans"/>
              </a:rPr>
              <a:t>across the state</a:t>
            </a:r>
            <a:endParaRPr lang="en-US" dirty="0"/>
          </a:p>
        </p:txBody>
      </p:sp>
      <p:graphicFrame>
        <p:nvGraphicFramePr>
          <p:cNvPr id="18" name="Chart 17">
            <a:extLst>
              <a:ext uri="{FF2B5EF4-FFF2-40B4-BE49-F238E27FC236}">
                <a16:creationId xmlns:a16="http://schemas.microsoft.com/office/drawing/2014/main" id="{585FEBD0-38CE-11FD-35AC-B56045FD5A44}"/>
              </a:ext>
            </a:extLst>
          </p:cNvPr>
          <p:cNvGraphicFramePr/>
          <p:nvPr>
            <p:extLst>
              <p:ext uri="{D42A27DB-BD31-4B8C-83A1-F6EECF244321}">
                <p14:modId xmlns:p14="http://schemas.microsoft.com/office/powerpoint/2010/main" val="3496065199"/>
              </p:ext>
            </p:extLst>
          </p:nvPr>
        </p:nvGraphicFramePr>
        <p:xfrm>
          <a:off x="203200" y="4040198"/>
          <a:ext cx="2346297" cy="2717551"/>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a:extLst>
              <a:ext uri="{FF2B5EF4-FFF2-40B4-BE49-F238E27FC236}">
                <a16:creationId xmlns:a16="http://schemas.microsoft.com/office/drawing/2014/main" id="{F482A9DB-45DA-2765-91C0-DCDB918FD3F5}"/>
              </a:ext>
            </a:extLst>
          </p:cNvPr>
          <p:cNvGraphicFramePr/>
          <p:nvPr>
            <p:extLst>
              <p:ext uri="{D42A27DB-BD31-4B8C-83A1-F6EECF244321}">
                <p14:modId xmlns:p14="http://schemas.microsoft.com/office/powerpoint/2010/main" val="3419264263"/>
              </p:ext>
            </p:extLst>
          </p:nvPr>
        </p:nvGraphicFramePr>
        <p:xfrm>
          <a:off x="2240846" y="4046479"/>
          <a:ext cx="2334459" cy="2487617"/>
        </p:xfrm>
        <a:graphic>
          <a:graphicData uri="http://schemas.openxmlformats.org/drawingml/2006/chart">
            <c:chart xmlns:c="http://schemas.openxmlformats.org/drawingml/2006/chart" xmlns:r="http://schemas.openxmlformats.org/officeDocument/2006/relationships" r:id="rId9"/>
          </a:graphicData>
        </a:graphic>
      </p:graphicFrame>
      <p:sp>
        <p:nvSpPr>
          <p:cNvPr id="25" name="TextBox 1061">
            <a:extLst>
              <a:ext uri="{FF2B5EF4-FFF2-40B4-BE49-F238E27FC236}">
                <a16:creationId xmlns:a16="http://schemas.microsoft.com/office/drawing/2014/main" id="{4C64E119-B4F3-5011-DBF9-E82A1103E639}"/>
              </a:ext>
            </a:extLst>
          </p:cNvPr>
          <p:cNvSpPr txBox="1"/>
          <p:nvPr/>
        </p:nvSpPr>
        <p:spPr>
          <a:xfrm>
            <a:off x="5018468" y="4056942"/>
            <a:ext cx="1810182"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a:solidFill>
                  <a:srgbClr val="002060"/>
                </a:solidFill>
                <a:latin typeface="Open Sans" panose="020B0606030504020204" pitchFamily="34" charset="0"/>
                <a:ea typeface="Open Sans" panose="020B0606030504020204" pitchFamily="34" charset="0"/>
                <a:cs typeface="Open Sans" panose="020B0606030504020204" pitchFamily="34" charset="0"/>
              </a:rPr>
              <a:t>ATPI Score Breakdown:</a:t>
            </a:r>
          </a:p>
        </p:txBody>
      </p:sp>
      <p:grpSp>
        <p:nvGrpSpPr>
          <p:cNvPr id="26" name="Group 25">
            <a:extLst>
              <a:ext uri="{FF2B5EF4-FFF2-40B4-BE49-F238E27FC236}">
                <a16:creationId xmlns:a16="http://schemas.microsoft.com/office/drawing/2014/main" id="{E96A42F4-CB5E-D5E2-DCA5-347F8CE8F825}"/>
              </a:ext>
            </a:extLst>
          </p:cNvPr>
          <p:cNvGrpSpPr/>
          <p:nvPr/>
        </p:nvGrpSpPr>
        <p:grpSpPr>
          <a:xfrm>
            <a:off x="4951158" y="4175565"/>
            <a:ext cx="3841025" cy="2490986"/>
            <a:chOff x="96993" y="4317088"/>
            <a:chExt cx="3841025" cy="2490986"/>
          </a:xfrm>
        </p:grpSpPr>
        <p:graphicFrame>
          <p:nvGraphicFramePr>
            <p:cNvPr id="27" name="Chart 26">
              <a:extLst>
                <a:ext uri="{FF2B5EF4-FFF2-40B4-BE49-F238E27FC236}">
                  <a16:creationId xmlns:a16="http://schemas.microsoft.com/office/drawing/2014/main" id="{1ED5021E-5E9C-2FBD-7371-361E79463EF1}"/>
                </a:ext>
              </a:extLst>
            </p:cNvPr>
            <p:cNvGraphicFramePr/>
            <p:nvPr>
              <p:extLst>
                <p:ext uri="{D42A27DB-BD31-4B8C-83A1-F6EECF244321}">
                  <p14:modId xmlns:p14="http://schemas.microsoft.com/office/powerpoint/2010/main" val="2659201362"/>
                </p:ext>
              </p:extLst>
            </p:nvPr>
          </p:nvGraphicFramePr>
          <p:xfrm>
            <a:off x="224848" y="4317088"/>
            <a:ext cx="3713170" cy="2393127"/>
          </p:xfrm>
          <a:graphic>
            <a:graphicData uri="http://schemas.openxmlformats.org/drawingml/2006/chart">
              <c:chart xmlns:c="http://schemas.openxmlformats.org/drawingml/2006/chart" xmlns:r="http://schemas.openxmlformats.org/officeDocument/2006/relationships" r:id="rId10"/>
            </a:graphicData>
          </a:graphic>
        </p:graphicFrame>
        <p:sp>
          <p:nvSpPr>
            <p:cNvPr id="28" name="TextBox 1059">
              <a:extLst>
                <a:ext uri="{FF2B5EF4-FFF2-40B4-BE49-F238E27FC236}">
                  <a16:creationId xmlns:a16="http://schemas.microsoft.com/office/drawing/2014/main" id="{519B2EC2-3DEE-9B3E-9C39-3EFF3F5B1632}"/>
                </a:ext>
              </a:extLst>
            </p:cNvPr>
            <p:cNvSpPr txBox="1"/>
            <p:nvPr/>
          </p:nvSpPr>
          <p:spPr>
            <a:xfrm>
              <a:off x="934157" y="6554158"/>
              <a:ext cx="2254992" cy="253916"/>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050" i="1">
                  <a:solidFill>
                    <a:srgbClr val="002060"/>
                  </a:solidFill>
                  <a:latin typeface="Open Sans"/>
                  <a:ea typeface="Open Sans"/>
                  <a:cs typeface="Open Sans"/>
                </a:rPr>
                <a:t>Applicant ATPI</a:t>
              </a:r>
              <a:endParaRPr lang="en-US"/>
            </a:p>
          </p:txBody>
        </p:sp>
        <p:sp>
          <p:nvSpPr>
            <p:cNvPr id="29" name="TextBox 1060">
              <a:extLst>
                <a:ext uri="{FF2B5EF4-FFF2-40B4-BE49-F238E27FC236}">
                  <a16:creationId xmlns:a16="http://schemas.microsoft.com/office/drawing/2014/main" id="{0EEC7EC4-776D-B7F7-2F2B-053A6ABBD808}"/>
                </a:ext>
              </a:extLst>
            </p:cNvPr>
            <p:cNvSpPr txBox="1"/>
            <p:nvPr/>
          </p:nvSpPr>
          <p:spPr>
            <a:xfrm rot="16200000">
              <a:off x="-547243" y="5609996"/>
              <a:ext cx="1542387"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a:solidFill>
                    <a:srgbClr val="002060"/>
                  </a:solidFill>
                  <a:latin typeface="Open Sans" panose="020B0606030504020204" pitchFamily="34" charset="0"/>
                  <a:ea typeface="Open Sans" panose="020B0606030504020204" pitchFamily="34" charset="0"/>
                  <a:cs typeface="Open Sans" panose="020B0606030504020204" pitchFamily="34" charset="0"/>
                </a:rPr>
                <a:t>Number of Grantees</a:t>
              </a:r>
            </a:p>
          </p:txBody>
        </p:sp>
        <p:sp>
          <p:nvSpPr>
            <p:cNvPr id="31" name="TextBox 1062">
              <a:extLst>
                <a:ext uri="{FF2B5EF4-FFF2-40B4-BE49-F238E27FC236}">
                  <a16:creationId xmlns:a16="http://schemas.microsoft.com/office/drawing/2014/main" id="{4EE683E3-F53C-2285-CDA2-69DCB02EC83F}"/>
                </a:ext>
              </a:extLst>
            </p:cNvPr>
            <p:cNvSpPr txBox="1"/>
            <p:nvPr/>
          </p:nvSpPr>
          <p:spPr>
            <a:xfrm>
              <a:off x="350908" y="5038519"/>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34</a:t>
              </a:r>
            </a:p>
          </p:txBody>
        </p:sp>
        <p:sp>
          <p:nvSpPr>
            <p:cNvPr id="32" name="TextBox 1063">
              <a:extLst>
                <a:ext uri="{FF2B5EF4-FFF2-40B4-BE49-F238E27FC236}">
                  <a16:creationId xmlns:a16="http://schemas.microsoft.com/office/drawing/2014/main" id="{6956DE4D-34DD-A256-40EC-8AE28B7BC6A3}"/>
                </a:ext>
              </a:extLst>
            </p:cNvPr>
            <p:cNvSpPr txBox="1"/>
            <p:nvPr/>
          </p:nvSpPr>
          <p:spPr>
            <a:xfrm>
              <a:off x="659615" y="5402457"/>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33" name="TextBox 1064">
              <a:extLst>
                <a:ext uri="{FF2B5EF4-FFF2-40B4-BE49-F238E27FC236}">
                  <a16:creationId xmlns:a16="http://schemas.microsoft.com/office/drawing/2014/main" id="{452388B1-E108-F57E-F29F-47FD87704515}"/>
                </a:ext>
              </a:extLst>
            </p:cNvPr>
            <p:cNvSpPr txBox="1"/>
            <p:nvPr/>
          </p:nvSpPr>
          <p:spPr>
            <a:xfrm>
              <a:off x="974846" y="5096747"/>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32</a:t>
              </a:r>
            </a:p>
          </p:txBody>
        </p:sp>
        <p:sp>
          <p:nvSpPr>
            <p:cNvPr id="34" name="TextBox 1065">
              <a:extLst>
                <a:ext uri="{FF2B5EF4-FFF2-40B4-BE49-F238E27FC236}">
                  <a16:creationId xmlns:a16="http://schemas.microsoft.com/office/drawing/2014/main" id="{85D41177-A62D-9D7E-68CE-A779C0983F4B}"/>
                </a:ext>
              </a:extLst>
            </p:cNvPr>
            <p:cNvSpPr txBox="1"/>
            <p:nvPr/>
          </p:nvSpPr>
          <p:spPr>
            <a:xfrm>
              <a:off x="1283704" y="4880520"/>
              <a:ext cx="362005" cy="253916"/>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a:ea typeface="Open Sans"/>
                  <a:cs typeface="Open Sans"/>
                </a:rPr>
                <a:t>39</a:t>
              </a:r>
              <a:endPar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TextBox 1066">
              <a:extLst>
                <a:ext uri="{FF2B5EF4-FFF2-40B4-BE49-F238E27FC236}">
                  <a16:creationId xmlns:a16="http://schemas.microsoft.com/office/drawing/2014/main" id="{E8D07972-A05B-6F84-AC52-A0BC00DCA4F6}"/>
                </a:ext>
              </a:extLst>
            </p:cNvPr>
            <p:cNvSpPr txBox="1"/>
            <p:nvPr/>
          </p:nvSpPr>
          <p:spPr>
            <a:xfrm>
              <a:off x="1601776" y="4760340"/>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43</a:t>
              </a:r>
            </a:p>
          </p:txBody>
        </p:sp>
        <p:sp>
          <p:nvSpPr>
            <p:cNvPr id="36" name="TextBox 1067">
              <a:extLst>
                <a:ext uri="{FF2B5EF4-FFF2-40B4-BE49-F238E27FC236}">
                  <a16:creationId xmlns:a16="http://schemas.microsoft.com/office/drawing/2014/main" id="{0E55A38A-33A1-873A-0D2D-27123BB62A9B}"/>
                </a:ext>
              </a:extLst>
            </p:cNvPr>
            <p:cNvSpPr txBox="1"/>
            <p:nvPr/>
          </p:nvSpPr>
          <p:spPr>
            <a:xfrm>
              <a:off x="1907792" y="4506555"/>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51</a:t>
              </a:r>
            </a:p>
          </p:txBody>
        </p:sp>
        <p:sp>
          <p:nvSpPr>
            <p:cNvPr id="37" name="TextBox 1068">
              <a:extLst>
                <a:ext uri="{FF2B5EF4-FFF2-40B4-BE49-F238E27FC236}">
                  <a16:creationId xmlns:a16="http://schemas.microsoft.com/office/drawing/2014/main" id="{B6B90E1C-D4A3-331C-8417-3AC1C4E7AAFC}"/>
                </a:ext>
              </a:extLst>
            </p:cNvPr>
            <p:cNvSpPr txBox="1"/>
            <p:nvPr/>
          </p:nvSpPr>
          <p:spPr>
            <a:xfrm>
              <a:off x="2229560" y="4835202"/>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41</a:t>
              </a:r>
            </a:p>
          </p:txBody>
        </p:sp>
        <p:sp>
          <p:nvSpPr>
            <p:cNvPr id="38" name="TextBox 1069">
              <a:extLst>
                <a:ext uri="{FF2B5EF4-FFF2-40B4-BE49-F238E27FC236}">
                  <a16:creationId xmlns:a16="http://schemas.microsoft.com/office/drawing/2014/main" id="{BC78F785-865B-21F9-AB07-57DB94140B19}"/>
                </a:ext>
              </a:extLst>
            </p:cNvPr>
            <p:cNvSpPr txBox="1"/>
            <p:nvPr/>
          </p:nvSpPr>
          <p:spPr>
            <a:xfrm>
              <a:off x="2540399" y="5291054"/>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26</a:t>
              </a:r>
            </a:p>
          </p:txBody>
        </p:sp>
        <p:sp>
          <p:nvSpPr>
            <p:cNvPr id="39" name="TextBox 1070">
              <a:extLst>
                <a:ext uri="{FF2B5EF4-FFF2-40B4-BE49-F238E27FC236}">
                  <a16:creationId xmlns:a16="http://schemas.microsoft.com/office/drawing/2014/main" id="{CD353ED6-33C1-7140-3630-D8A53F134E7D}"/>
                </a:ext>
              </a:extLst>
            </p:cNvPr>
            <p:cNvSpPr txBox="1"/>
            <p:nvPr/>
          </p:nvSpPr>
          <p:spPr>
            <a:xfrm>
              <a:off x="2858320" y="5410071"/>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22</a:t>
              </a:r>
            </a:p>
          </p:txBody>
        </p:sp>
        <p:sp>
          <p:nvSpPr>
            <p:cNvPr id="40" name="TextBox 1071">
              <a:extLst>
                <a:ext uri="{FF2B5EF4-FFF2-40B4-BE49-F238E27FC236}">
                  <a16:creationId xmlns:a16="http://schemas.microsoft.com/office/drawing/2014/main" id="{E2F7FE79-7677-C861-C317-31E03B476A84}"/>
                </a:ext>
              </a:extLst>
            </p:cNvPr>
            <p:cNvSpPr txBox="1"/>
            <p:nvPr/>
          </p:nvSpPr>
          <p:spPr>
            <a:xfrm>
              <a:off x="3156577" y="5617576"/>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15</a:t>
              </a:r>
            </a:p>
          </p:txBody>
        </p:sp>
        <p:sp>
          <p:nvSpPr>
            <p:cNvPr id="41" name="TextBox 1072">
              <a:extLst>
                <a:ext uri="{FF2B5EF4-FFF2-40B4-BE49-F238E27FC236}">
                  <a16:creationId xmlns:a16="http://schemas.microsoft.com/office/drawing/2014/main" id="{3E275E7A-8BEA-318A-FFAE-0A9494DECFFF}"/>
                </a:ext>
              </a:extLst>
            </p:cNvPr>
            <p:cNvSpPr txBox="1"/>
            <p:nvPr/>
          </p:nvSpPr>
          <p:spPr>
            <a:xfrm>
              <a:off x="3478072" y="5743003"/>
              <a:ext cx="362005" cy="25391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i="1" dirty="0">
                  <a:solidFill>
                    <a:srgbClr val="002060"/>
                  </a:solidFill>
                  <a:latin typeface="Open Sans" panose="020B0606030504020204" pitchFamily="34" charset="0"/>
                  <a:ea typeface="Open Sans" panose="020B0606030504020204" pitchFamily="34" charset="0"/>
                  <a:cs typeface="Open Sans" panose="020B0606030504020204" pitchFamily="34" charset="0"/>
                </a:rPr>
                <a:t>11</a:t>
              </a:r>
            </a:p>
          </p:txBody>
        </p:sp>
      </p:grpSp>
    </p:spTree>
    <p:extLst>
      <p:ext uri="{BB962C8B-B14F-4D97-AF65-F5344CB8AC3E}">
        <p14:creationId xmlns:p14="http://schemas.microsoft.com/office/powerpoint/2010/main" val="3836940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CB5F6-1076-D275-3900-4BDA948AF1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E0C4E-A72E-A254-728C-A0BCA665DE3D}"/>
              </a:ext>
            </a:extLst>
          </p:cNvPr>
          <p:cNvSpPr>
            <a:spLocks noGrp="1"/>
          </p:cNvSpPr>
          <p:nvPr>
            <p:ph type="title"/>
          </p:nvPr>
        </p:nvSpPr>
        <p:spPr/>
        <p:txBody>
          <a:bodyPr/>
          <a:lstStyle/>
          <a:p>
            <a:r>
              <a:rPr lang="en-US" sz="3200" dirty="0"/>
              <a:t>Non-Competitive Grant Program Highlights</a:t>
            </a:r>
          </a:p>
        </p:txBody>
      </p:sp>
      <p:graphicFrame>
        <p:nvGraphicFramePr>
          <p:cNvPr id="4" name="Content Placeholder 3">
            <a:extLst>
              <a:ext uri="{FF2B5EF4-FFF2-40B4-BE49-F238E27FC236}">
                <a16:creationId xmlns:a16="http://schemas.microsoft.com/office/drawing/2014/main" id="{F0A01C9B-E05E-E812-3E0E-9F1C3F116DF3}"/>
              </a:ext>
            </a:extLst>
          </p:cNvPr>
          <p:cNvGraphicFramePr>
            <a:graphicFrameLocks noGrp="1"/>
          </p:cNvGraphicFramePr>
          <p:nvPr>
            <p:ph idx="1"/>
            <p:extLst>
              <p:ext uri="{D42A27DB-BD31-4B8C-83A1-F6EECF244321}">
                <p14:modId xmlns:p14="http://schemas.microsoft.com/office/powerpoint/2010/main" val="3019379960"/>
              </p:ext>
            </p:extLst>
          </p:nvPr>
        </p:nvGraphicFramePr>
        <p:xfrm>
          <a:off x="203200" y="1143000"/>
          <a:ext cx="11785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1382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Rounded Corners 34">
            <a:extLst>
              <a:ext uri="{FF2B5EF4-FFF2-40B4-BE49-F238E27FC236}">
                <a16:creationId xmlns:a16="http://schemas.microsoft.com/office/drawing/2014/main" id="{41E5893E-FAD5-2F06-0905-645D3DDAE4D1}"/>
              </a:ext>
            </a:extLst>
          </p:cNvPr>
          <p:cNvSpPr/>
          <p:nvPr/>
        </p:nvSpPr>
        <p:spPr>
          <a:xfrm>
            <a:off x="4487643" y="4024147"/>
            <a:ext cx="3214238" cy="1543378"/>
          </a:xfrm>
          <a:prstGeom prst="roundRect">
            <a:avLst/>
          </a:prstGeom>
          <a:solidFill>
            <a:schemeClr val="bg1">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6" name="Rectangle: Rounded Corners 35">
            <a:extLst>
              <a:ext uri="{FF2B5EF4-FFF2-40B4-BE49-F238E27FC236}">
                <a16:creationId xmlns:a16="http://schemas.microsoft.com/office/drawing/2014/main" id="{5DA55DEC-B7E9-426F-2738-65844113A76E}"/>
              </a:ext>
            </a:extLst>
          </p:cNvPr>
          <p:cNvSpPr/>
          <p:nvPr/>
        </p:nvSpPr>
        <p:spPr>
          <a:xfrm>
            <a:off x="8161761" y="4013703"/>
            <a:ext cx="3214238" cy="1553822"/>
          </a:xfrm>
          <a:prstGeom prst="roundRect">
            <a:avLst/>
          </a:prstGeom>
          <a:solidFill>
            <a:schemeClr val="bg1">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4" name="Rectangle: Rounded Corners 33">
            <a:extLst>
              <a:ext uri="{FF2B5EF4-FFF2-40B4-BE49-F238E27FC236}">
                <a16:creationId xmlns:a16="http://schemas.microsoft.com/office/drawing/2014/main" id="{AE64992D-8D47-6856-561B-5C2B381C590B}"/>
              </a:ext>
            </a:extLst>
          </p:cNvPr>
          <p:cNvSpPr/>
          <p:nvPr/>
        </p:nvSpPr>
        <p:spPr>
          <a:xfrm>
            <a:off x="816001" y="4013703"/>
            <a:ext cx="3214239" cy="1535132"/>
          </a:xfrm>
          <a:prstGeom prst="roundRect">
            <a:avLst/>
          </a:prstGeom>
          <a:solidFill>
            <a:schemeClr val="bg1">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8" name="Rectangle 17">
            <a:extLst>
              <a:ext uri="{FF2B5EF4-FFF2-40B4-BE49-F238E27FC236}">
                <a16:creationId xmlns:a16="http://schemas.microsoft.com/office/drawing/2014/main" id="{CD926A76-BEF7-411D-93BB-CA157E1C633A}"/>
              </a:ext>
            </a:extLst>
          </p:cNvPr>
          <p:cNvSpPr/>
          <p:nvPr/>
        </p:nvSpPr>
        <p:spPr>
          <a:xfrm>
            <a:off x="367257" y="5853400"/>
            <a:ext cx="1067097" cy="8415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Rectangle: Rounded Corners 13">
            <a:extLst>
              <a:ext uri="{FF2B5EF4-FFF2-40B4-BE49-F238E27FC236}">
                <a16:creationId xmlns:a16="http://schemas.microsoft.com/office/drawing/2014/main" id="{7BE2A689-B429-418A-9A15-D0E0BD061FF6}"/>
              </a:ext>
            </a:extLst>
          </p:cNvPr>
          <p:cNvSpPr/>
          <p:nvPr/>
        </p:nvSpPr>
        <p:spPr>
          <a:xfrm>
            <a:off x="4487642" y="2704908"/>
            <a:ext cx="3214238" cy="1113308"/>
          </a:xfrm>
          <a:prstGeom prst="roundRect">
            <a:avLst/>
          </a:prstGeom>
          <a:solidFill>
            <a:schemeClr val="tx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Rectangle: Rounded Corners 14">
            <a:extLst>
              <a:ext uri="{FF2B5EF4-FFF2-40B4-BE49-F238E27FC236}">
                <a16:creationId xmlns:a16="http://schemas.microsoft.com/office/drawing/2014/main" id="{4E1904BE-1605-4C09-A84C-73F8A07F9BA7}"/>
              </a:ext>
            </a:extLst>
          </p:cNvPr>
          <p:cNvSpPr/>
          <p:nvPr/>
        </p:nvSpPr>
        <p:spPr>
          <a:xfrm>
            <a:off x="8161761" y="2704908"/>
            <a:ext cx="3214238" cy="1140346"/>
          </a:xfrm>
          <a:prstGeom prst="roundRect">
            <a:avLst/>
          </a:prstGeom>
          <a:solidFill>
            <a:schemeClr val="tx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Rectangle: Rounded Corners 12">
            <a:extLst>
              <a:ext uri="{FF2B5EF4-FFF2-40B4-BE49-F238E27FC236}">
                <a16:creationId xmlns:a16="http://schemas.microsoft.com/office/drawing/2014/main" id="{004BA925-E747-4D23-8E84-15BF3895BEAE}"/>
              </a:ext>
            </a:extLst>
          </p:cNvPr>
          <p:cNvSpPr/>
          <p:nvPr/>
        </p:nvSpPr>
        <p:spPr>
          <a:xfrm>
            <a:off x="816001" y="2706134"/>
            <a:ext cx="3214239" cy="1113308"/>
          </a:xfrm>
          <a:prstGeom prst="roundRect">
            <a:avLst/>
          </a:prstGeom>
          <a:solidFill>
            <a:schemeClr val="tx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a:extLst>
              <a:ext uri="{FF2B5EF4-FFF2-40B4-BE49-F238E27FC236}">
                <a16:creationId xmlns:a16="http://schemas.microsoft.com/office/drawing/2014/main" id="{A7168572-1474-4F16-BE9B-CE85448C0FF3}"/>
              </a:ext>
            </a:extLst>
          </p:cNvPr>
          <p:cNvSpPr>
            <a:spLocks noGrp="1"/>
          </p:cNvSpPr>
          <p:nvPr>
            <p:ph type="title"/>
          </p:nvPr>
        </p:nvSpPr>
        <p:spPr/>
        <p:txBody>
          <a:bodyPr/>
          <a:lstStyle/>
          <a:p>
            <a:r>
              <a:rPr lang="en-US" sz="3200"/>
              <a:t>Competitive Grant Program Highlights </a:t>
            </a:r>
          </a:p>
        </p:txBody>
      </p:sp>
      <p:sp>
        <p:nvSpPr>
          <p:cNvPr id="4" name="TextBox 3">
            <a:extLst>
              <a:ext uri="{FF2B5EF4-FFF2-40B4-BE49-F238E27FC236}">
                <a16:creationId xmlns:a16="http://schemas.microsoft.com/office/drawing/2014/main" id="{30679969-A964-4A13-9BA6-77FE0D42E489}"/>
              </a:ext>
            </a:extLst>
          </p:cNvPr>
          <p:cNvSpPr txBox="1"/>
          <p:nvPr/>
        </p:nvSpPr>
        <p:spPr>
          <a:xfrm>
            <a:off x="358598" y="1077471"/>
            <a:ext cx="11621543" cy="1708160"/>
          </a:xfrm>
          <a:prstGeom prst="rect">
            <a:avLst/>
          </a:prstGeom>
          <a:noFill/>
        </p:spPr>
        <p:txBody>
          <a:bodyPr wrap="square" lIns="91440" tIns="45720" rIns="91440" bIns="45720" rtlCol="0" anchor="t">
            <a:spAutoFit/>
          </a:bodyPr>
          <a:lstStyle/>
          <a:p>
            <a:pPr marL="285750" indent="-285750" defTabSz="685783">
              <a:spcAft>
                <a:spcPts val="600"/>
              </a:spcAft>
              <a:buClr>
                <a:schemeClr val="bg2"/>
              </a:buClr>
              <a:buFont typeface="Arial" panose="020B0604020202020204" pitchFamily="34" charset="0"/>
              <a:buChar char="•"/>
            </a:pPr>
            <a:r>
              <a:rPr lang="en-US" dirty="0">
                <a:latin typeface="Open Sans"/>
                <a:ea typeface="Open Sans"/>
                <a:cs typeface="Open Sans"/>
              </a:rPr>
              <a:t>The competitive grant program contains </a:t>
            </a:r>
            <a:r>
              <a:rPr lang="en-US" b="1" dirty="0">
                <a:latin typeface="Open Sans"/>
                <a:ea typeface="Open Sans"/>
                <a:cs typeface="Open Sans"/>
              </a:rPr>
              <a:t>$215 million </a:t>
            </a:r>
            <a:r>
              <a:rPr lang="en-US" dirty="0">
                <a:latin typeface="Open Sans"/>
                <a:ea typeface="Open Sans"/>
                <a:cs typeface="Open Sans"/>
              </a:rPr>
              <a:t>in funding as part of Phase II of the State’s Water Infrastructure Investment Plan.</a:t>
            </a:r>
          </a:p>
          <a:p>
            <a:pPr marL="285750" indent="-285750" defTabSz="685783">
              <a:spcAft>
                <a:spcPts val="600"/>
              </a:spcAft>
              <a:buClr>
                <a:schemeClr val="bg2"/>
              </a:buClr>
              <a:buFont typeface="Arial" panose="020B0604020202020204" pitchFamily="34" charset="0"/>
              <a:buChar char="•"/>
            </a:pPr>
            <a:r>
              <a:rPr lang="en-US" dirty="0">
                <a:latin typeface="Open Sans"/>
                <a:ea typeface="Open Sans"/>
                <a:cs typeface="Open Sans"/>
              </a:rPr>
              <a:t>Applications closed August 8, 2023 and awards were announced in December 2023.</a:t>
            </a:r>
          </a:p>
          <a:p>
            <a:pPr marL="285750" indent="-285750" defTabSz="685783">
              <a:spcAft>
                <a:spcPts val="600"/>
              </a:spcAft>
              <a:buClr>
                <a:schemeClr val="bg2"/>
              </a:buClr>
              <a:buFont typeface="Arial" panose="020B0604020202020204" pitchFamily="34" charset="0"/>
              <a:buChar char="•"/>
            </a:pPr>
            <a:r>
              <a:rPr lang="en-US" dirty="0">
                <a:latin typeface="Open Sans"/>
                <a:ea typeface="Open Sans"/>
                <a:cs typeface="Open Sans"/>
              </a:rPr>
              <a:t>The $215 million in funding was awarded across </a:t>
            </a:r>
            <a:r>
              <a:rPr lang="en-US" b="1" dirty="0">
                <a:latin typeface="Open Sans"/>
                <a:ea typeface="Open Sans"/>
                <a:cs typeface="Open Sans"/>
              </a:rPr>
              <a:t>three separate competitive grant types:</a:t>
            </a:r>
          </a:p>
          <a:p>
            <a:pPr marL="285750" indent="-285750" defTabSz="685783">
              <a:spcAft>
                <a:spcPts val="600"/>
              </a:spcAft>
              <a:buClr>
                <a:schemeClr val="bg2"/>
              </a:buClr>
              <a:buFont typeface="Arial" panose="020B0604020202020204" pitchFamily="34" charset="0"/>
              <a:buChar char="•"/>
            </a:pPr>
            <a:endParaRPr lang="en-US" dirty="0">
              <a:latin typeface="Open Sans"/>
              <a:ea typeface="Open Sans"/>
              <a:cs typeface="Open Sans"/>
            </a:endParaRPr>
          </a:p>
        </p:txBody>
      </p:sp>
      <p:sp>
        <p:nvSpPr>
          <p:cNvPr id="7" name="TextBox 6">
            <a:extLst>
              <a:ext uri="{FF2B5EF4-FFF2-40B4-BE49-F238E27FC236}">
                <a16:creationId xmlns:a16="http://schemas.microsoft.com/office/drawing/2014/main" id="{CDCD95F4-3C0A-4903-9295-9C14C54B2325}"/>
              </a:ext>
            </a:extLst>
          </p:cNvPr>
          <p:cNvSpPr txBox="1"/>
          <p:nvPr/>
        </p:nvSpPr>
        <p:spPr>
          <a:xfrm>
            <a:off x="1166420" y="2775507"/>
            <a:ext cx="2513401" cy="974562"/>
          </a:xfrm>
          <a:prstGeom prst="rect">
            <a:avLst/>
          </a:prstGeom>
          <a:noFill/>
        </p:spPr>
        <p:txBody>
          <a:bodyPr wrap="square" lIns="91440" tIns="45720" rIns="91440" bIns="45720" rtlCol="0" anchor="t">
            <a:spAutoFit/>
          </a:bodyPr>
          <a:lstStyle/>
          <a:p>
            <a:pPr algn="ctr"/>
            <a:r>
              <a:rPr lang="en-US" sz="2133" b="1" dirty="0">
                <a:latin typeface="Open Sans" panose="020B0606030504020204" pitchFamily="34" charset="0"/>
                <a:ea typeface="Open Sans" panose="020B0606030504020204" pitchFamily="34" charset="0"/>
                <a:cs typeface="Open Sans" panose="020B0606030504020204" pitchFamily="34" charset="0"/>
              </a:rPr>
              <a:t>Regionalization</a:t>
            </a:r>
          </a:p>
          <a:p>
            <a:pPr algn="ctr"/>
            <a:r>
              <a:rPr lang="en-US" i="1" dirty="0">
                <a:solidFill>
                  <a:schemeClr val="tx2"/>
                </a:solidFill>
                <a:latin typeface="Open Sans"/>
                <a:ea typeface="Open Sans"/>
                <a:cs typeface="Open Sans"/>
              </a:rPr>
              <a:t>$100 million allocated</a:t>
            </a:r>
          </a:p>
          <a:p>
            <a:pPr algn="ctr"/>
            <a:r>
              <a:rPr lang="en-US" i="1" dirty="0">
                <a:solidFill>
                  <a:schemeClr val="tx2"/>
                </a:solidFill>
                <a:latin typeface="Open Sans"/>
                <a:ea typeface="Open Sans"/>
                <a:cs typeface="Open Sans"/>
              </a:rPr>
              <a:t>$145 million awarded</a:t>
            </a:r>
            <a:endParaRPr lang="en-US" i="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85991C9C-97E7-488B-BD8A-07A0102D72FD}"/>
              </a:ext>
            </a:extLst>
          </p:cNvPr>
          <p:cNvSpPr txBox="1"/>
          <p:nvPr/>
        </p:nvSpPr>
        <p:spPr>
          <a:xfrm>
            <a:off x="4838061" y="2768357"/>
            <a:ext cx="2513401" cy="974562"/>
          </a:xfrm>
          <a:prstGeom prst="rect">
            <a:avLst/>
          </a:prstGeom>
          <a:noFill/>
        </p:spPr>
        <p:txBody>
          <a:bodyPr wrap="square" lIns="91440" tIns="45720" rIns="91440" bIns="45720" rtlCol="0" anchor="t">
            <a:spAutoFit/>
          </a:bodyPr>
          <a:lstStyle/>
          <a:p>
            <a:pPr algn="ctr"/>
            <a:r>
              <a:rPr lang="en-US" sz="2133" b="1" dirty="0">
                <a:latin typeface="Open Sans" panose="020B0606030504020204" pitchFamily="34" charset="0"/>
                <a:ea typeface="Open Sans" panose="020B0606030504020204" pitchFamily="34" charset="0"/>
                <a:cs typeface="Open Sans" panose="020B0606030504020204" pitchFamily="34" charset="0"/>
              </a:rPr>
              <a:t>Water Reuse</a:t>
            </a:r>
          </a:p>
          <a:p>
            <a:pPr algn="ctr"/>
            <a:r>
              <a:rPr lang="en-US" i="1" dirty="0">
                <a:solidFill>
                  <a:schemeClr val="tx2"/>
                </a:solidFill>
                <a:latin typeface="Open Sans"/>
                <a:ea typeface="Open Sans"/>
                <a:cs typeface="Open Sans"/>
              </a:rPr>
              <a:t>$50 million allocated</a:t>
            </a:r>
          </a:p>
          <a:p>
            <a:pPr algn="ctr"/>
            <a:r>
              <a:rPr lang="en-US" i="1" dirty="0">
                <a:solidFill>
                  <a:schemeClr val="tx2"/>
                </a:solidFill>
                <a:latin typeface="Open Sans"/>
                <a:ea typeface="Open Sans"/>
                <a:cs typeface="Open Sans"/>
              </a:rPr>
              <a:t>$20 million awarded</a:t>
            </a:r>
            <a:endParaRPr lang="en-US" i="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868E24D6-E28C-4FB0-A2B1-E7B9F556900A}"/>
              </a:ext>
            </a:extLst>
          </p:cNvPr>
          <p:cNvSpPr txBox="1"/>
          <p:nvPr/>
        </p:nvSpPr>
        <p:spPr>
          <a:xfrm>
            <a:off x="8197923" y="2795875"/>
            <a:ext cx="3141911" cy="974562"/>
          </a:xfrm>
          <a:prstGeom prst="rect">
            <a:avLst/>
          </a:prstGeom>
          <a:noFill/>
        </p:spPr>
        <p:txBody>
          <a:bodyPr wrap="square" lIns="91440" tIns="45720" rIns="91440" bIns="45720" rtlCol="0" anchor="t">
            <a:spAutoFit/>
          </a:bodyPr>
          <a:lstStyle/>
          <a:p>
            <a:pPr algn="ctr"/>
            <a:r>
              <a:rPr lang="en-US" sz="2133" b="1">
                <a:latin typeface="Open Sans" panose="020B0606030504020204" pitchFamily="34" charset="0"/>
                <a:ea typeface="Open Sans" panose="020B0606030504020204" pitchFamily="34" charset="0"/>
                <a:cs typeface="Open Sans" panose="020B0606030504020204" pitchFamily="34" charset="0"/>
              </a:rPr>
              <a:t>Resource Protection</a:t>
            </a:r>
          </a:p>
          <a:p>
            <a:pPr algn="ctr"/>
            <a:r>
              <a:rPr lang="en-US" i="1">
                <a:solidFill>
                  <a:schemeClr val="tx2"/>
                </a:solidFill>
                <a:latin typeface="Open Sans"/>
                <a:ea typeface="Open Sans"/>
                <a:cs typeface="Open Sans"/>
              </a:rPr>
              <a:t>$50 million allocated</a:t>
            </a:r>
          </a:p>
          <a:p>
            <a:pPr algn="ctr"/>
            <a:r>
              <a:rPr lang="en-US" i="1">
                <a:solidFill>
                  <a:schemeClr val="tx2"/>
                </a:solidFill>
                <a:latin typeface="Open Sans"/>
                <a:ea typeface="Open Sans"/>
                <a:cs typeface="Open Sans"/>
              </a:rPr>
              <a:t>$50 million awarded</a:t>
            </a:r>
            <a:endParaRPr lang="en-US" i="1">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TextBox 24">
            <a:extLst>
              <a:ext uri="{FF2B5EF4-FFF2-40B4-BE49-F238E27FC236}">
                <a16:creationId xmlns:a16="http://schemas.microsoft.com/office/drawing/2014/main" id="{B09CBF4A-5257-D4EC-A2DF-2F529FF7B287}"/>
              </a:ext>
            </a:extLst>
          </p:cNvPr>
          <p:cNvSpPr txBox="1"/>
          <p:nvPr/>
        </p:nvSpPr>
        <p:spPr>
          <a:xfrm>
            <a:off x="844152" y="4329474"/>
            <a:ext cx="3157935" cy="1000274"/>
          </a:xfrm>
          <a:prstGeom prst="rect">
            <a:avLst/>
          </a:prstGeom>
          <a:noFill/>
        </p:spPr>
        <p:txBody>
          <a:bodyPr wrap="square" lIns="91440" tIns="45720" rIns="91440" bIns="45720" anchor="t">
            <a:spAutoFit/>
          </a:bodyPr>
          <a:lstStyle/>
          <a:p>
            <a:pPr marL="342900" indent="-342900">
              <a:spcAft>
                <a:spcPts val="600"/>
              </a:spcAft>
              <a:buFont typeface="Arial"/>
              <a:buChar char="•"/>
            </a:pPr>
            <a:r>
              <a:rPr lang="en-US" b="1">
                <a:ln w="3175">
                  <a:noFill/>
                </a:ln>
                <a:latin typeface="Open Sans"/>
                <a:ea typeface="Open Sans"/>
                <a:cs typeface="Open Sans"/>
              </a:rPr>
              <a:t>41 </a:t>
            </a:r>
            <a:r>
              <a:rPr lang="en-US">
                <a:ln w="3175">
                  <a:noFill/>
                </a:ln>
                <a:latin typeface="Open Sans"/>
                <a:ea typeface="Open Sans"/>
                <a:cs typeface="Open Sans"/>
              </a:rPr>
              <a:t>applications received</a:t>
            </a:r>
          </a:p>
          <a:p>
            <a:pPr marL="342900" indent="-342900">
              <a:spcAft>
                <a:spcPts val="600"/>
              </a:spcAft>
              <a:buFont typeface="Arial"/>
              <a:buChar char="•"/>
            </a:pPr>
            <a:r>
              <a:rPr lang="en-US" b="1">
                <a:ln w="3175">
                  <a:noFill/>
                </a:ln>
                <a:latin typeface="Open Sans"/>
                <a:ea typeface="Open Sans"/>
                <a:cs typeface="Open Sans"/>
              </a:rPr>
              <a:t>$325,836,289 </a:t>
            </a:r>
            <a:r>
              <a:rPr lang="en-US">
                <a:ln w="3175">
                  <a:noFill/>
                </a:ln>
                <a:latin typeface="Open Sans"/>
                <a:ea typeface="Open Sans"/>
                <a:cs typeface="Open Sans"/>
              </a:rPr>
              <a:t>in funding requested</a:t>
            </a:r>
          </a:p>
        </p:txBody>
      </p:sp>
      <p:sp>
        <p:nvSpPr>
          <p:cNvPr id="26" name="TextBox 25">
            <a:extLst>
              <a:ext uri="{FF2B5EF4-FFF2-40B4-BE49-F238E27FC236}">
                <a16:creationId xmlns:a16="http://schemas.microsoft.com/office/drawing/2014/main" id="{27B6DDCE-B2EB-2D31-038D-ADD95043DEF7}"/>
              </a:ext>
            </a:extLst>
          </p:cNvPr>
          <p:cNvSpPr txBox="1"/>
          <p:nvPr/>
        </p:nvSpPr>
        <p:spPr>
          <a:xfrm>
            <a:off x="4617613" y="4328248"/>
            <a:ext cx="2971610" cy="1000274"/>
          </a:xfrm>
          <a:prstGeom prst="rect">
            <a:avLst/>
          </a:prstGeom>
          <a:noFill/>
        </p:spPr>
        <p:txBody>
          <a:bodyPr wrap="square" lIns="91440" tIns="45720" rIns="91440" bIns="45720" anchor="t">
            <a:spAutoFit/>
          </a:bodyPr>
          <a:lstStyle/>
          <a:p>
            <a:pPr marL="285750" indent="-285750">
              <a:spcAft>
                <a:spcPts val="600"/>
              </a:spcAft>
              <a:buFont typeface="Arial"/>
              <a:buChar char="•"/>
            </a:pPr>
            <a:r>
              <a:rPr lang="en-US" b="1">
                <a:ln w="3175">
                  <a:noFill/>
                </a:ln>
                <a:latin typeface="Open Sans"/>
                <a:ea typeface="Open Sans"/>
                <a:cs typeface="Open Sans"/>
              </a:rPr>
              <a:t>9 </a:t>
            </a:r>
            <a:r>
              <a:rPr lang="en-US">
                <a:ln w="3175">
                  <a:noFill/>
                </a:ln>
                <a:latin typeface="Open Sans"/>
                <a:ea typeface="Open Sans"/>
                <a:cs typeface="Open Sans"/>
              </a:rPr>
              <a:t>applications received</a:t>
            </a:r>
            <a:endParaRPr lang="en-US">
              <a:ln w="3175">
                <a:noFill/>
              </a:ln>
              <a:latin typeface="Calibri"/>
              <a:ea typeface="Open Sans"/>
              <a:cs typeface="+mn-lt"/>
            </a:endParaRPr>
          </a:p>
          <a:p>
            <a:pPr marL="285750" indent="-285750">
              <a:spcAft>
                <a:spcPts val="600"/>
              </a:spcAft>
              <a:buFont typeface="Arial"/>
              <a:buChar char="•"/>
            </a:pPr>
            <a:r>
              <a:rPr lang="en-US" b="1">
                <a:ln w="3175">
                  <a:noFill/>
                </a:ln>
                <a:latin typeface="Open Sans"/>
                <a:ea typeface="Open Sans"/>
                <a:cs typeface="Open Sans"/>
              </a:rPr>
              <a:t>$21,761,260 </a:t>
            </a:r>
            <a:r>
              <a:rPr lang="en-US">
                <a:ln w="3175">
                  <a:noFill/>
                </a:ln>
                <a:latin typeface="Open Sans"/>
                <a:ea typeface="Open Sans"/>
                <a:cs typeface="Open Sans"/>
              </a:rPr>
              <a:t>in funding requested</a:t>
            </a:r>
          </a:p>
        </p:txBody>
      </p:sp>
      <p:sp>
        <p:nvSpPr>
          <p:cNvPr id="27" name="TextBox 26">
            <a:extLst>
              <a:ext uri="{FF2B5EF4-FFF2-40B4-BE49-F238E27FC236}">
                <a16:creationId xmlns:a16="http://schemas.microsoft.com/office/drawing/2014/main" id="{DF2B5804-824F-15F8-C85F-8273152B69EE}"/>
              </a:ext>
            </a:extLst>
          </p:cNvPr>
          <p:cNvSpPr txBox="1"/>
          <p:nvPr/>
        </p:nvSpPr>
        <p:spPr>
          <a:xfrm>
            <a:off x="8197924" y="4328247"/>
            <a:ext cx="3141911" cy="1000274"/>
          </a:xfrm>
          <a:prstGeom prst="rect">
            <a:avLst/>
          </a:prstGeom>
          <a:noFill/>
        </p:spPr>
        <p:txBody>
          <a:bodyPr wrap="square" lIns="91440" tIns="45720" rIns="91440" bIns="45720" anchor="t">
            <a:spAutoFit/>
          </a:bodyPr>
          <a:lstStyle/>
          <a:p>
            <a:pPr marL="342900" indent="-342900">
              <a:spcAft>
                <a:spcPts val="600"/>
              </a:spcAft>
              <a:buFont typeface="Arial"/>
              <a:buChar char="•"/>
            </a:pPr>
            <a:r>
              <a:rPr lang="en-US" b="1">
                <a:ln w="3175">
                  <a:noFill/>
                </a:ln>
                <a:latin typeface="Open Sans"/>
                <a:ea typeface="Open Sans"/>
                <a:cs typeface="Open Sans"/>
              </a:rPr>
              <a:t>56 </a:t>
            </a:r>
            <a:r>
              <a:rPr lang="en-US">
                <a:ln w="3175">
                  <a:noFill/>
                </a:ln>
                <a:latin typeface="Open Sans"/>
                <a:ea typeface="Open Sans"/>
                <a:cs typeface="Open Sans"/>
              </a:rPr>
              <a:t>applications r</a:t>
            </a:r>
            <a:r>
              <a:rPr lang="en-US">
                <a:ln w="3175">
                  <a:noFill/>
                </a:ln>
                <a:latin typeface="Open Sans"/>
                <a:ea typeface="Open Sans"/>
                <a:cs typeface="Calibri"/>
              </a:rPr>
              <a:t>eceived</a:t>
            </a:r>
            <a:endParaRPr lang="en-US">
              <a:ea typeface="+mn-lt"/>
              <a:cs typeface="+mn-lt"/>
            </a:endParaRPr>
          </a:p>
          <a:p>
            <a:pPr marL="285750" indent="-285750">
              <a:spcAft>
                <a:spcPts val="600"/>
              </a:spcAft>
              <a:buFont typeface="Arial"/>
              <a:buChar char="•"/>
            </a:pPr>
            <a:r>
              <a:rPr lang="en-US" b="1">
                <a:ln w="3175">
                  <a:noFill/>
                </a:ln>
                <a:latin typeface="Open Sans"/>
                <a:ea typeface="Open Sans"/>
                <a:cs typeface="Calibri"/>
              </a:rPr>
              <a:t>$108,800,272 </a:t>
            </a:r>
            <a:r>
              <a:rPr lang="en-US">
                <a:ln w="3175">
                  <a:noFill/>
                </a:ln>
                <a:latin typeface="Open Sans"/>
                <a:ea typeface="Open Sans"/>
                <a:cs typeface="Calibri"/>
              </a:rPr>
              <a:t>in funding requested</a:t>
            </a:r>
          </a:p>
        </p:txBody>
      </p:sp>
      <p:sp>
        <p:nvSpPr>
          <p:cNvPr id="28" name="Rectangle 27">
            <a:extLst>
              <a:ext uri="{FF2B5EF4-FFF2-40B4-BE49-F238E27FC236}">
                <a16:creationId xmlns:a16="http://schemas.microsoft.com/office/drawing/2014/main" id="{18F021FD-038D-A9A3-2463-F66C9AE10E09}"/>
              </a:ext>
            </a:extLst>
          </p:cNvPr>
          <p:cNvSpPr/>
          <p:nvPr/>
        </p:nvSpPr>
        <p:spPr>
          <a:xfrm>
            <a:off x="1788193" y="5936130"/>
            <a:ext cx="8771011" cy="644434"/>
          </a:xfrm>
          <a:prstGeom prst="rect">
            <a:avLst/>
          </a:prstGeom>
          <a:solidFill>
            <a:schemeClr val="tx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30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 </a:t>
            </a:r>
            <a:endParaRPr lang="en-US" sz="1350" b="1">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3" name="TextBox 32">
            <a:extLst>
              <a:ext uri="{FF2B5EF4-FFF2-40B4-BE49-F238E27FC236}">
                <a16:creationId xmlns:a16="http://schemas.microsoft.com/office/drawing/2014/main" id="{793BEDFD-D3CC-86C9-A9FB-4E20038229CE}"/>
              </a:ext>
            </a:extLst>
          </p:cNvPr>
          <p:cNvSpPr txBox="1"/>
          <p:nvPr/>
        </p:nvSpPr>
        <p:spPr>
          <a:xfrm>
            <a:off x="3224089" y="6023510"/>
            <a:ext cx="5691864" cy="469359"/>
          </a:xfrm>
          <a:prstGeom prst="rect">
            <a:avLst/>
          </a:prstGeom>
          <a:noFill/>
        </p:spPr>
        <p:txBody>
          <a:bodyPr wrap="square" lIns="68580" tIns="34290" rIns="68580" bIns="34290" anchor="t">
            <a:spAutoFit/>
          </a:bodyPr>
          <a:lstStyle/>
          <a:p>
            <a:pPr defTabSz="685800"/>
            <a:r>
              <a:rPr lang="en-US" sz="2600" b="1">
                <a:ln w="6350">
                  <a:noFill/>
                </a:ln>
                <a:solidFill>
                  <a:prstClr val="white"/>
                </a:solidFill>
                <a:effectLst>
                  <a:outerShdw blurRad="38100" dist="38100" dir="2700000" algn="tl">
                    <a:srgbClr val="000000">
                      <a:alpha val="43137"/>
                    </a:srgbClr>
                  </a:outerShdw>
                </a:effectLst>
                <a:latin typeface="Open Sans"/>
                <a:ea typeface="Open Sans"/>
                <a:cs typeface="Open Sans"/>
              </a:rPr>
              <a:t>Total funding requested: $483m+</a:t>
            </a:r>
            <a:endParaRPr lang="en-US" sz="2600" b="1">
              <a:ln w="6350">
                <a:noFill/>
              </a:ln>
              <a:solidFill>
                <a:prstClr val="white"/>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52055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2C0A-B155-4EFF-C34C-99352C2778BF}"/>
              </a:ext>
            </a:extLst>
          </p:cNvPr>
          <p:cNvSpPr>
            <a:spLocks noGrp="1"/>
          </p:cNvSpPr>
          <p:nvPr>
            <p:ph type="title"/>
          </p:nvPr>
        </p:nvSpPr>
        <p:spPr/>
        <p:txBody>
          <a:bodyPr/>
          <a:lstStyle/>
          <a:p>
            <a:r>
              <a:rPr lang="en-US" sz="3200"/>
              <a:t>Competitive Grant Program Highlights</a:t>
            </a:r>
          </a:p>
        </p:txBody>
      </p:sp>
      <p:graphicFrame>
        <p:nvGraphicFramePr>
          <p:cNvPr id="4" name="Content Placeholder 3">
            <a:extLst>
              <a:ext uri="{FF2B5EF4-FFF2-40B4-BE49-F238E27FC236}">
                <a16:creationId xmlns:a16="http://schemas.microsoft.com/office/drawing/2014/main" id="{04A0ACD5-C7B4-DC7C-DC24-C81C96730FB0}"/>
              </a:ext>
            </a:extLst>
          </p:cNvPr>
          <p:cNvGraphicFramePr>
            <a:graphicFrameLocks noGrp="1"/>
          </p:cNvGraphicFramePr>
          <p:nvPr>
            <p:ph idx="1"/>
            <p:extLst>
              <p:ext uri="{D42A27DB-BD31-4B8C-83A1-F6EECF244321}">
                <p14:modId xmlns:p14="http://schemas.microsoft.com/office/powerpoint/2010/main" val="2502611866"/>
              </p:ext>
            </p:extLst>
          </p:nvPr>
        </p:nvGraphicFramePr>
        <p:xfrm>
          <a:off x="203200" y="1143000"/>
          <a:ext cx="11785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91318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3"/>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_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1_PowerPoint A">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d3014acc-7c9c-4de8-9488-87d0a0c68ca0">
      <UserInfo>
        <DisplayName>Tara Pedraza</DisplayName>
        <AccountId>206</AccountId>
        <AccountType/>
      </UserInfo>
      <UserInfo>
        <DisplayName>Seth McCormick</DisplayName>
        <AccountId>2248</AccountId>
        <AccountType/>
      </UserInfo>
      <UserInfo>
        <DisplayName>Lacey L. Aviles</DisplayName>
        <AccountId>9395</AccountId>
        <AccountType/>
      </UserInfo>
      <UserInfo>
        <DisplayName>Meghan Ploch</DisplayName>
        <AccountId>392</AccountId>
        <AccountType/>
      </UserInfo>
    </SharedWithUsers>
    <lcf76f155ced4ddcb4097134ff3c332f xmlns="b7d7a175-c1ee-4c50-9ce6-1e96218be3f7">
      <Terms xmlns="http://schemas.microsoft.com/office/infopath/2007/PartnerControls"/>
    </lcf76f155ced4ddcb4097134ff3c332f>
    <TaxCatchAll xmlns="d3014acc-7c9c-4de8-9488-87d0a0c68ca0" xsi:nil="true"/>
    <DeliverableAssemblyNotes xmlns="b7d7a175-c1ee-4c50-9ce6-1e96218be3f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D2117A4D541040B61A5C82D43BF212" ma:contentTypeVersion="15" ma:contentTypeDescription="Create a new document." ma:contentTypeScope="" ma:versionID="731d8b6bb51cf70eeabb81f8ce57b661">
  <xsd:schema xmlns:xsd="http://www.w3.org/2001/XMLSchema" xmlns:xs="http://www.w3.org/2001/XMLSchema" xmlns:p="http://schemas.microsoft.com/office/2006/metadata/properties" xmlns:ns2="b7d7a175-c1ee-4c50-9ce6-1e96218be3f7" xmlns:ns3="d3014acc-7c9c-4de8-9488-87d0a0c68ca0" targetNamespace="http://schemas.microsoft.com/office/2006/metadata/properties" ma:root="true" ma:fieldsID="e0180ce3f583903ebd22446ff18bd934" ns2:_="" ns3:_="">
    <xsd:import namespace="b7d7a175-c1ee-4c50-9ce6-1e96218be3f7"/>
    <xsd:import namespace="d3014acc-7c9c-4de8-9488-87d0a0c68ca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DeliverableAssembly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d7a175-c1ee-4c50-9ce6-1e96218be3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DeliverableAssemblyNotes" ma:index="20" nillable="true" ma:displayName="Deliverable Assembly Notes" ma:format="Dropdown" ma:internalName="DeliverableAssemblyNotes">
      <xsd:simpleType>
        <xsd:restriction base="dms:Text">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3014acc-7c9c-4de8-9488-87d0a0c68ca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ab9b7745-efa9-44e9-a291-3fe75e182cf0}" ma:internalName="TaxCatchAll" ma:showField="CatchAllData" ma:web="d3014acc-7c9c-4de8-9488-87d0a0c68c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F4E241-866A-49B7-B9AF-794935ECB63E}">
  <ds:schemaRefs>
    <ds:schemaRef ds:uri="http://schemas.microsoft.com/sharepoint/v3/contenttype/forms"/>
  </ds:schemaRefs>
</ds:datastoreItem>
</file>

<file path=customXml/itemProps2.xml><?xml version="1.0" encoding="utf-8"?>
<ds:datastoreItem xmlns:ds="http://schemas.openxmlformats.org/officeDocument/2006/customXml" ds:itemID="{B4C80039-B259-41D8-AC89-D0EFCAC37CF6}">
  <ds:schemaRefs>
    <ds:schemaRef ds:uri="b7d7a175-c1ee-4c50-9ce6-1e96218be3f7"/>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d3014acc-7c9c-4de8-9488-87d0a0c68ca0"/>
    <ds:schemaRef ds:uri="http://schemas.microsoft.com/office/2006/metadata/properties"/>
    <ds:schemaRef ds:uri="http://purl.org/dc/elements/1.1/"/>
    <ds:schemaRef ds:uri="http://www.w3.org/XML/1998/namespace"/>
    <ds:schemaRef ds:uri="http://purl.org/dc/dcmitype/"/>
  </ds:schemaRefs>
</ds:datastoreItem>
</file>

<file path=customXml/itemProps3.xml><?xml version="1.0" encoding="utf-8"?>
<ds:datastoreItem xmlns:ds="http://schemas.openxmlformats.org/officeDocument/2006/customXml" ds:itemID="{BA5F176D-132C-44A2-AC55-8B99C2BC7D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d7a175-c1ee-4c50-9ce6-1e96218be3f7"/>
    <ds:schemaRef ds:uri="d3014acc-7c9c-4de8-9488-87d0a0c68c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771</TotalTime>
  <Words>2540</Words>
  <Application>Microsoft Office PowerPoint</Application>
  <PresentationFormat>Widescreen</PresentationFormat>
  <Paragraphs>321</Paragraphs>
  <Slides>23</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Calibri</vt:lpstr>
      <vt:lpstr>Helvetica</vt:lpstr>
      <vt:lpstr>Open Sans</vt:lpstr>
      <vt:lpstr>Open Sans</vt:lpstr>
      <vt:lpstr>Open Sans Light</vt:lpstr>
      <vt:lpstr>PermianSlabSerifTypeface</vt:lpstr>
      <vt:lpstr>Wingdings</vt:lpstr>
      <vt:lpstr>2_PowerPoint B</vt:lpstr>
      <vt:lpstr>1_PowerPoint A</vt:lpstr>
      <vt:lpstr>PowerPoint Presentation</vt:lpstr>
      <vt:lpstr>Agenda</vt:lpstr>
      <vt:lpstr>TDEC ARP Water Infrastructure Grants</vt:lpstr>
      <vt:lpstr>Water Infrastructure Investment Program (WIIP) Overview​</vt:lpstr>
      <vt:lpstr>TDEC Water Infrastructure Grants Timeline​</vt:lpstr>
      <vt:lpstr>Non-Competitive Grant Program Highlights </vt:lpstr>
      <vt:lpstr>Non-Competitive Grant Program Highlights</vt:lpstr>
      <vt:lpstr>Competitive Grant Program Highlights </vt:lpstr>
      <vt:lpstr>Competitive Grant Program Highlights</vt:lpstr>
      <vt:lpstr>TN Infrastructure Scorecard</vt:lpstr>
      <vt:lpstr>Tennessee Infrastructure Scorecard</vt:lpstr>
      <vt:lpstr>Identifying Critical Needs</vt:lpstr>
      <vt:lpstr>Example – Addressing Critical Needs (Drinking Water)</vt:lpstr>
      <vt:lpstr>Scorecard Preliminary Takeaways – Asset Management</vt:lpstr>
      <vt:lpstr>Scorecard Preliminary Takeaways – Non-Compliance</vt:lpstr>
      <vt:lpstr>Scorecard Preliminary Takeaways – Drinking Water</vt:lpstr>
      <vt:lpstr>Scorecard Preliminary Takeaways – Wastewater</vt:lpstr>
      <vt:lpstr>TDEC ARP Water Infrastructure Grants Preliminary Results</vt:lpstr>
      <vt:lpstr>ARP Reporting Metrics</vt:lpstr>
      <vt:lpstr>ARP Grant Funds Distribution Status </vt:lpstr>
      <vt:lpstr>ARP Program Status Update</vt:lpstr>
      <vt:lpstr>Questions?</vt:lpstr>
      <vt:lpstr>Scan QR for Credit</vt:lpstr>
    </vt:vector>
  </TitlesOfParts>
  <Company>State of Tennessee: Environment &amp; Conservation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Taylor Breland</dc:creator>
  <cp:lastModifiedBy>Ethan Carter</cp:lastModifiedBy>
  <cp:revision>6</cp:revision>
  <cp:lastPrinted>2017-09-18T19:05:39Z</cp:lastPrinted>
  <dcterms:created xsi:type="dcterms:W3CDTF">2017-03-21T18:17:21Z</dcterms:created>
  <dcterms:modified xsi:type="dcterms:W3CDTF">2025-10-30T16:57:43Z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0x010100D8D2117A4D541040B61A5C82D43BF212</vt:lpwstr>
  </property>
  <property fmtid="{D5CDD505-2E9C-101B-9397-08002B2CF9AE}" pid="3" name="MediaServiceImageTags">
    <vt:lpwstr/>
  </property>
  <property fmtid="{D5CDD505-2E9C-101B-9397-08002B2CF9AE}" pid="4" name="ArticulateGUID">
    <vt:lpwstr>E75D42BE-4CF0-49A0-9241-F90B35BB232B</vt:lpwstr>
  </property>
  <property fmtid="{D5CDD505-2E9C-101B-9397-08002B2CF9AE}" pid="5" name="ArticulatePath">
    <vt:lpwstr>https://taud1-my.sharepoint.com/personal/ethancarter_taud_org/Documents/Desktop/Leadership Conference/2025/Day 2/ARP ROI Jones</vt:lpwstr>
  </property>
</Properties>
</file>