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28F_EF586834.xml" ContentType="application/vnd.ms-powerpoint.comments+xml"/>
  <Override PartName="/ppt/comments/modernComment_28B_E38F6029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298_E4856FEB.xml" ContentType="application/vnd.ms-powerpoint.comments+xml"/>
  <Override PartName="/ppt/comments/modernComment_288_6743514C.xml" ContentType="application/vnd.ms-powerpoint.comments+xml"/>
  <Override PartName="/ppt/comments/modernComment_290_81ADA615.xml" ContentType="application/vnd.ms-powerpoint.comments+xml"/>
  <Override PartName="/ppt/comments/modernComment_291_BEEB50AB.xml" ContentType="application/vnd.ms-powerpoint.comments+xml"/>
  <Override PartName="/ppt/comments/modernComment_28C_8B4E728A.xml" ContentType="application/vnd.ms-powerpoint.comments+xml"/>
  <Override PartName="/ppt/comments/modernComment_292_FE11AFD6.xml" ContentType="application/vnd.ms-powerpoint.comments+xml"/>
  <Override PartName="/ppt/comments/modernComment_2A1_79E02B41.xml" ContentType="application/vnd.ms-powerpoint.comment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90" r:id="rId3"/>
    <p:sldId id="259" r:id="rId4"/>
    <p:sldId id="267" r:id="rId5"/>
    <p:sldId id="654" r:id="rId6"/>
    <p:sldId id="286" r:id="rId7"/>
    <p:sldId id="268" r:id="rId8"/>
    <p:sldId id="646" r:id="rId9"/>
    <p:sldId id="661" r:id="rId10"/>
    <p:sldId id="660" r:id="rId11"/>
    <p:sldId id="642" r:id="rId12"/>
    <p:sldId id="655" r:id="rId13"/>
    <p:sldId id="662" r:id="rId14"/>
    <p:sldId id="651" r:id="rId15"/>
    <p:sldId id="663" r:id="rId16"/>
    <p:sldId id="664" r:id="rId17"/>
    <p:sldId id="648" r:id="rId18"/>
    <p:sldId id="665" r:id="rId19"/>
    <p:sldId id="666" r:id="rId20"/>
    <p:sldId id="656" r:id="rId21"/>
    <p:sldId id="667" r:id="rId22"/>
    <p:sldId id="657" r:id="rId23"/>
    <p:sldId id="668" r:id="rId24"/>
    <p:sldId id="680" r:id="rId25"/>
    <p:sldId id="681" r:id="rId26"/>
    <p:sldId id="643" r:id="rId27"/>
    <p:sldId id="652" r:id="rId28"/>
    <p:sldId id="682" r:id="rId29"/>
    <p:sldId id="683" r:id="rId30"/>
    <p:sldId id="658" r:id="rId31"/>
    <p:sldId id="644" r:id="rId32"/>
    <p:sldId id="673" r:id="rId33"/>
    <p:sldId id="674" r:id="rId34"/>
    <p:sldId id="675" r:id="rId35"/>
    <p:sldId id="676" r:id="rId36"/>
    <p:sldId id="653" r:id="rId37"/>
    <p:sldId id="659" r:id="rId38"/>
    <p:sldId id="647" r:id="rId39"/>
    <p:sldId id="289" r:id="rId40"/>
    <p:sldId id="269" r:id="rId41"/>
    <p:sldId id="283" r:id="rId42"/>
    <p:sldId id="285" r:id="rId43"/>
    <p:sldId id="684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C98F45-EBD4-CA77-C0FE-08BB21CEFB8C}" name="Emily Hutchins" initials="EH" userId="S::Emily.Hutchins@cot.tn.gov::4998ed06-a31f-419e-97fd-05e5de606e1a" providerId="AD"/>
  <p188:author id="{E7D8338D-19FC-4342-3918-B3727E7E6EDC}" name="Alan Dover" initials="AD" userId="S::Alan.Dover@cot.tn.gov::b4d8fc0d-d0a6-40ba-b64d-4f7f206a0b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7E0CF-3416-406A-AC01-2A2D2D05B0AC}" v="4" dt="2025-10-29T19:12:25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21"/>
    <p:restoredTop sz="94678"/>
  </p:normalViewPr>
  <p:slideViewPr>
    <p:cSldViewPr snapToGrid="0" snapToObjects="1">
      <p:cViewPr varScale="1">
        <p:scale>
          <a:sx n="69" d="100"/>
          <a:sy n="69" d="100"/>
        </p:scale>
        <p:origin x="72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han Carter" userId="c6a80619-1c8f-4673-aa78-40202dd70b1b" providerId="ADAL" clId="{C807E0CF-3416-406A-AC01-2A2D2D05B0AC}"/>
    <pc:docChg chg="custSel addSld modSld sldOrd">
      <pc:chgData name="Ethan Carter" userId="c6a80619-1c8f-4673-aa78-40202dd70b1b" providerId="ADAL" clId="{C807E0CF-3416-406A-AC01-2A2D2D05B0AC}" dt="2025-10-29T19:12:25.679" v="37" actId="1076"/>
      <pc:docMkLst>
        <pc:docMk/>
      </pc:docMkLst>
      <pc:sldChg chg="addSp delSp modSp new mod ord">
        <pc:chgData name="Ethan Carter" userId="c6a80619-1c8f-4673-aa78-40202dd70b1b" providerId="ADAL" clId="{C807E0CF-3416-406A-AC01-2A2D2D05B0AC}" dt="2025-10-29T19:12:25.679" v="37" actId="1076"/>
        <pc:sldMkLst>
          <pc:docMk/>
          <pc:sldMk cId="3543518732" sldId="684"/>
        </pc:sldMkLst>
        <pc:spChg chg="del">
          <ac:chgData name="Ethan Carter" userId="c6a80619-1c8f-4673-aa78-40202dd70b1b" providerId="ADAL" clId="{C807E0CF-3416-406A-AC01-2A2D2D05B0AC}" dt="2025-10-29T19:11:53.951" v="6" actId="26606"/>
          <ac:spMkLst>
            <pc:docMk/>
            <pc:sldMk cId="3543518732" sldId="684"/>
            <ac:spMk id="2" creationId="{8E53DE4B-6F32-5F24-69BB-B07EC882412F}"/>
          </ac:spMkLst>
        </pc:spChg>
        <pc:spChg chg="del">
          <ac:chgData name="Ethan Carter" userId="c6a80619-1c8f-4673-aa78-40202dd70b1b" providerId="ADAL" clId="{C807E0CF-3416-406A-AC01-2A2D2D05B0AC}" dt="2025-10-29T19:11:53.951" v="6" actId="26606"/>
          <ac:spMkLst>
            <pc:docMk/>
            <pc:sldMk cId="3543518732" sldId="684"/>
            <ac:spMk id="3" creationId="{AE12DEE6-39E8-8201-7182-AE531E4FD932}"/>
          </ac:spMkLst>
        </pc:spChg>
        <pc:spChg chg="add mod">
          <ac:chgData name="Ethan Carter" userId="c6a80619-1c8f-4673-aa78-40202dd70b1b" providerId="ADAL" clId="{C807E0CF-3416-406A-AC01-2A2D2D05B0AC}" dt="2025-10-29T19:12:17.714" v="35" actId="20577"/>
          <ac:spMkLst>
            <pc:docMk/>
            <pc:sldMk cId="3543518732" sldId="684"/>
            <ac:spMk id="1031" creationId="{9B4D00FC-B6A9-4345-87C5-94243E1A0141}"/>
          </ac:spMkLst>
        </pc:spChg>
        <pc:picChg chg="add mod">
          <ac:chgData name="Ethan Carter" userId="c6a80619-1c8f-4673-aa78-40202dd70b1b" providerId="ADAL" clId="{C807E0CF-3416-406A-AC01-2A2D2D05B0AC}" dt="2025-10-29T19:12:25.679" v="37" actId="1076"/>
          <ac:picMkLst>
            <pc:docMk/>
            <pc:sldMk cId="3543518732" sldId="684"/>
            <ac:picMk id="1026" creationId="{B972B6E9-E3CA-3F83-AF20-91BFA6FE4DF0}"/>
          </ac:picMkLst>
        </pc:picChg>
      </pc:sldChg>
    </pc:docChg>
  </pc:docChgLst>
</pc:chgInfo>
</file>

<file path=ppt/comments/modernComment_288_6743514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9B1B0F-BA8E-4D76-84B8-3FEDA59AD5F7}" authorId="{55C98F45-EBD4-CA77-C0FE-08BB21CEFB8C}" created="2025-05-28T20:09:55.1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2464972" sldId="648"/>
      <ac:spMk id="3" creationId="{A0CB3ADB-8EAE-2B8A-3A11-06EFCD7EDB99}"/>
    </ac:deMkLst>
    <p188:txBody>
      <a:bodyPr/>
      <a:lstStyle/>
      <a:p>
        <a:r>
          <a:rPr lang="en-US"/>
          <a:t>Tipton County Emergency Communications District - 2024</a:t>
        </a:r>
      </a:p>
    </p188:txBody>
  </p188:cm>
</p188:cmLst>
</file>

<file path=ppt/comments/modernComment_28B_E38F60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9602D3-0249-4D35-8CA7-FFF2DB9BCDB8}" authorId="{55C98F45-EBD4-CA77-C0FE-08BB21CEFB8C}" created="2025-05-28T19:33:00.7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17824297" sldId="651"/>
      <ac:spMk id="3" creationId="{45D6E027-0ABA-2FE7-4C5D-6D5C77874E3E}"/>
    </ac:deMkLst>
    <p188:txBody>
      <a:bodyPr/>
      <a:lstStyle/>
      <a:p>
        <a:r>
          <a:rPr lang="en-US"/>
          <a:t>City of Cleveland Utilities - 2019</a:t>
        </a:r>
      </a:p>
    </p188:txBody>
  </p188:cm>
</p188:cmLst>
</file>

<file path=ppt/comments/modernComment_28C_8B4E728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5B344E-B4E9-4106-A99E-F33EA1519F78}" authorId="{55C98F45-EBD4-CA77-C0FE-08BB21CEFB8C}" created="2025-05-28T19:43:43.8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37174154" sldId="652"/>
      <ac:spMk id="3" creationId="{46F64BFA-1A4C-4288-FB97-CB7016A837ED}"/>
    </ac:deMkLst>
    <p188:txBody>
      <a:bodyPr/>
      <a:lstStyle/>
      <a:p>
        <a:r>
          <a:rPr lang="en-US"/>
          <a:t>Witt Utility District - 2023</a:t>
        </a:r>
      </a:p>
    </p188:txBody>
  </p188:cm>
</p188:cmLst>
</file>

<file path=ppt/comments/modernComment_28F_EF5868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0696AB-A636-4702-ADB9-56236320480C}" authorId="{55C98F45-EBD4-CA77-C0FE-08BB21CEFB8C}" created="2025-05-28T19:36:23.6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5548468" sldId="655"/>
      <ac:spMk id="3" creationId="{9E4D6AD1-A9B8-A1EB-3948-A1DD2258989C}"/>
    </ac:deMkLst>
    <p188:txBody>
      <a:bodyPr/>
      <a:lstStyle/>
      <a:p>
        <a:r>
          <a:rPr lang="en-US"/>
          <a:t>Walden’s Ridge Utility District - 2019</a:t>
        </a:r>
      </a:p>
    </p188:txBody>
  </p188:cm>
</p188:cmLst>
</file>

<file path=ppt/comments/modernComment_290_81ADA6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7B850E-3E86-4DF4-B79E-E56F832741E1}" authorId="{55C98F45-EBD4-CA77-C0FE-08BB21CEFB8C}" created="2025-05-28T19:34:07.3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75641109" sldId="656"/>
      <ac:spMk id="3" creationId="{F7CA32C4-D3AF-8850-529C-9DF7E5CDD1F8}"/>
    </ac:deMkLst>
    <p188:txBody>
      <a:bodyPr/>
      <a:lstStyle/>
      <a:p>
        <a:r>
          <a:rPr lang="en-US"/>
          <a:t>Knoxville Utilities Board - 2021</a:t>
        </a:r>
      </a:p>
    </p188:txBody>
  </p188:cm>
</p188:cmLst>
</file>

<file path=ppt/comments/modernComment_291_BEEB50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D986B2-2D9A-41C1-8ACC-86ECCB223B2E}" authorId="{55C98F45-EBD4-CA77-C0FE-08BB21CEFB8C}" created="2025-05-28T21:11:16.66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03092651" sldId="657"/>
      <ac:spMk id="3" creationId="{85129C5E-A6C5-17A5-FBEE-FD6DF85F8049}"/>
    </ac:deMkLst>
    <p188:txBody>
      <a:bodyPr/>
      <a:lstStyle/>
      <a:p>
        <a:r>
          <a:rPr lang="en-US"/>
          <a:t>Meigs County Emergency Communications District - 2022</a:t>
        </a:r>
      </a:p>
    </p188:txBody>
  </p188:cm>
</p188:cmLst>
</file>

<file path=ppt/comments/modernComment_292_FE11AF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4C2636-3819-400B-B369-7121A41C4786}" authorId="{55C98F45-EBD4-CA77-C0FE-08BB21CEFB8C}" created="2025-05-28T20:35:59.30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62571990" sldId="658"/>
      <ac:spMk id="3" creationId="{617743AB-F8E6-CD1B-4ED3-798DAB4B763D}"/>
    </ac:deMkLst>
    <p188:replyLst>
      <p188:reply id="{5024F6CD-EAC3-4B07-B2A6-5927CCA661AA}" authorId="{E7D8338D-19FC-4342-3918-B3727E7E6EDC}" created="2025-10-27T16:56:37.080">
        <p188:txBody>
          <a:bodyPr/>
          <a:lstStyle/>
          <a:p>
            <a:r>
              <a:rPr lang="en-US"/>
              <a:t>Photo of Employee at fuel station filling fuel jugs with regular fuel.</a:t>
            </a:r>
          </a:p>
        </p188:txBody>
      </p188:reply>
    </p188:replyLst>
    <p188:txBody>
      <a:bodyPr/>
      <a:lstStyle/>
      <a:p>
        <a:r>
          <a:rPr lang="en-US"/>
          <a:t>Columbia Power and Water Systems - 2024</a:t>
        </a:r>
      </a:p>
    </p188:txBody>
  </p188:cm>
</p188:cmLst>
</file>

<file path=ppt/comments/modernComment_298_E4856F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44FCE0-2E55-4EC7-A021-1A20B7E3E765}" authorId="{55C98F45-EBD4-CA77-C0FE-08BB21CEFB8C}" created="2025-05-28T19:33:00.7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33950187" sldId="664"/>
      <ac:spMk id="3" creationId="{D5FB36CA-3635-2B19-E43A-2C2413C24E85}"/>
    </ac:deMkLst>
    <p188:txBody>
      <a:bodyPr/>
      <a:lstStyle/>
      <a:p>
        <a:r>
          <a:rPr lang="en-US"/>
          <a:t>City of Cleveland Utilities - 2019</a:t>
        </a:r>
      </a:p>
    </p188:txBody>
  </p188:cm>
</p188:cmLst>
</file>

<file path=ppt/comments/modernComment_2A1_79E02B4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AED024-A3F0-4E27-8C32-196487705CA3}" authorId="{E7D8338D-19FC-4342-3918-B3727E7E6EDC}" created="2025-09-02T15:33:22.756">
    <pc:sldMkLst xmlns:pc="http://schemas.microsoft.com/office/powerpoint/2013/main/command">
      <pc:docMk/>
      <pc:sldMk cId="2044734273" sldId="673"/>
    </pc:sldMkLst>
    <p188:txBody>
      <a:bodyPr/>
      <a:lstStyle/>
      <a:p>
        <a:r>
          <a:rPr lang="en-US"/>
          <a:t>Claiborne County Circuit Court Clerk’s Office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93BBA5-C2EE-4F8C-9989-C8CC14E85D64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415446AD-CC76-4DA5-A7DE-7870517B4FE6}">
      <dgm:prSet phldrT="[Text]"/>
      <dgm:spPr>
        <a:solidFill>
          <a:schemeClr val="lt1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b="1" u="sng" dirty="0"/>
            <a:t>Pressure</a:t>
          </a:r>
          <a:r>
            <a:rPr lang="en-US" dirty="0"/>
            <a:t>: debt, excessive financial obligations</a:t>
          </a:r>
        </a:p>
      </dgm:t>
    </dgm:pt>
    <dgm:pt modelId="{FAE52887-1760-4C38-9682-637F2E661485}" type="parTrans" cxnId="{33795C9E-3F25-4E35-9BD7-00965336936D}">
      <dgm:prSet/>
      <dgm:spPr/>
      <dgm:t>
        <a:bodyPr/>
        <a:lstStyle/>
        <a:p>
          <a:endParaRPr lang="en-US"/>
        </a:p>
      </dgm:t>
    </dgm:pt>
    <dgm:pt modelId="{30F3116A-ABD1-43E5-B31E-ADE22338EC6A}" type="sibTrans" cxnId="{33795C9E-3F25-4E35-9BD7-00965336936D}">
      <dgm:prSet/>
      <dgm:spPr/>
      <dgm:t>
        <a:bodyPr/>
        <a:lstStyle/>
        <a:p>
          <a:endParaRPr lang="en-US"/>
        </a:p>
      </dgm:t>
    </dgm:pt>
    <dgm:pt modelId="{781883FF-5CC8-4B46-99E5-10E9EBCB0074}">
      <dgm:prSet phldrT="[Text]"/>
      <dgm:spPr>
        <a:solidFill>
          <a:schemeClr val="lt1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b="1" u="sng" dirty="0"/>
            <a:t>Opportunity</a:t>
          </a:r>
          <a:r>
            <a:rPr lang="en-US" dirty="0"/>
            <a:t>: lack of controls, easily removed assets</a:t>
          </a:r>
        </a:p>
      </dgm:t>
    </dgm:pt>
    <dgm:pt modelId="{E60F22B0-B638-43B6-B646-F66E124FD2CC}" type="parTrans" cxnId="{90535354-5E6C-4F3D-BD6A-45CE3325CF33}">
      <dgm:prSet/>
      <dgm:spPr/>
      <dgm:t>
        <a:bodyPr/>
        <a:lstStyle/>
        <a:p>
          <a:endParaRPr lang="en-US"/>
        </a:p>
      </dgm:t>
    </dgm:pt>
    <dgm:pt modelId="{A41BEFEA-5980-4169-810A-BDD5AD7EEB6F}" type="sibTrans" cxnId="{90535354-5E6C-4F3D-BD6A-45CE3325CF33}">
      <dgm:prSet/>
      <dgm:spPr/>
      <dgm:t>
        <a:bodyPr/>
        <a:lstStyle/>
        <a:p>
          <a:endParaRPr lang="en-US"/>
        </a:p>
      </dgm:t>
    </dgm:pt>
    <dgm:pt modelId="{CD2B2D2F-3671-4D22-9DA8-852D0833453D}">
      <dgm:prSet phldrT="[Text]"/>
      <dgm:spPr>
        <a:solidFill>
          <a:schemeClr val="lt1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b="1" u="sng" dirty="0"/>
            <a:t>Rationalization</a:t>
          </a:r>
          <a:r>
            <a:rPr lang="en-US" dirty="0"/>
            <a:t>: entity culture, personal justification</a:t>
          </a:r>
        </a:p>
      </dgm:t>
    </dgm:pt>
    <dgm:pt modelId="{B0DAE3A3-2577-4C42-B47B-E7F92DC49954}" type="parTrans" cxnId="{4017F034-283E-4B27-B163-C7AC88231A25}">
      <dgm:prSet/>
      <dgm:spPr/>
      <dgm:t>
        <a:bodyPr/>
        <a:lstStyle/>
        <a:p>
          <a:endParaRPr lang="en-US"/>
        </a:p>
      </dgm:t>
    </dgm:pt>
    <dgm:pt modelId="{13C2EA25-C2BB-4D13-8DE6-14E052F786FB}" type="sibTrans" cxnId="{4017F034-283E-4B27-B163-C7AC88231A25}">
      <dgm:prSet/>
      <dgm:spPr/>
      <dgm:t>
        <a:bodyPr/>
        <a:lstStyle/>
        <a:p>
          <a:endParaRPr lang="en-US"/>
        </a:p>
      </dgm:t>
    </dgm:pt>
    <dgm:pt modelId="{B24EAE89-58C5-4AED-B8FA-F58442C489AB}" type="pres">
      <dgm:prSet presAssocID="{C393BBA5-C2EE-4F8C-9989-C8CC14E85D64}" presName="compositeShape" presStyleCnt="0">
        <dgm:presLayoutVars>
          <dgm:dir/>
          <dgm:resizeHandles/>
        </dgm:presLayoutVars>
      </dgm:prSet>
      <dgm:spPr/>
    </dgm:pt>
    <dgm:pt modelId="{9FA4F7D7-9BE2-475D-B6E4-589E88077D73}" type="pres">
      <dgm:prSet presAssocID="{C393BBA5-C2EE-4F8C-9989-C8CC14E85D64}" presName="pyramid" presStyleLbl="node1" presStyleIdx="0" presStyleCnt="1" custScaleX="81849" custScaleY="62052" custLinFactNeighborX="15436" custLinFactNeighborY="-7205"/>
      <dgm:spPr/>
    </dgm:pt>
    <dgm:pt modelId="{7222DD6D-8626-4AB6-A293-B67F09960564}" type="pres">
      <dgm:prSet presAssocID="{C393BBA5-C2EE-4F8C-9989-C8CC14E85D64}" presName="theList" presStyleCnt="0"/>
      <dgm:spPr/>
    </dgm:pt>
    <dgm:pt modelId="{A1169534-227F-4977-A16F-F8D6739A2EEF}" type="pres">
      <dgm:prSet presAssocID="{415446AD-CC76-4DA5-A7DE-7870517B4FE6}" presName="aNode" presStyleLbl="fgAcc1" presStyleIdx="0" presStyleCnt="3" custLinFactY="14116" custLinFactNeighborX="-24840" custLinFactNeighborY="100000">
        <dgm:presLayoutVars>
          <dgm:bulletEnabled val="1"/>
        </dgm:presLayoutVars>
      </dgm:prSet>
      <dgm:spPr/>
    </dgm:pt>
    <dgm:pt modelId="{DC20859D-F48A-47E2-BB1D-0847164B2FE4}" type="pres">
      <dgm:prSet presAssocID="{415446AD-CC76-4DA5-A7DE-7870517B4FE6}" presName="aSpace" presStyleCnt="0"/>
      <dgm:spPr/>
    </dgm:pt>
    <dgm:pt modelId="{4A797994-FAF9-48CF-91E6-4D057B94D999}" type="pres">
      <dgm:prSet presAssocID="{781883FF-5CC8-4B46-99E5-10E9EBCB0074}" presName="aNode" presStyleLbl="fgAcc1" presStyleIdx="1" presStyleCnt="3" custLinFactX="-10115" custLinFactY="29160" custLinFactNeighborX="-100000" custLinFactNeighborY="100000">
        <dgm:presLayoutVars>
          <dgm:bulletEnabled val="1"/>
        </dgm:presLayoutVars>
      </dgm:prSet>
      <dgm:spPr/>
    </dgm:pt>
    <dgm:pt modelId="{19AFD5D5-0276-45B2-B51E-3DFB1755410F}" type="pres">
      <dgm:prSet presAssocID="{781883FF-5CC8-4B46-99E5-10E9EBCB0074}" presName="aSpace" presStyleCnt="0"/>
      <dgm:spPr/>
    </dgm:pt>
    <dgm:pt modelId="{A0E8E6B2-42A9-42D0-BFD1-FF69FF785E9B}" type="pres">
      <dgm:prSet presAssocID="{CD2B2D2F-3671-4D22-9DA8-852D0833453D}" presName="aNode" presStyleLbl="fgAcc1" presStyleIdx="2" presStyleCnt="3" custLinFactY="-61600" custLinFactNeighborX="53607" custLinFactNeighborY="-100000">
        <dgm:presLayoutVars>
          <dgm:bulletEnabled val="1"/>
        </dgm:presLayoutVars>
      </dgm:prSet>
      <dgm:spPr/>
    </dgm:pt>
    <dgm:pt modelId="{F319227B-F1F7-4498-A2C4-EA3A6FC5355C}" type="pres">
      <dgm:prSet presAssocID="{CD2B2D2F-3671-4D22-9DA8-852D0833453D}" presName="aSpace" presStyleCnt="0"/>
      <dgm:spPr/>
    </dgm:pt>
  </dgm:ptLst>
  <dgm:cxnLst>
    <dgm:cxn modelId="{27184C02-9972-474E-9B28-D3A3E6021DEB}" type="presOf" srcId="{C393BBA5-C2EE-4F8C-9989-C8CC14E85D64}" destId="{B24EAE89-58C5-4AED-B8FA-F58442C489AB}" srcOrd="0" destOrd="0" presId="urn:microsoft.com/office/officeart/2005/8/layout/pyramid2"/>
    <dgm:cxn modelId="{D766C915-27AE-4271-9E70-8743A60A5112}" type="presOf" srcId="{781883FF-5CC8-4B46-99E5-10E9EBCB0074}" destId="{4A797994-FAF9-48CF-91E6-4D057B94D999}" srcOrd="0" destOrd="0" presId="urn:microsoft.com/office/officeart/2005/8/layout/pyramid2"/>
    <dgm:cxn modelId="{0200EC2D-8395-451B-9723-0AD86E986518}" type="presOf" srcId="{415446AD-CC76-4DA5-A7DE-7870517B4FE6}" destId="{A1169534-227F-4977-A16F-F8D6739A2EEF}" srcOrd="0" destOrd="0" presId="urn:microsoft.com/office/officeart/2005/8/layout/pyramid2"/>
    <dgm:cxn modelId="{4017F034-283E-4B27-B163-C7AC88231A25}" srcId="{C393BBA5-C2EE-4F8C-9989-C8CC14E85D64}" destId="{CD2B2D2F-3671-4D22-9DA8-852D0833453D}" srcOrd="2" destOrd="0" parTransId="{B0DAE3A3-2577-4C42-B47B-E7F92DC49954}" sibTransId="{13C2EA25-C2BB-4D13-8DE6-14E052F786FB}"/>
    <dgm:cxn modelId="{0F2E2045-B42D-491D-ADA8-E11CF32C3F72}" type="presOf" srcId="{CD2B2D2F-3671-4D22-9DA8-852D0833453D}" destId="{A0E8E6B2-42A9-42D0-BFD1-FF69FF785E9B}" srcOrd="0" destOrd="0" presId="urn:microsoft.com/office/officeart/2005/8/layout/pyramid2"/>
    <dgm:cxn modelId="{90535354-5E6C-4F3D-BD6A-45CE3325CF33}" srcId="{C393BBA5-C2EE-4F8C-9989-C8CC14E85D64}" destId="{781883FF-5CC8-4B46-99E5-10E9EBCB0074}" srcOrd="1" destOrd="0" parTransId="{E60F22B0-B638-43B6-B646-F66E124FD2CC}" sibTransId="{A41BEFEA-5980-4169-810A-BDD5AD7EEB6F}"/>
    <dgm:cxn modelId="{33795C9E-3F25-4E35-9BD7-00965336936D}" srcId="{C393BBA5-C2EE-4F8C-9989-C8CC14E85D64}" destId="{415446AD-CC76-4DA5-A7DE-7870517B4FE6}" srcOrd="0" destOrd="0" parTransId="{FAE52887-1760-4C38-9682-637F2E661485}" sibTransId="{30F3116A-ABD1-43E5-B31E-ADE22338EC6A}"/>
    <dgm:cxn modelId="{E2915D9C-53D7-4047-A543-58A9AFDD2746}" type="presParOf" srcId="{B24EAE89-58C5-4AED-B8FA-F58442C489AB}" destId="{9FA4F7D7-9BE2-475D-B6E4-589E88077D73}" srcOrd="0" destOrd="0" presId="urn:microsoft.com/office/officeart/2005/8/layout/pyramid2"/>
    <dgm:cxn modelId="{66A6E40D-676D-4D82-A39A-B72EFB7201E0}" type="presParOf" srcId="{B24EAE89-58C5-4AED-B8FA-F58442C489AB}" destId="{7222DD6D-8626-4AB6-A293-B67F09960564}" srcOrd="1" destOrd="0" presId="urn:microsoft.com/office/officeart/2005/8/layout/pyramid2"/>
    <dgm:cxn modelId="{4B0E6A23-D223-41BC-B5A9-3BFB3DEFA775}" type="presParOf" srcId="{7222DD6D-8626-4AB6-A293-B67F09960564}" destId="{A1169534-227F-4977-A16F-F8D6739A2EEF}" srcOrd="0" destOrd="0" presId="urn:microsoft.com/office/officeart/2005/8/layout/pyramid2"/>
    <dgm:cxn modelId="{2D47695A-69A9-4731-B0C1-8A8FC76FE695}" type="presParOf" srcId="{7222DD6D-8626-4AB6-A293-B67F09960564}" destId="{DC20859D-F48A-47E2-BB1D-0847164B2FE4}" srcOrd="1" destOrd="0" presId="urn:microsoft.com/office/officeart/2005/8/layout/pyramid2"/>
    <dgm:cxn modelId="{314B294A-7679-4B0F-807E-5CBB1344406B}" type="presParOf" srcId="{7222DD6D-8626-4AB6-A293-B67F09960564}" destId="{4A797994-FAF9-48CF-91E6-4D057B94D999}" srcOrd="2" destOrd="0" presId="urn:microsoft.com/office/officeart/2005/8/layout/pyramid2"/>
    <dgm:cxn modelId="{030D5EFB-404E-4B74-A9AA-5CB65D5FE632}" type="presParOf" srcId="{7222DD6D-8626-4AB6-A293-B67F09960564}" destId="{19AFD5D5-0276-45B2-B51E-3DFB1755410F}" srcOrd="3" destOrd="0" presId="urn:microsoft.com/office/officeart/2005/8/layout/pyramid2"/>
    <dgm:cxn modelId="{6D077CCE-A9DC-4B17-A032-A8878A9A0A62}" type="presParOf" srcId="{7222DD6D-8626-4AB6-A293-B67F09960564}" destId="{A0E8E6B2-42A9-42D0-BFD1-FF69FF785E9B}" srcOrd="4" destOrd="0" presId="urn:microsoft.com/office/officeart/2005/8/layout/pyramid2"/>
    <dgm:cxn modelId="{48EBE81B-C4AB-41A1-ADE9-4BB5B035895F}" type="presParOf" srcId="{7222DD6D-8626-4AB6-A293-B67F09960564}" destId="{F319227B-F1F7-4498-A2C4-EA3A6FC5355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4F7D7-9BE2-475D-B6E4-589E88077D73}">
      <dsp:nvSpPr>
        <dsp:cNvPr id="0" name=""/>
        <dsp:cNvSpPr/>
      </dsp:nvSpPr>
      <dsp:spPr>
        <a:xfrm>
          <a:off x="3516398" y="546139"/>
          <a:ext cx="3798193" cy="287951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69534-227F-4977-A16F-F8D6739A2EEF}">
      <dsp:nvSpPr>
        <dsp:cNvPr id="0" name=""/>
        <dsp:cNvSpPr/>
      </dsp:nvSpPr>
      <dsp:spPr>
        <a:xfrm>
          <a:off x="3949936" y="758915"/>
          <a:ext cx="3016317" cy="1098490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7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Pressure</a:t>
          </a:r>
          <a:r>
            <a:rPr lang="en-US" sz="2000" kern="1200" dirty="0"/>
            <a:t>: debt, excessive financial obligations</a:t>
          </a:r>
        </a:p>
      </dsp:txBody>
      <dsp:txXfrm>
        <a:off x="4003560" y="812539"/>
        <a:ext cx="2909069" cy="991242"/>
      </dsp:txXfrm>
    </dsp:sp>
    <dsp:sp modelId="{4A797994-FAF9-48CF-91E6-4D057B94D999}">
      <dsp:nvSpPr>
        <dsp:cNvPr id="0" name=""/>
        <dsp:cNvSpPr/>
      </dsp:nvSpPr>
      <dsp:spPr>
        <a:xfrm>
          <a:off x="1377771" y="2159974"/>
          <a:ext cx="3016317" cy="1098490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7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Opportunity</a:t>
          </a:r>
          <a:r>
            <a:rPr lang="en-US" sz="2000" kern="1200" dirty="0"/>
            <a:t>: lack of controls, easily removed assets</a:t>
          </a:r>
        </a:p>
      </dsp:txBody>
      <dsp:txXfrm>
        <a:off x="1431395" y="2213598"/>
        <a:ext cx="2909069" cy="991242"/>
      </dsp:txXfrm>
    </dsp:sp>
    <dsp:sp modelId="{A0E8E6B2-42A9-42D0-BFD1-FF69FF785E9B}">
      <dsp:nvSpPr>
        <dsp:cNvPr id="0" name=""/>
        <dsp:cNvSpPr/>
      </dsp:nvSpPr>
      <dsp:spPr>
        <a:xfrm>
          <a:off x="6316147" y="2124163"/>
          <a:ext cx="3016317" cy="1098490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7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Rationalization</a:t>
          </a:r>
          <a:r>
            <a:rPr lang="en-US" sz="2000" kern="1200" dirty="0"/>
            <a:t>: entity culture, personal justification</a:t>
          </a:r>
        </a:p>
      </dsp:txBody>
      <dsp:txXfrm>
        <a:off x="6369771" y="2177787"/>
        <a:ext cx="2909069" cy="991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084D3-3FBD-40FD-83A4-19E9730B051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822D8-9568-4A66-8E18-C3BA876E0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4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466FC-42A3-475D-8EA1-AC19FC92D9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2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466FC-42A3-475D-8EA1-AC19FC92D9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3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40ACAB-8A73-3641-8C7C-2CA6BC3AA2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9FA02-1C8B-B34E-8513-79677BA61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58A6B-99F6-274A-BD37-E236DECEB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5403A52-60F7-8746-97D2-211A7674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C82825D-E391-A341-BDD0-1562901D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D25DA4-EB61-5B40-B29A-A1E81F28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8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EBDF01-B0AF-7240-9A19-857C54A3E5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F088518-7701-844D-972A-B41DD341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8C9D7A-1C09-CC47-9660-85CBC774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61FAF2-C811-784A-A7E6-5ADB58F4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932E9-9410-E54A-97D5-C6713D67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1B5E3-FC0E-5145-A2BE-ADF70FB82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0AB52-E2B3-304A-9C15-C328FF694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106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7E83D3-FB14-9F4C-81D3-D2406B3E0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F088518-7701-844D-972A-B41DD341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8C9D7A-1C09-CC47-9660-85CBC774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61FAF2-C811-784A-A7E6-5ADB58F4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932E9-9410-E54A-97D5-C6713D67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1B5E3-FC0E-5145-A2BE-ADF70FB82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0AB52-E2B3-304A-9C15-C328FF694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8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953612-6DFF-5E45-8E48-90FB53097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69980-F60F-D147-B875-683C9CB3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3D170-968B-474E-BB42-A29B91B32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F176EE-C28F-ED4A-A315-C7EC6CB9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60B6A-6A68-6F4C-AC22-8739ECEA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1660FE-79BA-D841-BD88-4FF48BBA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2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C06C08-010B-1A4D-8F91-595D0444B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D3642FB-7AE5-D94A-9352-39EA2758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F6919D8-DF07-9245-AAEB-38C28779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AA0D28-BAC9-A643-A6FB-CDA9FBAF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EC0487-C33B-7E43-BB5E-57FA074D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FDC74-5DE2-CA43-A1CE-64894CBE9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51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587579-0F6D-5448-BC93-49DF19928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4BF2DF-4125-7742-A605-D4AFB500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24F0F3C-499A-CC47-9A59-D3C76FAB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ABD7B5-0FA1-4E47-9C87-3A891343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C07C1-8AD3-C547-9253-B5F165F3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C5C13-7961-3A4B-B5A2-9D7769D7F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3AB0E-CDC4-FB4A-A6EE-0FF823FAB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6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CA6B4B-3DEB-C44E-A913-D2F811FCD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24FCDC-247C-5445-8A9C-462440AB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BE5BBE-5FE8-6D40-8F21-F6941F00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50EA48-EEBD-194A-9E08-AFE86B85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2144F-0E6C-E444-ABB7-FB4EDB21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C48B5-29B5-B64E-9059-76EEB149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C957A-48DD-634A-AD05-180A701CF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BF718-0BC7-F54D-9670-149E929D4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F4AC2-10BD-9349-8D36-4DB890BB9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4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9F479-E481-544C-BC2F-DD640E838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BE4E22-8F65-FC49-8567-C1B37E4E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369D700-C335-8847-9651-03E56A480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EFE1CA-0EBA-5D4E-977F-5544592E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6CCFC-35D7-A14D-AFB3-72C05842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807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C9C052-8608-7E47-85B3-F5816BBBB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2B53AEA-ED68-174F-8FD9-6CCF7E6C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09B5A4-B8BF-AB40-9CCA-66DBD64C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700D642-C73C-2D45-A1BC-A325DFFD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4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B5E166-24C6-F749-A0DF-C1C9E8637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1FB189-0AA2-F543-B14F-6BA58052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CCBF482-7A48-9B4A-AB9B-477A7F87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EDBBB8-3146-7449-B50F-2E490C6D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3ED24-3553-2940-B886-2C5686D9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344BC-8619-0640-BFB6-4FC6FDCCB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7A28C-C458-704C-8FDC-A2865FC36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59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D02553-E136-914A-AE20-0EC1B1C69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F088518-7701-844D-972A-B41DD341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5261113"/>
            <a:ext cx="2743200" cy="365125"/>
          </a:xfrm>
        </p:spPr>
        <p:txBody>
          <a:bodyPr/>
          <a:lstStyle/>
          <a:p>
            <a:fld id="{FC7A537F-5168-F241-997A-F38776B2A478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8C9D7A-1C09-CC47-9660-85CBC774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26111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61FAF2-C811-784A-A7E6-5ADB58F4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88" y="4129157"/>
            <a:ext cx="2743200" cy="365125"/>
          </a:xfrm>
        </p:spPr>
        <p:txBody>
          <a:bodyPr/>
          <a:lstStyle/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932E9-9410-E54A-97D5-C6713D67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1B5E3-FC0E-5145-A2BE-ADF70FB82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0AB52-E2B3-304A-9C15-C328FF694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19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AB703-6A7F-424A-809C-0CF20C92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8A033-C94F-F84C-AAD8-C386128D1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96CDD-540F-1D4F-A936-815BAD408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A537F-5168-F241-997A-F38776B2A4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3F90-79AF-9842-9D4C-6B72F917E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1B67F-07C8-024A-9810-615706C12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8195C-29B3-D749-8C30-A50A294B4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8F_EF58683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8B_E38F602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8_E4856FEB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88_6743514C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90_81ADA6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91_BEEB50AB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8C_8B4E728A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92_FE11AFD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A1_79E02B4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comptroller.tn.gov/office-functions/investigations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Alan.Dover@cot.tn.gov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34605-353E-F34D-A596-54D2CE90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91985"/>
            <a:ext cx="12192000" cy="1728543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Fraud, Waste, and Abuse</a:t>
            </a:r>
            <a:b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</a:br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in Utility Districts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8AD1F-FF76-E24B-B366-8560C0E1FD36}"/>
              </a:ext>
            </a:extLst>
          </p:cNvPr>
          <p:cNvSpPr txBox="1">
            <a:spLocks/>
          </p:cNvSpPr>
          <p:nvPr/>
        </p:nvSpPr>
        <p:spPr>
          <a:xfrm>
            <a:off x="0" y="4044801"/>
            <a:ext cx="12192000" cy="825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008E2C-7D5B-F0C5-3913-60D2A865F7DA}"/>
              </a:ext>
            </a:extLst>
          </p:cNvPr>
          <p:cNvSpPr txBox="1">
            <a:spLocks/>
          </p:cNvSpPr>
          <p:nvPr/>
        </p:nvSpPr>
        <p:spPr>
          <a:xfrm>
            <a:off x="-496079" y="4693346"/>
            <a:ext cx="5390197" cy="10397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       Alan Dover</a:t>
            </a:r>
          </a:p>
          <a:p>
            <a:r>
              <a:rPr lang="en-US" sz="3600" i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Chief Investigative Counsel</a:t>
            </a:r>
          </a:p>
        </p:txBody>
      </p:sp>
    </p:spTree>
    <p:extLst>
      <p:ext uri="{BB962C8B-B14F-4D97-AF65-F5344CB8AC3E}">
        <p14:creationId xmlns:p14="http://schemas.microsoft.com/office/powerpoint/2010/main" val="369933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00053-3F5F-A5E5-925E-7BBBA4808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9677-F7C3-7E50-CBFA-A1C49DD0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Fraud Triangle</a:t>
            </a:r>
            <a:b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</a:br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(Donald Cressey)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45AF5C4-6668-473E-E9E8-F354B6BCAE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041853"/>
          <a:ext cx="10515600" cy="4640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1FA00-C83D-8CC8-E440-39788277346B}"/>
              </a:ext>
            </a:extLst>
          </p:cNvPr>
          <p:cNvCxnSpPr>
            <a:cxnSpLocks/>
          </p:cNvCxnSpPr>
          <p:nvPr/>
        </p:nvCxnSpPr>
        <p:spPr>
          <a:xfrm>
            <a:off x="5355771" y="3004457"/>
            <a:ext cx="940526" cy="5812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1C596F-F17E-FCF0-8303-D9E709F25D25}"/>
              </a:ext>
            </a:extLst>
          </p:cNvPr>
          <p:cNvCxnSpPr>
            <a:cxnSpLocks/>
          </p:cNvCxnSpPr>
          <p:nvPr/>
        </p:nvCxnSpPr>
        <p:spPr>
          <a:xfrm flipH="1">
            <a:off x="6296297" y="3004457"/>
            <a:ext cx="888274" cy="5812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8C9529-937B-5C3F-DA2A-1BB1838558C7}"/>
              </a:ext>
            </a:extLst>
          </p:cNvPr>
          <p:cNvCxnSpPr>
            <a:cxnSpLocks/>
          </p:cNvCxnSpPr>
          <p:nvPr/>
        </p:nvCxnSpPr>
        <p:spPr>
          <a:xfrm>
            <a:off x="6296297" y="3585681"/>
            <a:ext cx="0" cy="8687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3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0D60C-864D-0703-259B-C4CE9BD5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BD16-1BB0-410B-6FFD-DD5D72BB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542" y="1728376"/>
            <a:ext cx="5682916" cy="204954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3045118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ACA5F-41CB-F7F2-A4FA-1EECACC45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2609-1B70-AACF-975F-8D317214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19892"/>
            <a:ext cx="31923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D6AD1-A9B8-A1EB-3948-A1DD22589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21" y="2246106"/>
            <a:ext cx="11849878" cy="23657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4395A"/>
                </a:solidFill>
                <a:latin typeface="Adobe Garamond Pro" panose="02020502060506020403" pitchFamily="18" charset="77"/>
              </a:rPr>
              <a:t>Clerk misappropriated over $400 in 1 year by pocketing cash collections. She concealed it by falsifying documentation or failing to document collections at all.</a:t>
            </a:r>
          </a:p>
          <a:p>
            <a:pPr lvl="1"/>
            <a:endParaRPr lang="en-US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55484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031A1-B948-2B07-AEF2-B89F7D8A2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7479-68C3-F633-01E6-DF478C1C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19892"/>
            <a:ext cx="31923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A8C28-3892-5FBB-9DAD-BCC275E4C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21" y="1544128"/>
            <a:ext cx="11849878" cy="369190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6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So what is the worst that can happen, it’s only $400.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Theft under $1,000 (Class A Misdemeanor)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Tampering or Fabrication of Government Records (Class E Felony)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Forgery (Class E Felony)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Official Misconduct (Class E Felony)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Felony Convictions could also result in collateral consequences such as loss of professional licenses, and retirement benefits.</a:t>
            </a:r>
          </a:p>
          <a:p>
            <a:pPr lvl="1"/>
            <a:endParaRPr lang="en-US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lvl="1"/>
            <a:endParaRPr lang="en-US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057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7A6B6-9112-50CD-CFBD-38C7E0CD5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89FC-8DEC-EE68-E984-E88F3141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19892"/>
            <a:ext cx="31923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6E027-0ABA-2FE7-4C5D-6D5C77874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528763"/>
            <a:ext cx="11849878" cy="31747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Clerk misappropriated over $5,000 over seven months by abusing the clerk’s purchasing/requisitioning duties – buying purses, headphones, tools – and concealing it by deceptive entries on purchasing documents. A purse was called a “large utility tote,” for instance.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Used utility’s tax exemption.</a:t>
            </a:r>
          </a:p>
        </p:txBody>
      </p:sp>
    </p:spTree>
    <p:extLst>
      <p:ext uri="{BB962C8B-B14F-4D97-AF65-F5344CB8AC3E}">
        <p14:creationId xmlns:p14="http://schemas.microsoft.com/office/powerpoint/2010/main" val="38178242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AA8E-1584-AF5B-EBC4-87A5E955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Baggallini</a:t>
            </a:r>
            <a:r>
              <a:rPr lang="en-US" dirty="0"/>
              <a:t> Gold Provence Travel Purse &amp; Cynthia Rowley Phone Wallet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AB87DC-85B1-2B3D-EB60-84EDA824E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7705" y="1825625"/>
            <a:ext cx="4361786" cy="320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1DAB9-D875-9C30-B25F-6862DEE22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897" y="1825626"/>
            <a:ext cx="4626357" cy="32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E5BC-CD90-7979-68D2-83B7C227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5BE0-6F74-C274-3C74-1E978057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19892"/>
            <a:ext cx="31923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B36CA-3635-2B19-E43A-2C2413C2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181529"/>
            <a:ext cx="11849878" cy="37295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Possible Consequences: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Theft Over $2,500 (Class D Felony)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Falsification / Tampering with Government Records (Class E Felony)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Forgery (Class D Felony) – Graded as Theft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Official Misconduct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Collateral Consequences including loss of professional license and retirement benefits.</a:t>
            </a:r>
          </a:p>
        </p:txBody>
      </p:sp>
    </p:spTree>
    <p:extLst>
      <p:ext uri="{BB962C8B-B14F-4D97-AF65-F5344CB8AC3E}">
        <p14:creationId xmlns:p14="http://schemas.microsoft.com/office/powerpoint/2010/main" val="38339501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CF482-8A5F-4B4C-C742-1A44A606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3ADB-8EAE-2B8A-3A11-06EFCD7E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369273"/>
            <a:ext cx="11849878" cy="46062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A payroll clerk was in charge of processing her own checks. She paid herself over $6,000 in unauthorized compensatory leave, annual leave, excess salary, and other payroll benefits. 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clerk concealed her misappropriation by making conflicting statements to the district’s external accountant and its board chairman about why her paychecks were so large. </a:t>
            </a:r>
          </a:p>
          <a:p>
            <a:pPr marL="457200" lvl="1" indent="0">
              <a:buNone/>
            </a:pPr>
            <a:endParaRPr lang="en-US" sz="28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This investigation resulted in criminal charges.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2A9B36-9C8D-7987-2586-93910B557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17324649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BC33A-8998-EC57-C00C-2D8DC567B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e&#10;&#10;AI-generated content may be incorrect.">
            <a:extLst>
              <a:ext uri="{FF2B5EF4-FFF2-40B4-BE49-F238E27FC236}">
                <a16:creationId xmlns:a16="http://schemas.microsoft.com/office/drawing/2014/main" id="{05EB3071-07D5-6120-A707-55D09F61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320" y="1237990"/>
            <a:ext cx="8206844" cy="362000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02AD66-47CD-BF24-E147-47A0C2F2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1662467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86081-C85D-7137-C04D-7FE5E0B32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69E21-BE15-53D1-5830-3BE16ED66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369273"/>
            <a:ext cx="11849878" cy="460629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Criminal Charges</a:t>
            </a: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This investigation involved criminal charges including Theft of Property over $2,500, Destruction of and Tampering with Government Records, and Official Misconduct.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04A28B-A6F1-5BDD-694E-3DF3AB9C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144418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D2B4-8A5B-4924-8B65-1FD7D7E54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90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Disclaimer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46499-E8C8-4D3C-8F05-103708C24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585"/>
            <a:ext cx="1034142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views expressed herein are solely those of the presenter, and not necessarily the views of Comptroller of the Treasury, or the Division of Investigations. </a:t>
            </a:r>
          </a:p>
          <a:p>
            <a:pPr marL="0" indent="0">
              <a:buNone/>
            </a:pP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information provided herein does not constitute legal advice and does not establish an attorney-client relationship. Adherence to the law remains the sole responsibility of each public agency and official, and the information contained in this presentation cannot be used as a defense to any civil or criminal violations that may occur from noncompliance with legal requirements or obligations.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4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7BC30-CE87-A2BF-6F57-D74D4331D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9CE9-E9BC-21F5-1368-B4206199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19892"/>
            <a:ext cx="31923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32C4-D3AF-8850-529C-9DF7E5CDD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22" y="1900238"/>
            <a:ext cx="11849878" cy="213618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Two employees misappropriated over $10,000 over 4 years by falsely reporting time they didn’t work.</a:t>
            </a:r>
          </a:p>
          <a:p>
            <a:pPr lvl="1"/>
            <a:endParaRPr lang="en-US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56411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89E3F-04DF-95F8-60B0-1F7A98784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AFA1-7AA2-12B0-5512-7A8B8847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19892"/>
            <a:ext cx="31923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FFF39-1953-34AB-114F-F77402C9D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22" y="1900238"/>
            <a:ext cx="11849878" cy="213618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employees’ actions could result in charges for Theft over $10,000, Falsification of Government Records, Forgery, and Official Misconduct. </a:t>
            </a:r>
          </a:p>
          <a:p>
            <a:pPr lvl="1"/>
            <a:endParaRPr lang="en-US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2753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49D8D-AE5E-81DE-9337-EBE75DF28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29C5E-A6C5-17A5-FBEE-FD6DF85F8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369273"/>
            <a:ext cx="11849878" cy="46062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Department director created false invoices and cashed checks totaling over $1,000,000.00.</a:t>
            </a: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Created over 300 false invoices to support the checks</a:t>
            </a: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Forged signatures of board members and vendors</a:t>
            </a: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Falsified budget-to-actual reports were given to the board</a:t>
            </a:r>
          </a:p>
          <a:p>
            <a:pPr lvl="1"/>
            <a:endParaRPr lang="en-US" sz="36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5C4087-1AAB-8A19-49F2-8E50C46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32030926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98BAB-9015-E8B3-7BF9-11B9465DC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0BD17A-08F4-E01A-C4DE-B95F8984E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486" y="1126331"/>
            <a:ext cx="4115370" cy="44756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3ED0F8-8B3E-5FD0-CC70-F7BC907C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31268-A0FB-F093-7026-CFA4A599E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37" y="1126332"/>
            <a:ext cx="5515973" cy="44756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C86D7B-A804-3F54-4366-FF203F4A9332}"/>
              </a:ext>
            </a:extLst>
          </p:cNvPr>
          <p:cNvSpPr/>
          <p:nvPr/>
        </p:nvSpPr>
        <p:spPr>
          <a:xfrm>
            <a:off x="5975287" y="1928388"/>
            <a:ext cx="1511929" cy="2263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CDBB0-3600-C8CC-DAD1-6D6BC8E47D67}"/>
              </a:ext>
            </a:extLst>
          </p:cNvPr>
          <p:cNvSpPr/>
          <p:nvPr/>
        </p:nvSpPr>
        <p:spPr>
          <a:xfrm>
            <a:off x="878186" y="2218099"/>
            <a:ext cx="635304" cy="9053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7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14CC-5517-9F23-4869-2C34C475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Total Misappropriation Breakdown</a:t>
            </a:r>
          </a:p>
        </p:txBody>
      </p:sp>
      <p:pic>
        <p:nvPicPr>
          <p:cNvPr id="5" name="Content Placeholder 4" descr="Text, table&#10;&#10;AI-generated content may be incorrect.">
            <a:extLst>
              <a:ext uri="{FF2B5EF4-FFF2-40B4-BE49-F238E27FC236}">
                <a16:creationId xmlns:a16="http://schemas.microsoft.com/office/drawing/2014/main" id="{E9B77C71-FDF0-DC39-824D-0827FD4CE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1807029"/>
            <a:ext cx="7979227" cy="2685586"/>
          </a:xfrm>
        </p:spPr>
      </p:pic>
    </p:spTree>
    <p:extLst>
      <p:ext uri="{BB962C8B-B14F-4D97-AF65-F5344CB8AC3E}">
        <p14:creationId xmlns:p14="http://schemas.microsoft.com/office/powerpoint/2010/main" val="2050396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A0EFD-CF07-6CED-7D45-520E2FF75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BAC1-2E2E-407E-8B24-B988D3399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369273"/>
            <a:ext cx="11849878" cy="460629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Possible Charges: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Theft of Property over $250,000 (Class A Felony)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Tampering / Fabricating Government Records (Class E Felony)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Forgery (Class A Felony)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Official Misconduct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4BE80A-FDF9-AFC4-3A00-8BFCDA07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4241028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F65CA-94F1-62B0-BB9A-FA175D5DD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02F8-93D8-98BB-944B-54C1DE0F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89" y="2114423"/>
            <a:ext cx="816142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Use of utility resources for private purposes</a:t>
            </a:r>
          </a:p>
        </p:txBody>
      </p:sp>
    </p:spTree>
    <p:extLst>
      <p:ext uri="{BB962C8B-B14F-4D97-AF65-F5344CB8AC3E}">
        <p14:creationId xmlns:p14="http://schemas.microsoft.com/office/powerpoint/2010/main" val="4008693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BDDCF-5509-FB59-5618-D36503CED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482B-E4F5-20CC-5E4A-D38AEF79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674" y="19892"/>
            <a:ext cx="3553326" cy="132556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Use of public resources for private purposes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64BFA-1A4C-4288-FB97-CB7016A83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76" y="1253331"/>
            <a:ext cx="11336448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District Manager used district equipment and supplies for work on personal property: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shingles and gutter installation for own home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concrete at a commissioner’s home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used district’s compact track loader at a private worksite for pay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district garage and equipment to work on personal vehicles</a:t>
            </a:r>
          </a:p>
          <a:p>
            <a:pPr lvl="1"/>
            <a:endParaRPr lang="en-US" sz="32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This investigation resulted in criminal charges</a:t>
            </a:r>
          </a:p>
        </p:txBody>
      </p:sp>
    </p:spTree>
    <p:extLst>
      <p:ext uri="{BB962C8B-B14F-4D97-AF65-F5344CB8AC3E}">
        <p14:creationId xmlns:p14="http://schemas.microsoft.com/office/powerpoint/2010/main" val="23371741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86FD9-4FC3-33CE-697D-C13ED1420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7B53-34F8-E953-8682-68259239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674" y="19892"/>
            <a:ext cx="3553326" cy="132556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Use of public resources for private purposes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95772B-A241-7F37-E97E-5C6BF30C0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059" y="1166648"/>
            <a:ext cx="3790877" cy="2579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C6724-35BE-28A0-DF9B-38B69A5CF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324" y="1276490"/>
            <a:ext cx="6656710" cy="23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27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F632D-2B4A-EF5A-FF90-9F2673897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D36F-8BF3-9F77-63E4-4D70F72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674" y="19892"/>
            <a:ext cx="3553326" cy="132556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Use of public resources for private purposes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E1662-811B-3CA1-3BA2-E7A28E6D2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76" y="1253331"/>
            <a:ext cx="11336448" cy="4351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resulting Criminal Charges were presented: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Theft of Property over $10,000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Theft of Property less than $1,000</a:t>
            </a:r>
          </a:p>
          <a:p>
            <a:pPr lvl="1"/>
            <a:r>
              <a:rPr lang="en-US" sz="28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Three Counts of Official Misconduct</a:t>
            </a:r>
          </a:p>
          <a:p>
            <a:pPr marL="457200" lvl="1" indent="0">
              <a:buNone/>
            </a:pPr>
            <a:endParaRPr lang="en-US" sz="28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marL="457200" lvl="1" indent="0">
              <a:buNone/>
            </a:pPr>
            <a:endParaRPr lang="en-US" sz="28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lvl="1"/>
            <a:endParaRPr lang="en-US" sz="32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marL="457200" lvl="1" indent="0">
              <a:buNone/>
            </a:pPr>
            <a:endParaRPr lang="en-US" sz="36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926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DE078-CF70-EC47-AE21-0E72D218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469" y="1579777"/>
            <a:ext cx="9731062" cy="44094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Comptroller’s Office is responsible for the audit of state and local governmental entities and participates in the general financial and administrative management and oversight of Tennessee state government.</a:t>
            </a:r>
          </a:p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Tennessee Comptroller of the Treasury has a wide range of responsibilities to ensure fiscal integrity within the State of Tennessee. We are committed to our mission to </a:t>
            </a:r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Make Government Work Better.</a:t>
            </a:r>
          </a:p>
          <a:p>
            <a:endParaRPr lang="en-US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02A59-1ACE-F2B4-EA3F-F25997E5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01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About Our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52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280C-F568-BD54-B4F0-C2F42075B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9966-B2E8-9D73-2BAA-4F0B8226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674" y="19892"/>
            <a:ext cx="3553326" cy="132556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Use of public resources for private purposes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43AB-F8E6-CD1B-4ED3-798DAB4B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76" y="1253331"/>
            <a:ext cx="11336448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A technician purchased at least $1,900 in gas using district funds.</a:t>
            </a:r>
          </a:p>
          <a:p>
            <a:pPr lvl="1"/>
            <a:endParaRPr lang="en-US" sz="3200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This investigation resulted in criminal charges</a:t>
            </a:r>
          </a:p>
        </p:txBody>
      </p:sp>
    </p:spTree>
    <p:extLst>
      <p:ext uri="{BB962C8B-B14F-4D97-AF65-F5344CB8AC3E}">
        <p14:creationId xmlns:p14="http://schemas.microsoft.com/office/powerpoint/2010/main" val="42625719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74D0-B7D3-EE30-898D-7BBB92DD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1ECC-9B40-EFB7-F811-6FA52406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9266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Failure to Provide Oversight</a:t>
            </a:r>
          </a:p>
        </p:txBody>
      </p:sp>
    </p:spTree>
    <p:extLst>
      <p:ext uri="{BB962C8B-B14F-4D97-AF65-F5344CB8AC3E}">
        <p14:creationId xmlns:p14="http://schemas.microsoft.com/office/powerpoint/2010/main" val="3018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16172-10A7-9BD5-2B44-5B4EC65A1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6E02A-2480-E210-2FA0-788DCAEDE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369273"/>
            <a:ext cx="11849878" cy="46062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Bookkeeper misappropriated at least $685,404 by falsifying bank records.</a:t>
            </a: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original bank records were modified to conceal that funds were being taken.</a:t>
            </a: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County became aware when payroll was not processing properly, and additional financial harm followed.</a:t>
            </a:r>
          </a:p>
          <a:p>
            <a:pPr lvl="1"/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This investigation resulted in criminal charges.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5BE61C-7C47-5D3C-B4D8-DCC574FA4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20447342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6E58-E0E0-D26F-0217-EB10A327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">
            <a:extLst>
              <a:ext uri="{FF2B5EF4-FFF2-40B4-BE49-F238E27FC236}">
                <a16:creationId xmlns:a16="http://schemas.microsoft.com/office/drawing/2014/main" id="{F84D4FD2-9BA0-1983-552C-2A96EA440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5" y="0"/>
            <a:ext cx="10911746" cy="5595257"/>
          </a:xfrm>
        </p:spPr>
      </p:pic>
    </p:spTree>
    <p:extLst>
      <p:ext uri="{BB962C8B-B14F-4D97-AF65-F5344CB8AC3E}">
        <p14:creationId xmlns:p14="http://schemas.microsoft.com/office/powerpoint/2010/main" val="3966307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FF5-BA96-BFB0-F61C-DD9C7FD6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AI-generated content may be incorrect.">
            <a:extLst>
              <a:ext uri="{FF2B5EF4-FFF2-40B4-BE49-F238E27FC236}">
                <a16:creationId xmlns:a16="http://schemas.microsoft.com/office/drawing/2014/main" id="{A1B1E728-3390-5A4A-D5E0-613AB1552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853057" cy="5127171"/>
          </a:xfrm>
        </p:spPr>
      </p:pic>
    </p:spTree>
    <p:extLst>
      <p:ext uri="{BB962C8B-B14F-4D97-AF65-F5344CB8AC3E}">
        <p14:creationId xmlns:p14="http://schemas.microsoft.com/office/powerpoint/2010/main" val="1730039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414C-A290-F2C3-37EA-A4577F945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2D77B-3D64-D4D9-D1A6-560FB4D82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" y="1369273"/>
            <a:ext cx="11849878" cy="46062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Bookkeeper was charged with one count of Theft of Property over $250,000, one count of Official Misconduct, and one count of Tampering with Government Records.</a:t>
            </a:r>
          </a:p>
          <a:p>
            <a:r>
              <a:rPr lang="en-US" sz="36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Subject plead guilty and was sentenced to 15 years in TDOC.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7D902D-8E3F-344B-C77F-F4A99ACA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613" y="144379"/>
            <a:ext cx="3256547" cy="122489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Misappropriation of Money and Time</a:t>
            </a:r>
          </a:p>
        </p:txBody>
      </p:sp>
    </p:spTree>
    <p:extLst>
      <p:ext uri="{BB962C8B-B14F-4D97-AF65-F5344CB8AC3E}">
        <p14:creationId xmlns:p14="http://schemas.microsoft.com/office/powerpoint/2010/main" val="3388379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C3DA9-98FD-F5C6-55FF-38B84F1A2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E659-5E3F-D58E-5479-6D7F51A2C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449" y="15721"/>
            <a:ext cx="3493167" cy="132556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Failure to Provide Oversight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8C5DC-AF81-7C3D-6C45-FFB30F06F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1" y="1085849"/>
            <a:ext cx="10887269" cy="4518819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Deficiency examples: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Management did not provide adequate oversight regarding actual hours worked and hours reported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board did not sufficiently oversee projects, management decisions, and expenses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District management did not adequately account for consumable assets </a:t>
            </a:r>
          </a:p>
          <a:p>
            <a:pPr lvl="1"/>
            <a:r>
              <a:rPr lang="en-US" sz="3200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board and management failed to properly oversee district operations, which contributed to multiple purchasing deficiencies</a:t>
            </a:r>
          </a:p>
        </p:txBody>
      </p:sp>
    </p:spTree>
    <p:extLst>
      <p:ext uri="{BB962C8B-B14F-4D97-AF65-F5344CB8AC3E}">
        <p14:creationId xmlns:p14="http://schemas.microsoft.com/office/powerpoint/2010/main" val="4158191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3841C-A9AB-7C1A-F5E8-63F48B7D5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EB4F-645C-2150-9AD8-30C5126D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449" y="15721"/>
            <a:ext cx="3493167" cy="132556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Failure to Provide Oversight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D2BFC-F1B3-EF43-5DF2-D484E3CE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1" y="1253331"/>
            <a:ext cx="10887269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Deficiencies often include something like the following phrase:</a:t>
            </a:r>
          </a:p>
          <a:p>
            <a:pPr lvl="1"/>
            <a:endParaRPr lang="en-US" sz="2800" b="1" u="sng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marL="457200" lvl="1" indent="0" algn="ctr">
              <a:buNone/>
            </a:pPr>
            <a:r>
              <a:rPr lang="en-US" sz="4000" dirty="0">
                <a:solidFill>
                  <a:srgbClr val="14395A"/>
                </a:solidFill>
                <a:latin typeface="Adobe Garamond Pro" panose="02020502060506020403" pitchFamily="18" charset="77"/>
              </a:rPr>
              <a:t>“Failure to provide proper oversight increases the risk that errors or misappropriations will occur without prompt detection.” </a:t>
            </a:r>
          </a:p>
        </p:txBody>
      </p:sp>
    </p:spTree>
    <p:extLst>
      <p:ext uri="{BB962C8B-B14F-4D97-AF65-F5344CB8AC3E}">
        <p14:creationId xmlns:p14="http://schemas.microsoft.com/office/powerpoint/2010/main" val="1480443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C44EF-16AC-92F0-3E30-CAF52B7DD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6883-1B2D-BC25-5B52-BEBAB7399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65" y="1650373"/>
            <a:ext cx="10887269" cy="3005848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Separation of duties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– allowing one individual to have complete control over the use and accounting of funds increases the risk of fraud.</a:t>
            </a:r>
          </a:p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Retain supporting documentation…</a:t>
            </a:r>
          </a:p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And regularly review the documentation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– making sure that </a:t>
            </a:r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original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records are reviewed regularly by multiple people is valuable prevention.</a:t>
            </a:r>
            <a:endParaRPr lang="en-US" b="1" u="sng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Require two signatures on checks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981BB1-34E0-C202-BC8B-5E1B5C294BD7}"/>
              </a:ext>
            </a:extLst>
          </p:cNvPr>
          <p:cNvSpPr txBox="1">
            <a:spLocks/>
          </p:cNvSpPr>
          <p:nvPr/>
        </p:nvSpPr>
        <p:spPr>
          <a:xfrm>
            <a:off x="8698833" y="7379"/>
            <a:ext cx="3493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>
                <a:solidFill>
                  <a:srgbClr val="14395A"/>
                </a:solidFill>
                <a:latin typeface="Adobe Garamond Pro" panose="02020502060506020403" pitchFamily="18" charset="77"/>
              </a:rPr>
              <a:t>Failure to Provide Oversight</a:t>
            </a:r>
            <a:endParaRPr lang="en-US" sz="2400" b="1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9297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F3EC-C89F-4937-9359-BCAA19BD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01" y="0"/>
            <a:ext cx="10953997" cy="1325563"/>
          </a:xfrm>
        </p:spPr>
        <p:txBody>
          <a:bodyPr/>
          <a:lstStyle/>
          <a:p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Reporting Requirements for Public Officials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15D5F-0B56-42CC-ABBB-887866F20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3" y="1354083"/>
            <a:ext cx="11756573" cy="42816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T.C.A. § 8-4-503</a:t>
            </a:r>
          </a:p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Public officials with a reasonable belief that </a:t>
            </a:r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unlawful conduct 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has occurred </a:t>
            </a:r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shall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report the information in a reasonable amount of time to the office of the comptroller of the treasury.</a:t>
            </a:r>
          </a:p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“Reasonable amount of time”  means 5 days or less</a:t>
            </a:r>
          </a:p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“Unlawful conduct” means theft, forgery, credit or debit card fraud, or any other act of unlawful taking, waste, or abuse of, or official misconduct involving, public money, property, or services. </a:t>
            </a:r>
          </a:p>
        </p:txBody>
      </p:sp>
    </p:spTree>
    <p:extLst>
      <p:ext uri="{BB962C8B-B14F-4D97-AF65-F5344CB8AC3E}">
        <p14:creationId xmlns:p14="http://schemas.microsoft.com/office/powerpoint/2010/main" val="46087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301F-8B7C-1A4B-AD71-794497E8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85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Division of 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DE078-CF70-EC47-AE21-0E72D218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24" y="1569418"/>
            <a:ext cx="9731062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Division of Investigations was created in 2016 and supports the office’s audit function by investigating allegations of </a:t>
            </a:r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fraud, waste, and abuse 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in government and publicly-funded entities and by working closely with law enforcement and prosecutors on criminal allegations.</a:t>
            </a:r>
          </a:p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The division reports the results of its investigations, including significant internal control and compliance deficiencies noted during the investigations, to the appropriate parties and the public. </a:t>
            </a:r>
          </a:p>
        </p:txBody>
      </p:sp>
    </p:spTree>
    <p:extLst>
      <p:ext uri="{BB962C8B-B14F-4D97-AF65-F5344CB8AC3E}">
        <p14:creationId xmlns:p14="http://schemas.microsoft.com/office/powerpoint/2010/main" val="1625001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301F-8B7C-1A4B-AD71-794497E8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Fraud, Waste and Abuse Hotline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DE078-CF70-EC47-AE21-0E72D218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469" y="1152783"/>
            <a:ext cx="9731062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5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If you observe an agency director or employee engaging in any activity which you consider to be illegal, improper or wasteful, please call the State Comptroller's Toll-Free Hotline:</a:t>
            </a:r>
          </a:p>
          <a:p>
            <a:pPr marL="0" indent="0" algn="ctr">
              <a:buNone/>
            </a:pPr>
            <a:r>
              <a:rPr lang="en-US" sz="9400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1.800.232.5454</a:t>
            </a:r>
          </a:p>
        </p:txBody>
      </p:sp>
    </p:spTree>
    <p:extLst>
      <p:ext uri="{BB962C8B-B14F-4D97-AF65-F5344CB8AC3E}">
        <p14:creationId xmlns:p14="http://schemas.microsoft.com/office/powerpoint/2010/main" val="3363987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FA33D-7C56-40B8-8334-18A6BD0F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5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Comptroller Website – Investigations</a:t>
            </a:r>
            <a:b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</a:br>
            <a:r>
              <a:rPr lang="en-US" sz="2700" b="1" dirty="0">
                <a:solidFill>
                  <a:srgbClr val="14395A"/>
                </a:solidFill>
                <a:latin typeface="Adobe Garamond Pro" panose="02020502060506020403" pitchFamily="18" charset="77"/>
                <a:hlinkClick r:id="rId2"/>
              </a:rPr>
              <a:t>https://www.comptroller.tn.gov/office-functions/investigations.html</a:t>
            </a:r>
            <a:r>
              <a:rPr lang="en-US" sz="2700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 </a:t>
            </a:r>
            <a:endParaRPr lang="en-US" sz="27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D03D34-B622-452C-9E23-4F23BA46C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363" y="2057400"/>
            <a:ext cx="11109436" cy="2743200"/>
          </a:xfrm>
        </p:spPr>
      </p:pic>
    </p:spTree>
    <p:extLst>
      <p:ext uri="{BB962C8B-B14F-4D97-AF65-F5344CB8AC3E}">
        <p14:creationId xmlns:p14="http://schemas.microsoft.com/office/powerpoint/2010/main" val="3132255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665A-4F76-42B6-B0BE-105DC5EC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8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Thank you for the work you do!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8CB10-3E17-4BA4-BA48-60DC15571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751"/>
            <a:ext cx="10515600" cy="435133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b="1" dirty="0">
              <a:solidFill>
                <a:srgbClr val="14395A"/>
              </a:solidFill>
              <a:latin typeface="Adobe Garamond Pro" panose="02020502060506020403" pitchFamily="18" charset="77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dirty="0">
                <a:solidFill>
                  <a:srgbClr val="14395A"/>
                </a:solidFill>
                <a:latin typeface="Adobe Garamond Pro" panose="02020502060506020403"/>
                <a:ea typeface="Calibri" panose="020F0502020204030204" pitchFamily="34" charset="0"/>
              </a:rPr>
              <a:t>Alan Dover</a:t>
            </a:r>
            <a:endParaRPr lang="en-US" sz="5100" dirty="0">
              <a:solidFill>
                <a:srgbClr val="14395A"/>
              </a:solidFill>
              <a:effectLst/>
              <a:latin typeface="Adobe Garamond Pro" panose="02020502060506020403"/>
              <a:ea typeface="Calibri" panose="020F0502020204030204" pitchFamily="34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i="1" dirty="0">
                <a:solidFill>
                  <a:srgbClr val="14395A"/>
                </a:solidFill>
                <a:effectLst/>
                <a:latin typeface="Adobe Garamond Pro" panose="02020502060506020403"/>
                <a:ea typeface="Calibri" panose="020F0502020204030204" pitchFamily="34" charset="0"/>
              </a:rPr>
              <a:t>Chief Investigative Counsel</a:t>
            </a:r>
            <a:endParaRPr lang="en-US" sz="5100" dirty="0">
              <a:solidFill>
                <a:srgbClr val="14395A"/>
              </a:solidFill>
              <a:effectLst/>
              <a:latin typeface="Adobe Garamond Pro" panose="02020502060506020403"/>
              <a:ea typeface="Calibri" panose="020F0502020204030204" pitchFamily="34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>
                <a:solidFill>
                  <a:srgbClr val="14395A"/>
                </a:solidFill>
                <a:effectLst/>
                <a:latin typeface="Adobe Garamond Pro" panose="02020502060506020403"/>
                <a:ea typeface="Calibri" panose="020F0502020204030204" pitchFamily="34" charset="0"/>
              </a:rPr>
              <a:t>Comptroller of the Treasury </a:t>
            </a: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>
                <a:solidFill>
                  <a:srgbClr val="14395A"/>
                </a:solidFill>
                <a:effectLst/>
                <a:latin typeface="Adobe Garamond Pro" panose="02020502060506020403"/>
                <a:ea typeface="Calibri" panose="020F0502020204030204" pitchFamily="34" charset="0"/>
              </a:rPr>
              <a:t>Division of Investigations</a:t>
            </a: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>
                <a:solidFill>
                  <a:srgbClr val="14395A"/>
                </a:solidFill>
                <a:latin typeface="Adobe Garamond Pro" panose="02020502060506020403"/>
                <a:ea typeface="Calibri" panose="020F0502020204030204" pitchFamily="34" charset="0"/>
              </a:rPr>
              <a:t>425 Rep. </a:t>
            </a:r>
            <a:r>
              <a:rPr lang="en-US" sz="5100">
                <a:solidFill>
                  <a:srgbClr val="14395A"/>
                </a:solidFill>
                <a:latin typeface="Adobe Garamond Pro" panose="02020502060506020403"/>
                <a:ea typeface="Calibri" panose="020F0502020204030204" pitchFamily="34" charset="0"/>
              </a:rPr>
              <a:t>John Lewis Way N.</a:t>
            </a:r>
            <a:endParaRPr lang="en-US" sz="5100" dirty="0">
              <a:solidFill>
                <a:srgbClr val="14395A"/>
              </a:solidFill>
              <a:effectLst/>
              <a:latin typeface="Adobe Garamond Pro" panose="02020502060506020403"/>
              <a:ea typeface="Calibri" panose="020F0502020204030204" pitchFamily="34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>
                <a:solidFill>
                  <a:srgbClr val="14395A"/>
                </a:solidFill>
                <a:latin typeface="Adobe Garamond Pro" panose="02020502060506020403"/>
                <a:ea typeface="Calibri" panose="020F0502020204030204" pitchFamily="34" charset="0"/>
              </a:rPr>
              <a:t>Nashville</a:t>
            </a:r>
            <a:r>
              <a:rPr lang="en-US" sz="5100" dirty="0">
                <a:solidFill>
                  <a:srgbClr val="14395A"/>
                </a:solidFill>
                <a:effectLst/>
                <a:latin typeface="Adobe Garamond Pro" panose="02020502060506020403"/>
                <a:ea typeface="Calibri" panose="020F0502020204030204" pitchFamily="34" charset="0"/>
              </a:rPr>
              <a:t>, TN 37243</a:t>
            </a: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u="sng" dirty="0">
                <a:solidFill>
                  <a:srgbClr val="0563C1"/>
                </a:solidFill>
                <a:latin typeface="Adobe Garamond Pro" panose="02020502060506020403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Alan.Dover</a:t>
            </a:r>
            <a:r>
              <a:rPr lang="en-US" sz="5100" u="sng" dirty="0">
                <a:solidFill>
                  <a:srgbClr val="0563C1"/>
                </a:solidFill>
                <a:effectLst/>
                <a:latin typeface="Adobe Garamond Pro" panose="02020502060506020403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5100" u="sng" dirty="0">
                <a:solidFill>
                  <a:schemeClr val="accent1"/>
                </a:solidFill>
                <a:effectLst/>
                <a:latin typeface="Adobe Garamond Pro" panose="02020502060506020403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cot.tn.gov</a:t>
            </a:r>
            <a:r>
              <a:rPr lang="en-US" sz="5100" dirty="0">
                <a:solidFill>
                  <a:schemeClr val="accent1"/>
                </a:solidFill>
                <a:effectLst/>
                <a:latin typeface="Adobe Garamond Pro" panose="02020502060506020403"/>
                <a:ea typeface="Calibri" panose="020F0502020204030204" pitchFamily="34" charset="0"/>
              </a:rPr>
              <a:t> </a:t>
            </a:r>
            <a:endParaRPr lang="en-US" sz="5100" dirty="0">
              <a:solidFill>
                <a:schemeClr val="accent1"/>
              </a:solidFill>
              <a:latin typeface="Adobe Garamond Pro" panose="02020502060506020403"/>
              <a:ea typeface="Calibri" panose="020F0502020204030204" pitchFamily="34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>
                <a:solidFill>
                  <a:srgbClr val="14395A"/>
                </a:solidFill>
                <a:effectLst/>
                <a:latin typeface="Adobe Garamond Pro" panose="02020502060506020403"/>
                <a:ea typeface="Calibri" panose="020F0502020204030204" pitchFamily="34" charset="0"/>
              </a:rPr>
              <a:t>Direct Line 865.685.5521</a:t>
            </a: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>
                <a:solidFill>
                  <a:srgbClr val="14395A"/>
                </a:solidFill>
                <a:effectLst/>
                <a:latin typeface="Adobe Garamond Pro" panose="02020502060506020403"/>
                <a:ea typeface="Calibri" panose="020F0502020204030204" pitchFamily="34" charset="0"/>
              </a:rPr>
              <a:t>Cell 615.934.8843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52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9B4D00FC-B6A9-4345-87C5-94243E1A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379"/>
            <a:ext cx="10515600" cy="1325563"/>
          </a:xfrm>
        </p:spPr>
        <p:txBody>
          <a:bodyPr/>
          <a:lstStyle/>
          <a:p>
            <a:r>
              <a:rPr lang="en-US" dirty="0"/>
              <a:t>Scan the QR code for credit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2B6E9-E3CA-3F83-AF20-91BFA6FE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0917" y="1190006"/>
            <a:ext cx="4000752" cy="40007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51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2C59C-2648-D958-FC30-3164E65A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C14CD-5620-25BA-102E-2AB51E50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85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Division of 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C6AE3-EF5A-A5BD-5398-E649E06E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24" y="1569418"/>
            <a:ext cx="9731062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Comptroller investigations are generally limited to government and publicly-funded entities (such as public utility districts incorporated under Tenn. Code Ann. §§ 7-82-201 – 204)</a:t>
            </a:r>
          </a:p>
          <a:p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However, the Comptroller’s Office also has purview over entities that contract with the government to provide services in some situations. We can also assist in the investigation of private businesses/private funds under certain situations at the request of a district attorney.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230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BC8A896-DCB1-44AC-9D36-760A90009A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F3816A68-0B29-405F-976C-B2A84BF1BC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Map&#10;&#10;AI-generated content may be incorrect.">
            <a:extLst>
              <a:ext uri="{FF2B5EF4-FFF2-40B4-BE49-F238E27FC236}">
                <a16:creationId xmlns:a16="http://schemas.microsoft.com/office/drawing/2014/main" id="{191FA464-AA79-6B1F-49C6-17378377A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21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8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301F-8B7C-1A4B-AD71-794497E8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Fraud, Waste, and Abuse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DE078-CF70-EC47-AE21-0E72D218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38" y="1825625"/>
            <a:ext cx="9731062" cy="4351338"/>
          </a:xfrm>
        </p:spPr>
        <p:txBody>
          <a:bodyPr/>
          <a:lstStyle/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Fraud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– An intentional deception that violates a law or the public trust for personal benefit or the benefit of others.</a:t>
            </a:r>
          </a:p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Waste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– Behavior involving the extravagant, careless, or needless use of government funds, property, and/or personnel.</a:t>
            </a:r>
          </a:p>
          <a:p>
            <a:r>
              <a:rPr lang="en-US" b="1" u="sng" dirty="0">
                <a:solidFill>
                  <a:srgbClr val="14395A"/>
                </a:solidFill>
                <a:latin typeface="Adobe Garamond Pro" panose="02020502060506020403" pitchFamily="18" charset="77"/>
              </a:rPr>
              <a:t>Abuse</a:t>
            </a:r>
            <a:r>
              <a:rPr lang="en-US" dirty="0">
                <a:solidFill>
                  <a:srgbClr val="14395A"/>
                </a:solidFill>
                <a:latin typeface="Adobe Garamond Pro" panose="02020502060506020403" pitchFamily="18" charset="77"/>
              </a:rPr>
              <a:t> – Behavior involving the use of government funds or property that a prudent person would not consider reasonable and necessary business practice given the facts and circumstances.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562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00053-3F5F-A5E5-925E-7BBBA4808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9677-F7C3-7E50-CBFA-A1C49DD0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457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9B5D-76DA-A494-60B4-7EC1A5C3F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031" y="1819469"/>
            <a:ext cx="9119937" cy="32750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4395A"/>
                </a:solidFill>
                <a:latin typeface="Adobe Garamond Pro" panose="02020502060506020403" pitchFamily="18" charset="77"/>
              </a:rPr>
              <a:t>Each of these examples resulted in a public investigative report.</a:t>
            </a:r>
          </a:p>
          <a:p>
            <a:r>
              <a:rPr lang="en-US" sz="4000" dirty="0">
                <a:solidFill>
                  <a:srgbClr val="14395A"/>
                </a:solidFill>
                <a:latin typeface="Adobe Garamond Pro" panose="02020502060506020403" pitchFamily="18" charset="77"/>
              </a:rPr>
              <a:t>Some of these examples resulted in criminal charges.</a:t>
            </a:r>
          </a:p>
        </p:txBody>
      </p:sp>
    </p:spTree>
    <p:extLst>
      <p:ext uri="{BB962C8B-B14F-4D97-AF65-F5344CB8AC3E}">
        <p14:creationId xmlns:p14="http://schemas.microsoft.com/office/powerpoint/2010/main" val="2449813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50A76-31D4-3862-5790-5F3FDE8EB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5815-6496-08C7-3CB3-B9F1B43A0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4395A"/>
                </a:solidFill>
                <a:latin typeface="Adobe Garamond Pro" panose="02020502060506020403" pitchFamily="18" charset="77"/>
              </a:rPr>
              <a:t>Who Commits Fraud?</a:t>
            </a:r>
          </a:p>
        </p:txBody>
      </p:sp>
      <p:pic>
        <p:nvPicPr>
          <p:cNvPr id="7" name="Picture 6" descr="Elderly woman thumbs up">
            <a:extLst>
              <a:ext uri="{FF2B5EF4-FFF2-40B4-BE49-F238E27FC236}">
                <a16:creationId xmlns:a16="http://schemas.microsoft.com/office/drawing/2014/main" id="{078B1D2F-4FAE-93F2-3567-988DFF01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65" y="1368424"/>
            <a:ext cx="1873762" cy="4351339"/>
          </a:xfrm>
          <a:prstGeom prst="rect">
            <a:avLst/>
          </a:prstGeom>
        </p:spPr>
      </p:pic>
      <p:pic>
        <p:nvPicPr>
          <p:cNvPr id="11" name="Picture 10" descr="Businessman hand on chest">
            <a:extLst>
              <a:ext uri="{FF2B5EF4-FFF2-40B4-BE49-F238E27FC236}">
                <a16:creationId xmlns:a16="http://schemas.microsoft.com/office/drawing/2014/main" id="{0002B95B-2B08-C94F-C421-9D8BF91DF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063" y="1368425"/>
            <a:ext cx="1548891" cy="4351338"/>
          </a:xfrm>
          <a:prstGeom prst="rect">
            <a:avLst/>
          </a:prstGeom>
        </p:spPr>
      </p:pic>
      <p:pic>
        <p:nvPicPr>
          <p:cNvPr id="15" name="Picture 14" descr="Casual woman with hand on hip">
            <a:extLst>
              <a:ext uri="{FF2B5EF4-FFF2-40B4-BE49-F238E27FC236}">
                <a16:creationId xmlns:a16="http://schemas.microsoft.com/office/drawing/2014/main" id="{8012A5A2-7CD4-D517-1D29-EAA190E3E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622" y="1502220"/>
            <a:ext cx="2616972" cy="4351340"/>
          </a:xfrm>
          <a:prstGeom prst="rect">
            <a:avLst/>
          </a:prstGeom>
        </p:spPr>
      </p:pic>
      <p:pic>
        <p:nvPicPr>
          <p:cNvPr id="19" name="Picture 18" descr="Businessman explaining with one hand">
            <a:extLst>
              <a:ext uri="{FF2B5EF4-FFF2-40B4-BE49-F238E27FC236}">
                <a16:creationId xmlns:a16="http://schemas.microsoft.com/office/drawing/2014/main" id="{5B2BE7FA-472E-7F40-A19C-4171152BB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918" y="1252188"/>
            <a:ext cx="1520596" cy="4467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1626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e1bb2d8-0f0e-4905-acc9-7351f8506ff6}" enabled="0" method="" siteId="{5e1bb2d8-0f0e-4905-acc9-7351f8506f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10621</TotalTime>
  <Words>1528</Words>
  <Application>Microsoft Office PowerPoint</Application>
  <PresentationFormat>Widescreen</PresentationFormat>
  <Paragraphs>143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Adobe Garamond Pro</vt:lpstr>
      <vt:lpstr>Aptos</vt:lpstr>
      <vt:lpstr>Arial</vt:lpstr>
      <vt:lpstr>Arial Black</vt:lpstr>
      <vt:lpstr>Calibri</vt:lpstr>
      <vt:lpstr>Calibri Light</vt:lpstr>
      <vt:lpstr>Office Theme</vt:lpstr>
      <vt:lpstr>Fraud, Waste, and Abuse in Utility Districts</vt:lpstr>
      <vt:lpstr>Disclaimer</vt:lpstr>
      <vt:lpstr>About Our Team</vt:lpstr>
      <vt:lpstr>Division of Investigations</vt:lpstr>
      <vt:lpstr>Division of Investigations</vt:lpstr>
      <vt:lpstr>PowerPoint Presentation</vt:lpstr>
      <vt:lpstr>Fraud, Waste, and Abuse</vt:lpstr>
      <vt:lpstr>Examples</vt:lpstr>
      <vt:lpstr>Who Commits Fraud?</vt:lpstr>
      <vt:lpstr>The Fraud Triangle (Donald Cressey)</vt:lpstr>
      <vt:lpstr>Misappropriation of Money and Time</vt:lpstr>
      <vt:lpstr>Misappropriation of Money and Time</vt:lpstr>
      <vt:lpstr>Misappropriation of Money and Time</vt:lpstr>
      <vt:lpstr>Misappropriation of Money and Time</vt:lpstr>
      <vt:lpstr>Baggallini Gold Provence Travel Purse &amp; Cynthia Rowley Phone Wallet</vt:lpstr>
      <vt:lpstr>Misappropriation of Money and Time</vt:lpstr>
      <vt:lpstr>Misappropriation of Money and Time</vt:lpstr>
      <vt:lpstr>Misappropriation of Money and Time</vt:lpstr>
      <vt:lpstr>Misappropriation of Money and Time</vt:lpstr>
      <vt:lpstr>Misappropriation of Money and Time</vt:lpstr>
      <vt:lpstr>Misappropriation of Money and Time</vt:lpstr>
      <vt:lpstr>Misappropriation of Money and Time</vt:lpstr>
      <vt:lpstr>Misappropriation of Money and Time</vt:lpstr>
      <vt:lpstr>Total Misappropriation Breakdown</vt:lpstr>
      <vt:lpstr>Misappropriation of Money and Time</vt:lpstr>
      <vt:lpstr>Use of utility resources for private purposes</vt:lpstr>
      <vt:lpstr>Use of public resources for private purposes</vt:lpstr>
      <vt:lpstr>Use of public resources for private purposes</vt:lpstr>
      <vt:lpstr>Use of public resources for private purposes</vt:lpstr>
      <vt:lpstr>Use of public resources for private purposes</vt:lpstr>
      <vt:lpstr>Failure to Provide Oversight</vt:lpstr>
      <vt:lpstr>Misappropriation of Money and Time</vt:lpstr>
      <vt:lpstr>PowerPoint Presentation</vt:lpstr>
      <vt:lpstr>PowerPoint Presentation</vt:lpstr>
      <vt:lpstr>Misappropriation of Money and Time</vt:lpstr>
      <vt:lpstr>Failure to Provide Oversight</vt:lpstr>
      <vt:lpstr>Failure to Provide Oversight</vt:lpstr>
      <vt:lpstr>PowerPoint Presentation</vt:lpstr>
      <vt:lpstr>Reporting Requirements for Public Officials</vt:lpstr>
      <vt:lpstr>Fraud, Waste and Abuse Hotline</vt:lpstr>
      <vt:lpstr>Comptroller Website – Investigations https://www.comptroller.tn.gov/office-functions/investigations.html </vt:lpstr>
      <vt:lpstr>Thank you for the work you do!</vt:lpstr>
      <vt:lpstr>Scan the QR code for credit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Elizabeth Mancuso</dc:creator>
  <cp:lastModifiedBy>Ethan Carter</cp:lastModifiedBy>
  <cp:revision>14</cp:revision>
  <dcterms:created xsi:type="dcterms:W3CDTF">2019-04-10T17:22:46Z</dcterms:created>
  <dcterms:modified xsi:type="dcterms:W3CDTF">2025-10-29T19:12:27Z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41E06685-F845-474C-90C9-F1347347FE90</vt:lpwstr>
  </property>
  <property fmtid="{D5CDD505-2E9C-101B-9397-08002B2CF9AE}" pid="3" name="ArticulatePath">
    <vt:lpwstr>https://taud1-my.sharepoint.com/personal/ethancarter_taud_org/Documents/Desktop/Leadership Conference/2025/Day 1/DOI - Utility District cases 102725</vt:lpwstr>
  </property>
</Properties>
</file>