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AA1_CDAE352B.xml" ContentType="application/vnd.ms-powerpoint.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3C_94EF9901.xml" ContentType="application/vnd.ms-powerpoint.comments+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tags/tag4.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6"/>
  </p:notesMasterIdLst>
  <p:sldIdLst>
    <p:sldId id="256" r:id="rId5"/>
    <p:sldId id="257" r:id="rId6"/>
    <p:sldId id="2720" r:id="rId7"/>
    <p:sldId id="2665" r:id="rId8"/>
    <p:sldId id="258" r:id="rId9"/>
    <p:sldId id="270" r:id="rId10"/>
    <p:sldId id="271" r:id="rId11"/>
    <p:sldId id="272" r:id="rId12"/>
    <p:sldId id="2627" r:id="rId13"/>
    <p:sldId id="273" r:id="rId14"/>
    <p:sldId id="274" r:id="rId15"/>
    <p:sldId id="275" r:id="rId16"/>
    <p:sldId id="265" r:id="rId17"/>
    <p:sldId id="259" r:id="rId18"/>
    <p:sldId id="276" r:id="rId19"/>
    <p:sldId id="2778" r:id="rId20"/>
    <p:sldId id="315" r:id="rId21"/>
    <p:sldId id="277" r:id="rId22"/>
    <p:sldId id="278" r:id="rId23"/>
    <p:sldId id="280" r:id="rId24"/>
    <p:sldId id="281" r:id="rId25"/>
    <p:sldId id="2780" r:id="rId26"/>
    <p:sldId id="2785" r:id="rId27"/>
    <p:sldId id="282" r:id="rId28"/>
    <p:sldId id="283" r:id="rId29"/>
    <p:sldId id="266" r:id="rId30"/>
    <p:sldId id="284" r:id="rId31"/>
    <p:sldId id="285" r:id="rId32"/>
    <p:sldId id="286" r:id="rId33"/>
    <p:sldId id="287" r:id="rId34"/>
    <p:sldId id="292" r:id="rId35"/>
    <p:sldId id="289" r:id="rId36"/>
    <p:sldId id="288" r:id="rId37"/>
    <p:sldId id="290" r:id="rId38"/>
    <p:sldId id="291" r:id="rId39"/>
    <p:sldId id="268" r:id="rId40"/>
    <p:sldId id="260" r:id="rId41"/>
    <p:sldId id="295" r:id="rId42"/>
    <p:sldId id="296" r:id="rId43"/>
    <p:sldId id="2786" r:id="rId44"/>
    <p:sldId id="2779" r:id="rId45"/>
    <p:sldId id="297" r:id="rId46"/>
    <p:sldId id="298" r:id="rId47"/>
    <p:sldId id="304" r:id="rId48"/>
    <p:sldId id="2781" r:id="rId49"/>
    <p:sldId id="2721" r:id="rId50"/>
    <p:sldId id="2782" r:id="rId51"/>
    <p:sldId id="606" r:id="rId52"/>
    <p:sldId id="633" r:id="rId53"/>
    <p:sldId id="638" r:id="rId54"/>
    <p:sldId id="326" r:id="rId55"/>
    <p:sldId id="549" r:id="rId56"/>
    <p:sldId id="305" r:id="rId57"/>
    <p:sldId id="314" r:id="rId58"/>
    <p:sldId id="617" r:id="rId59"/>
    <p:sldId id="623" r:id="rId60"/>
    <p:sldId id="316" r:id="rId61"/>
    <p:sldId id="529" r:id="rId62"/>
    <p:sldId id="306" r:id="rId63"/>
    <p:sldId id="307" r:id="rId64"/>
    <p:sldId id="308" r:id="rId65"/>
    <p:sldId id="309" r:id="rId66"/>
    <p:sldId id="267" r:id="rId67"/>
    <p:sldId id="293" r:id="rId68"/>
    <p:sldId id="294" r:id="rId69"/>
    <p:sldId id="269" r:id="rId70"/>
    <p:sldId id="311" r:id="rId71"/>
    <p:sldId id="300" r:id="rId72"/>
    <p:sldId id="301" r:id="rId73"/>
    <p:sldId id="2603" r:id="rId74"/>
    <p:sldId id="2787" r:id="rId75"/>
  </p:sldIdLst>
  <p:sldSz cx="9144000" cy="5143500" type="screen16x9"/>
  <p:notesSz cx="6858000" cy="9144000"/>
  <p:custDataLst>
    <p:tags r:id="rId7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87A4538-5672-43BD-5123-E6E7D8EF9603}" name="Carson Haines" initials="CH" userId="S::BG33087@tn.gov::9eec0f84-409e-41fb-9e27-41493198fce7" providerId="AD"/>
  <p188:author id="{D77B2075-269D-1C4C-8044-D5FA9EE029E2}" name="Vena L. Jones" initials="VLJ" userId="S::BG34087@tn.gov::37d4c82e-dcd8-4714-8d56-bfe3d0a2cb4a" providerId="AD"/>
  <p188:author id="{1C53C2C9-B6AF-9C83-F532-104779C979AA}" name="Emily Royal" initials="ER" userId="S::BG34422@tn.gov::da489e6f-889f-4d09-a2d0-0fd6c5ee6f9c" providerId="AD"/>
  <p188:author id="{B152C6D9-3F13-0101-2CC4-4D79E428FBAE}" name="Christopher S. Marlow" initials="CM" userId="S::BG34356@tn.gov::3fae0cb1-4af4-42e9-a0aa-39678926867c" providerId="AD"/>
  <p188:author id="{E4BC12E3-D52B-4425-B22B-A59867D636A9}" name="Samia Noor" initials="SN" userId="S::bg34391@tn.gov::ba4fac4f-9e49-425b-9828-638e25f30a6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F00"/>
    <a:srgbClr val="4870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8A3C31-B6D6-4576-899D-D07099FE56BF}" v="4" dt="2025-10-30T14:38:16.072"/>
    <p1510:client id="{127C7881-C64C-6F10-E26E-9B4BA174058D}" v="54" dt="2025-10-29T20:43:58.501"/>
    <p1510:client id="{12BD1748-1732-6651-96A6-5CA4532C4C14}" v="514" dt="2025-10-29T17:59:19.904"/>
    <p1510:client id="{483CED50-2276-471B-AAD5-B322746A7308}" v="12" dt="2025-10-29T18:10:18.200"/>
    <p1510:client id="{52F6F896-9E4E-420B-9560-84EF88BDB020}" v="2156" dt="2025-10-29T19:21:28.870"/>
    <p1510:client id="{7846F1F1-9D2F-46B6-B6BE-20747197B4BE}" v="485" dt="2025-10-30T05:01:41.592"/>
    <p1510:client id="{8D16F70D-FFA6-4E9F-37C2-C7471F11279B}" v="167" dt="2025-10-29T21:16:05.308"/>
    <p1510:client id="{9C8F5BFD-AC40-483E-A070-06292D035AF1}" v="739" dt="2025-10-29T21:16:14.576"/>
    <p1510:client id="{DFCD3004-55B6-09AB-3314-D7B48A22D17C}" v="37" dt="2025-10-29T19:25:00.2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0" d="100"/>
          <a:sy n="120" d="100"/>
        </p:scale>
        <p:origin x="370" y="77"/>
      </p:cViewPr>
      <p:guideLst>
        <p:guide orient="horz" pos="1620"/>
        <p:guide pos="2880"/>
      </p:guideLst>
    </p:cSldViewPr>
  </p:slideViewPr>
  <p:notesTextViewPr>
    <p:cViewPr>
      <p:scale>
        <a:sx n="1" d="1"/>
        <a:sy n="1" d="1"/>
      </p:scale>
      <p:origin x="0" y="0"/>
    </p:cViewPr>
  </p:notesTextViewPr>
  <p:sorterViewPr>
    <p:cViewPr>
      <p:scale>
        <a:sx n="100" d="100"/>
        <a:sy n="100" d="100"/>
      </p:scale>
      <p:origin x="0" y="-316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microsoft.com/office/2018/10/relationships/authors" Target="author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than Carter" userId="c6a80619-1c8f-4673-aa78-40202dd70b1b" providerId="ADAL" clId="{008A3C31-B6D6-4576-899D-D07099FE56BF}"/>
    <pc:docChg chg="custSel addSld modSld">
      <pc:chgData name="Ethan Carter" userId="c6a80619-1c8f-4673-aa78-40202dd70b1b" providerId="ADAL" clId="{008A3C31-B6D6-4576-899D-D07099FE56BF}" dt="2025-10-30T14:40:18.352" v="24" actId="21"/>
      <pc:docMkLst>
        <pc:docMk/>
      </pc:docMkLst>
      <pc:sldChg chg="delSp mod">
        <pc:chgData name="Ethan Carter" userId="c6a80619-1c8f-4673-aa78-40202dd70b1b" providerId="ADAL" clId="{008A3C31-B6D6-4576-899D-D07099FE56BF}" dt="2025-10-30T14:40:18.352" v="24" actId="21"/>
        <pc:sldMkLst>
          <pc:docMk/>
          <pc:sldMk cId="479260111" sldId="256"/>
        </pc:sldMkLst>
        <pc:spChg chg="del">
          <ac:chgData name="Ethan Carter" userId="c6a80619-1c8f-4673-aa78-40202dd70b1b" providerId="ADAL" clId="{008A3C31-B6D6-4576-899D-D07099FE56BF}" dt="2025-10-30T14:40:18.352" v="24" actId="21"/>
          <ac:spMkLst>
            <pc:docMk/>
            <pc:sldMk cId="479260111" sldId="256"/>
            <ac:spMk id="3" creationId="{00000000-0000-0000-0000-000000000000}"/>
          </ac:spMkLst>
        </pc:spChg>
      </pc:sldChg>
      <pc:sldChg chg="addSp modSp new mod modClrScheme chgLayout">
        <pc:chgData name="Ethan Carter" userId="c6a80619-1c8f-4673-aa78-40202dd70b1b" providerId="ADAL" clId="{008A3C31-B6D6-4576-899D-D07099FE56BF}" dt="2025-10-30T14:38:27.428" v="23" actId="20577"/>
        <pc:sldMkLst>
          <pc:docMk/>
          <pc:sldMk cId="1952300032" sldId="2787"/>
        </pc:sldMkLst>
        <pc:spChg chg="add mod">
          <ac:chgData name="Ethan Carter" userId="c6a80619-1c8f-4673-aa78-40202dd70b1b" providerId="ADAL" clId="{008A3C31-B6D6-4576-899D-D07099FE56BF}" dt="2025-10-30T14:38:27.428" v="23" actId="20577"/>
          <ac:spMkLst>
            <pc:docMk/>
            <pc:sldMk cId="1952300032" sldId="2787"/>
            <ac:spMk id="1031" creationId="{F7CE4C55-567C-9D7B-B2A5-1B8F7CBDA192}"/>
          </ac:spMkLst>
        </pc:spChg>
        <pc:picChg chg="add mod">
          <ac:chgData name="Ethan Carter" userId="c6a80619-1c8f-4673-aa78-40202dd70b1b" providerId="ADAL" clId="{008A3C31-B6D6-4576-899D-D07099FE56BF}" dt="2025-10-30T14:38:17.642" v="5" actId="26606"/>
          <ac:picMkLst>
            <pc:docMk/>
            <pc:sldMk cId="1952300032" sldId="2787"/>
            <ac:picMk id="1026" creationId="{1C8F3C31-96D9-9081-D991-500EF72FC5A2}"/>
          </ac:picMkLst>
        </pc:picChg>
      </pc:sldChg>
    </pc:docChg>
  </pc:docChgLst>
</pc:chgInfo>
</file>

<file path=ppt/comments/modernComment_13C_94EF9901.xml><?xml version="1.0" encoding="utf-8"?>
<p188:cmLst xmlns:a="http://schemas.openxmlformats.org/drawingml/2006/main" xmlns:r="http://schemas.openxmlformats.org/officeDocument/2006/relationships" xmlns:p188="http://schemas.microsoft.com/office/powerpoint/2018/8/main">
  <p188:cm id="{D8DAB38E-9033-4783-99E1-68EB9D007CDE}" authorId="{D77B2075-269D-1C4C-8044-D5FA9EE029E2}" created="2025-06-16T22:41:01.517">
    <pc:sldMkLst xmlns:pc="http://schemas.microsoft.com/office/powerpoint/2013/main/command">
      <pc:docMk/>
      <pc:sldMk cId="2498730241" sldId="316"/>
    </pc:sldMkLst>
    <p188:txBody>
      <a:bodyPr/>
      <a:lstStyle/>
      <a:p>
        <a:r>
          <a:rPr lang="en-US"/>
          <a:t>[@Felicia D. Freeman] updates here</a:t>
        </a:r>
      </a:p>
    </p188:txBody>
  </p188:cm>
</p188:cmLst>
</file>

<file path=ppt/comments/modernComment_AA1_CDAE352B.xml><?xml version="1.0" encoding="utf-8"?>
<p188:cmLst xmlns:a="http://schemas.openxmlformats.org/drawingml/2006/main" xmlns:r="http://schemas.openxmlformats.org/officeDocument/2006/relationships" xmlns:p188="http://schemas.microsoft.com/office/powerpoint/2018/8/main">
  <p188:cm id="{25609B18-3D85-4A27-8B43-7358BB84EF7C}" authorId="{D77B2075-269D-1C4C-8044-D5FA9EE029E2}" created="2025-06-16T23:27:12.074">
    <ac:deMkLst xmlns:ac="http://schemas.microsoft.com/office/drawing/2013/main/command">
      <pc:docMk xmlns:pc="http://schemas.microsoft.com/office/powerpoint/2013/main/command"/>
      <pc:sldMk xmlns:pc="http://schemas.microsoft.com/office/powerpoint/2013/main/command" cId="3450746155" sldId="2721"/>
      <ac:spMk id="3" creationId="{09441FC6-84B7-C335-C804-F0357BEC59A7}"/>
    </ac:deMkLst>
    <p188:txBody>
      <a:bodyPr/>
      <a:lstStyle/>
      <a:p>
        <a:r>
          <a:rPr lang="en-US"/>
          <a:t>[@Monica K. Emerson] can you make a table with the $$ currently for LSL and EC, please?</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1.jpeg"/><Relationship Id="rId2" Type="http://schemas.openxmlformats.org/officeDocument/2006/relationships/hyperlink" Target="https://pxhere.com/en/photo/796449" TargetMode="External"/><Relationship Id="rId1" Type="http://schemas.openxmlformats.org/officeDocument/2006/relationships/image" Target="../media/image7.jpeg"/><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hyperlink" Target="https://www.flickr.com/photos/publicworksgroup/2269567444" TargetMode="External"/></Relationships>
</file>

<file path=ppt/diagrams/_rels/data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hyperlink" Target="https://www.tn.gov/environment/program-areas/wr-water-resources/srfp/srf-home/srf-subsidy-and-ability-to-pay-index.html" TargetMode="Externa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1.svg"/></Relationships>
</file>

<file path=ppt/diagrams/_rels/data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hyperlink" Target="https://www.tn.gov/environment/program-areas/wr-water-resources/srfp/srf-home/srf-subsidy-and-ability-to-pay-index.html" TargetMode="Externa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1.jpeg"/><Relationship Id="rId2" Type="http://schemas.openxmlformats.org/officeDocument/2006/relationships/hyperlink" Target="https://pxhere.com/en/photo/796449" TargetMode="External"/><Relationship Id="rId1" Type="http://schemas.openxmlformats.org/officeDocument/2006/relationships/image" Target="../media/image7.jpeg"/><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hyperlink" Target="https://www.flickr.com/photos/publicworksgroup/2269567444" TargetMode="External"/></Relationships>
</file>

<file path=ppt/diagrams/_rels/drawing2.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 Id="rId9" Type="http://schemas.openxmlformats.org/officeDocument/2006/relationships/hyperlink" Target="https://www.tn.gov/environment/program-areas/wr-water-resources/srfp/srf-home/srf-subsidy-and-ability-to-pay-index.html" TargetMode="External"/></Relationships>
</file>

<file path=ppt/diagrams/_rels/drawing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 Id="rId9" Type="http://schemas.openxmlformats.org/officeDocument/2006/relationships/hyperlink" Target="https://www.tn.gov/environment/program-areas/wr-water-resources/srfp/srf-home/srf-subsidy-and-ability-to-pay-index.html" TargetMode="Externa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6E7F73-C144-42CB-90B9-2A3DF5334F17}" type="doc">
      <dgm:prSet loTypeId="urn:microsoft.com/office/officeart/2008/layout/HexagonCluster" loCatId="picture" qsTypeId="urn:microsoft.com/office/officeart/2005/8/quickstyle/simple3" qsCatId="simple" csTypeId="urn:microsoft.com/office/officeart/2005/8/colors/accent0_3" csCatId="mainScheme" phldr="1"/>
      <dgm:spPr/>
      <dgm:t>
        <a:bodyPr/>
        <a:lstStyle/>
        <a:p>
          <a:endParaRPr lang="en-US"/>
        </a:p>
      </dgm:t>
    </dgm:pt>
    <dgm:pt modelId="{62676A13-CE5B-47BD-94C4-FD9D2425631A}">
      <dgm:prSet phldrT="[Tex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American Rescue Plan Grants</a:t>
          </a:r>
        </a:p>
      </dgm:t>
    </dgm:pt>
    <dgm:pt modelId="{AAF40A07-B3F3-43DB-B814-C21643451DEB}" type="parTrans" cxnId="{FBBAE61D-B261-4538-BD18-86E2881C46BF}">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5AB33649-F26C-4B1B-A560-8EA97C425D8B}" type="sibTrans" cxnId="{FBBAE61D-B261-4538-BD18-86E2881C46BF}">
      <dgm:prSet/>
      <dgm:spPr>
        <a:blipFill>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7000" r="-7000"/>
          </a:stretch>
        </a:blipFill>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584ACB14-AE68-4F79-97D4-6CDE3B9FCC78}">
      <dgm:prSet phldrT="[Tex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State Revolving Fund Loans</a:t>
          </a:r>
        </a:p>
      </dgm:t>
    </dgm:pt>
    <dgm:pt modelId="{120DF60E-9A1C-482B-B84F-F5A1A64B5965}" type="parTrans" cxnId="{22A76FD0-12E7-493A-8D2B-C92364A45345}">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2C83DDB4-4DAE-43D7-89AB-8E6107D4E94A}" type="sibTrans" cxnId="{22A76FD0-12E7-493A-8D2B-C92364A45345}">
      <dgm:prSet/>
      <dgm:spPr>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7000" r="-7000"/>
          </a:stretch>
        </a:blipFill>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85592063-9440-4DCE-99E4-C9AB9709AD9B}">
      <dgm:prSet phldrT="[Tex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USDA Rural Development Grants and Loans</a:t>
          </a:r>
        </a:p>
      </dgm:t>
    </dgm:pt>
    <dgm:pt modelId="{A4B16C8F-3729-4F28-B092-373934A45D08}" type="parTrans" cxnId="{4B6B9A97-FBDE-4A5F-8558-64668D330119}">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D035595D-B9E2-4BEF-8A3D-71BC0A7DF6E0}" type="sibTrans" cxnId="{4B6B9A97-FBDE-4A5F-8558-64668D330119}">
      <dgm:prSet/>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14000" r="-14000"/>
          </a:stretch>
        </a:blipFill>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extLst>
        <a:ext uri="{E40237B7-FDA0-4F09-8148-C483321AD2D9}">
          <dgm14:cNvPr xmlns:dgm14="http://schemas.microsoft.com/office/drawing/2010/diagram" id="0" name="" descr="Blue painted factory"/>
        </a:ext>
      </dgm:extLst>
    </dgm:pt>
    <dgm:pt modelId="{A1B0A071-833C-4330-B196-2D2469A07E15}">
      <dgm:prSet phldrT="[Tex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Community Development Block Grants</a:t>
          </a:r>
        </a:p>
      </dgm:t>
    </dgm:pt>
    <dgm:pt modelId="{A4985727-E6F2-47F8-B72C-BD90F4F6E976}" type="parTrans" cxnId="{C3BBFDF8-223C-48E1-B0D3-A391DD6E7196}">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128C5206-395F-4DA7-A3BC-F7AAC6084BD9}" type="sibTrans" cxnId="{C3BBFDF8-223C-48E1-B0D3-A391DD6E7196}">
      <dgm:prSet/>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14000" r="-14000"/>
          </a:stretch>
        </a:blipFill>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39E2DAF0-A13D-4B9C-B204-DADFAD1B97A5}">
      <dgm:prSet phldrT="[Tex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Infrastructure Investment and Jobs Act</a:t>
          </a:r>
        </a:p>
      </dgm:t>
    </dgm:pt>
    <dgm:pt modelId="{178402D1-4383-4302-BBEF-9A86E576162C}" type="parTrans" cxnId="{0A1DCEAD-D5AC-4187-9203-485543547BF0}">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4D9201B8-13AE-4B5C-BC94-A0AEF075C3B6}" type="sibTrans" cxnId="{0A1DCEAD-D5AC-4187-9203-485543547BF0}">
      <dgm:prSet/>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l="-15000" r="-15000"/>
          </a:stretch>
        </a:blipFill>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18C1C018-7238-433C-82F8-EC24E92B7B7B}">
      <dgm:prSet phldrT="[Text]"/>
      <dgm:spPr>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State Water Infrastructure Grants</a:t>
          </a:r>
        </a:p>
      </dgm:t>
    </dgm:pt>
    <dgm:pt modelId="{A3EB921A-F457-4CF6-B908-C7F191DAFEA0}" type="parTrans" cxnId="{40CCAFA0-5CC9-4573-AE9C-4A38E1D2DF83}">
      <dgm:prSet/>
      <dgm:spPr/>
      <dgm:t>
        <a:bodyPr/>
        <a:lstStyle/>
        <a:p>
          <a:endParaRPr lang="en-US"/>
        </a:p>
      </dgm:t>
    </dgm:pt>
    <dgm:pt modelId="{E305989C-9258-4306-8BE0-516294BF1525}" type="sibTrans" cxnId="{40CCAFA0-5CC9-4573-AE9C-4A38E1D2DF83}">
      <dgm:prSet/>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l="-15000" r="-15000"/>
          </a:stretch>
        </a:blipFill>
      </dgm:spPr>
      <dgm:t>
        <a:bodyPr/>
        <a:lstStyle/>
        <a:p>
          <a:endParaRPr lang="en-US"/>
        </a:p>
      </dgm:t>
    </dgm:pt>
    <dgm:pt modelId="{F3BD48BB-68E1-4DE5-9EA0-F9EA11EB67B3}">
      <dgm:prSet phldrT="[Tex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State Revolving Fund Loans</a:t>
          </a:r>
        </a:p>
      </dgm:t>
    </dgm:pt>
    <dgm:pt modelId="{ECC15236-F0EF-4ED7-9C92-79881DF0C5B8}" type="parTrans" cxnId="{3CB4EEFA-151E-4801-AD28-B7298EE99815}">
      <dgm:prSet/>
      <dgm:spPr/>
      <dgm:t>
        <a:bodyPr/>
        <a:lstStyle/>
        <a:p>
          <a:endParaRPr lang="en-US"/>
        </a:p>
      </dgm:t>
    </dgm:pt>
    <dgm:pt modelId="{D3899A0E-667D-4D9A-B55B-00BC2AEA41DE}" type="sibTrans" cxnId="{3CB4EEFA-151E-4801-AD28-B7298EE99815}">
      <dgm:prSet/>
      <dgm:spPr>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7000" r="-7000"/>
          </a:stretch>
        </a:blipFill>
      </dgm:spPr>
      <dgm:t>
        <a:bodyPr/>
        <a:lstStyle/>
        <a:p>
          <a:endParaRPr lang="en-US"/>
        </a:p>
      </dgm:t>
    </dgm:pt>
    <dgm:pt modelId="{B408C9B2-0433-48E9-ADF0-4D607C3AEC7D}" type="pres">
      <dgm:prSet presAssocID="{146E7F73-C144-42CB-90B9-2A3DF5334F17}" presName="Name0" presStyleCnt="0">
        <dgm:presLayoutVars>
          <dgm:chMax val="21"/>
          <dgm:chPref val="21"/>
        </dgm:presLayoutVars>
      </dgm:prSet>
      <dgm:spPr/>
    </dgm:pt>
    <dgm:pt modelId="{CB384164-A10E-4D52-B9F8-4AEDB927166F}" type="pres">
      <dgm:prSet presAssocID="{62676A13-CE5B-47BD-94C4-FD9D2425631A}" presName="text1" presStyleCnt="0"/>
      <dgm:spPr/>
    </dgm:pt>
    <dgm:pt modelId="{CF8E9B31-2B78-448E-A035-1AE618625CDD}" type="pres">
      <dgm:prSet presAssocID="{62676A13-CE5B-47BD-94C4-FD9D2425631A}" presName="textRepeatNode" presStyleLbl="alignNode1" presStyleIdx="0" presStyleCnt="7">
        <dgm:presLayoutVars>
          <dgm:chMax val="0"/>
          <dgm:chPref val="0"/>
          <dgm:bulletEnabled val="1"/>
        </dgm:presLayoutVars>
      </dgm:prSet>
      <dgm:spPr/>
    </dgm:pt>
    <dgm:pt modelId="{9CF73C4E-885C-41BA-91DA-F30DB23AA156}" type="pres">
      <dgm:prSet presAssocID="{62676A13-CE5B-47BD-94C4-FD9D2425631A}" presName="textaccent1" presStyleCnt="0"/>
      <dgm:spPr/>
    </dgm:pt>
    <dgm:pt modelId="{69A42F89-1D08-41BA-A9AF-8C23B58F1FBC}" type="pres">
      <dgm:prSet presAssocID="{62676A13-CE5B-47BD-94C4-FD9D2425631A}" presName="accentRepeatNode" presStyleLbl="solidAlignAcc1" presStyleIdx="0" presStyleCnt="14"/>
      <dgm:spPr>
        <a:noFill/>
        <a:ln>
          <a:noFill/>
        </a:ln>
      </dgm:spPr>
    </dgm:pt>
    <dgm:pt modelId="{053BBC2A-3993-4C08-9A94-3216EAB2A9C8}" type="pres">
      <dgm:prSet presAssocID="{5AB33649-F26C-4B1B-A560-8EA97C425D8B}" presName="image1" presStyleCnt="0"/>
      <dgm:spPr/>
    </dgm:pt>
    <dgm:pt modelId="{A2E37D00-978B-4A31-AD13-99B0811AB0AD}" type="pres">
      <dgm:prSet presAssocID="{5AB33649-F26C-4B1B-A560-8EA97C425D8B}" presName="imageRepeatNode" presStyleLbl="alignAcc1" presStyleIdx="0" presStyleCnt="7"/>
      <dgm:spPr/>
    </dgm:pt>
    <dgm:pt modelId="{F923B539-E052-4837-A0A4-B136413D9C04}" type="pres">
      <dgm:prSet presAssocID="{5AB33649-F26C-4B1B-A560-8EA97C425D8B}" presName="imageaccent1" presStyleCnt="0"/>
      <dgm:spPr/>
    </dgm:pt>
    <dgm:pt modelId="{01039E06-DF6F-481C-89CB-2B05041F63EA}" type="pres">
      <dgm:prSet presAssocID="{5AB33649-F26C-4B1B-A560-8EA97C425D8B}" presName="accentRepeatNode" presStyleLbl="solidAlignAcc1" presStyleIdx="1" presStyleCnt="14"/>
      <dgm:spPr>
        <a:noFill/>
        <a:ln>
          <a:noFill/>
        </a:ln>
      </dgm:spPr>
    </dgm:pt>
    <dgm:pt modelId="{BEBCB9D4-3058-4977-90E9-4C7BBBD14766}" type="pres">
      <dgm:prSet presAssocID="{584ACB14-AE68-4F79-97D4-6CDE3B9FCC78}" presName="text2" presStyleCnt="0"/>
      <dgm:spPr/>
    </dgm:pt>
    <dgm:pt modelId="{270076F7-7FFD-4C2B-97E4-43B809EB9531}" type="pres">
      <dgm:prSet presAssocID="{584ACB14-AE68-4F79-97D4-6CDE3B9FCC78}" presName="textRepeatNode" presStyleLbl="alignNode1" presStyleIdx="1" presStyleCnt="7">
        <dgm:presLayoutVars>
          <dgm:chMax val="0"/>
          <dgm:chPref val="0"/>
          <dgm:bulletEnabled val="1"/>
        </dgm:presLayoutVars>
      </dgm:prSet>
      <dgm:spPr/>
    </dgm:pt>
    <dgm:pt modelId="{44B2A978-0B99-4D16-8052-FBA2E580D9F5}" type="pres">
      <dgm:prSet presAssocID="{584ACB14-AE68-4F79-97D4-6CDE3B9FCC78}" presName="textaccent2" presStyleCnt="0"/>
      <dgm:spPr/>
    </dgm:pt>
    <dgm:pt modelId="{4397E64E-440B-46D8-9D04-E04585F328DD}" type="pres">
      <dgm:prSet presAssocID="{584ACB14-AE68-4F79-97D4-6CDE3B9FCC78}" presName="accentRepeatNode" presStyleLbl="solidAlignAcc1" presStyleIdx="2" presStyleCnt="14"/>
      <dgm:spPr>
        <a:noFill/>
        <a:ln>
          <a:noFill/>
        </a:ln>
      </dgm:spPr>
    </dgm:pt>
    <dgm:pt modelId="{7F503618-5FFC-4575-8CEE-EBEC1D916849}" type="pres">
      <dgm:prSet presAssocID="{2C83DDB4-4DAE-43D7-89AB-8E6107D4E94A}" presName="image2" presStyleCnt="0"/>
      <dgm:spPr/>
    </dgm:pt>
    <dgm:pt modelId="{0A6F6F5B-540C-4061-80B5-7D50FBF8F4DC}" type="pres">
      <dgm:prSet presAssocID="{2C83DDB4-4DAE-43D7-89AB-8E6107D4E94A}" presName="imageRepeatNode" presStyleLbl="alignAcc1" presStyleIdx="1" presStyleCnt="7" custLinFactNeighborX="-85210" custLinFactNeighborY="47779"/>
      <dgm:spPr/>
    </dgm:pt>
    <dgm:pt modelId="{8207B83E-F8FF-4B2C-8A34-DA24CF3C921E}" type="pres">
      <dgm:prSet presAssocID="{2C83DDB4-4DAE-43D7-89AB-8E6107D4E94A}" presName="imageaccent2" presStyleCnt="0"/>
      <dgm:spPr/>
    </dgm:pt>
    <dgm:pt modelId="{CB5D58AA-EA30-4C70-9963-4DFD0359EA9C}" type="pres">
      <dgm:prSet presAssocID="{2C83DDB4-4DAE-43D7-89AB-8E6107D4E94A}" presName="accentRepeatNode" presStyleLbl="solidAlignAcc1" presStyleIdx="3" presStyleCnt="14"/>
      <dgm:spPr>
        <a:noFill/>
        <a:ln>
          <a:noFill/>
        </a:ln>
      </dgm:spPr>
    </dgm:pt>
    <dgm:pt modelId="{8CD3EC90-EBD7-4357-B20C-A7F183C0A200}" type="pres">
      <dgm:prSet presAssocID="{F3BD48BB-68E1-4DE5-9EA0-F9EA11EB67B3}" presName="text3" presStyleCnt="0"/>
      <dgm:spPr/>
    </dgm:pt>
    <dgm:pt modelId="{7B627671-0C94-4D03-87AE-31F3214EEB2B}" type="pres">
      <dgm:prSet presAssocID="{F3BD48BB-68E1-4DE5-9EA0-F9EA11EB67B3}" presName="textRepeatNode" presStyleLbl="alignNode1" presStyleIdx="2" presStyleCnt="7">
        <dgm:presLayoutVars>
          <dgm:chMax val="0"/>
          <dgm:chPref val="0"/>
          <dgm:bulletEnabled val="1"/>
        </dgm:presLayoutVars>
      </dgm:prSet>
      <dgm:spPr/>
    </dgm:pt>
    <dgm:pt modelId="{BEB8BB87-304C-479F-8205-94D158F211C3}" type="pres">
      <dgm:prSet presAssocID="{F3BD48BB-68E1-4DE5-9EA0-F9EA11EB67B3}" presName="textaccent3" presStyleCnt="0"/>
      <dgm:spPr/>
    </dgm:pt>
    <dgm:pt modelId="{4FF041BB-626C-425F-8118-0C6F6DA53747}" type="pres">
      <dgm:prSet presAssocID="{F3BD48BB-68E1-4DE5-9EA0-F9EA11EB67B3}" presName="accentRepeatNode" presStyleLbl="solidAlignAcc1" presStyleIdx="4" presStyleCnt="14"/>
      <dgm:spPr/>
    </dgm:pt>
    <dgm:pt modelId="{1475DFDF-A87C-4DC5-840E-DDF082935F1D}" type="pres">
      <dgm:prSet presAssocID="{D3899A0E-667D-4D9A-B55B-00BC2AEA41DE}" presName="image3" presStyleCnt="0"/>
      <dgm:spPr/>
    </dgm:pt>
    <dgm:pt modelId="{2A3C145A-A65B-49FF-88AD-D304F97EE530}" type="pres">
      <dgm:prSet presAssocID="{D3899A0E-667D-4D9A-B55B-00BC2AEA41DE}" presName="imageRepeatNode" presStyleLbl="alignAcc1" presStyleIdx="2" presStyleCnt="7" custLinFactNeighborX="-85210" custLinFactNeighborY="47779"/>
      <dgm:spPr/>
    </dgm:pt>
    <dgm:pt modelId="{F7E62CA5-262A-4CF8-83DD-FC01CF6E4DE8}" type="pres">
      <dgm:prSet presAssocID="{D3899A0E-667D-4D9A-B55B-00BC2AEA41DE}" presName="imageaccent3" presStyleCnt="0"/>
      <dgm:spPr/>
    </dgm:pt>
    <dgm:pt modelId="{EA9ABE90-31F6-451E-8B47-29BDB14649B1}" type="pres">
      <dgm:prSet presAssocID="{D3899A0E-667D-4D9A-B55B-00BC2AEA41DE}" presName="accentRepeatNode" presStyleLbl="solidAlignAcc1" presStyleIdx="5" presStyleCnt="14"/>
      <dgm:spPr/>
    </dgm:pt>
    <dgm:pt modelId="{53DA5072-4A55-46B5-B9AA-AA1B3634DBB7}" type="pres">
      <dgm:prSet presAssocID="{85592063-9440-4DCE-99E4-C9AB9709AD9B}" presName="text4" presStyleCnt="0"/>
      <dgm:spPr/>
    </dgm:pt>
    <dgm:pt modelId="{EF94DAC8-26A4-4E4E-A44B-E7A40E8EB5AD}" type="pres">
      <dgm:prSet presAssocID="{85592063-9440-4DCE-99E4-C9AB9709AD9B}" presName="textRepeatNode" presStyleLbl="alignNode1" presStyleIdx="3" presStyleCnt="7">
        <dgm:presLayoutVars>
          <dgm:chMax val="0"/>
          <dgm:chPref val="0"/>
          <dgm:bulletEnabled val="1"/>
        </dgm:presLayoutVars>
      </dgm:prSet>
      <dgm:spPr/>
    </dgm:pt>
    <dgm:pt modelId="{B2607F3A-B916-4900-803B-A191D9C86224}" type="pres">
      <dgm:prSet presAssocID="{85592063-9440-4DCE-99E4-C9AB9709AD9B}" presName="textaccent4" presStyleCnt="0"/>
      <dgm:spPr/>
    </dgm:pt>
    <dgm:pt modelId="{FF0F5BC7-C7C5-4D2F-B162-4DC53D31F775}" type="pres">
      <dgm:prSet presAssocID="{85592063-9440-4DCE-99E4-C9AB9709AD9B}" presName="accentRepeatNode" presStyleLbl="solidAlignAcc1" presStyleIdx="6" presStyleCnt="14"/>
      <dgm:spPr>
        <a:noFill/>
        <a:ln>
          <a:noFill/>
        </a:ln>
      </dgm:spPr>
    </dgm:pt>
    <dgm:pt modelId="{E70B38ED-8F88-4D50-91CC-EEEAC42DF939}" type="pres">
      <dgm:prSet presAssocID="{D035595D-B9E2-4BEF-8A3D-71BC0A7DF6E0}" presName="image4" presStyleCnt="0"/>
      <dgm:spPr/>
    </dgm:pt>
    <dgm:pt modelId="{9AEC0137-7BF5-4CDE-886A-3453CEC8994A}" type="pres">
      <dgm:prSet presAssocID="{D035595D-B9E2-4BEF-8A3D-71BC0A7DF6E0}" presName="imageRepeatNode" presStyleLbl="alignAcc1" presStyleIdx="3" presStyleCnt="7"/>
      <dgm:spPr/>
    </dgm:pt>
    <dgm:pt modelId="{77CD8C7A-E1B1-439A-AF33-8AD390555255}" type="pres">
      <dgm:prSet presAssocID="{D035595D-B9E2-4BEF-8A3D-71BC0A7DF6E0}" presName="imageaccent4" presStyleCnt="0"/>
      <dgm:spPr/>
    </dgm:pt>
    <dgm:pt modelId="{F90A2039-BD09-4F9B-8AC5-9594F48633CE}" type="pres">
      <dgm:prSet presAssocID="{D035595D-B9E2-4BEF-8A3D-71BC0A7DF6E0}" presName="accentRepeatNode" presStyleLbl="solidAlignAcc1" presStyleIdx="7" presStyleCnt="14"/>
      <dgm:spPr>
        <a:noFill/>
        <a:ln>
          <a:noFill/>
        </a:ln>
      </dgm:spPr>
    </dgm:pt>
    <dgm:pt modelId="{F3DAE23C-8DD8-4A34-9BFE-6CE711125049}" type="pres">
      <dgm:prSet presAssocID="{A1B0A071-833C-4330-B196-2D2469A07E15}" presName="text5" presStyleCnt="0"/>
      <dgm:spPr/>
    </dgm:pt>
    <dgm:pt modelId="{E3D9F1A7-49B6-408E-8300-11B667C2DF1E}" type="pres">
      <dgm:prSet presAssocID="{A1B0A071-833C-4330-B196-2D2469A07E15}" presName="textRepeatNode" presStyleLbl="alignNode1" presStyleIdx="4" presStyleCnt="7">
        <dgm:presLayoutVars>
          <dgm:chMax val="0"/>
          <dgm:chPref val="0"/>
          <dgm:bulletEnabled val="1"/>
        </dgm:presLayoutVars>
      </dgm:prSet>
      <dgm:spPr/>
    </dgm:pt>
    <dgm:pt modelId="{AAC8B2EB-F138-4F53-91B6-EEFB0D667186}" type="pres">
      <dgm:prSet presAssocID="{A1B0A071-833C-4330-B196-2D2469A07E15}" presName="textaccent5" presStyleCnt="0"/>
      <dgm:spPr/>
    </dgm:pt>
    <dgm:pt modelId="{6F9F5407-FEFD-40B6-8E8C-E6FE1DE0D3B1}" type="pres">
      <dgm:prSet presAssocID="{A1B0A071-833C-4330-B196-2D2469A07E15}" presName="accentRepeatNode" presStyleLbl="solidAlignAcc1" presStyleIdx="8" presStyleCnt="14"/>
      <dgm:spPr>
        <a:noFill/>
        <a:ln>
          <a:noFill/>
        </a:ln>
      </dgm:spPr>
    </dgm:pt>
    <dgm:pt modelId="{DA543825-C70D-4315-B3E1-56A8C6C53F50}" type="pres">
      <dgm:prSet presAssocID="{128C5206-395F-4DA7-A3BC-F7AAC6084BD9}" presName="image5" presStyleCnt="0"/>
      <dgm:spPr/>
    </dgm:pt>
    <dgm:pt modelId="{59809B3D-A095-4CC5-BDE7-34BA2D213ADB}" type="pres">
      <dgm:prSet presAssocID="{128C5206-395F-4DA7-A3BC-F7AAC6084BD9}" presName="imageRepeatNode" presStyleLbl="alignAcc1" presStyleIdx="4" presStyleCnt="7"/>
      <dgm:spPr/>
    </dgm:pt>
    <dgm:pt modelId="{4A4A99B2-F034-47D5-896A-34AC39F5C212}" type="pres">
      <dgm:prSet presAssocID="{128C5206-395F-4DA7-A3BC-F7AAC6084BD9}" presName="imageaccent5" presStyleCnt="0"/>
      <dgm:spPr/>
    </dgm:pt>
    <dgm:pt modelId="{40470C3C-9D61-479B-8358-601470F600CE}" type="pres">
      <dgm:prSet presAssocID="{128C5206-395F-4DA7-A3BC-F7AAC6084BD9}" presName="accentRepeatNode" presStyleLbl="solidAlignAcc1" presStyleIdx="9" presStyleCnt="14"/>
      <dgm:spPr>
        <a:noFill/>
        <a:ln>
          <a:noFill/>
        </a:ln>
      </dgm:spPr>
    </dgm:pt>
    <dgm:pt modelId="{CB7A46FA-0E56-4255-A282-A80E4085BA93}" type="pres">
      <dgm:prSet presAssocID="{39E2DAF0-A13D-4B9C-B204-DADFAD1B97A5}" presName="text6" presStyleCnt="0"/>
      <dgm:spPr/>
    </dgm:pt>
    <dgm:pt modelId="{6E869AFF-1F08-47BE-A039-96CA8ABC0A95}" type="pres">
      <dgm:prSet presAssocID="{39E2DAF0-A13D-4B9C-B204-DADFAD1B97A5}" presName="textRepeatNode" presStyleLbl="alignNode1" presStyleIdx="5" presStyleCnt="7">
        <dgm:presLayoutVars>
          <dgm:chMax val="0"/>
          <dgm:chPref val="0"/>
          <dgm:bulletEnabled val="1"/>
        </dgm:presLayoutVars>
      </dgm:prSet>
      <dgm:spPr/>
    </dgm:pt>
    <dgm:pt modelId="{CFB0C1C6-4135-46EE-BEB4-54BF53037A39}" type="pres">
      <dgm:prSet presAssocID="{39E2DAF0-A13D-4B9C-B204-DADFAD1B97A5}" presName="textaccent6" presStyleCnt="0"/>
      <dgm:spPr/>
    </dgm:pt>
    <dgm:pt modelId="{A8DA73E9-514A-4297-942D-CFF07166DAC9}" type="pres">
      <dgm:prSet presAssocID="{39E2DAF0-A13D-4B9C-B204-DADFAD1B97A5}" presName="accentRepeatNode" presStyleLbl="solidAlignAcc1" presStyleIdx="10" presStyleCnt="14"/>
      <dgm:spPr>
        <a:noFill/>
        <a:ln>
          <a:noFill/>
        </a:ln>
      </dgm:spPr>
    </dgm:pt>
    <dgm:pt modelId="{5EB4C1A6-9C3A-41B1-BDD7-B456B0D3706D}" type="pres">
      <dgm:prSet presAssocID="{4D9201B8-13AE-4B5C-BC94-A0AEF075C3B6}" presName="image6" presStyleCnt="0"/>
      <dgm:spPr/>
    </dgm:pt>
    <dgm:pt modelId="{BBF00F7B-F281-4A4C-9DD1-77F143336911}" type="pres">
      <dgm:prSet presAssocID="{4D9201B8-13AE-4B5C-BC94-A0AEF075C3B6}" presName="imageRepeatNode" presStyleLbl="alignAcc1" presStyleIdx="5" presStyleCnt="7"/>
      <dgm:spPr/>
    </dgm:pt>
    <dgm:pt modelId="{9815EEF1-1B07-4294-893F-78539EA7C9E4}" type="pres">
      <dgm:prSet presAssocID="{4D9201B8-13AE-4B5C-BC94-A0AEF075C3B6}" presName="imageaccent6" presStyleCnt="0"/>
      <dgm:spPr/>
    </dgm:pt>
    <dgm:pt modelId="{CE1830A6-0836-4DF7-B9EB-B578A11DCF7D}" type="pres">
      <dgm:prSet presAssocID="{4D9201B8-13AE-4B5C-BC94-A0AEF075C3B6}" presName="accentRepeatNode" presStyleLbl="solidAlignAcc1" presStyleIdx="11" presStyleCnt="14"/>
      <dgm:spPr>
        <a:noFill/>
        <a:ln>
          <a:noFill/>
        </a:ln>
      </dgm:spPr>
    </dgm:pt>
    <dgm:pt modelId="{CDF5A0E8-FA17-4023-955C-01CF11A767D2}" type="pres">
      <dgm:prSet presAssocID="{18C1C018-7238-433C-82F8-EC24E92B7B7B}" presName="text7" presStyleCnt="0"/>
      <dgm:spPr/>
    </dgm:pt>
    <dgm:pt modelId="{469DC4F2-DD79-45B8-B511-214FF43E005A}" type="pres">
      <dgm:prSet presAssocID="{18C1C018-7238-433C-82F8-EC24E92B7B7B}" presName="textRepeatNode" presStyleLbl="alignNode1" presStyleIdx="6" presStyleCnt="7" custLinFactNeighborX="85088" custLinFactNeighborY="-57156">
        <dgm:presLayoutVars>
          <dgm:chMax val="0"/>
          <dgm:chPref val="0"/>
          <dgm:bulletEnabled val="1"/>
        </dgm:presLayoutVars>
      </dgm:prSet>
      <dgm:spPr/>
    </dgm:pt>
    <dgm:pt modelId="{E4B25A1D-68FD-4DD9-AA61-0554AD80BF27}" type="pres">
      <dgm:prSet presAssocID="{18C1C018-7238-433C-82F8-EC24E92B7B7B}" presName="textaccent7" presStyleCnt="0"/>
      <dgm:spPr/>
    </dgm:pt>
    <dgm:pt modelId="{E5FDC0F3-F5F6-4DBE-8A1C-1C46860397AD}" type="pres">
      <dgm:prSet presAssocID="{18C1C018-7238-433C-82F8-EC24E92B7B7B}" presName="accentRepeatNode" presStyleLbl="solidAlignAcc1" presStyleIdx="12" presStyleCnt="14"/>
      <dgm:spPr/>
    </dgm:pt>
    <dgm:pt modelId="{99231682-AB22-4862-A13E-DF3CE1C402C6}" type="pres">
      <dgm:prSet presAssocID="{E305989C-9258-4306-8BE0-516294BF1525}" presName="image7" presStyleCnt="0"/>
      <dgm:spPr/>
    </dgm:pt>
    <dgm:pt modelId="{74694927-6459-48DB-9E9B-627A2E07B469}" type="pres">
      <dgm:prSet presAssocID="{E305989C-9258-4306-8BE0-516294BF1525}" presName="imageRepeatNode" presStyleLbl="alignAcc1" presStyleIdx="6" presStyleCnt="7"/>
      <dgm:spPr/>
    </dgm:pt>
    <dgm:pt modelId="{76EF9188-ED2E-41B7-A9A3-21B7D058861C}" type="pres">
      <dgm:prSet presAssocID="{E305989C-9258-4306-8BE0-516294BF1525}" presName="imageaccent7" presStyleCnt="0"/>
      <dgm:spPr/>
    </dgm:pt>
    <dgm:pt modelId="{E2460E53-ECF8-4DE7-9271-E024D3EDB30A}" type="pres">
      <dgm:prSet presAssocID="{E305989C-9258-4306-8BE0-516294BF1525}" presName="accentRepeatNode" presStyleLbl="solidAlignAcc1" presStyleIdx="13" presStyleCnt="14"/>
      <dgm:spPr/>
    </dgm:pt>
  </dgm:ptLst>
  <dgm:cxnLst>
    <dgm:cxn modelId="{90A18E02-C97D-424C-B4A2-BC9673BB8494}" type="presOf" srcId="{62676A13-CE5B-47BD-94C4-FD9D2425631A}" destId="{CF8E9B31-2B78-448E-A035-1AE618625CDD}" srcOrd="0" destOrd="0" presId="urn:microsoft.com/office/officeart/2008/layout/HexagonCluster"/>
    <dgm:cxn modelId="{7E7AA803-8F8D-4D4D-A227-2DB5C2911048}" type="presOf" srcId="{146E7F73-C144-42CB-90B9-2A3DF5334F17}" destId="{B408C9B2-0433-48E9-ADF0-4D607C3AEC7D}" srcOrd="0" destOrd="0" presId="urn:microsoft.com/office/officeart/2008/layout/HexagonCluster"/>
    <dgm:cxn modelId="{DC513F07-47C1-4582-ADDA-307A8ED5C058}" type="presOf" srcId="{D035595D-B9E2-4BEF-8A3D-71BC0A7DF6E0}" destId="{9AEC0137-7BF5-4CDE-886A-3453CEC8994A}" srcOrd="0" destOrd="0" presId="urn:microsoft.com/office/officeart/2008/layout/HexagonCluster"/>
    <dgm:cxn modelId="{25456F0C-8B70-4E3B-B280-EDDC0870FF28}" type="presOf" srcId="{85592063-9440-4DCE-99E4-C9AB9709AD9B}" destId="{EF94DAC8-26A4-4E4E-A44B-E7A40E8EB5AD}" srcOrd="0" destOrd="0" presId="urn:microsoft.com/office/officeart/2008/layout/HexagonCluster"/>
    <dgm:cxn modelId="{7D79810C-B14E-49CB-9736-5AE543D1A0BE}" type="presOf" srcId="{2C83DDB4-4DAE-43D7-89AB-8E6107D4E94A}" destId="{0A6F6F5B-540C-4061-80B5-7D50FBF8F4DC}" srcOrd="0" destOrd="0" presId="urn:microsoft.com/office/officeart/2008/layout/HexagonCluster"/>
    <dgm:cxn modelId="{FBBAE61D-B261-4538-BD18-86E2881C46BF}" srcId="{146E7F73-C144-42CB-90B9-2A3DF5334F17}" destId="{62676A13-CE5B-47BD-94C4-FD9D2425631A}" srcOrd="0" destOrd="0" parTransId="{AAF40A07-B3F3-43DB-B814-C21643451DEB}" sibTransId="{5AB33649-F26C-4B1B-A560-8EA97C425D8B}"/>
    <dgm:cxn modelId="{A5C5BF3B-1C96-4D79-8EA1-5197EDDDB257}" type="presOf" srcId="{4D9201B8-13AE-4B5C-BC94-A0AEF075C3B6}" destId="{BBF00F7B-F281-4A4C-9DD1-77F143336911}" srcOrd="0" destOrd="0" presId="urn:microsoft.com/office/officeart/2008/layout/HexagonCluster"/>
    <dgm:cxn modelId="{AF67D66F-3567-4A17-9344-5E0D3E4F15A5}" type="presOf" srcId="{584ACB14-AE68-4F79-97D4-6CDE3B9FCC78}" destId="{270076F7-7FFD-4C2B-97E4-43B809EB9531}" srcOrd="0" destOrd="0" presId="urn:microsoft.com/office/officeart/2008/layout/HexagonCluster"/>
    <dgm:cxn modelId="{F704E777-634A-4DF6-9ED9-3278B1E766D2}" type="presOf" srcId="{39E2DAF0-A13D-4B9C-B204-DADFAD1B97A5}" destId="{6E869AFF-1F08-47BE-A039-96CA8ABC0A95}" srcOrd="0" destOrd="0" presId="urn:microsoft.com/office/officeart/2008/layout/HexagonCluster"/>
    <dgm:cxn modelId="{4B6B9A97-FBDE-4A5F-8558-64668D330119}" srcId="{146E7F73-C144-42CB-90B9-2A3DF5334F17}" destId="{85592063-9440-4DCE-99E4-C9AB9709AD9B}" srcOrd="3" destOrd="0" parTransId="{A4B16C8F-3729-4F28-B092-373934A45D08}" sibTransId="{D035595D-B9E2-4BEF-8A3D-71BC0A7DF6E0}"/>
    <dgm:cxn modelId="{40CCAFA0-5CC9-4573-AE9C-4A38E1D2DF83}" srcId="{146E7F73-C144-42CB-90B9-2A3DF5334F17}" destId="{18C1C018-7238-433C-82F8-EC24E92B7B7B}" srcOrd="6" destOrd="0" parTransId="{A3EB921A-F457-4CF6-B908-C7F191DAFEA0}" sibTransId="{E305989C-9258-4306-8BE0-516294BF1525}"/>
    <dgm:cxn modelId="{0A1DCEAD-D5AC-4187-9203-485543547BF0}" srcId="{146E7F73-C144-42CB-90B9-2A3DF5334F17}" destId="{39E2DAF0-A13D-4B9C-B204-DADFAD1B97A5}" srcOrd="5" destOrd="0" parTransId="{178402D1-4383-4302-BBEF-9A86E576162C}" sibTransId="{4D9201B8-13AE-4B5C-BC94-A0AEF075C3B6}"/>
    <dgm:cxn modelId="{D987B0BB-F00F-407C-AA4C-FF36A98A8FF6}" type="presOf" srcId="{18C1C018-7238-433C-82F8-EC24E92B7B7B}" destId="{469DC4F2-DD79-45B8-B511-214FF43E005A}" srcOrd="0" destOrd="0" presId="urn:microsoft.com/office/officeart/2008/layout/HexagonCluster"/>
    <dgm:cxn modelId="{E134D7CB-5EE0-4864-8412-714651CEACC3}" type="presOf" srcId="{F3BD48BB-68E1-4DE5-9EA0-F9EA11EB67B3}" destId="{7B627671-0C94-4D03-87AE-31F3214EEB2B}" srcOrd="0" destOrd="0" presId="urn:microsoft.com/office/officeart/2008/layout/HexagonCluster"/>
    <dgm:cxn modelId="{6061C4CE-89A4-4070-93CB-3DFBB2CEF5AE}" type="presOf" srcId="{A1B0A071-833C-4330-B196-2D2469A07E15}" destId="{E3D9F1A7-49B6-408E-8300-11B667C2DF1E}" srcOrd="0" destOrd="0" presId="urn:microsoft.com/office/officeart/2008/layout/HexagonCluster"/>
    <dgm:cxn modelId="{22A76FD0-12E7-493A-8D2B-C92364A45345}" srcId="{146E7F73-C144-42CB-90B9-2A3DF5334F17}" destId="{584ACB14-AE68-4F79-97D4-6CDE3B9FCC78}" srcOrd="1" destOrd="0" parTransId="{120DF60E-9A1C-482B-B84F-F5A1A64B5965}" sibTransId="{2C83DDB4-4DAE-43D7-89AB-8E6107D4E94A}"/>
    <dgm:cxn modelId="{8E1235D1-D69A-4B7E-8F7B-504CC66925A7}" type="presOf" srcId="{5AB33649-F26C-4B1B-A560-8EA97C425D8B}" destId="{A2E37D00-978B-4A31-AD13-99B0811AB0AD}" srcOrd="0" destOrd="0" presId="urn:microsoft.com/office/officeart/2008/layout/HexagonCluster"/>
    <dgm:cxn modelId="{267831EB-D066-4BF5-B600-649271F551A0}" type="presOf" srcId="{D3899A0E-667D-4D9A-B55B-00BC2AEA41DE}" destId="{2A3C145A-A65B-49FF-88AD-D304F97EE530}" srcOrd="0" destOrd="0" presId="urn:microsoft.com/office/officeart/2008/layout/HexagonCluster"/>
    <dgm:cxn modelId="{74743AF3-B04B-4BCD-B296-694CCE87B320}" type="presOf" srcId="{E305989C-9258-4306-8BE0-516294BF1525}" destId="{74694927-6459-48DB-9E9B-627A2E07B469}" srcOrd="0" destOrd="0" presId="urn:microsoft.com/office/officeart/2008/layout/HexagonCluster"/>
    <dgm:cxn modelId="{840625F4-D8C9-4A05-A0B1-17D82CCE5833}" type="presOf" srcId="{128C5206-395F-4DA7-A3BC-F7AAC6084BD9}" destId="{59809B3D-A095-4CC5-BDE7-34BA2D213ADB}" srcOrd="0" destOrd="0" presId="urn:microsoft.com/office/officeart/2008/layout/HexagonCluster"/>
    <dgm:cxn modelId="{C3BBFDF8-223C-48E1-B0D3-A391DD6E7196}" srcId="{146E7F73-C144-42CB-90B9-2A3DF5334F17}" destId="{A1B0A071-833C-4330-B196-2D2469A07E15}" srcOrd="4" destOrd="0" parTransId="{A4985727-E6F2-47F8-B72C-BD90F4F6E976}" sibTransId="{128C5206-395F-4DA7-A3BC-F7AAC6084BD9}"/>
    <dgm:cxn modelId="{3CB4EEFA-151E-4801-AD28-B7298EE99815}" srcId="{146E7F73-C144-42CB-90B9-2A3DF5334F17}" destId="{F3BD48BB-68E1-4DE5-9EA0-F9EA11EB67B3}" srcOrd="2" destOrd="0" parTransId="{ECC15236-F0EF-4ED7-9C92-79881DF0C5B8}" sibTransId="{D3899A0E-667D-4D9A-B55B-00BC2AEA41DE}"/>
    <dgm:cxn modelId="{06541FA5-0B18-4A5E-8771-9F5D0D542740}" type="presParOf" srcId="{B408C9B2-0433-48E9-ADF0-4D607C3AEC7D}" destId="{CB384164-A10E-4D52-B9F8-4AEDB927166F}" srcOrd="0" destOrd="0" presId="urn:microsoft.com/office/officeart/2008/layout/HexagonCluster"/>
    <dgm:cxn modelId="{B96776CE-E765-4118-BEA7-C9EB4EAEBE56}" type="presParOf" srcId="{CB384164-A10E-4D52-B9F8-4AEDB927166F}" destId="{CF8E9B31-2B78-448E-A035-1AE618625CDD}" srcOrd="0" destOrd="0" presId="urn:microsoft.com/office/officeart/2008/layout/HexagonCluster"/>
    <dgm:cxn modelId="{91D8CC6C-BB99-4A18-83AC-AFBEF65FE11E}" type="presParOf" srcId="{B408C9B2-0433-48E9-ADF0-4D607C3AEC7D}" destId="{9CF73C4E-885C-41BA-91DA-F30DB23AA156}" srcOrd="1" destOrd="0" presId="urn:microsoft.com/office/officeart/2008/layout/HexagonCluster"/>
    <dgm:cxn modelId="{8E534D03-0F74-44F1-ABA3-E64F9698C5BF}" type="presParOf" srcId="{9CF73C4E-885C-41BA-91DA-F30DB23AA156}" destId="{69A42F89-1D08-41BA-A9AF-8C23B58F1FBC}" srcOrd="0" destOrd="0" presId="urn:microsoft.com/office/officeart/2008/layout/HexagonCluster"/>
    <dgm:cxn modelId="{0B798489-F2B4-473C-809A-9E1DFC089675}" type="presParOf" srcId="{B408C9B2-0433-48E9-ADF0-4D607C3AEC7D}" destId="{053BBC2A-3993-4C08-9A94-3216EAB2A9C8}" srcOrd="2" destOrd="0" presId="urn:microsoft.com/office/officeart/2008/layout/HexagonCluster"/>
    <dgm:cxn modelId="{5E41CC7D-90CE-4D9F-8A1B-5170430AB7A8}" type="presParOf" srcId="{053BBC2A-3993-4C08-9A94-3216EAB2A9C8}" destId="{A2E37D00-978B-4A31-AD13-99B0811AB0AD}" srcOrd="0" destOrd="0" presId="urn:microsoft.com/office/officeart/2008/layout/HexagonCluster"/>
    <dgm:cxn modelId="{B9A2F636-6ED3-4C93-AD47-9C1CC1553B18}" type="presParOf" srcId="{B408C9B2-0433-48E9-ADF0-4D607C3AEC7D}" destId="{F923B539-E052-4837-A0A4-B136413D9C04}" srcOrd="3" destOrd="0" presId="urn:microsoft.com/office/officeart/2008/layout/HexagonCluster"/>
    <dgm:cxn modelId="{F8CDA683-0816-4C93-B382-66D4A2F79DD3}" type="presParOf" srcId="{F923B539-E052-4837-A0A4-B136413D9C04}" destId="{01039E06-DF6F-481C-89CB-2B05041F63EA}" srcOrd="0" destOrd="0" presId="urn:microsoft.com/office/officeart/2008/layout/HexagonCluster"/>
    <dgm:cxn modelId="{E9A651B8-8228-4A1B-9166-402BCCCA740A}" type="presParOf" srcId="{B408C9B2-0433-48E9-ADF0-4D607C3AEC7D}" destId="{BEBCB9D4-3058-4977-90E9-4C7BBBD14766}" srcOrd="4" destOrd="0" presId="urn:microsoft.com/office/officeart/2008/layout/HexagonCluster"/>
    <dgm:cxn modelId="{1470877B-013A-4E86-8990-FE6EE6BB2206}" type="presParOf" srcId="{BEBCB9D4-3058-4977-90E9-4C7BBBD14766}" destId="{270076F7-7FFD-4C2B-97E4-43B809EB9531}" srcOrd="0" destOrd="0" presId="urn:microsoft.com/office/officeart/2008/layout/HexagonCluster"/>
    <dgm:cxn modelId="{F8AA07CF-C188-43CF-9F1A-339EDB352793}" type="presParOf" srcId="{B408C9B2-0433-48E9-ADF0-4D607C3AEC7D}" destId="{44B2A978-0B99-4D16-8052-FBA2E580D9F5}" srcOrd="5" destOrd="0" presId="urn:microsoft.com/office/officeart/2008/layout/HexagonCluster"/>
    <dgm:cxn modelId="{21C5812F-72E5-4FAB-ADCB-37EFA05A8BF9}" type="presParOf" srcId="{44B2A978-0B99-4D16-8052-FBA2E580D9F5}" destId="{4397E64E-440B-46D8-9D04-E04585F328DD}" srcOrd="0" destOrd="0" presId="urn:microsoft.com/office/officeart/2008/layout/HexagonCluster"/>
    <dgm:cxn modelId="{F68451BC-D694-413A-998E-0F50E78EFCC6}" type="presParOf" srcId="{B408C9B2-0433-48E9-ADF0-4D607C3AEC7D}" destId="{7F503618-5FFC-4575-8CEE-EBEC1D916849}" srcOrd="6" destOrd="0" presId="urn:microsoft.com/office/officeart/2008/layout/HexagonCluster"/>
    <dgm:cxn modelId="{E3C95029-EFE5-42B5-9FBF-20F368AE6F7F}" type="presParOf" srcId="{7F503618-5FFC-4575-8CEE-EBEC1D916849}" destId="{0A6F6F5B-540C-4061-80B5-7D50FBF8F4DC}" srcOrd="0" destOrd="0" presId="urn:microsoft.com/office/officeart/2008/layout/HexagonCluster"/>
    <dgm:cxn modelId="{78072B78-511E-4E90-8E79-99B05EECCF31}" type="presParOf" srcId="{B408C9B2-0433-48E9-ADF0-4D607C3AEC7D}" destId="{8207B83E-F8FF-4B2C-8A34-DA24CF3C921E}" srcOrd="7" destOrd="0" presId="urn:microsoft.com/office/officeart/2008/layout/HexagonCluster"/>
    <dgm:cxn modelId="{D78532EF-A1D1-4B97-917E-2FD4807F7A84}" type="presParOf" srcId="{8207B83E-F8FF-4B2C-8A34-DA24CF3C921E}" destId="{CB5D58AA-EA30-4C70-9963-4DFD0359EA9C}" srcOrd="0" destOrd="0" presId="urn:microsoft.com/office/officeart/2008/layout/HexagonCluster"/>
    <dgm:cxn modelId="{588A8E9A-1371-4DFB-A891-877F1CD882D5}" type="presParOf" srcId="{B408C9B2-0433-48E9-ADF0-4D607C3AEC7D}" destId="{8CD3EC90-EBD7-4357-B20C-A7F183C0A200}" srcOrd="8" destOrd="0" presId="urn:microsoft.com/office/officeart/2008/layout/HexagonCluster"/>
    <dgm:cxn modelId="{ACD15E13-AD59-48A7-84F6-3BB707BFB326}" type="presParOf" srcId="{8CD3EC90-EBD7-4357-B20C-A7F183C0A200}" destId="{7B627671-0C94-4D03-87AE-31F3214EEB2B}" srcOrd="0" destOrd="0" presId="urn:microsoft.com/office/officeart/2008/layout/HexagonCluster"/>
    <dgm:cxn modelId="{FB9A8C98-7353-40F9-A515-198752989BFB}" type="presParOf" srcId="{B408C9B2-0433-48E9-ADF0-4D607C3AEC7D}" destId="{BEB8BB87-304C-479F-8205-94D158F211C3}" srcOrd="9" destOrd="0" presId="urn:microsoft.com/office/officeart/2008/layout/HexagonCluster"/>
    <dgm:cxn modelId="{40337D44-9EE2-4EFD-8AE2-A91376EF14D2}" type="presParOf" srcId="{BEB8BB87-304C-479F-8205-94D158F211C3}" destId="{4FF041BB-626C-425F-8118-0C6F6DA53747}" srcOrd="0" destOrd="0" presId="urn:microsoft.com/office/officeart/2008/layout/HexagonCluster"/>
    <dgm:cxn modelId="{6C2F6BA5-D4EE-433A-AF24-F3401D5B57FF}" type="presParOf" srcId="{B408C9B2-0433-48E9-ADF0-4D607C3AEC7D}" destId="{1475DFDF-A87C-4DC5-840E-DDF082935F1D}" srcOrd="10" destOrd="0" presId="urn:microsoft.com/office/officeart/2008/layout/HexagonCluster"/>
    <dgm:cxn modelId="{3EFF5B79-8FA3-496F-8ADE-764099647F55}" type="presParOf" srcId="{1475DFDF-A87C-4DC5-840E-DDF082935F1D}" destId="{2A3C145A-A65B-49FF-88AD-D304F97EE530}" srcOrd="0" destOrd="0" presId="urn:microsoft.com/office/officeart/2008/layout/HexagonCluster"/>
    <dgm:cxn modelId="{837D5BE0-F1BD-4987-9C1B-0F69587A10F3}" type="presParOf" srcId="{B408C9B2-0433-48E9-ADF0-4D607C3AEC7D}" destId="{F7E62CA5-262A-4CF8-83DD-FC01CF6E4DE8}" srcOrd="11" destOrd="0" presId="urn:microsoft.com/office/officeart/2008/layout/HexagonCluster"/>
    <dgm:cxn modelId="{3271DA8D-2A56-4016-9BE8-35970957E38C}" type="presParOf" srcId="{F7E62CA5-262A-4CF8-83DD-FC01CF6E4DE8}" destId="{EA9ABE90-31F6-451E-8B47-29BDB14649B1}" srcOrd="0" destOrd="0" presId="urn:microsoft.com/office/officeart/2008/layout/HexagonCluster"/>
    <dgm:cxn modelId="{DBC84AF0-7F32-4BB4-BF4C-34082CA9FF70}" type="presParOf" srcId="{B408C9B2-0433-48E9-ADF0-4D607C3AEC7D}" destId="{53DA5072-4A55-46B5-B9AA-AA1B3634DBB7}" srcOrd="12" destOrd="0" presId="urn:microsoft.com/office/officeart/2008/layout/HexagonCluster"/>
    <dgm:cxn modelId="{4E1123D4-61E0-4A41-8C36-5EFA01D45E1D}" type="presParOf" srcId="{53DA5072-4A55-46B5-B9AA-AA1B3634DBB7}" destId="{EF94DAC8-26A4-4E4E-A44B-E7A40E8EB5AD}" srcOrd="0" destOrd="0" presId="urn:microsoft.com/office/officeart/2008/layout/HexagonCluster"/>
    <dgm:cxn modelId="{053249B2-A821-4243-B100-66E0BC863648}" type="presParOf" srcId="{B408C9B2-0433-48E9-ADF0-4D607C3AEC7D}" destId="{B2607F3A-B916-4900-803B-A191D9C86224}" srcOrd="13" destOrd="0" presId="urn:microsoft.com/office/officeart/2008/layout/HexagonCluster"/>
    <dgm:cxn modelId="{3F461C79-CE87-46AE-BC66-E77D2A4DAF80}" type="presParOf" srcId="{B2607F3A-B916-4900-803B-A191D9C86224}" destId="{FF0F5BC7-C7C5-4D2F-B162-4DC53D31F775}" srcOrd="0" destOrd="0" presId="urn:microsoft.com/office/officeart/2008/layout/HexagonCluster"/>
    <dgm:cxn modelId="{EE458450-3B2B-4AC3-BD83-BF7046BE63E6}" type="presParOf" srcId="{B408C9B2-0433-48E9-ADF0-4D607C3AEC7D}" destId="{E70B38ED-8F88-4D50-91CC-EEEAC42DF939}" srcOrd="14" destOrd="0" presId="urn:microsoft.com/office/officeart/2008/layout/HexagonCluster"/>
    <dgm:cxn modelId="{1FD20A67-1E9E-4E33-9B44-1ADE264ACC06}" type="presParOf" srcId="{E70B38ED-8F88-4D50-91CC-EEEAC42DF939}" destId="{9AEC0137-7BF5-4CDE-886A-3453CEC8994A}" srcOrd="0" destOrd="0" presId="urn:microsoft.com/office/officeart/2008/layout/HexagonCluster"/>
    <dgm:cxn modelId="{F959FC07-8E7E-4D02-8044-7C55E3B77971}" type="presParOf" srcId="{B408C9B2-0433-48E9-ADF0-4D607C3AEC7D}" destId="{77CD8C7A-E1B1-439A-AF33-8AD390555255}" srcOrd="15" destOrd="0" presId="urn:microsoft.com/office/officeart/2008/layout/HexagonCluster"/>
    <dgm:cxn modelId="{21BD347D-2EC3-445E-A249-9A8FB0ABBDC3}" type="presParOf" srcId="{77CD8C7A-E1B1-439A-AF33-8AD390555255}" destId="{F90A2039-BD09-4F9B-8AC5-9594F48633CE}" srcOrd="0" destOrd="0" presId="urn:microsoft.com/office/officeart/2008/layout/HexagonCluster"/>
    <dgm:cxn modelId="{FF4A2EE5-411C-4800-92A2-5E63080418D6}" type="presParOf" srcId="{B408C9B2-0433-48E9-ADF0-4D607C3AEC7D}" destId="{F3DAE23C-8DD8-4A34-9BFE-6CE711125049}" srcOrd="16" destOrd="0" presId="urn:microsoft.com/office/officeart/2008/layout/HexagonCluster"/>
    <dgm:cxn modelId="{06B28160-DC2B-4BAB-8D5B-9E1C3B99CFC1}" type="presParOf" srcId="{F3DAE23C-8DD8-4A34-9BFE-6CE711125049}" destId="{E3D9F1A7-49B6-408E-8300-11B667C2DF1E}" srcOrd="0" destOrd="0" presId="urn:microsoft.com/office/officeart/2008/layout/HexagonCluster"/>
    <dgm:cxn modelId="{29C4E1B4-D577-4B28-A6A3-386A4A4D4561}" type="presParOf" srcId="{B408C9B2-0433-48E9-ADF0-4D607C3AEC7D}" destId="{AAC8B2EB-F138-4F53-91B6-EEFB0D667186}" srcOrd="17" destOrd="0" presId="urn:microsoft.com/office/officeart/2008/layout/HexagonCluster"/>
    <dgm:cxn modelId="{33D95993-223C-4EFA-B11B-FEB5D914A305}" type="presParOf" srcId="{AAC8B2EB-F138-4F53-91B6-EEFB0D667186}" destId="{6F9F5407-FEFD-40B6-8E8C-E6FE1DE0D3B1}" srcOrd="0" destOrd="0" presId="urn:microsoft.com/office/officeart/2008/layout/HexagonCluster"/>
    <dgm:cxn modelId="{1956635A-625E-4560-BA85-D6E0085A9186}" type="presParOf" srcId="{B408C9B2-0433-48E9-ADF0-4D607C3AEC7D}" destId="{DA543825-C70D-4315-B3E1-56A8C6C53F50}" srcOrd="18" destOrd="0" presId="urn:microsoft.com/office/officeart/2008/layout/HexagonCluster"/>
    <dgm:cxn modelId="{3E777755-8F86-4C95-B3ED-E1164AF231A5}" type="presParOf" srcId="{DA543825-C70D-4315-B3E1-56A8C6C53F50}" destId="{59809B3D-A095-4CC5-BDE7-34BA2D213ADB}" srcOrd="0" destOrd="0" presId="urn:microsoft.com/office/officeart/2008/layout/HexagonCluster"/>
    <dgm:cxn modelId="{3D0DC15F-C170-4CFD-99D4-336FD1377121}" type="presParOf" srcId="{B408C9B2-0433-48E9-ADF0-4D607C3AEC7D}" destId="{4A4A99B2-F034-47D5-896A-34AC39F5C212}" srcOrd="19" destOrd="0" presId="urn:microsoft.com/office/officeart/2008/layout/HexagonCluster"/>
    <dgm:cxn modelId="{54B855BB-4405-498A-8E72-3D9BE9E61122}" type="presParOf" srcId="{4A4A99B2-F034-47D5-896A-34AC39F5C212}" destId="{40470C3C-9D61-479B-8358-601470F600CE}" srcOrd="0" destOrd="0" presId="urn:microsoft.com/office/officeart/2008/layout/HexagonCluster"/>
    <dgm:cxn modelId="{25614ED6-8453-4663-B872-68C47DA95CA1}" type="presParOf" srcId="{B408C9B2-0433-48E9-ADF0-4D607C3AEC7D}" destId="{CB7A46FA-0E56-4255-A282-A80E4085BA93}" srcOrd="20" destOrd="0" presId="urn:microsoft.com/office/officeart/2008/layout/HexagonCluster"/>
    <dgm:cxn modelId="{32B502C8-FA5B-40B7-B9ED-E6192F77F044}" type="presParOf" srcId="{CB7A46FA-0E56-4255-A282-A80E4085BA93}" destId="{6E869AFF-1F08-47BE-A039-96CA8ABC0A95}" srcOrd="0" destOrd="0" presId="urn:microsoft.com/office/officeart/2008/layout/HexagonCluster"/>
    <dgm:cxn modelId="{EE847F6A-CDF0-430A-BC6D-F6419401F756}" type="presParOf" srcId="{B408C9B2-0433-48E9-ADF0-4D607C3AEC7D}" destId="{CFB0C1C6-4135-46EE-BEB4-54BF53037A39}" srcOrd="21" destOrd="0" presId="urn:microsoft.com/office/officeart/2008/layout/HexagonCluster"/>
    <dgm:cxn modelId="{70E1A611-09B9-4501-85F1-915A9FA3C30D}" type="presParOf" srcId="{CFB0C1C6-4135-46EE-BEB4-54BF53037A39}" destId="{A8DA73E9-514A-4297-942D-CFF07166DAC9}" srcOrd="0" destOrd="0" presId="urn:microsoft.com/office/officeart/2008/layout/HexagonCluster"/>
    <dgm:cxn modelId="{4E753416-9C6C-498B-935E-2BF026CF3280}" type="presParOf" srcId="{B408C9B2-0433-48E9-ADF0-4D607C3AEC7D}" destId="{5EB4C1A6-9C3A-41B1-BDD7-B456B0D3706D}" srcOrd="22" destOrd="0" presId="urn:microsoft.com/office/officeart/2008/layout/HexagonCluster"/>
    <dgm:cxn modelId="{E2DF3438-0FBD-4C33-A545-198B11C8A402}" type="presParOf" srcId="{5EB4C1A6-9C3A-41B1-BDD7-B456B0D3706D}" destId="{BBF00F7B-F281-4A4C-9DD1-77F143336911}" srcOrd="0" destOrd="0" presId="urn:microsoft.com/office/officeart/2008/layout/HexagonCluster"/>
    <dgm:cxn modelId="{E02231F7-2901-40F1-AD4C-8AB281A84064}" type="presParOf" srcId="{B408C9B2-0433-48E9-ADF0-4D607C3AEC7D}" destId="{9815EEF1-1B07-4294-893F-78539EA7C9E4}" srcOrd="23" destOrd="0" presId="urn:microsoft.com/office/officeart/2008/layout/HexagonCluster"/>
    <dgm:cxn modelId="{AEA1B7ED-85EA-4961-9700-1662266B560B}" type="presParOf" srcId="{9815EEF1-1B07-4294-893F-78539EA7C9E4}" destId="{CE1830A6-0836-4DF7-B9EB-B578A11DCF7D}" srcOrd="0" destOrd="0" presId="urn:microsoft.com/office/officeart/2008/layout/HexagonCluster"/>
    <dgm:cxn modelId="{6CCDF03B-686A-4E08-9A49-2792ADCBE01A}" type="presParOf" srcId="{B408C9B2-0433-48E9-ADF0-4D607C3AEC7D}" destId="{CDF5A0E8-FA17-4023-955C-01CF11A767D2}" srcOrd="24" destOrd="0" presId="urn:microsoft.com/office/officeart/2008/layout/HexagonCluster"/>
    <dgm:cxn modelId="{539CC99F-CEF4-467C-A93E-9B8C56E21B1D}" type="presParOf" srcId="{CDF5A0E8-FA17-4023-955C-01CF11A767D2}" destId="{469DC4F2-DD79-45B8-B511-214FF43E005A}" srcOrd="0" destOrd="0" presId="urn:microsoft.com/office/officeart/2008/layout/HexagonCluster"/>
    <dgm:cxn modelId="{2E1FE453-2AA3-4C10-AE7A-6F9FAB19B0AA}" type="presParOf" srcId="{B408C9B2-0433-48E9-ADF0-4D607C3AEC7D}" destId="{E4B25A1D-68FD-4DD9-AA61-0554AD80BF27}" srcOrd="25" destOrd="0" presId="urn:microsoft.com/office/officeart/2008/layout/HexagonCluster"/>
    <dgm:cxn modelId="{40A51DB5-8971-44CC-BECF-FCF3FD85E4A5}" type="presParOf" srcId="{E4B25A1D-68FD-4DD9-AA61-0554AD80BF27}" destId="{E5FDC0F3-F5F6-4DBE-8A1C-1C46860397AD}" srcOrd="0" destOrd="0" presId="urn:microsoft.com/office/officeart/2008/layout/HexagonCluster"/>
    <dgm:cxn modelId="{8ECCD41D-A66E-4ADE-8565-E695C74E34CF}" type="presParOf" srcId="{B408C9B2-0433-48E9-ADF0-4D607C3AEC7D}" destId="{99231682-AB22-4862-A13E-DF3CE1C402C6}" srcOrd="26" destOrd="0" presId="urn:microsoft.com/office/officeart/2008/layout/HexagonCluster"/>
    <dgm:cxn modelId="{A6557BCB-125F-4EA2-B23B-F783C45C11BD}" type="presParOf" srcId="{99231682-AB22-4862-A13E-DF3CE1C402C6}" destId="{74694927-6459-48DB-9E9B-627A2E07B469}" srcOrd="0" destOrd="0" presId="urn:microsoft.com/office/officeart/2008/layout/HexagonCluster"/>
    <dgm:cxn modelId="{2D6CB6EE-D102-458C-9A69-ACFF408335D1}" type="presParOf" srcId="{B408C9B2-0433-48E9-ADF0-4D607C3AEC7D}" destId="{76EF9188-ED2E-41B7-A9A3-21B7D058861C}" srcOrd="27" destOrd="0" presId="urn:microsoft.com/office/officeart/2008/layout/HexagonCluster"/>
    <dgm:cxn modelId="{F06FA4B0-BA85-4527-B4A4-B8361CE9E622}" type="presParOf" srcId="{76EF9188-ED2E-41B7-A9A3-21B7D058861C}" destId="{E2460E53-ECF8-4DE7-9271-E024D3EDB30A}"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5FCE02-E617-4B91-BC10-B7D7BE9D425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B399A832-47D3-46F6-8474-6930C63EC4AF}">
      <dgm:prSet/>
      <dgm:spPr/>
      <dgm:t>
        <a:bodyPr/>
        <a:lstStyle/>
        <a:p>
          <a:r>
            <a:rPr lang="en-US" dirty="0"/>
            <a:t>Low ATPI (0-10): very economically disadvantaged. Eligible for up to 50% in principal forgiveness </a:t>
          </a:r>
        </a:p>
      </dgm:t>
    </dgm:pt>
    <dgm:pt modelId="{5D3F62C6-8DED-4A36-9412-86455CF25560}" type="parTrans" cxnId="{9423286A-40AC-4468-BDF5-0881B607779F}">
      <dgm:prSet/>
      <dgm:spPr/>
      <dgm:t>
        <a:bodyPr/>
        <a:lstStyle/>
        <a:p>
          <a:endParaRPr lang="en-US"/>
        </a:p>
      </dgm:t>
    </dgm:pt>
    <dgm:pt modelId="{AD560C20-ABCB-453E-AC98-FE425E53B5AE}" type="sibTrans" cxnId="{9423286A-40AC-4468-BDF5-0881B607779F}">
      <dgm:prSet/>
      <dgm:spPr/>
      <dgm:t>
        <a:bodyPr/>
        <a:lstStyle/>
        <a:p>
          <a:endParaRPr lang="en-US"/>
        </a:p>
      </dgm:t>
    </dgm:pt>
    <dgm:pt modelId="{F6BD698F-545F-4C70-A4D5-82C994CF3CBB}">
      <dgm:prSet/>
      <dgm:spPr/>
      <dgm:t>
        <a:bodyPr/>
        <a:lstStyle/>
        <a:p>
          <a:r>
            <a:rPr lang="en-US" dirty="0"/>
            <a:t>Mid-range (20–30): moderately economically disadvantaged. Eligible for up to 40% principal forgiveness  </a:t>
          </a:r>
        </a:p>
      </dgm:t>
    </dgm:pt>
    <dgm:pt modelId="{BAFFF483-841E-49C7-8E53-EE0F68ADB041}" type="parTrans" cxnId="{84768D62-3B5F-4C5B-95CF-DB537C10E90A}">
      <dgm:prSet/>
      <dgm:spPr/>
      <dgm:t>
        <a:bodyPr/>
        <a:lstStyle/>
        <a:p>
          <a:endParaRPr lang="en-US"/>
        </a:p>
      </dgm:t>
    </dgm:pt>
    <dgm:pt modelId="{CCF36D9F-EC07-44F2-8BCC-F9E3986EFD09}" type="sibTrans" cxnId="{84768D62-3B5F-4C5B-95CF-DB537C10E90A}">
      <dgm:prSet/>
      <dgm:spPr/>
      <dgm:t>
        <a:bodyPr/>
        <a:lstStyle/>
        <a:p>
          <a:endParaRPr lang="en-US"/>
        </a:p>
      </dgm:t>
    </dgm:pt>
    <dgm:pt modelId="{72D46739-7E73-4491-BABE-B076C53322AA}">
      <dgm:prSet/>
      <dgm:spPr/>
      <dgm:t>
        <a:bodyPr/>
        <a:lstStyle/>
        <a:p>
          <a:r>
            <a:rPr lang="en-US" dirty="0"/>
            <a:t>High-range (40-50): slightly economically disadvantaged. Eligible for up to 30% principal forgiveness </a:t>
          </a:r>
        </a:p>
      </dgm:t>
    </dgm:pt>
    <dgm:pt modelId="{86118AE3-0259-40D6-8DE8-ECDC0B8F4909}" type="parTrans" cxnId="{5A7779FD-9F72-4929-9E11-6E581AEEB4AC}">
      <dgm:prSet/>
      <dgm:spPr/>
      <dgm:t>
        <a:bodyPr/>
        <a:lstStyle/>
        <a:p>
          <a:endParaRPr lang="en-US"/>
        </a:p>
      </dgm:t>
    </dgm:pt>
    <dgm:pt modelId="{8CE5D8FA-7C00-4FC9-B692-599D1C8BDCEC}" type="sibTrans" cxnId="{5A7779FD-9F72-4929-9E11-6E581AEEB4AC}">
      <dgm:prSet/>
      <dgm:spPr/>
      <dgm:t>
        <a:bodyPr/>
        <a:lstStyle/>
        <a:p>
          <a:endParaRPr lang="en-US"/>
        </a:p>
      </dgm:t>
    </dgm:pt>
    <dgm:pt modelId="{DDF54BE2-4D70-42E7-8A67-F7BEDA267B76}">
      <dgm:prSet/>
      <dgm:spPr/>
      <dgm:t>
        <a:bodyPr/>
        <a:lstStyle/>
        <a:p>
          <a:r>
            <a:rPr lang="en-US" dirty="0"/>
            <a:t>Financially disadvantaged economic status based on the SRF </a:t>
          </a:r>
          <a:r>
            <a:rPr lang="en-US" u="sng" dirty="0">
              <a:hlinkClick xmlns:r="http://schemas.openxmlformats.org/officeDocument/2006/relationships" r:id="rId1"/>
            </a:rPr>
            <a:t>Ability to Pay Index (ATPI)</a:t>
          </a:r>
          <a:r>
            <a:rPr lang="en-US" dirty="0"/>
            <a:t> scores of 50 or less</a:t>
          </a:r>
        </a:p>
      </dgm:t>
    </dgm:pt>
    <dgm:pt modelId="{C2A16223-57BA-42DB-ACD7-48F1E6A13BBB}" type="parTrans" cxnId="{0E369E64-400A-4382-B15C-7DCCC396825F}">
      <dgm:prSet/>
      <dgm:spPr/>
      <dgm:t>
        <a:bodyPr/>
        <a:lstStyle/>
        <a:p>
          <a:endParaRPr lang="en-US"/>
        </a:p>
      </dgm:t>
    </dgm:pt>
    <dgm:pt modelId="{C8645694-D392-4853-BFEC-CA3A15E3CC5B}" type="sibTrans" cxnId="{0E369E64-400A-4382-B15C-7DCCC396825F}">
      <dgm:prSet/>
      <dgm:spPr/>
      <dgm:t>
        <a:bodyPr/>
        <a:lstStyle/>
        <a:p>
          <a:endParaRPr lang="en-US"/>
        </a:p>
      </dgm:t>
    </dgm:pt>
    <dgm:pt modelId="{7FE475D8-1602-4A7E-93C7-A673D5108158}" type="pres">
      <dgm:prSet presAssocID="{055FCE02-E617-4B91-BC10-B7D7BE9D4257}" presName="root" presStyleCnt="0">
        <dgm:presLayoutVars>
          <dgm:dir/>
          <dgm:resizeHandles val="exact"/>
        </dgm:presLayoutVars>
      </dgm:prSet>
      <dgm:spPr/>
    </dgm:pt>
    <dgm:pt modelId="{AADCA0B1-309E-4CB6-A34E-77E9265888FF}" type="pres">
      <dgm:prSet presAssocID="{B399A832-47D3-46F6-8474-6930C63EC4AF}" presName="compNode" presStyleCnt="0"/>
      <dgm:spPr/>
    </dgm:pt>
    <dgm:pt modelId="{30C27C3F-7ABF-42A9-96F0-A077D00D27BD}" type="pres">
      <dgm:prSet presAssocID="{B399A832-47D3-46F6-8474-6930C63EC4AF}" presName="bgRect" presStyleLbl="bgShp" presStyleIdx="0" presStyleCnt="4"/>
      <dgm:spPr>
        <a:solidFill>
          <a:schemeClr val="tx2">
            <a:lumMod val="20000"/>
            <a:lumOff val="80000"/>
            <a:alpha val="50000"/>
          </a:schemeClr>
        </a:solidFill>
        <a:ln>
          <a:solidFill>
            <a:schemeClr val="tx2">
              <a:lumMod val="75000"/>
            </a:schemeClr>
          </a:solidFill>
        </a:ln>
      </dgm:spPr>
    </dgm:pt>
    <dgm:pt modelId="{814AFC7C-826B-4F68-8B00-A915AA21022B}" type="pres">
      <dgm:prSet presAssocID="{B399A832-47D3-46F6-8474-6930C63EC4AF}" presName="iconRect" presStyleLbl="node1" presStyleIdx="0" presStyleCnt="4"/>
      <dgm:spPr>
        <a:blipFill>
          <a:blip xmlns:r="http://schemas.openxmlformats.org/officeDocument/2006/relationships" r:embed="rId2">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Cheers"/>
        </a:ext>
      </dgm:extLst>
    </dgm:pt>
    <dgm:pt modelId="{385A8DF9-C9A5-4D83-B72B-5C191BB1C3E2}" type="pres">
      <dgm:prSet presAssocID="{B399A832-47D3-46F6-8474-6930C63EC4AF}" presName="spaceRect" presStyleCnt="0"/>
      <dgm:spPr/>
    </dgm:pt>
    <dgm:pt modelId="{2C3251E1-DA1A-4DD7-8F57-E167479FB31C}" type="pres">
      <dgm:prSet presAssocID="{B399A832-47D3-46F6-8474-6930C63EC4AF}" presName="parTx" presStyleLbl="revTx" presStyleIdx="0" presStyleCnt="4">
        <dgm:presLayoutVars>
          <dgm:chMax val="0"/>
          <dgm:chPref val="0"/>
        </dgm:presLayoutVars>
      </dgm:prSet>
      <dgm:spPr/>
    </dgm:pt>
    <dgm:pt modelId="{DFF6855E-27CE-4C5A-B655-E0D2B95FE534}" type="pres">
      <dgm:prSet presAssocID="{AD560C20-ABCB-453E-AC98-FE425E53B5AE}" presName="sibTrans" presStyleCnt="0"/>
      <dgm:spPr/>
    </dgm:pt>
    <dgm:pt modelId="{FF6FEEAB-F1F1-43B8-BE64-2891D5DDB5FE}" type="pres">
      <dgm:prSet presAssocID="{F6BD698F-545F-4C70-A4D5-82C994CF3CBB}" presName="compNode" presStyleCnt="0"/>
      <dgm:spPr/>
    </dgm:pt>
    <dgm:pt modelId="{D382835A-BBB5-492E-8E2D-6719BDCAC6C5}" type="pres">
      <dgm:prSet presAssocID="{F6BD698F-545F-4C70-A4D5-82C994CF3CBB}" presName="bgRect" presStyleLbl="bgShp" presStyleIdx="1" presStyleCnt="4"/>
      <dgm:spPr>
        <a:solidFill>
          <a:schemeClr val="tx2">
            <a:lumMod val="20000"/>
            <a:lumOff val="80000"/>
            <a:alpha val="50000"/>
          </a:schemeClr>
        </a:solidFill>
        <a:ln>
          <a:solidFill>
            <a:schemeClr val="tx2">
              <a:lumMod val="75000"/>
            </a:schemeClr>
          </a:solidFill>
        </a:ln>
      </dgm:spPr>
    </dgm:pt>
    <dgm:pt modelId="{173ABFAE-1408-4024-8210-C42DA620E688}" type="pres">
      <dgm:prSet presAssocID="{F6BD698F-545F-4C70-A4D5-82C994CF3CBB}" presName="iconRect" presStyleLbl="node1" presStyleIdx="1" presStyleCnt="4"/>
      <dgm:spPr>
        <a:blipFill>
          <a:blip xmlns:r="http://schemas.openxmlformats.org/officeDocument/2006/relationships" r:embed="rId4">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Moon Viewing Ceremony"/>
        </a:ext>
      </dgm:extLst>
    </dgm:pt>
    <dgm:pt modelId="{BDB4A168-936C-4729-B9C8-F3F7D6BD57D3}" type="pres">
      <dgm:prSet presAssocID="{F6BD698F-545F-4C70-A4D5-82C994CF3CBB}" presName="spaceRect" presStyleCnt="0"/>
      <dgm:spPr/>
    </dgm:pt>
    <dgm:pt modelId="{7CA97CF8-D249-4761-AFCB-2FFC1BA4CEFA}" type="pres">
      <dgm:prSet presAssocID="{F6BD698F-545F-4C70-A4D5-82C994CF3CBB}" presName="parTx" presStyleLbl="revTx" presStyleIdx="1" presStyleCnt="4">
        <dgm:presLayoutVars>
          <dgm:chMax val="0"/>
          <dgm:chPref val="0"/>
        </dgm:presLayoutVars>
      </dgm:prSet>
      <dgm:spPr/>
    </dgm:pt>
    <dgm:pt modelId="{DA63247C-084F-4FF1-967E-7AF2E803A997}" type="pres">
      <dgm:prSet presAssocID="{CCF36D9F-EC07-44F2-8BCC-F9E3986EFD09}" presName="sibTrans" presStyleCnt="0"/>
      <dgm:spPr/>
    </dgm:pt>
    <dgm:pt modelId="{BC6707B3-B3A4-4887-8B05-423A790C1C2B}" type="pres">
      <dgm:prSet presAssocID="{72D46739-7E73-4491-BABE-B076C53322AA}" presName="compNode" presStyleCnt="0"/>
      <dgm:spPr/>
    </dgm:pt>
    <dgm:pt modelId="{557AA224-8E10-476F-B7C8-B0422DD8D897}" type="pres">
      <dgm:prSet presAssocID="{72D46739-7E73-4491-BABE-B076C53322AA}" presName="bgRect" presStyleLbl="bgShp" presStyleIdx="2" presStyleCnt="4"/>
      <dgm:spPr>
        <a:solidFill>
          <a:schemeClr val="tx2">
            <a:lumMod val="20000"/>
            <a:lumOff val="80000"/>
            <a:alpha val="50000"/>
          </a:schemeClr>
        </a:solidFill>
        <a:ln>
          <a:solidFill>
            <a:schemeClr val="tx2">
              <a:lumMod val="75000"/>
            </a:schemeClr>
          </a:solidFill>
        </a:ln>
      </dgm:spPr>
    </dgm:pt>
    <dgm:pt modelId="{537FAC5E-81D9-4C9B-9A5F-8AFE4EDECC29}" type="pres">
      <dgm:prSet presAssocID="{72D46739-7E73-4491-BABE-B076C53322AA}" presName="iconRect" presStyleLbl="node1" presStyleIdx="2" presStyleCnt="4"/>
      <dgm:spPr>
        <a:blipFill>
          <a:blip xmlns:r="http://schemas.openxmlformats.org/officeDocument/2006/relationships" r:embed="rId6">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Cycle with People"/>
        </a:ext>
      </dgm:extLst>
    </dgm:pt>
    <dgm:pt modelId="{2AEF4822-6562-4689-937A-615E76662F7F}" type="pres">
      <dgm:prSet presAssocID="{72D46739-7E73-4491-BABE-B076C53322AA}" presName="spaceRect" presStyleCnt="0"/>
      <dgm:spPr/>
    </dgm:pt>
    <dgm:pt modelId="{C2EF987B-F133-4538-B270-82A292AAA550}" type="pres">
      <dgm:prSet presAssocID="{72D46739-7E73-4491-BABE-B076C53322AA}" presName="parTx" presStyleLbl="revTx" presStyleIdx="2" presStyleCnt="4">
        <dgm:presLayoutVars>
          <dgm:chMax val="0"/>
          <dgm:chPref val="0"/>
        </dgm:presLayoutVars>
      </dgm:prSet>
      <dgm:spPr/>
    </dgm:pt>
    <dgm:pt modelId="{DBA1D339-4AFB-4D6F-97F6-07146E67D2F6}" type="pres">
      <dgm:prSet presAssocID="{8CE5D8FA-7C00-4FC9-B692-599D1C8BDCEC}" presName="sibTrans" presStyleCnt="0"/>
      <dgm:spPr/>
    </dgm:pt>
    <dgm:pt modelId="{589F883B-BE1B-4F57-BA1C-82C7DFDD064A}" type="pres">
      <dgm:prSet presAssocID="{DDF54BE2-4D70-42E7-8A67-F7BEDA267B76}" presName="compNode" presStyleCnt="0"/>
      <dgm:spPr/>
    </dgm:pt>
    <dgm:pt modelId="{2E0D6B5E-99D1-44D4-9B0E-9FEE98E6215E}" type="pres">
      <dgm:prSet presAssocID="{DDF54BE2-4D70-42E7-8A67-F7BEDA267B76}" presName="bgRect" presStyleLbl="bgShp" presStyleIdx="3" presStyleCnt="4"/>
      <dgm:spPr>
        <a:solidFill>
          <a:schemeClr val="tx2">
            <a:lumMod val="20000"/>
            <a:lumOff val="80000"/>
            <a:alpha val="95000"/>
          </a:schemeClr>
        </a:solidFill>
        <a:ln>
          <a:solidFill>
            <a:schemeClr val="tx2">
              <a:lumMod val="75000"/>
            </a:schemeClr>
          </a:solidFill>
        </a:ln>
      </dgm:spPr>
    </dgm:pt>
    <dgm:pt modelId="{5D7BB798-BC00-4FB5-8679-67183ECB05F8}" type="pres">
      <dgm:prSet presAssocID="{DDF54BE2-4D70-42E7-8A67-F7BEDA267B76}" presName="iconRect" presStyleLbl="node1" presStyleIdx="3" presStyleCnt="4"/>
      <dgm:spPr>
        <a:blipFill>
          <a:blip xmlns:r="http://schemas.openxmlformats.org/officeDocument/2006/relationships" r:embed="rId8">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solidFill>
            <a:schemeClr val="tx2">
              <a:lumMod val="75000"/>
            </a:schemeClr>
          </a:solidFill>
        </a:ln>
      </dgm:spPr>
      <dgm:extLst>
        <a:ext uri="{E40237B7-FDA0-4F09-8148-C483321AD2D9}">
          <dgm14:cNvPr xmlns:dgm14="http://schemas.microsoft.com/office/drawing/2010/diagram" id="0" name="" descr="Dollar"/>
        </a:ext>
      </dgm:extLst>
    </dgm:pt>
    <dgm:pt modelId="{F724229D-6321-42D5-8169-F277A16A02CE}" type="pres">
      <dgm:prSet presAssocID="{DDF54BE2-4D70-42E7-8A67-F7BEDA267B76}" presName="spaceRect" presStyleCnt="0"/>
      <dgm:spPr/>
    </dgm:pt>
    <dgm:pt modelId="{572C635D-4417-40D6-A97B-37F209C2CE81}" type="pres">
      <dgm:prSet presAssocID="{DDF54BE2-4D70-42E7-8A67-F7BEDA267B76}" presName="parTx" presStyleLbl="revTx" presStyleIdx="3" presStyleCnt="4">
        <dgm:presLayoutVars>
          <dgm:chMax val="0"/>
          <dgm:chPref val="0"/>
        </dgm:presLayoutVars>
      </dgm:prSet>
      <dgm:spPr/>
    </dgm:pt>
  </dgm:ptLst>
  <dgm:cxnLst>
    <dgm:cxn modelId="{B427D917-EF3A-4226-A004-EDF8A2CD8DF2}" type="presOf" srcId="{F6BD698F-545F-4C70-A4D5-82C994CF3CBB}" destId="{7CA97CF8-D249-4761-AFCB-2FFC1BA4CEFA}" srcOrd="0" destOrd="0" presId="urn:microsoft.com/office/officeart/2018/2/layout/IconVerticalSolidList"/>
    <dgm:cxn modelId="{84768D62-3B5F-4C5B-95CF-DB537C10E90A}" srcId="{055FCE02-E617-4B91-BC10-B7D7BE9D4257}" destId="{F6BD698F-545F-4C70-A4D5-82C994CF3CBB}" srcOrd="1" destOrd="0" parTransId="{BAFFF483-841E-49C7-8E53-EE0F68ADB041}" sibTransId="{CCF36D9F-EC07-44F2-8BCC-F9E3986EFD09}"/>
    <dgm:cxn modelId="{0E369E64-400A-4382-B15C-7DCCC396825F}" srcId="{055FCE02-E617-4B91-BC10-B7D7BE9D4257}" destId="{DDF54BE2-4D70-42E7-8A67-F7BEDA267B76}" srcOrd="3" destOrd="0" parTransId="{C2A16223-57BA-42DB-ACD7-48F1E6A13BBB}" sibTransId="{C8645694-D392-4853-BFEC-CA3A15E3CC5B}"/>
    <dgm:cxn modelId="{9423286A-40AC-4468-BDF5-0881B607779F}" srcId="{055FCE02-E617-4B91-BC10-B7D7BE9D4257}" destId="{B399A832-47D3-46F6-8474-6930C63EC4AF}" srcOrd="0" destOrd="0" parTransId="{5D3F62C6-8DED-4A36-9412-86455CF25560}" sibTransId="{AD560C20-ABCB-453E-AC98-FE425E53B5AE}"/>
    <dgm:cxn modelId="{E7F1424D-2C16-4185-B03A-DE6878A4346E}" type="presOf" srcId="{72D46739-7E73-4491-BABE-B076C53322AA}" destId="{C2EF987B-F133-4538-B270-82A292AAA550}" srcOrd="0" destOrd="0" presId="urn:microsoft.com/office/officeart/2018/2/layout/IconVerticalSolidList"/>
    <dgm:cxn modelId="{6E1965B3-D14F-46F9-87C0-F1477FA7CBEB}" type="presOf" srcId="{DDF54BE2-4D70-42E7-8A67-F7BEDA267B76}" destId="{572C635D-4417-40D6-A97B-37F209C2CE81}" srcOrd="0" destOrd="0" presId="urn:microsoft.com/office/officeart/2018/2/layout/IconVerticalSolidList"/>
    <dgm:cxn modelId="{8096D5B8-E12C-4E17-B0D0-1155883860FD}" type="presOf" srcId="{B399A832-47D3-46F6-8474-6930C63EC4AF}" destId="{2C3251E1-DA1A-4DD7-8F57-E167479FB31C}" srcOrd="0" destOrd="0" presId="urn:microsoft.com/office/officeart/2018/2/layout/IconVerticalSolidList"/>
    <dgm:cxn modelId="{148587E4-6E79-418C-9AFB-E8B291BF9680}" type="presOf" srcId="{055FCE02-E617-4B91-BC10-B7D7BE9D4257}" destId="{7FE475D8-1602-4A7E-93C7-A673D5108158}" srcOrd="0" destOrd="0" presId="urn:microsoft.com/office/officeart/2018/2/layout/IconVerticalSolidList"/>
    <dgm:cxn modelId="{5A7779FD-9F72-4929-9E11-6E581AEEB4AC}" srcId="{055FCE02-E617-4B91-BC10-B7D7BE9D4257}" destId="{72D46739-7E73-4491-BABE-B076C53322AA}" srcOrd="2" destOrd="0" parTransId="{86118AE3-0259-40D6-8DE8-ECDC0B8F4909}" sibTransId="{8CE5D8FA-7C00-4FC9-B692-599D1C8BDCEC}"/>
    <dgm:cxn modelId="{F984DD2E-5ED5-4B0F-A744-9A26017FA243}" type="presParOf" srcId="{7FE475D8-1602-4A7E-93C7-A673D5108158}" destId="{AADCA0B1-309E-4CB6-A34E-77E9265888FF}" srcOrd="0" destOrd="0" presId="urn:microsoft.com/office/officeart/2018/2/layout/IconVerticalSolidList"/>
    <dgm:cxn modelId="{251375CD-0A09-4180-9363-94F81DACF059}" type="presParOf" srcId="{AADCA0B1-309E-4CB6-A34E-77E9265888FF}" destId="{30C27C3F-7ABF-42A9-96F0-A077D00D27BD}" srcOrd="0" destOrd="0" presId="urn:microsoft.com/office/officeart/2018/2/layout/IconVerticalSolidList"/>
    <dgm:cxn modelId="{F5156009-3F64-4C04-AF9B-2B23E2077849}" type="presParOf" srcId="{AADCA0B1-309E-4CB6-A34E-77E9265888FF}" destId="{814AFC7C-826B-4F68-8B00-A915AA21022B}" srcOrd="1" destOrd="0" presId="urn:microsoft.com/office/officeart/2018/2/layout/IconVerticalSolidList"/>
    <dgm:cxn modelId="{32CC2C6B-4FF6-4E4F-B2A5-CB9592D86111}" type="presParOf" srcId="{AADCA0B1-309E-4CB6-A34E-77E9265888FF}" destId="{385A8DF9-C9A5-4D83-B72B-5C191BB1C3E2}" srcOrd="2" destOrd="0" presId="urn:microsoft.com/office/officeart/2018/2/layout/IconVerticalSolidList"/>
    <dgm:cxn modelId="{BEF55F96-EF89-450C-B765-F99B545FE035}" type="presParOf" srcId="{AADCA0B1-309E-4CB6-A34E-77E9265888FF}" destId="{2C3251E1-DA1A-4DD7-8F57-E167479FB31C}" srcOrd="3" destOrd="0" presId="urn:microsoft.com/office/officeart/2018/2/layout/IconVerticalSolidList"/>
    <dgm:cxn modelId="{91FF4D1D-C3BF-4E23-BB55-C893384A3EF9}" type="presParOf" srcId="{7FE475D8-1602-4A7E-93C7-A673D5108158}" destId="{DFF6855E-27CE-4C5A-B655-E0D2B95FE534}" srcOrd="1" destOrd="0" presId="urn:microsoft.com/office/officeart/2018/2/layout/IconVerticalSolidList"/>
    <dgm:cxn modelId="{615E50F3-92FC-4260-AF91-93EB6182825B}" type="presParOf" srcId="{7FE475D8-1602-4A7E-93C7-A673D5108158}" destId="{FF6FEEAB-F1F1-43B8-BE64-2891D5DDB5FE}" srcOrd="2" destOrd="0" presId="urn:microsoft.com/office/officeart/2018/2/layout/IconVerticalSolidList"/>
    <dgm:cxn modelId="{E5DC734D-4BED-449F-9F1E-4FFE19015821}" type="presParOf" srcId="{FF6FEEAB-F1F1-43B8-BE64-2891D5DDB5FE}" destId="{D382835A-BBB5-492E-8E2D-6719BDCAC6C5}" srcOrd="0" destOrd="0" presId="urn:microsoft.com/office/officeart/2018/2/layout/IconVerticalSolidList"/>
    <dgm:cxn modelId="{A4E18315-F9AF-4511-ADC9-4702ACAB0321}" type="presParOf" srcId="{FF6FEEAB-F1F1-43B8-BE64-2891D5DDB5FE}" destId="{173ABFAE-1408-4024-8210-C42DA620E688}" srcOrd="1" destOrd="0" presId="urn:microsoft.com/office/officeart/2018/2/layout/IconVerticalSolidList"/>
    <dgm:cxn modelId="{FB0E74EB-0204-46AF-9793-22141BC1D1FB}" type="presParOf" srcId="{FF6FEEAB-F1F1-43B8-BE64-2891D5DDB5FE}" destId="{BDB4A168-936C-4729-B9C8-F3F7D6BD57D3}" srcOrd="2" destOrd="0" presId="urn:microsoft.com/office/officeart/2018/2/layout/IconVerticalSolidList"/>
    <dgm:cxn modelId="{B6032154-03CF-48B2-95F9-B3BAB608AB28}" type="presParOf" srcId="{FF6FEEAB-F1F1-43B8-BE64-2891D5DDB5FE}" destId="{7CA97CF8-D249-4761-AFCB-2FFC1BA4CEFA}" srcOrd="3" destOrd="0" presId="urn:microsoft.com/office/officeart/2018/2/layout/IconVerticalSolidList"/>
    <dgm:cxn modelId="{B2A4A74C-31E8-4E38-8861-629FBE77F41E}" type="presParOf" srcId="{7FE475D8-1602-4A7E-93C7-A673D5108158}" destId="{DA63247C-084F-4FF1-967E-7AF2E803A997}" srcOrd="3" destOrd="0" presId="urn:microsoft.com/office/officeart/2018/2/layout/IconVerticalSolidList"/>
    <dgm:cxn modelId="{90C67954-9295-4879-85BC-51845EE3AC8A}" type="presParOf" srcId="{7FE475D8-1602-4A7E-93C7-A673D5108158}" destId="{BC6707B3-B3A4-4887-8B05-423A790C1C2B}" srcOrd="4" destOrd="0" presId="urn:microsoft.com/office/officeart/2018/2/layout/IconVerticalSolidList"/>
    <dgm:cxn modelId="{598D94BE-1C54-41E7-B958-07B72CF1B8E6}" type="presParOf" srcId="{BC6707B3-B3A4-4887-8B05-423A790C1C2B}" destId="{557AA224-8E10-476F-B7C8-B0422DD8D897}" srcOrd="0" destOrd="0" presId="urn:microsoft.com/office/officeart/2018/2/layout/IconVerticalSolidList"/>
    <dgm:cxn modelId="{EEACFC7B-0B4F-4EDB-8430-AFF336E33371}" type="presParOf" srcId="{BC6707B3-B3A4-4887-8B05-423A790C1C2B}" destId="{537FAC5E-81D9-4C9B-9A5F-8AFE4EDECC29}" srcOrd="1" destOrd="0" presId="urn:microsoft.com/office/officeart/2018/2/layout/IconVerticalSolidList"/>
    <dgm:cxn modelId="{F1557738-2BFA-48F7-BB0A-3034036394DE}" type="presParOf" srcId="{BC6707B3-B3A4-4887-8B05-423A790C1C2B}" destId="{2AEF4822-6562-4689-937A-615E76662F7F}" srcOrd="2" destOrd="0" presId="urn:microsoft.com/office/officeart/2018/2/layout/IconVerticalSolidList"/>
    <dgm:cxn modelId="{1C934B2A-87C4-4DF0-837E-184DA1BAC10A}" type="presParOf" srcId="{BC6707B3-B3A4-4887-8B05-423A790C1C2B}" destId="{C2EF987B-F133-4538-B270-82A292AAA550}" srcOrd="3" destOrd="0" presId="urn:microsoft.com/office/officeart/2018/2/layout/IconVerticalSolidList"/>
    <dgm:cxn modelId="{5B9A530E-421B-46B6-BB82-75366024CC36}" type="presParOf" srcId="{7FE475D8-1602-4A7E-93C7-A673D5108158}" destId="{DBA1D339-4AFB-4D6F-97F6-07146E67D2F6}" srcOrd="5" destOrd="0" presId="urn:microsoft.com/office/officeart/2018/2/layout/IconVerticalSolidList"/>
    <dgm:cxn modelId="{D6D09556-A0CC-48A0-A4D5-C048D48966E6}" type="presParOf" srcId="{7FE475D8-1602-4A7E-93C7-A673D5108158}" destId="{589F883B-BE1B-4F57-BA1C-82C7DFDD064A}" srcOrd="6" destOrd="0" presId="urn:microsoft.com/office/officeart/2018/2/layout/IconVerticalSolidList"/>
    <dgm:cxn modelId="{B78184E7-A024-4FA0-A59E-75A49F1C0D22}" type="presParOf" srcId="{589F883B-BE1B-4F57-BA1C-82C7DFDD064A}" destId="{2E0D6B5E-99D1-44D4-9B0E-9FEE98E6215E}" srcOrd="0" destOrd="0" presId="urn:microsoft.com/office/officeart/2018/2/layout/IconVerticalSolidList"/>
    <dgm:cxn modelId="{275595E0-141B-481A-AFCF-6C445E1785CC}" type="presParOf" srcId="{589F883B-BE1B-4F57-BA1C-82C7DFDD064A}" destId="{5D7BB798-BC00-4FB5-8679-67183ECB05F8}" srcOrd="1" destOrd="0" presId="urn:microsoft.com/office/officeart/2018/2/layout/IconVerticalSolidList"/>
    <dgm:cxn modelId="{65EC3115-B8FD-4654-8703-FC86EE81C0BE}" type="presParOf" srcId="{589F883B-BE1B-4F57-BA1C-82C7DFDD064A}" destId="{F724229D-6321-42D5-8169-F277A16A02CE}" srcOrd="2" destOrd="0" presId="urn:microsoft.com/office/officeart/2018/2/layout/IconVerticalSolidList"/>
    <dgm:cxn modelId="{871B79A0-9848-4655-9FFF-1B017A372C09}" type="presParOf" srcId="{589F883B-BE1B-4F57-BA1C-82C7DFDD064A}" destId="{572C635D-4417-40D6-A97B-37F209C2CE8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55FCE02-E617-4B91-BC10-B7D7BE9D425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B399A832-47D3-46F6-8474-6930C63EC4AF}">
      <dgm:prSet/>
      <dgm:spPr/>
      <dgm:t>
        <a:bodyPr/>
        <a:lstStyle/>
        <a:p>
          <a:r>
            <a:rPr lang="en-US" dirty="0"/>
            <a:t>Low ATPI (0-10): very economically disadvantaged. Eligible for up to 50% in principal forgiveness </a:t>
          </a:r>
        </a:p>
      </dgm:t>
    </dgm:pt>
    <dgm:pt modelId="{5D3F62C6-8DED-4A36-9412-86455CF25560}" type="parTrans" cxnId="{9423286A-40AC-4468-BDF5-0881B607779F}">
      <dgm:prSet/>
      <dgm:spPr/>
      <dgm:t>
        <a:bodyPr/>
        <a:lstStyle/>
        <a:p>
          <a:endParaRPr lang="en-US"/>
        </a:p>
      </dgm:t>
    </dgm:pt>
    <dgm:pt modelId="{AD560C20-ABCB-453E-AC98-FE425E53B5AE}" type="sibTrans" cxnId="{9423286A-40AC-4468-BDF5-0881B607779F}">
      <dgm:prSet/>
      <dgm:spPr/>
      <dgm:t>
        <a:bodyPr/>
        <a:lstStyle/>
        <a:p>
          <a:endParaRPr lang="en-US"/>
        </a:p>
      </dgm:t>
    </dgm:pt>
    <dgm:pt modelId="{F6BD698F-545F-4C70-A4D5-82C994CF3CBB}">
      <dgm:prSet/>
      <dgm:spPr/>
      <dgm:t>
        <a:bodyPr/>
        <a:lstStyle/>
        <a:p>
          <a:r>
            <a:rPr lang="en-US" dirty="0"/>
            <a:t>Mid-range (20–30): moderately economically disadvantaged. Eligible for up to 40% principal forgiveness  </a:t>
          </a:r>
        </a:p>
      </dgm:t>
    </dgm:pt>
    <dgm:pt modelId="{BAFFF483-841E-49C7-8E53-EE0F68ADB041}" type="parTrans" cxnId="{84768D62-3B5F-4C5B-95CF-DB537C10E90A}">
      <dgm:prSet/>
      <dgm:spPr/>
      <dgm:t>
        <a:bodyPr/>
        <a:lstStyle/>
        <a:p>
          <a:endParaRPr lang="en-US"/>
        </a:p>
      </dgm:t>
    </dgm:pt>
    <dgm:pt modelId="{CCF36D9F-EC07-44F2-8BCC-F9E3986EFD09}" type="sibTrans" cxnId="{84768D62-3B5F-4C5B-95CF-DB537C10E90A}">
      <dgm:prSet/>
      <dgm:spPr/>
      <dgm:t>
        <a:bodyPr/>
        <a:lstStyle/>
        <a:p>
          <a:endParaRPr lang="en-US"/>
        </a:p>
      </dgm:t>
    </dgm:pt>
    <dgm:pt modelId="{72D46739-7E73-4491-BABE-B076C53322AA}">
      <dgm:prSet/>
      <dgm:spPr/>
      <dgm:t>
        <a:bodyPr/>
        <a:lstStyle/>
        <a:p>
          <a:r>
            <a:rPr lang="en-US" dirty="0"/>
            <a:t>High-range (40-50): slightly economically disadvantaged. Eligible for up to 30% principal forgiveness </a:t>
          </a:r>
        </a:p>
      </dgm:t>
    </dgm:pt>
    <dgm:pt modelId="{86118AE3-0259-40D6-8DE8-ECDC0B8F4909}" type="parTrans" cxnId="{5A7779FD-9F72-4929-9E11-6E581AEEB4AC}">
      <dgm:prSet/>
      <dgm:spPr/>
      <dgm:t>
        <a:bodyPr/>
        <a:lstStyle/>
        <a:p>
          <a:endParaRPr lang="en-US"/>
        </a:p>
      </dgm:t>
    </dgm:pt>
    <dgm:pt modelId="{8CE5D8FA-7C00-4FC9-B692-599D1C8BDCEC}" type="sibTrans" cxnId="{5A7779FD-9F72-4929-9E11-6E581AEEB4AC}">
      <dgm:prSet/>
      <dgm:spPr/>
      <dgm:t>
        <a:bodyPr/>
        <a:lstStyle/>
        <a:p>
          <a:endParaRPr lang="en-US"/>
        </a:p>
      </dgm:t>
    </dgm:pt>
    <dgm:pt modelId="{DDF54BE2-4D70-42E7-8A67-F7BEDA267B76}">
      <dgm:prSet/>
      <dgm:spPr/>
      <dgm:t>
        <a:bodyPr/>
        <a:lstStyle/>
        <a:p>
          <a:r>
            <a:rPr lang="en-US" dirty="0"/>
            <a:t>Financially disadvantaged economic status based on the SRF </a:t>
          </a:r>
          <a:r>
            <a:rPr lang="en-US" u="sng" dirty="0">
              <a:hlinkClick xmlns:r="http://schemas.openxmlformats.org/officeDocument/2006/relationships" r:id="rId1"/>
            </a:rPr>
            <a:t>Ability to Pay Index (ATPI)</a:t>
          </a:r>
          <a:r>
            <a:rPr lang="en-US" dirty="0"/>
            <a:t> scores of 50 or less</a:t>
          </a:r>
        </a:p>
      </dgm:t>
    </dgm:pt>
    <dgm:pt modelId="{C2A16223-57BA-42DB-ACD7-48F1E6A13BBB}" type="parTrans" cxnId="{0E369E64-400A-4382-B15C-7DCCC396825F}">
      <dgm:prSet/>
      <dgm:spPr/>
      <dgm:t>
        <a:bodyPr/>
        <a:lstStyle/>
        <a:p>
          <a:endParaRPr lang="en-US"/>
        </a:p>
      </dgm:t>
    </dgm:pt>
    <dgm:pt modelId="{C8645694-D392-4853-BFEC-CA3A15E3CC5B}" type="sibTrans" cxnId="{0E369E64-400A-4382-B15C-7DCCC396825F}">
      <dgm:prSet/>
      <dgm:spPr/>
      <dgm:t>
        <a:bodyPr/>
        <a:lstStyle/>
        <a:p>
          <a:endParaRPr lang="en-US"/>
        </a:p>
      </dgm:t>
    </dgm:pt>
    <dgm:pt modelId="{7FE475D8-1602-4A7E-93C7-A673D5108158}" type="pres">
      <dgm:prSet presAssocID="{055FCE02-E617-4B91-BC10-B7D7BE9D4257}" presName="root" presStyleCnt="0">
        <dgm:presLayoutVars>
          <dgm:dir/>
          <dgm:resizeHandles val="exact"/>
        </dgm:presLayoutVars>
      </dgm:prSet>
      <dgm:spPr/>
    </dgm:pt>
    <dgm:pt modelId="{AADCA0B1-309E-4CB6-A34E-77E9265888FF}" type="pres">
      <dgm:prSet presAssocID="{B399A832-47D3-46F6-8474-6930C63EC4AF}" presName="compNode" presStyleCnt="0"/>
      <dgm:spPr/>
    </dgm:pt>
    <dgm:pt modelId="{30C27C3F-7ABF-42A9-96F0-A077D00D27BD}" type="pres">
      <dgm:prSet presAssocID="{B399A832-47D3-46F6-8474-6930C63EC4AF}" presName="bgRect" presStyleLbl="bgShp" presStyleIdx="0" presStyleCnt="4"/>
      <dgm:spPr>
        <a:solidFill>
          <a:schemeClr val="tx2">
            <a:lumMod val="20000"/>
            <a:lumOff val="80000"/>
            <a:alpha val="50000"/>
          </a:schemeClr>
        </a:solidFill>
        <a:ln>
          <a:solidFill>
            <a:schemeClr val="tx2">
              <a:lumMod val="75000"/>
            </a:schemeClr>
          </a:solidFill>
        </a:ln>
      </dgm:spPr>
    </dgm:pt>
    <dgm:pt modelId="{814AFC7C-826B-4F68-8B00-A915AA21022B}" type="pres">
      <dgm:prSet presAssocID="{B399A832-47D3-46F6-8474-6930C63EC4AF}" presName="iconRect" presStyleLbl="node1" presStyleIdx="0" presStyleCnt="4"/>
      <dgm:spPr>
        <a:blipFill>
          <a:blip xmlns:r="http://schemas.openxmlformats.org/officeDocument/2006/relationships" r:embed="rId2">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Cheers"/>
        </a:ext>
      </dgm:extLst>
    </dgm:pt>
    <dgm:pt modelId="{385A8DF9-C9A5-4D83-B72B-5C191BB1C3E2}" type="pres">
      <dgm:prSet presAssocID="{B399A832-47D3-46F6-8474-6930C63EC4AF}" presName="spaceRect" presStyleCnt="0"/>
      <dgm:spPr/>
    </dgm:pt>
    <dgm:pt modelId="{2C3251E1-DA1A-4DD7-8F57-E167479FB31C}" type="pres">
      <dgm:prSet presAssocID="{B399A832-47D3-46F6-8474-6930C63EC4AF}" presName="parTx" presStyleLbl="revTx" presStyleIdx="0" presStyleCnt="4">
        <dgm:presLayoutVars>
          <dgm:chMax val="0"/>
          <dgm:chPref val="0"/>
        </dgm:presLayoutVars>
      </dgm:prSet>
      <dgm:spPr/>
    </dgm:pt>
    <dgm:pt modelId="{DFF6855E-27CE-4C5A-B655-E0D2B95FE534}" type="pres">
      <dgm:prSet presAssocID="{AD560C20-ABCB-453E-AC98-FE425E53B5AE}" presName="sibTrans" presStyleCnt="0"/>
      <dgm:spPr/>
    </dgm:pt>
    <dgm:pt modelId="{FF6FEEAB-F1F1-43B8-BE64-2891D5DDB5FE}" type="pres">
      <dgm:prSet presAssocID="{F6BD698F-545F-4C70-A4D5-82C994CF3CBB}" presName="compNode" presStyleCnt="0"/>
      <dgm:spPr/>
    </dgm:pt>
    <dgm:pt modelId="{D382835A-BBB5-492E-8E2D-6719BDCAC6C5}" type="pres">
      <dgm:prSet presAssocID="{F6BD698F-545F-4C70-A4D5-82C994CF3CBB}" presName="bgRect" presStyleLbl="bgShp" presStyleIdx="1" presStyleCnt="4"/>
      <dgm:spPr>
        <a:solidFill>
          <a:schemeClr val="tx2">
            <a:lumMod val="20000"/>
            <a:lumOff val="80000"/>
            <a:alpha val="50000"/>
          </a:schemeClr>
        </a:solidFill>
        <a:ln>
          <a:solidFill>
            <a:schemeClr val="tx2">
              <a:lumMod val="75000"/>
            </a:schemeClr>
          </a:solidFill>
        </a:ln>
      </dgm:spPr>
    </dgm:pt>
    <dgm:pt modelId="{173ABFAE-1408-4024-8210-C42DA620E688}" type="pres">
      <dgm:prSet presAssocID="{F6BD698F-545F-4C70-A4D5-82C994CF3CBB}" presName="iconRect" presStyleLbl="node1" presStyleIdx="1" presStyleCnt="4"/>
      <dgm:spPr>
        <a:blipFill>
          <a:blip xmlns:r="http://schemas.openxmlformats.org/officeDocument/2006/relationships" r:embed="rId4">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Moon Viewing Ceremony"/>
        </a:ext>
      </dgm:extLst>
    </dgm:pt>
    <dgm:pt modelId="{BDB4A168-936C-4729-B9C8-F3F7D6BD57D3}" type="pres">
      <dgm:prSet presAssocID="{F6BD698F-545F-4C70-A4D5-82C994CF3CBB}" presName="spaceRect" presStyleCnt="0"/>
      <dgm:spPr/>
    </dgm:pt>
    <dgm:pt modelId="{7CA97CF8-D249-4761-AFCB-2FFC1BA4CEFA}" type="pres">
      <dgm:prSet presAssocID="{F6BD698F-545F-4C70-A4D5-82C994CF3CBB}" presName="parTx" presStyleLbl="revTx" presStyleIdx="1" presStyleCnt="4">
        <dgm:presLayoutVars>
          <dgm:chMax val="0"/>
          <dgm:chPref val="0"/>
        </dgm:presLayoutVars>
      </dgm:prSet>
      <dgm:spPr/>
    </dgm:pt>
    <dgm:pt modelId="{DA63247C-084F-4FF1-967E-7AF2E803A997}" type="pres">
      <dgm:prSet presAssocID="{CCF36D9F-EC07-44F2-8BCC-F9E3986EFD09}" presName="sibTrans" presStyleCnt="0"/>
      <dgm:spPr/>
    </dgm:pt>
    <dgm:pt modelId="{BC6707B3-B3A4-4887-8B05-423A790C1C2B}" type="pres">
      <dgm:prSet presAssocID="{72D46739-7E73-4491-BABE-B076C53322AA}" presName="compNode" presStyleCnt="0"/>
      <dgm:spPr/>
    </dgm:pt>
    <dgm:pt modelId="{557AA224-8E10-476F-B7C8-B0422DD8D897}" type="pres">
      <dgm:prSet presAssocID="{72D46739-7E73-4491-BABE-B076C53322AA}" presName="bgRect" presStyleLbl="bgShp" presStyleIdx="2" presStyleCnt="4"/>
      <dgm:spPr>
        <a:solidFill>
          <a:schemeClr val="tx2">
            <a:lumMod val="20000"/>
            <a:lumOff val="80000"/>
            <a:alpha val="50000"/>
          </a:schemeClr>
        </a:solidFill>
        <a:ln>
          <a:solidFill>
            <a:schemeClr val="tx2">
              <a:lumMod val="75000"/>
            </a:schemeClr>
          </a:solidFill>
        </a:ln>
      </dgm:spPr>
    </dgm:pt>
    <dgm:pt modelId="{537FAC5E-81D9-4C9B-9A5F-8AFE4EDECC29}" type="pres">
      <dgm:prSet presAssocID="{72D46739-7E73-4491-BABE-B076C53322AA}" presName="iconRect" presStyleLbl="node1" presStyleIdx="2" presStyleCnt="4"/>
      <dgm:spPr>
        <a:blipFill>
          <a:blip xmlns:r="http://schemas.openxmlformats.org/officeDocument/2006/relationships" r:embed="rId6">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Cycle with People"/>
        </a:ext>
      </dgm:extLst>
    </dgm:pt>
    <dgm:pt modelId="{2AEF4822-6562-4689-937A-615E76662F7F}" type="pres">
      <dgm:prSet presAssocID="{72D46739-7E73-4491-BABE-B076C53322AA}" presName="spaceRect" presStyleCnt="0"/>
      <dgm:spPr/>
    </dgm:pt>
    <dgm:pt modelId="{C2EF987B-F133-4538-B270-82A292AAA550}" type="pres">
      <dgm:prSet presAssocID="{72D46739-7E73-4491-BABE-B076C53322AA}" presName="parTx" presStyleLbl="revTx" presStyleIdx="2" presStyleCnt="4">
        <dgm:presLayoutVars>
          <dgm:chMax val="0"/>
          <dgm:chPref val="0"/>
        </dgm:presLayoutVars>
      </dgm:prSet>
      <dgm:spPr/>
    </dgm:pt>
    <dgm:pt modelId="{DBA1D339-4AFB-4D6F-97F6-07146E67D2F6}" type="pres">
      <dgm:prSet presAssocID="{8CE5D8FA-7C00-4FC9-B692-599D1C8BDCEC}" presName="sibTrans" presStyleCnt="0"/>
      <dgm:spPr/>
    </dgm:pt>
    <dgm:pt modelId="{589F883B-BE1B-4F57-BA1C-82C7DFDD064A}" type="pres">
      <dgm:prSet presAssocID="{DDF54BE2-4D70-42E7-8A67-F7BEDA267B76}" presName="compNode" presStyleCnt="0"/>
      <dgm:spPr/>
    </dgm:pt>
    <dgm:pt modelId="{2E0D6B5E-99D1-44D4-9B0E-9FEE98E6215E}" type="pres">
      <dgm:prSet presAssocID="{DDF54BE2-4D70-42E7-8A67-F7BEDA267B76}" presName="bgRect" presStyleLbl="bgShp" presStyleIdx="3" presStyleCnt="4"/>
      <dgm:spPr>
        <a:solidFill>
          <a:schemeClr val="tx2">
            <a:lumMod val="20000"/>
            <a:lumOff val="80000"/>
            <a:alpha val="95000"/>
          </a:schemeClr>
        </a:solidFill>
        <a:ln>
          <a:solidFill>
            <a:schemeClr val="tx2">
              <a:lumMod val="75000"/>
            </a:schemeClr>
          </a:solidFill>
        </a:ln>
      </dgm:spPr>
    </dgm:pt>
    <dgm:pt modelId="{5D7BB798-BC00-4FB5-8679-67183ECB05F8}" type="pres">
      <dgm:prSet presAssocID="{DDF54BE2-4D70-42E7-8A67-F7BEDA267B76}" presName="iconRect" presStyleLbl="node1" presStyleIdx="3" presStyleCnt="4"/>
      <dgm:spPr>
        <a:blipFill>
          <a:blip xmlns:r="http://schemas.openxmlformats.org/officeDocument/2006/relationships" r:embed="rId8">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solidFill>
            <a:schemeClr val="tx2">
              <a:lumMod val="75000"/>
            </a:schemeClr>
          </a:solidFill>
        </a:ln>
      </dgm:spPr>
      <dgm:extLst>
        <a:ext uri="{E40237B7-FDA0-4F09-8148-C483321AD2D9}">
          <dgm14:cNvPr xmlns:dgm14="http://schemas.microsoft.com/office/drawing/2010/diagram" id="0" name="" descr="Dollar"/>
        </a:ext>
      </dgm:extLst>
    </dgm:pt>
    <dgm:pt modelId="{F724229D-6321-42D5-8169-F277A16A02CE}" type="pres">
      <dgm:prSet presAssocID="{DDF54BE2-4D70-42E7-8A67-F7BEDA267B76}" presName="spaceRect" presStyleCnt="0"/>
      <dgm:spPr/>
    </dgm:pt>
    <dgm:pt modelId="{572C635D-4417-40D6-A97B-37F209C2CE81}" type="pres">
      <dgm:prSet presAssocID="{DDF54BE2-4D70-42E7-8A67-F7BEDA267B76}" presName="parTx" presStyleLbl="revTx" presStyleIdx="3" presStyleCnt="4">
        <dgm:presLayoutVars>
          <dgm:chMax val="0"/>
          <dgm:chPref val="0"/>
        </dgm:presLayoutVars>
      </dgm:prSet>
      <dgm:spPr/>
    </dgm:pt>
  </dgm:ptLst>
  <dgm:cxnLst>
    <dgm:cxn modelId="{B427D917-EF3A-4226-A004-EDF8A2CD8DF2}" type="presOf" srcId="{F6BD698F-545F-4C70-A4D5-82C994CF3CBB}" destId="{7CA97CF8-D249-4761-AFCB-2FFC1BA4CEFA}" srcOrd="0" destOrd="0" presId="urn:microsoft.com/office/officeart/2018/2/layout/IconVerticalSolidList"/>
    <dgm:cxn modelId="{84768D62-3B5F-4C5B-95CF-DB537C10E90A}" srcId="{055FCE02-E617-4B91-BC10-B7D7BE9D4257}" destId="{F6BD698F-545F-4C70-A4D5-82C994CF3CBB}" srcOrd="1" destOrd="0" parTransId="{BAFFF483-841E-49C7-8E53-EE0F68ADB041}" sibTransId="{CCF36D9F-EC07-44F2-8BCC-F9E3986EFD09}"/>
    <dgm:cxn modelId="{0E369E64-400A-4382-B15C-7DCCC396825F}" srcId="{055FCE02-E617-4B91-BC10-B7D7BE9D4257}" destId="{DDF54BE2-4D70-42E7-8A67-F7BEDA267B76}" srcOrd="3" destOrd="0" parTransId="{C2A16223-57BA-42DB-ACD7-48F1E6A13BBB}" sibTransId="{C8645694-D392-4853-BFEC-CA3A15E3CC5B}"/>
    <dgm:cxn modelId="{9423286A-40AC-4468-BDF5-0881B607779F}" srcId="{055FCE02-E617-4B91-BC10-B7D7BE9D4257}" destId="{B399A832-47D3-46F6-8474-6930C63EC4AF}" srcOrd="0" destOrd="0" parTransId="{5D3F62C6-8DED-4A36-9412-86455CF25560}" sibTransId="{AD560C20-ABCB-453E-AC98-FE425E53B5AE}"/>
    <dgm:cxn modelId="{E7F1424D-2C16-4185-B03A-DE6878A4346E}" type="presOf" srcId="{72D46739-7E73-4491-BABE-B076C53322AA}" destId="{C2EF987B-F133-4538-B270-82A292AAA550}" srcOrd="0" destOrd="0" presId="urn:microsoft.com/office/officeart/2018/2/layout/IconVerticalSolidList"/>
    <dgm:cxn modelId="{6E1965B3-D14F-46F9-87C0-F1477FA7CBEB}" type="presOf" srcId="{DDF54BE2-4D70-42E7-8A67-F7BEDA267B76}" destId="{572C635D-4417-40D6-A97B-37F209C2CE81}" srcOrd="0" destOrd="0" presId="urn:microsoft.com/office/officeart/2018/2/layout/IconVerticalSolidList"/>
    <dgm:cxn modelId="{8096D5B8-E12C-4E17-B0D0-1155883860FD}" type="presOf" srcId="{B399A832-47D3-46F6-8474-6930C63EC4AF}" destId="{2C3251E1-DA1A-4DD7-8F57-E167479FB31C}" srcOrd="0" destOrd="0" presId="urn:microsoft.com/office/officeart/2018/2/layout/IconVerticalSolidList"/>
    <dgm:cxn modelId="{148587E4-6E79-418C-9AFB-E8B291BF9680}" type="presOf" srcId="{055FCE02-E617-4B91-BC10-B7D7BE9D4257}" destId="{7FE475D8-1602-4A7E-93C7-A673D5108158}" srcOrd="0" destOrd="0" presId="urn:microsoft.com/office/officeart/2018/2/layout/IconVerticalSolidList"/>
    <dgm:cxn modelId="{5A7779FD-9F72-4929-9E11-6E581AEEB4AC}" srcId="{055FCE02-E617-4B91-BC10-B7D7BE9D4257}" destId="{72D46739-7E73-4491-BABE-B076C53322AA}" srcOrd="2" destOrd="0" parTransId="{86118AE3-0259-40D6-8DE8-ECDC0B8F4909}" sibTransId="{8CE5D8FA-7C00-4FC9-B692-599D1C8BDCEC}"/>
    <dgm:cxn modelId="{F984DD2E-5ED5-4B0F-A744-9A26017FA243}" type="presParOf" srcId="{7FE475D8-1602-4A7E-93C7-A673D5108158}" destId="{AADCA0B1-309E-4CB6-A34E-77E9265888FF}" srcOrd="0" destOrd="0" presId="urn:microsoft.com/office/officeart/2018/2/layout/IconVerticalSolidList"/>
    <dgm:cxn modelId="{251375CD-0A09-4180-9363-94F81DACF059}" type="presParOf" srcId="{AADCA0B1-309E-4CB6-A34E-77E9265888FF}" destId="{30C27C3F-7ABF-42A9-96F0-A077D00D27BD}" srcOrd="0" destOrd="0" presId="urn:microsoft.com/office/officeart/2018/2/layout/IconVerticalSolidList"/>
    <dgm:cxn modelId="{F5156009-3F64-4C04-AF9B-2B23E2077849}" type="presParOf" srcId="{AADCA0B1-309E-4CB6-A34E-77E9265888FF}" destId="{814AFC7C-826B-4F68-8B00-A915AA21022B}" srcOrd="1" destOrd="0" presId="urn:microsoft.com/office/officeart/2018/2/layout/IconVerticalSolidList"/>
    <dgm:cxn modelId="{32CC2C6B-4FF6-4E4F-B2A5-CB9592D86111}" type="presParOf" srcId="{AADCA0B1-309E-4CB6-A34E-77E9265888FF}" destId="{385A8DF9-C9A5-4D83-B72B-5C191BB1C3E2}" srcOrd="2" destOrd="0" presId="urn:microsoft.com/office/officeart/2018/2/layout/IconVerticalSolidList"/>
    <dgm:cxn modelId="{BEF55F96-EF89-450C-B765-F99B545FE035}" type="presParOf" srcId="{AADCA0B1-309E-4CB6-A34E-77E9265888FF}" destId="{2C3251E1-DA1A-4DD7-8F57-E167479FB31C}" srcOrd="3" destOrd="0" presId="urn:microsoft.com/office/officeart/2018/2/layout/IconVerticalSolidList"/>
    <dgm:cxn modelId="{91FF4D1D-C3BF-4E23-BB55-C893384A3EF9}" type="presParOf" srcId="{7FE475D8-1602-4A7E-93C7-A673D5108158}" destId="{DFF6855E-27CE-4C5A-B655-E0D2B95FE534}" srcOrd="1" destOrd="0" presId="urn:microsoft.com/office/officeart/2018/2/layout/IconVerticalSolidList"/>
    <dgm:cxn modelId="{615E50F3-92FC-4260-AF91-93EB6182825B}" type="presParOf" srcId="{7FE475D8-1602-4A7E-93C7-A673D5108158}" destId="{FF6FEEAB-F1F1-43B8-BE64-2891D5DDB5FE}" srcOrd="2" destOrd="0" presId="urn:microsoft.com/office/officeart/2018/2/layout/IconVerticalSolidList"/>
    <dgm:cxn modelId="{E5DC734D-4BED-449F-9F1E-4FFE19015821}" type="presParOf" srcId="{FF6FEEAB-F1F1-43B8-BE64-2891D5DDB5FE}" destId="{D382835A-BBB5-492E-8E2D-6719BDCAC6C5}" srcOrd="0" destOrd="0" presId="urn:microsoft.com/office/officeart/2018/2/layout/IconVerticalSolidList"/>
    <dgm:cxn modelId="{A4E18315-F9AF-4511-ADC9-4702ACAB0321}" type="presParOf" srcId="{FF6FEEAB-F1F1-43B8-BE64-2891D5DDB5FE}" destId="{173ABFAE-1408-4024-8210-C42DA620E688}" srcOrd="1" destOrd="0" presId="urn:microsoft.com/office/officeart/2018/2/layout/IconVerticalSolidList"/>
    <dgm:cxn modelId="{FB0E74EB-0204-46AF-9793-22141BC1D1FB}" type="presParOf" srcId="{FF6FEEAB-F1F1-43B8-BE64-2891D5DDB5FE}" destId="{BDB4A168-936C-4729-B9C8-F3F7D6BD57D3}" srcOrd="2" destOrd="0" presId="urn:microsoft.com/office/officeart/2018/2/layout/IconVerticalSolidList"/>
    <dgm:cxn modelId="{B6032154-03CF-48B2-95F9-B3BAB608AB28}" type="presParOf" srcId="{FF6FEEAB-F1F1-43B8-BE64-2891D5DDB5FE}" destId="{7CA97CF8-D249-4761-AFCB-2FFC1BA4CEFA}" srcOrd="3" destOrd="0" presId="urn:microsoft.com/office/officeart/2018/2/layout/IconVerticalSolidList"/>
    <dgm:cxn modelId="{B2A4A74C-31E8-4E38-8861-629FBE77F41E}" type="presParOf" srcId="{7FE475D8-1602-4A7E-93C7-A673D5108158}" destId="{DA63247C-084F-4FF1-967E-7AF2E803A997}" srcOrd="3" destOrd="0" presId="urn:microsoft.com/office/officeart/2018/2/layout/IconVerticalSolidList"/>
    <dgm:cxn modelId="{90C67954-9295-4879-85BC-51845EE3AC8A}" type="presParOf" srcId="{7FE475D8-1602-4A7E-93C7-A673D5108158}" destId="{BC6707B3-B3A4-4887-8B05-423A790C1C2B}" srcOrd="4" destOrd="0" presId="urn:microsoft.com/office/officeart/2018/2/layout/IconVerticalSolidList"/>
    <dgm:cxn modelId="{598D94BE-1C54-41E7-B958-07B72CF1B8E6}" type="presParOf" srcId="{BC6707B3-B3A4-4887-8B05-423A790C1C2B}" destId="{557AA224-8E10-476F-B7C8-B0422DD8D897}" srcOrd="0" destOrd="0" presId="urn:microsoft.com/office/officeart/2018/2/layout/IconVerticalSolidList"/>
    <dgm:cxn modelId="{EEACFC7B-0B4F-4EDB-8430-AFF336E33371}" type="presParOf" srcId="{BC6707B3-B3A4-4887-8B05-423A790C1C2B}" destId="{537FAC5E-81D9-4C9B-9A5F-8AFE4EDECC29}" srcOrd="1" destOrd="0" presId="urn:microsoft.com/office/officeart/2018/2/layout/IconVerticalSolidList"/>
    <dgm:cxn modelId="{F1557738-2BFA-48F7-BB0A-3034036394DE}" type="presParOf" srcId="{BC6707B3-B3A4-4887-8B05-423A790C1C2B}" destId="{2AEF4822-6562-4689-937A-615E76662F7F}" srcOrd="2" destOrd="0" presId="urn:microsoft.com/office/officeart/2018/2/layout/IconVerticalSolidList"/>
    <dgm:cxn modelId="{1C934B2A-87C4-4DF0-837E-184DA1BAC10A}" type="presParOf" srcId="{BC6707B3-B3A4-4887-8B05-423A790C1C2B}" destId="{C2EF987B-F133-4538-B270-82A292AAA550}" srcOrd="3" destOrd="0" presId="urn:microsoft.com/office/officeart/2018/2/layout/IconVerticalSolidList"/>
    <dgm:cxn modelId="{5B9A530E-421B-46B6-BB82-75366024CC36}" type="presParOf" srcId="{7FE475D8-1602-4A7E-93C7-A673D5108158}" destId="{DBA1D339-4AFB-4D6F-97F6-07146E67D2F6}" srcOrd="5" destOrd="0" presId="urn:microsoft.com/office/officeart/2018/2/layout/IconVerticalSolidList"/>
    <dgm:cxn modelId="{D6D09556-A0CC-48A0-A4D5-C048D48966E6}" type="presParOf" srcId="{7FE475D8-1602-4A7E-93C7-A673D5108158}" destId="{589F883B-BE1B-4F57-BA1C-82C7DFDD064A}" srcOrd="6" destOrd="0" presId="urn:microsoft.com/office/officeart/2018/2/layout/IconVerticalSolidList"/>
    <dgm:cxn modelId="{B78184E7-A024-4FA0-A59E-75A49F1C0D22}" type="presParOf" srcId="{589F883B-BE1B-4F57-BA1C-82C7DFDD064A}" destId="{2E0D6B5E-99D1-44D4-9B0E-9FEE98E6215E}" srcOrd="0" destOrd="0" presId="urn:microsoft.com/office/officeart/2018/2/layout/IconVerticalSolidList"/>
    <dgm:cxn modelId="{275595E0-141B-481A-AFCF-6C445E1785CC}" type="presParOf" srcId="{589F883B-BE1B-4F57-BA1C-82C7DFDD064A}" destId="{5D7BB798-BC00-4FB5-8679-67183ECB05F8}" srcOrd="1" destOrd="0" presId="urn:microsoft.com/office/officeart/2018/2/layout/IconVerticalSolidList"/>
    <dgm:cxn modelId="{65EC3115-B8FD-4654-8703-FC86EE81C0BE}" type="presParOf" srcId="{589F883B-BE1B-4F57-BA1C-82C7DFDD064A}" destId="{F724229D-6321-42D5-8169-F277A16A02CE}" srcOrd="2" destOrd="0" presId="urn:microsoft.com/office/officeart/2018/2/layout/IconVerticalSolidList"/>
    <dgm:cxn modelId="{871B79A0-9848-4655-9FFF-1B017A372C09}" type="presParOf" srcId="{589F883B-BE1B-4F57-BA1C-82C7DFDD064A}" destId="{572C635D-4417-40D6-A97B-37F209C2CE8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8E9B31-2B78-448E-A035-1AE618625CDD}">
      <dsp:nvSpPr>
        <dsp:cNvPr id="0" name=""/>
        <dsp:cNvSpPr/>
      </dsp:nvSpPr>
      <dsp:spPr>
        <a:xfrm>
          <a:off x="2053631" y="1885179"/>
          <a:ext cx="1321355" cy="1134614"/>
        </a:xfrm>
        <a:prstGeom prst="hexagon">
          <a:avLst>
            <a:gd name="adj" fmla="val 25000"/>
            <a:gd name="vf" fmla="val 11547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Open Sans" panose="020B0606030504020204" pitchFamily="34" charset="0"/>
              <a:ea typeface="Open Sans" panose="020B0606030504020204" pitchFamily="34" charset="0"/>
              <a:cs typeface="Open Sans" panose="020B0606030504020204" pitchFamily="34" charset="0"/>
            </a:rPr>
            <a:t>American Rescue Plan Grants</a:t>
          </a:r>
        </a:p>
      </dsp:txBody>
      <dsp:txXfrm>
        <a:off x="2258295" y="2060919"/>
        <a:ext cx="912027" cy="783134"/>
      </dsp:txXfrm>
    </dsp:sp>
    <dsp:sp modelId="{69A42F89-1D08-41BA-A9AF-8C23B58F1FBC}">
      <dsp:nvSpPr>
        <dsp:cNvPr id="0" name=""/>
        <dsp:cNvSpPr/>
      </dsp:nvSpPr>
      <dsp:spPr>
        <a:xfrm>
          <a:off x="2085158" y="2392398"/>
          <a:ext cx="154134" cy="133006"/>
        </a:xfrm>
        <a:prstGeom prst="hexagon">
          <a:avLst>
            <a:gd name="adj" fmla="val 25000"/>
            <a:gd name="vf" fmla="val 115470"/>
          </a:avLst>
        </a:prstGeom>
        <a:noFill/>
        <a:ln w="9525" cap="flat" cmpd="sng" algn="ctr">
          <a:noFill/>
          <a:prstDash val="solid"/>
        </a:ln>
        <a:effectLst/>
      </dsp:spPr>
      <dsp:style>
        <a:lnRef idx="1">
          <a:scrgbClr r="0" g="0" b="0"/>
        </a:lnRef>
        <a:fillRef idx="1">
          <a:scrgbClr r="0" g="0" b="0"/>
        </a:fillRef>
        <a:effectRef idx="0">
          <a:scrgbClr r="0" g="0" b="0"/>
        </a:effectRef>
        <a:fontRef idx="minor"/>
      </dsp:style>
    </dsp:sp>
    <dsp:sp modelId="{A2E37D00-978B-4A31-AD13-99B0811AB0AD}">
      <dsp:nvSpPr>
        <dsp:cNvPr id="0" name=""/>
        <dsp:cNvSpPr/>
      </dsp:nvSpPr>
      <dsp:spPr>
        <a:xfrm>
          <a:off x="916537" y="1257783"/>
          <a:ext cx="1321355" cy="1134614"/>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7000" r="-7000"/>
          </a:stretch>
        </a:blip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1039E06-DF6F-481C-89CB-2B05041F63EA}">
      <dsp:nvSpPr>
        <dsp:cNvPr id="0" name=""/>
        <dsp:cNvSpPr/>
      </dsp:nvSpPr>
      <dsp:spPr>
        <a:xfrm>
          <a:off x="1821728" y="2241857"/>
          <a:ext cx="154134" cy="133006"/>
        </a:xfrm>
        <a:prstGeom prst="hexagon">
          <a:avLst>
            <a:gd name="adj" fmla="val 25000"/>
            <a:gd name="vf" fmla="val 115470"/>
          </a:avLst>
        </a:prstGeom>
        <a:noFill/>
        <a:ln w="9525" cap="flat" cmpd="sng" algn="ctr">
          <a:noFill/>
          <a:prstDash val="solid"/>
        </a:ln>
        <a:effectLst/>
      </dsp:spPr>
      <dsp:style>
        <a:lnRef idx="1">
          <a:scrgbClr r="0" g="0" b="0"/>
        </a:lnRef>
        <a:fillRef idx="1">
          <a:scrgbClr r="0" g="0" b="0"/>
        </a:fillRef>
        <a:effectRef idx="0">
          <a:scrgbClr r="0" g="0" b="0"/>
        </a:effectRef>
        <a:fontRef idx="minor"/>
      </dsp:style>
    </dsp:sp>
    <dsp:sp modelId="{270076F7-7FFD-4C2B-97E4-43B809EB9531}">
      <dsp:nvSpPr>
        <dsp:cNvPr id="0" name=""/>
        <dsp:cNvSpPr/>
      </dsp:nvSpPr>
      <dsp:spPr>
        <a:xfrm>
          <a:off x="3190725" y="1254362"/>
          <a:ext cx="1321355" cy="1134614"/>
        </a:xfrm>
        <a:prstGeom prst="hexagon">
          <a:avLst>
            <a:gd name="adj" fmla="val 25000"/>
            <a:gd name="vf" fmla="val 11547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Open Sans" panose="020B0606030504020204" pitchFamily="34" charset="0"/>
              <a:ea typeface="Open Sans" panose="020B0606030504020204" pitchFamily="34" charset="0"/>
              <a:cs typeface="Open Sans" panose="020B0606030504020204" pitchFamily="34" charset="0"/>
            </a:rPr>
            <a:t>State Revolving Fund Loans</a:t>
          </a:r>
        </a:p>
      </dsp:txBody>
      <dsp:txXfrm>
        <a:off x="3395389" y="1430102"/>
        <a:ext cx="912027" cy="783134"/>
      </dsp:txXfrm>
    </dsp:sp>
    <dsp:sp modelId="{4397E64E-440B-46D8-9D04-E04585F328DD}">
      <dsp:nvSpPr>
        <dsp:cNvPr id="0" name=""/>
        <dsp:cNvSpPr/>
      </dsp:nvSpPr>
      <dsp:spPr>
        <a:xfrm>
          <a:off x="4100120" y="2235870"/>
          <a:ext cx="154134" cy="133006"/>
        </a:xfrm>
        <a:prstGeom prst="hexagon">
          <a:avLst>
            <a:gd name="adj" fmla="val 25000"/>
            <a:gd name="vf" fmla="val 115470"/>
          </a:avLst>
        </a:prstGeom>
        <a:noFill/>
        <a:ln w="9525" cap="flat" cmpd="sng" algn="ctr">
          <a:noFill/>
          <a:prstDash val="solid"/>
        </a:ln>
        <a:effectLst/>
      </dsp:spPr>
      <dsp:style>
        <a:lnRef idx="1">
          <a:scrgbClr r="0" g="0" b="0"/>
        </a:lnRef>
        <a:fillRef idx="1">
          <a:scrgbClr r="0" g="0" b="0"/>
        </a:fillRef>
        <a:effectRef idx="0">
          <a:scrgbClr r="0" g="0" b="0"/>
        </a:effectRef>
        <a:fontRef idx="minor"/>
      </dsp:style>
    </dsp:sp>
    <dsp:sp modelId="{0A6F6F5B-540C-4061-80B5-7D50FBF8F4DC}">
      <dsp:nvSpPr>
        <dsp:cNvPr id="0" name=""/>
        <dsp:cNvSpPr/>
      </dsp:nvSpPr>
      <dsp:spPr>
        <a:xfrm>
          <a:off x="3201192" y="2424720"/>
          <a:ext cx="1321355" cy="1134614"/>
        </a:xfrm>
        <a:prstGeom prst="hexagon">
          <a:avLst>
            <a:gd name="adj" fmla="val 25000"/>
            <a:gd name="vf" fmla="val 115470"/>
          </a:avLst>
        </a:prstGeom>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7000" r="-7000"/>
          </a:stretch>
        </a:blip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B5D58AA-EA30-4C70-9963-4DFD0359EA9C}">
      <dsp:nvSpPr>
        <dsp:cNvPr id="0" name=""/>
        <dsp:cNvSpPr/>
      </dsp:nvSpPr>
      <dsp:spPr>
        <a:xfrm>
          <a:off x="4359347" y="2387693"/>
          <a:ext cx="154134" cy="133006"/>
        </a:xfrm>
        <a:prstGeom prst="hexagon">
          <a:avLst>
            <a:gd name="adj" fmla="val 25000"/>
            <a:gd name="vf" fmla="val 115470"/>
          </a:avLst>
        </a:prstGeom>
        <a:noFill/>
        <a:ln w="9525" cap="flat" cmpd="sng" algn="ctr">
          <a:noFill/>
          <a:prstDash val="solid"/>
        </a:ln>
        <a:effectLst/>
      </dsp:spPr>
      <dsp:style>
        <a:lnRef idx="1">
          <a:scrgbClr r="0" g="0" b="0"/>
        </a:lnRef>
        <a:fillRef idx="1">
          <a:scrgbClr r="0" g="0" b="0"/>
        </a:fillRef>
        <a:effectRef idx="0">
          <a:scrgbClr r="0" g="0" b="0"/>
        </a:effectRef>
        <a:fontRef idx="minor"/>
      </dsp:style>
    </dsp:sp>
    <dsp:sp modelId="{7B627671-0C94-4D03-87AE-31F3214EEB2B}">
      <dsp:nvSpPr>
        <dsp:cNvPr id="0" name=""/>
        <dsp:cNvSpPr/>
      </dsp:nvSpPr>
      <dsp:spPr>
        <a:xfrm>
          <a:off x="2053631" y="630816"/>
          <a:ext cx="1321355" cy="1134614"/>
        </a:xfrm>
        <a:prstGeom prst="hexagon">
          <a:avLst>
            <a:gd name="adj" fmla="val 25000"/>
            <a:gd name="vf" fmla="val 11547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Open Sans" panose="020B0606030504020204" pitchFamily="34" charset="0"/>
              <a:ea typeface="Open Sans" panose="020B0606030504020204" pitchFamily="34" charset="0"/>
              <a:cs typeface="Open Sans" panose="020B0606030504020204" pitchFamily="34" charset="0"/>
            </a:rPr>
            <a:t>State Revolving Fund Loans</a:t>
          </a:r>
        </a:p>
      </dsp:txBody>
      <dsp:txXfrm>
        <a:off x="2258295" y="806556"/>
        <a:ext cx="912027" cy="783134"/>
      </dsp:txXfrm>
    </dsp:sp>
    <dsp:sp modelId="{4FF041BB-626C-425F-8118-0C6F6DA53747}">
      <dsp:nvSpPr>
        <dsp:cNvPr id="0" name=""/>
        <dsp:cNvSpPr/>
      </dsp:nvSpPr>
      <dsp:spPr>
        <a:xfrm>
          <a:off x="2953217" y="646212"/>
          <a:ext cx="154134" cy="133006"/>
        </a:xfrm>
        <a:prstGeom prst="hexagon">
          <a:avLst>
            <a:gd name="adj" fmla="val 25000"/>
            <a:gd name="vf" fmla="val 115470"/>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A3C145A-A65B-49FF-88AD-D304F97EE530}">
      <dsp:nvSpPr>
        <dsp:cNvPr id="0" name=""/>
        <dsp:cNvSpPr/>
      </dsp:nvSpPr>
      <dsp:spPr>
        <a:xfrm>
          <a:off x="2064798" y="542107"/>
          <a:ext cx="1321355" cy="1134614"/>
        </a:xfrm>
        <a:prstGeom prst="hexagon">
          <a:avLst>
            <a:gd name="adj" fmla="val 25000"/>
            <a:gd name="vf" fmla="val 115470"/>
          </a:avLst>
        </a:prstGeom>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7000" r="-7000"/>
          </a:stretch>
        </a:blip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A9ABE90-31F6-451E-8B47-29BDB14649B1}">
      <dsp:nvSpPr>
        <dsp:cNvPr id="0" name=""/>
        <dsp:cNvSpPr/>
      </dsp:nvSpPr>
      <dsp:spPr>
        <a:xfrm>
          <a:off x="3227857" y="502514"/>
          <a:ext cx="154134" cy="133006"/>
        </a:xfrm>
        <a:prstGeom prst="hexagon">
          <a:avLst>
            <a:gd name="adj" fmla="val 25000"/>
            <a:gd name="vf" fmla="val 115470"/>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F94DAC8-26A4-4E4E-A44B-E7A40E8EB5AD}">
      <dsp:nvSpPr>
        <dsp:cNvPr id="0" name=""/>
        <dsp:cNvSpPr/>
      </dsp:nvSpPr>
      <dsp:spPr>
        <a:xfrm>
          <a:off x="4327119" y="628250"/>
          <a:ext cx="1321355" cy="1134614"/>
        </a:xfrm>
        <a:prstGeom prst="hexagon">
          <a:avLst>
            <a:gd name="adj" fmla="val 25000"/>
            <a:gd name="vf" fmla="val 11547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Open Sans" panose="020B0606030504020204" pitchFamily="34" charset="0"/>
              <a:ea typeface="Open Sans" panose="020B0606030504020204" pitchFamily="34" charset="0"/>
              <a:cs typeface="Open Sans" panose="020B0606030504020204" pitchFamily="34" charset="0"/>
            </a:rPr>
            <a:t>USDA Rural Development Grants and Loans</a:t>
          </a:r>
        </a:p>
      </dsp:txBody>
      <dsp:txXfrm>
        <a:off x="4531783" y="803990"/>
        <a:ext cx="912027" cy="783134"/>
      </dsp:txXfrm>
    </dsp:sp>
    <dsp:sp modelId="{FF0F5BC7-C7C5-4D2F-B162-4DC53D31F775}">
      <dsp:nvSpPr>
        <dsp:cNvPr id="0" name=""/>
        <dsp:cNvSpPr/>
      </dsp:nvSpPr>
      <dsp:spPr>
        <a:xfrm>
          <a:off x="5470518" y="1131192"/>
          <a:ext cx="154134" cy="133006"/>
        </a:xfrm>
        <a:prstGeom prst="hexagon">
          <a:avLst>
            <a:gd name="adj" fmla="val 25000"/>
            <a:gd name="vf" fmla="val 115470"/>
          </a:avLst>
        </a:prstGeom>
        <a:noFill/>
        <a:ln w="9525" cap="flat" cmpd="sng" algn="ctr">
          <a:noFill/>
          <a:prstDash val="solid"/>
        </a:ln>
        <a:effectLst/>
      </dsp:spPr>
      <dsp:style>
        <a:lnRef idx="1">
          <a:scrgbClr r="0" g="0" b="0"/>
        </a:lnRef>
        <a:fillRef idx="1">
          <a:scrgbClr r="0" g="0" b="0"/>
        </a:fillRef>
        <a:effectRef idx="0">
          <a:scrgbClr r="0" g="0" b="0"/>
        </a:effectRef>
        <a:fontRef idx="minor"/>
      </dsp:style>
    </dsp:sp>
    <dsp:sp modelId="{9AEC0137-7BF5-4CDE-886A-3453CEC8994A}">
      <dsp:nvSpPr>
        <dsp:cNvPr id="0" name=""/>
        <dsp:cNvSpPr/>
      </dsp:nvSpPr>
      <dsp:spPr>
        <a:xfrm>
          <a:off x="5464213" y="1266337"/>
          <a:ext cx="1321355" cy="1134614"/>
        </a:xfrm>
        <a:prstGeom prst="hexagon">
          <a:avLst>
            <a:gd name="adj" fmla="val 25000"/>
            <a:gd name="vf" fmla="val 11547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14000" r="-14000"/>
          </a:stretch>
        </a:blip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90A2039-BD09-4F9B-8AC5-9594F48633CE}">
      <dsp:nvSpPr>
        <dsp:cNvPr id="0" name=""/>
        <dsp:cNvSpPr/>
      </dsp:nvSpPr>
      <dsp:spPr>
        <a:xfrm>
          <a:off x="5722038" y="1286437"/>
          <a:ext cx="154134" cy="133006"/>
        </a:xfrm>
        <a:prstGeom prst="hexagon">
          <a:avLst>
            <a:gd name="adj" fmla="val 25000"/>
            <a:gd name="vf" fmla="val 115470"/>
          </a:avLst>
        </a:prstGeom>
        <a:noFill/>
        <a:ln w="9525" cap="flat" cmpd="sng" algn="ctr">
          <a:noFill/>
          <a:prstDash val="solid"/>
        </a:ln>
        <a:effectLst/>
      </dsp:spPr>
      <dsp:style>
        <a:lnRef idx="1">
          <a:scrgbClr r="0" g="0" b="0"/>
        </a:lnRef>
        <a:fillRef idx="1">
          <a:scrgbClr r="0" g="0" b="0"/>
        </a:fillRef>
        <a:effectRef idx="0">
          <a:scrgbClr r="0" g="0" b="0"/>
        </a:effectRef>
        <a:fontRef idx="minor"/>
      </dsp:style>
    </dsp:sp>
    <dsp:sp modelId="{E3D9F1A7-49B6-408E-8300-11B667C2DF1E}">
      <dsp:nvSpPr>
        <dsp:cNvPr id="0" name=""/>
        <dsp:cNvSpPr/>
      </dsp:nvSpPr>
      <dsp:spPr>
        <a:xfrm>
          <a:off x="5464213" y="11974"/>
          <a:ext cx="1321355" cy="1134614"/>
        </a:xfrm>
        <a:prstGeom prst="hexagon">
          <a:avLst>
            <a:gd name="adj" fmla="val 25000"/>
            <a:gd name="vf" fmla="val 11547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Open Sans" panose="020B0606030504020204" pitchFamily="34" charset="0"/>
              <a:ea typeface="Open Sans" panose="020B0606030504020204" pitchFamily="34" charset="0"/>
              <a:cs typeface="Open Sans" panose="020B0606030504020204" pitchFamily="34" charset="0"/>
            </a:rPr>
            <a:t>Community Development Block Grants</a:t>
          </a:r>
        </a:p>
      </dsp:txBody>
      <dsp:txXfrm>
        <a:off x="5668877" y="187714"/>
        <a:ext cx="912027" cy="783134"/>
      </dsp:txXfrm>
    </dsp:sp>
    <dsp:sp modelId="{6F9F5407-FEFD-40B6-8E8C-E6FE1DE0D3B1}">
      <dsp:nvSpPr>
        <dsp:cNvPr id="0" name=""/>
        <dsp:cNvSpPr/>
      </dsp:nvSpPr>
      <dsp:spPr>
        <a:xfrm>
          <a:off x="6607613" y="520477"/>
          <a:ext cx="154134" cy="133006"/>
        </a:xfrm>
        <a:prstGeom prst="hexagon">
          <a:avLst>
            <a:gd name="adj" fmla="val 25000"/>
            <a:gd name="vf" fmla="val 115470"/>
          </a:avLst>
        </a:prstGeom>
        <a:noFill/>
        <a:ln w="9525" cap="flat" cmpd="sng" algn="ctr">
          <a:noFill/>
          <a:prstDash val="solid"/>
        </a:ln>
        <a:effectLst/>
      </dsp:spPr>
      <dsp:style>
        <a:lnRef idx="1">
          <a:scrgbClr r="0" g="0" b="0"/>
        </a:lnRef>
        <a:fillRef idx="1">
          <a:scrgbClr r="0" g="0" b="0"/>
        </a:fillRef>
        <a:effectRef idx="0">
          <a:scrgbClr r="0" g="0" b="0"/>
        </a:effectRef>
        <a:fontRef idx="minor"/>
      </dsp:style>
    </dsp:sp>
    <dsp:sp modelId="{59809B3D-A095-4CC5-BDE7-34BA2D213ADB}">
      <dsp:nvSpPr>
        <dsp:cNvPr id="0" name=""/>
        <dsp:cNvSpPr/>
      </dsp:nvSpPr>
      <dsp:spPr>
        <a:xfrm>
          <a:off x="6601307" y="644929"/>
          <a:ext cx="1321355" cy="1134614"/>
        </a:xfrm>
        <a:prstGeom prst="hexagon">
          <a:avLst>
            <a:gd name="adj" fmla="val 25000"/>
            <a:gd name="vf" fmla="val 115470"/>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14000" r="-14000"/>
          </a:stretch>
        </a:blip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0470C3C-9D61-479B-8358-601470F600CE}">
      <dsp:nvSpPr>
        <dsp:cNvPr id="0" name=""/>
        <dsp:cNvSpPr/>
      </dsp:nvSpPr>
      <dsp:spPr>
        <a:xfrm>
          <a:off x="6864737" y="670162"/>
          <a:ext cx="154134" cy="133006"/>
        </a:xfrm>
        <a:prstGeom prst="hexagon">
          <a:avLst>
            <a:gd name="adj" fmla="val 25000"/>
            <a:gd name="vf" fmla="val 115470"/>
          </a:avLst>
        </a:prstGeom>
        <a:noFill/>
        <a:ln w="9525" cap="flat" cmpd="sng" algn="ctr">
          <a:noFill/>
          <a:prstDash val="solid"/>
        </a:ln>
        <a:effectLst/>
      </dsp:spPr>
      <dsp:style>
        <a:lnRef idx="1">
          <a:scrgbClr r="0" g="0" b="0"/>
        </a:lnRef>
        <a:fillRef idx="1">
          <a:scrgbClr r="0" g="0" b="0"/>
        </a:fillRef>
        <a:effectRef idx="0">
          <a:scrgbClr r="0" g="0" b="0"/>
        </a:effectRef>
        <a:fontRef idx="minor"/>
      </dsp:style>
    </dsp:sp>
    <dsp:sp modelId="{6E869AFF-1F08-47BE-A039-96CA8ABC0A95}">
      <dsp:nvSpPr>
        <dsp:cNvPr id="0" name=""/>
        <dsp:cNvSpPr/>
      </dsp:nvSpPr>
      <dsp:spPr>
        <a:xfrm>
          <a:off x="6601307" y="1897153"/>
          <a:ext cx="1321355" cy="1134614"/>
        </a:xfrm>
        <a:prstGeom prst="hexagon">
          <a:avLst>
            <a:gd name="adj" fmla="val 25000"/>
            <a:gd name="vf" fmla="val 11547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Open Sans" panose="020B0606030504020204" pitchFamily="34" charset="0"/>
              <a:ea typeface="Open Sans" panose="020B0606030504020204" pitchFamily="34" charset="0"/>
              <a:cs typeface="Open Sans" panose="020B0606030504020204" pitchFamily="34" charset="0"/>
            </a:rPr>
            <a:t>Infrastructure Investment and Jobs Act</a:t>
          </a:r>
        </a:p>
      </dsp:txBody>
      <dsp:txXfrm>
        <a:off x="6805971" y="2072893"/>
        <a:ext cx="912027" cy="783134"/>
      </dsp:txXfrm>
    </dsp:sp>
    <dsp:sp modelId="{A8DA73E9-514A-4297-942D-CFF07166DAC9}">
      <dsp:nvSpPr>
        <dsp:cNvPr id="0" name=""/>
        <dsp:cNvSpPr/>
      </dsp:nvSpPr>
      <dsp:spPr>
        <a:xfrm>
          <a:off x="6863336" y="2891064"/>
          <a:ext cx="154134" cy="133006"/>
        </a:xfrm>
        <a:prstGeom prst="hexagon">
          <a:avLst>
            <a:gd name="adj" fmla="val 25000"/>
            <a:gd name="vf" fmla="val 115470"/>
          </a:avLst>
        </a:prstGeom>
        <a:noFill/>
        <a:ln w="9525" cap="flat" cmpd="sng" algn="ctr">
          <a:noFill/>
          <a:prstDash val="solid"/>
        </a:ln>
        <a:effectLst/>
      </dsp:spPr>
      <dsp:style>
        <a:lnRef idx="1">
          <a:scrgbClr r="0" g="0" b="0"/>
        </a:lnRef>
        <a:fillRef idx="1">
          <a:scrgbClr r="0" g="0" b="0"/>
        </a:fillRef>
        <a:effectRef idx="0">
          <a:scrgbClr r="0" g="0" b="0"/>
        </a:effectRef>
        <a:fontRef idx="minor"/>
      </dsp:style>
    </dsp:sp>
    <dsp:sp modelId="{BBF00F7B-F281-4A4C-9DD1-77F143336911}">
      <dsp:nvSpPr>
        <dsp:cNvPr id="0" name=""/>
        <dsp:cNvSpPr/>
      </dsp:nvSpPr>
      <dsp:spPr>
        <a:xfrm>
          <a:off x="5464213" y="2518561"/>
          <a:ext cx="1321355" cy="1134614"/>
        </a:xfrm>
        <a:prstGeom prst="hexagon">
          <a:avLst>
            <a:gd name="adj" fmla="val 25000"/>
            <a:gd name="vf" fmla="val 115470"/>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l="-15000" r="-15000"/>
          </a:stretch>
        </a:blip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E1830A6-0836-4DF7-B9EB-B578A11DCF7D}">
      <dsp:nvSpPr>
        <dsp:cNvPr id="0" name=""/>
        <dsp:cNvSpPr/>
      </dsp:nvSpPr>
      <dsp:spPr>
        <a:xfrm>
          <a:off x="6618122" y="3016372"/>
          <a:ext cx="154134" cy="133006"/>
        </a:xfrm>
        <a:prstGeom prst="hexagon">
          <a:avLst>
            <a:gd name="adj" fmla="val 25000"/>
            <a:gd name="vf" fmla="val 115470"/>
          </a:avLst>
        </a:prstGeom>
        <a:noFill/>
        <a:ln w="9525" cap="flat" cmpd="sng" algn="ctr">
          <a:noFill/>
          <a:prstDash val="solid"/>
        </a:ln>
        <a:effectLst/>
      </dsp:spPr>
      <dsp:style>
        <a:lnRef idx="1">
          <a:scrgbClr r="0" g="0" b="0"/>
        </a:lnRef>
        <a:fillRef idx="1">
          <a:scrgbClr r="0" g="0" b="0"/>
        </a:fillRef>
        <a:effectRef idx="0">
          <a:scrgbClr r="0" g="0" b="0"/>
        </a:effectRef>
        <a:fontRef idx="minor"/>
      </dsp:style>
    </dsp:sp>
    <dsp:sp modelId="{469DC4F2-DD79-45B8-B511-214FF43E005A}">
      <dsp:nvSpPr>
        <dsp:cNvPr id="0" name=""/>
        <dsp:cNvSpPr/>
      </dsp:nvSpPr>
      <dsp:spPr>
        <a:xfrm>
          <a:off x="4313639" y="1862790"/>
          <a:ext cx="1321355" cy="1134614"/>
        </a:xfrm>
        <a:prstGeom prst="hexagon">
          <a:avLst>
            <a:gd name="adj" fmla="val 25000"/>
            <a:gd name="vf" fmla="val 11547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Open Sans" panose="020B0606030504020204" pitchFamily="34" charset="0"/>
              <a:ea typeface="Open Sans" panose="020B0606030504020204" pitchFamily="34" charset="0"/>
              <a:cs typeface="Open Sans" panose="020B0606030504020204" pitchFamily="34" charset="0"/>
            </a:rPr>
            <a:t>State Water Infrastructure Grants</a:t>
          </a:r>
        </a:p>
      </dsp:txBody>
      <dsp:txXfrm>
        <a:off x="4518303" y="2038530"/>
        <a:ext cx="912027" cy="783134"/>
      </dsp:txXfrm>
    </dsp:sp>
    <dsp:sp modelId="{E5FDC0F3-F5F6-4DBE-8A1C-1C46860397AD}">
      <dsp:nvSpPr>
        <dsp:cNvPr id="0" name=""/>
        <dsp:cNvSpPr/>
      </dsp:nvSpPr>
      <dsp:spPr>
        <a:xfrm>
          <a:off x="3227157" y="3014233"/>
          <a:ext cx="154134" cy="133006"/>
        </a:xfrm>
        <a:prstGeom prst="hexagon">
          <a:avLst>
            <a:gd name="adj" fmla="val 25000"/>
            <a:gd name="vf" fmla="val 115470"/>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4694927-6459-48DB-9E9B-627A2E07B469}">
      <dsp:nvSpPr>
        <dsp:cNvPr id="0" name=""/>
        <dsp:cNvSpPr/>
      </dsp:nvSpPr>
      <dsp:spPr>
        <a:xfrm>
          <a:off x="2052930" y="3142107"/>
          <a:ext cx="1321355" cy="1134614"/>
        </a:xfrm>
        <a:prstGeom prst="hexagon">
          <a:avLst>
            <a:gd name="adj" fmla="val 25000"/>
            <a:gd name="vf" fmla="val 115470"/>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l="-15000" r="-15000"/>
          </a:stretch>
        </a:blip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2460E53-ECF8-4DE7-9271-E024D3EDB30A}">
      <dsp:nvSpPr>
        <dsp:cNvPr id="0" name=""/>
        <dsp:cNvSpPr/>
      </dsp:nvSpPr>
      <dsp:spPr>
        <a:xfrm>
          <a:off x="2951816" y="3157931"/>
          <a:ext cx="154134" cy="133006"/>
        </a:xfrm>
        <a:prstGeom prst="hexagon">
          <a:avLst>
            <a:gd name="adj" fmla="val 25000"/>
            <a:gd name="vf" fmla="val 115470"/>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C27C3F-7ABF-42A9-96F0-A077D00D27BD}">
      <dsp:nvSpPr>
        <dsp:cNvPr id="0" name=""/>
        <dsp:cNvSpPr/>
      </dsp:nvSpPr>
      <dsp:spPr>
        <a:xfrm>
          <a:off x="0" y="1731"/>
          <a:ext cx="8839200" cy="877576"/>
        </a:xfrm>
        <a:prstGeom prst="roundRect">
          <a:avLst>
            <a:gd name="adj" fmla="val 10000"/>
          </a:avLst>
        </a:prstGeom>
        <a:solidFill>
          <a:schemeClr val="tx2">
            <a:lumMod val="20000"/>
            <a:lumOff val="80000"/>
            <a:alpha val="50000"/>
          </a:schemeClr>
        </a:solidFill>
        <a:ln>
          <a:solidFill>
            <a:schemeClr val="tx2">
              <a:lumMod val="75000"/>
            </a:schemeClr>
          </a:solidFill>
        </a:ln>
        <a:effectLst/>
      </dsp:spPr>
      <dsp:style>
        <a:lnRef idx="0">
          <a:scrgbClr r="0" g="0" b="0"/>
        </a:lnRef>
        <a:fillRef idx="1">
          <a:scrgbClr r="0" g="0" b="0"/>
        </a:fillRef>
        <a:effectRef idx="0">
          <a:scrgbClr r="0" g="0" b="0"/>
        </a:effectRef>
        <a:fontRef idx="minor"/>
      </dsp:style>
    </dsp:sp>
    <dsp:sp modelId="{814AFC7C-826B-4F68-8B00-A915AA21022B}">
      <dsp:nvSpPr>
        <dsp:cNvPr id="0" name=""/>
        <dsp:cNvSpPr/>
      </dsp:nvSpPr>
      <dsp:spPr>
        <a:xfrm>
          <a:off x="265466" y="199186"/>
          <a:ext cx="482666" cy="482666"/>
        </a:xfrm>
        <a:prstGeom prst="rect">
          <a:avLst/>
        </a:prstGeom>
        <a:blipFill>
          <a:blip xmlns:r="http://schemas.openxmlformats.org/officeDocument/2006/relationships" r:embed="rId1">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C3251E1-DA1A-4DD7-8F57-E167479FB31C}">
      <dsp:nvSpPr>
        <dsp:cNvPr id="0" name=""/>
        <dsp:cNvSpPr/>
      </dsp:nvSpPr>
      <dsp:spPr>
        <a:xfrm>
          <a:off x="1013600" y="1731"/>
          <a:ext cx="7825599" cy="8775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877" tIns="92877" rIns="92877" bIns="92877" numCol="1" spcCol="1270" anchor="ctr" anchorCtr="0">
          <a:noAutofit/>
        </a:bodyPr>
        <a:lstStyle/>
        <a:p>
          <a:pPr marL="0" lvl="0" indent="0" algn="l" defTabSz="977900">
            <a:lnSpc>
              <a:spcPct val="90000"/>
            </a:lnSpc>
            <a:spcBef>
              <a:spcPct val="0"/>
            </a:spcBef>
            <a:spcAft>
              <a:spcPct val="35000"/>
            </a:spcAft>
            <a:buNone/>
          </a:pPr>
          <a:r>
            <a:rPr lang="en-US" sz="2200" kern="1200" dirty="0"/>
            <a:t>Low ATPI (0-10): very economically disadvantaged. Eligible for up to 50% in principal forgiveness </a:t>
          </a:r>
        </a:p>
      </dsp:txBody>
      <dsp:txXfrm>
        <a:off x="1013600" y="1731"/>
        <a:ext cx="7825599" cy="877576"/>
      </dsp:txXfrm>
    </dsp:sp>
    <dsp:sp modelId="{D382835A-BBB5-492E-8E2D-6719BDCAC6C5}">
      <dsp:nvSpPr>
        <dsp:cNvPr id="0" name=""/>
        <dsp:cNvSpPr/>
      </dsp:nvSpPr>
      <dsp:spPr>
        <a:xfrm>
          <a:off x="0" y="1098701"/>
          <a:ext cx="8839200" cy="877576"/>
        </a:xfrm>
        <a:prstGeom prst="roundRect">
          <a:avLst>
            <a:gd name="adj" fmla="val 10000"/>
          </a:avLst>
        </a:prstGeom>
        <a:solidFill>
          <a:schemeClr val="tx2">
            <a:lumMod val="20000"/>
            <a:lumOff val="80000"/>
            <a:alpha val="50000"/>
          </a:schemeClr>
        </a:solidFill>
        <a:ln>
          <a:solidFill>
            <a:schemeClr val="tx2">
              <a:lumMod val="75000"/>
            </a:schemeClr>
          </a:solidFill>
        </a:ln>
        <a:effectLst/>
      </dsp:spPr>
      <dsp:style>
        <a:lnRef idx="0">
          <a:scrgbClr r="0" g="0" b="0"/>
        </a:lnRef>
        <a:fillRef idx="1">
          <a:scrgbClr r="0" g="0" b="0"/>
        </a:fillRef>
        <a:effectRef idx="0">
          <a:scrgbClr r="0" g="0" b="0"/>
        </a:effectRef>
        <a:fontRef idx="minor"/>
      </dsp:style>
    </dsp:sp>
    <dsp:sp modelId="{173ABFAE-1408-4024-8210-C42DA620E688}">
      <dsp:nvSpPr>
        <dsp:cNvPr id="0" name=""/>
        <dsp:cNvSpPr/>
      </dsp:nvSpPr>
      <dsp:spPr>
        <a:xfrm>
          <a:off x="265466" y="1296156"/>
          <a:ext cx="482666" cy="482666"/>
        </a:xfrm>
        <a:prstGeom prst="rect">
          <a:avLst/>
        </a:prstGeom>
        <a:blipFill>
          <a:blip xmlns:r="http://schemas.openxmlformats.org/officeDocument/2006/relationships" r:embed="rId3">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CA97CF8-D249-4761-AFCB-2FFC1BA4CEFA}">
      <dsp:nvSpPr>
        <dsp:cNvPr id="0" name=""/>
        <dsp:cNvSpPr/>
      </dsp:nvSpPr>
      <dsp:spPr>
        <a:xfrm>
          <a:off x="1013600" y="1098701"/>
          <a:ext cx="7825599" cy="8775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877" tIns="92877" rIns="92877" bIns="92877" numCol="1" spcCol="1270" anchor="ctr" anchorCtr="0">
          <a:noAutofit/>
        </a:bodyPr>
        <a:lstStyle/>
        <a:p>
          <a:pPr marL="0" lvl="0" indent="0" algn="l" defTabSz="977900">
            <a:lnSpc>
              <a:spcPct val="90000"/>
            </a:lnSpc>
            <a:spcBef>
              <a:spcPct val="0"/>
            </a:spcBef>
            <a:spcAft>
              <a:spcPct val="35000"/>
            </a:spcAft>
            <a:buNone/>
          </a:pPr>
          <a:r>
            <a:rPr lang="en-US" sz="2200" kern="1200" dirty="0"/>
            <a:t>Mid-range (20–30): moderately economically disadvantaged. Eligible for up to 40% principal forgiveness  </a:t>
          </a:r>
        </a:p>
      </dsp:txBody>
      <dsp:txXfrm>
        <a:off x="1013600" y="1098701"/>
        <a:ext cx="7825599" cy="877576"/>
      </dsp:txXfrm>
    </dsp:sp>
    <dsp:sp modelId="{557AA224-8E10-476F-B7C8-B0422DD8D897}">
      <dsp:nvSpPr>
        <dsp:cNvPr id="0" name=""/>
        <dsp:cNvSpPr/>
      </dsp:nvSpPr>
      <dsp:spPr>
        <a:xfrm>
          <a:off x="0" y="2195672"/>
          <a:ext cx="8839200" cy="877576"/>
        </a:xfrm>
        <a:prstGeom prst="roundRect">
          <a:avLst>
            <a:gd name="adj" fmla="val 10000"/>
          </a:avLst>
        </a:prstGeom>
        <a:solidFill>
          <a:schemeClr val="tx2">
            <a:lumMod val="20000"/>
            <a:lumOff val="80000"/>
            <a:alpha val="50000"/>
          </a:schemeClr>
        </a:solidFill>
        <a:ln>
          <a:solidFill>
            <a:schemeClr val="tx2">
              <a:lumMod val="75000"/>
            </a:schemeClr>
          </a:solidFill>
        </a:ln>
        <a:effectLst/>
      </dsp:spPr>
      <dsp:style>
        <a:lnRef idx="0">
          <a:scrgbClr r="0" g="0" b="0"/>
        </a:lnRef>
        <a:fillRef idx="1">
          <a:scrgbClr r="0" g="0" b="0"/>
        </a:fillRef>
        <a:effectRef idx="0">
          <a:scrgbClr r="0" g="0" b="0"/>
        </a:effectRef>
        <a:fontRef idx="minor"/>
      </dsp:style>
    </dsp:sp>
    <dsp:sp modelId="{537FAC5E-81D9-4C9B-9A5F-8AFE4EDECC29}">
      <dsp:nvSpPr>
        <dsp:cNvPr id="0" name=""/>
        <dsp:cNvSpPr/>
      </dsp:nvSpPr>
      <dsp:spPr>
        <a:xfrm>
          <a:off x="265466" y="2393126"/>
          <a:ext cx="482666" cy="482666"/>
        </a:xfrm>
        <a:prstGeom prst="rect">
          <a:avLst/>
        </a:prstGeom>
        <a:blipFill>
          <a:blip xmlns:r="http://schemas.openxmlformats.org/officeDocument/2006/relationships" r:embed="rId5">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2EF987B-F133-4538-B270-82A292AAA550}">
      <dsp:nvSpPr>
        <dsp:cNvPr id="0" name=""/>
        <dsp:cNvSpPr/>
      </dsp:nvSpPr>
      <dsp:spPr>
        <a:xfrm>
          <a:off x="1013600" y="2195672"/>
          <a:ext cx="7825599" cy="8775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877" tIns="92877" rIns="92877" bIns="92877" numCol="1" spcCol="1270" anchor="ctr" anchorCtr="0">
          <a:noAutofit/>
        </a:bodyPr>
        <a:lstStyle/>
        <a:p>
          <a:pPr marL="0" lvl="0" indent="0" algn="l" defTabSz="977900">
            <a:lnSpc>
              <a:spcPct val="90000"/>
            </a:lnSpc>
            <a:spcBef>
              <a:spcPct val="0"/>
            </a:spcBef>
            <a:spcAft>
              <a:spcPct val="35000"/>
            </a:spcAft>
            <a:buNone/>
          </a:pPr>
          <a:r>
            <a:rPr lang="en-US" sz="2200" kern="1200" dirty="0"/>
            <a:t>High-range (40-50): slightly economically disadvantaged. Eligible for up to 30% principal forgiveness </a:t>
          </a:r>
        </a:p>
      </dsp:txBody>
      <dsp:txXfrm>
        <a:off x="1013600" y="2195672"/>
        <a:ext cx="7825599" cy="877576"/>
      </dsp:txXfrm>
    </dsp:sp>
    <dsp:sp modelId="{2E0D6B5E-99D1-44D4-9B0E-9FEE98E6215E}">
      <dsp:nvSpPr>
        <dsp:cNvPr id="0" name=""/>
        <dsp:cNvSpPr/>
      </dsp:nvSpPr>
      <dsp:spPr>
        <a:xfrm>
          <a:off x="0" y="3292642"/>
          <a:ext cx="8839200" cy="877576"/>
        </a:xfrm>
        <a:prstGeom prst="roundRect">
          <a:avLst>
            <a:gd name="adj" fmla="val 10000"/>
          </a:avLst>
        </a:prstGeom>
        <a:solidFill>
          <a:schemeClr val="tx2">
            <a:lumMod val="20000"/>
            <a:lumOff val="80000"/>
            <a:alpha val="95000"/>
          </a:schemeClr>
        </a:solidFill>
        <a:ln>
          <a:solidFill>
            <a:schemeClr val="tx2">
              <a:lumMod val="75000"/>
            </a:schemeClr>
          </a:solidFill>
        </a:ln>
        <a:effectLst/>
      </dsp:spPr>
      <dsp:style>
        <a:lnRef idx="0">
          <a:scrgbClr r="0" g="0" b="0"/>
        </a:lnRef>
        <a:fillRef idx="1">
          <a:scrgbClr r="0" g="0" b="0"/>
        </a:fillRef>
        <a:effectRef idx="0">
          <a:scrgbClr r="0" g="0" b="0"/>
        </a:effectRef>
        <a:fontRef idx="minor"/>
      </dsp:style>
    </dsp:sp>
    <dsp:sp modelId="{5D7BB798-BC00-4FB5-8679-67183ECB05F8}">
      <dsp:nvSpPr>
        <dsp:cNvPr id="0" name=""/>
        <dsp:cNvSpPr/>
      </dsp:nvSpPr>
      <dsp:spPr>
        <a:xfrm>
          <a:off x="265466" y="3490096"/>
          <a:ext cx="482666" cy="482666"/>
        </a:xfrm>
        <a:prstGeom prst="rect">
          <a:avLst/>
        </a:prstGeom>
        <a:blipFill>
          <a:blip xmlns:r="http://schemas.openxmlformats.org/officeDocument/2006/relationships" r:embed="rId7">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tx2">
              <a:lumMod val="75000"/>
            </a:schemeClr>
          </a:solidFill>
          <a:prstDash val="solid"/>
        </a:ln>
        <a:effectLst/>
      </dsp:spPr>
      <dsp:style>
        <a:lnRef idx="2">
          <a:scrgbClr r="0" g="0" b="0"/>
        </a:lnRef>
        <a:fillRef idx="1">
          <a:scrgbClr r="0" g="0" b="0"/>
        </a:fillRef>
        <a:effectRef idx="0">
          <a:scrgbClr r="0" g="0" b="0"/>
        </a:effectRef>
        <a:fontRef idx="minor">
          <a:schemeClr val="lt1"/>
        </a:fontRef>
      </dsp:style>
    </dsp:sp>
    <dsp:sp modelId="{572C635D-4417-40D6-A97B-37F209C2CE81}">
      <dsp:nvSpPr>
        <dsp:cNvPr id="0" name=""/>
        <dsp:cNvSpPr/>
      </dsp:nvSpPr>
      <dsp:spPr>
        <a:xfrm>
          <a:off x="1013600" y="3292642"/>
          <a:ext cx="7825599" cy="8775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877" tIns="92877" rIns="92877" bIns="92877" numCol="1" spcCol="1270" anchor="ctr" anchorCtr="0">
          <a:noAutofit/>
        </a:bodyPr>
        <a:lstStyle/>
        <a:p>
          <a:pPr marL="0" lvl="0" indent="0" algn="l" defTabSz="977900">
            <a:lnSpc>
              <a:spcPct val="90000"/>
            </a:lnSpc>
            <a:spcBef>
              <a:spcPct val="0"/>
            </a:spcBef>
            <a:spcAft>
              <a:spcPct val="35000"/>
            </a:spcAft>
            <a:buNone/>
          </a:pPr>
          <a:r>
            <a:rPr lang="en-US" sz="2200" kern="1200" dirty="0"/>
            <a:t>Financially disadvantaged economic status based on the SRF </a:t>
          </a:r>
          <a:r>
            <a:rPr lang="en-US" sz="2200" u="sng" kern="1200" dirty="0">
              <a:hlinkClick xmlns:r="http://schemas.openxmlformats.org/officeDocument/2006/relationships" r:id="rId9"/>
            </a:rPr>
            <a:t>Ability to Pay Index (ATPI)</a:t>
          </a:r>
          <a:r>
            <a:rPr lang="en-US" sz="2200" kern="1200" dirty="0"/>
            <a:t> scores of 50 or less</a:t>
          </a:r>
        </a:p>
      </dsp:txBody>
      <dsp:txXfrm>
        <a:off x="1013600" y="3292642"/>
        <a:ext cx="7825599" cy="8775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C27C3F-7ABF-42A9-96F0-A077D00D27BD}">
      <dsp:nvSpPr>
        <dsp:cNvPr id="0" name=""/>
        <dsp:cNvSpPr/>
      </dsp:nvSpPr>
      <dsp:spPr>
        <a:xfrm>
          <a:off x="0" y="1731"/>
          <a:ext cx="8839200" cy="877576"/>
        </a:xfrm>
        <a:prstGeom prst="roundRect">
          <a:avLst>
            <a:gd name="adj" fmla="val 10000"/>
          </a:avLst>
        </a:prstGeom>
        <a:solidFill>
          <a:schemeClr val="tx2">
            <a:lumMod val="20000"/>
            <a:lumOff val="80000"/>
            <a:alpha val="50000"/>
          </a:schemeClr>
        </a:solidFill>
        <a:ln>
          <a:solidFill>
            <a:schemeClr val="tx2">
              <a:lumMod val="75000"/>
            </a:schemeClr>
          </a:solidFill>
        </a:ln>
        <a:effectLst/>
      </dsp:spPr>
      <dsp:style>
        <a:lnRef idx="0">
          <a:scrgbClr r="0" g="0" b="0"/>
        </a:lnRef>
        <a:fillRef idx="1">
          <a:scrgbClr r="0" g="0" b="0"/>
        </a:fillRef>
        <a:effectRef idx="0">
          <a:scrgbClr r="0" g="0" b="0"/>
        </a:effectRef>
        <a:fontRef idx="minor"/>
      </dsp:style>
    </dsp:sp>
    <dsp:sp modelId="{814AFC7C-826B-4F68-8B00-A915AA21022B}">
      <dsp:nvSpPr>
        <dsp:cNvPr id="0" name=""/>
        <dsp:cNvSpPr/>
      </dsp:nvSpPr>
      <dsp:spPr>
        <a:xfrm>
          <a:off x="265466" y="199186"/>
          <a:ext cx="482666" cy="482666"/>
        </a:xfrm>
        <a:prstGeom prst="rect">
          <a:avLst/>
        </a:prstGeom>
        <a:blipFill>
          <a:blip xmlns:r="http://schemas.openxmlformats.org/officeDocument/2006/relationships" r:embed="rId1">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C3251E1-DA1A-4DD7-8F57-E167479FB31C}">
      <dsp:nvSpPr>
        <dsp:cNvPr id="0" name=""/>
        <dsp:cNvSpPr/>
      </dsp:nvSpPr>
      <dsp:spPr>
        <a:xfrm>
          <a:off x="1013600" y="1731"/>
          <a:ext cx="7825599" cy="8775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877" tIns="92877" rIns="92877" bIns="92877" numCol="1" spcCol="1270" anchor="ctr" anchorCtr="0">
          <a:noAutofit/>
        </a:bodyPr>
        <a:lstStyle/>
        <a:p>
          <a:pPr marL="0" lvl="0" indent="0" algn="l" defTabSz="977900">
            <a:lnSpc>
              <a:spcPct val="90000"/>
            </a:lnSpc>
            <a:spcBef>
              <a:spcPct val="0"/>
            </a:spcBef>
            <a:spcAft>
              <a:spcPct val="35000"/>
            </a:spcAft>
            <a:buNone/>
          </a:pPr>
          <a:r>
            <a:rPr lang="en-US" sz="2200" kern="1200" dirty="0"/>
            <a:t>Low ATPI (0-10): very economically disadvantaged. Eligible for up to 50% in principal forgiveness </a:t>
          </a:r>
        </a:p>
      </dsp:txBody>
      <dsp:txXfrm>
        <a:off x="1013600" y="1731"/>
        <a:ext cx="7825599" cy="877576"/>
      </dsp:txXfrm>
    </dsp:sp>
    <dsp:sp modelId="{D382835A-BBB5-492E-8E2D-6719BDCAC6C5}">
      <dsp:nvSpPr>
        <dsp:cNvPr id="0" name=""/>
        <dsp:cNvSpPr/>
      </dsp:nvSpPr>
      <dsp:spPr>
        <a:xfrm>
          <a:off x="0" y="1098701"/>
          <a:ext cx="8839200" cy="877576"/>
        </a:xfrm>
        <a:prstGeom prst="roundRect">
          <a:avLst>
            <a:gd name="adj" fmla="val 10000"/>
          </a:avLst>
        </a:prstGeom>
        <a:solidFill>
          <a:schemeClr val="tx2">
            <a:lumMod val="20000"/>
            <a:lumOff val="80000"/>
            <a:alpha val="50000"/>
          </a:schemeClr>
        </a:solidFill>
        <a:ln>
          <a:solidFill>
            <a:schemeClr val="tx2">
              <a:lumMod val="75000"/>
            </a:schemeClr>
          </a:solidFill>
        </a:ln>
        <a:effectLst/>
      </dsp:spPr>
      <dsp:style>
        <a:lnRef idx="0">
          <a:scrgbClr r="0" g="0" b="0"/>
        </a:lnRef>
        <a:fillRef idx="1">
          <a:scrgbClr r="0" g="0" b="0"/>
        </a:fillRef>
        <a:effectRef idx="0">
          <a:scrgbClr r="0" g="0" b="0"/>
        </a:effectRef>
        <a:fontRef idx="minor"/>
      </dsp:style>
    </dsp:sp>
    <dsp:sp modelId="{173ABFAE-1408-4024-8210-C42DA620E688}">
      <dsp:nvSpPr>
        <dsp:cNvPr id="0" name=""/>
        <dsp:cNvSpPr/>
      </dsp:nvSpPr>
      <dsp:spPr>
        <a:xfrm>
          <a:off x="265466" y="1296156"/>
          <a:ext cx="482666" cy="482666"/>
        </a:xfrm>
        <a:prstGeom prst="rect">
          <a:avLst/>
        </a:prstGeom>
        <a:blipFill>
          <a:blip xmlns:r="http://schemas.openxmlformats.org/officeDocument/2006/relationships" r:embed="rId3">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CA97CF8-D249-4761-AFCB-2FFC1BA4CEFA}">
      <dsp:nvSpPr>
        <dsp:cNvPr id="0" name=""/>
        <dsp:cNvSpPr/>
      </dsp:nvSpPr>
      <dsp:spPr>
        <a:xfrm>
          <a:off x="1013600" y="1098701"/>
          <a:ext cx="7825599" cy="8775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877" tIns="92877" rIns="92877" bIns="92877" numCol="1" spcCol="1270" anchor="ctr" anchorCtr="0">
          <a:noAutofit/>
        </a:bodyPr>
        <a:lstStyle/>
        <a:p>
          <a:pPr marL="0" lvl="0" indent="0" algn="l" defTabSz="977900">
            <a:lnSpc>
              <a:spcPct val="90000"/>
            </a:lnSpc>
            <a:spcBef>
              <a:spcPct val="0"/>
            </a:spcBef>
            <a:spcAft>
              <a:spcPct val="35000"/>
            </a:spcAft>
            <a:buNone/>
          </a:pPr>
          <a:r>
            <a:rPr lang="en-US" sz="2200" kern="1200" dirty="0"/>
            <a:t>Mid-range (20–30): moderately economically disadvantaged. Eligible for up to 40% principal forgiveness  </a:t>
          </a:r>
        </a:p>
      </dsp:txBody>
      <dsp:txXfrm>
        <a:off x="1013600" y="1098701"/>
        <a:ext cx="7825599" cy="877576"/>
      </dsp:txXfrm>
    </dsp:sp>
    <dsp:sp modelId="{557AA224-8E10-476F-B7C8-B0422DD8D897}">
      <dsp:nvSpPr>
        <dsp:cNvPr id="0" name=""/>
        <dsp:cNvSpPr/>
      </dsp:nvSpPr>
      <dsp:spPr>
        <a:xfrm>
          <a:off x="0" y="2195672"/>
          <a:ext cx="8839200" cy="877576"/>
        </a:xfrm>
        <a:prstGeom prst="roundRect">
          <a:avLst>
            <a:gd name="adj" fmla="val 10000"/>
          </a:avLst>
        </a:prstGeom>
        <a:solidFill>
          <a:schemeClr val="tx2">
            <a:lumMod val="20000"/>
            <a:lumOff val="80000"/>
            <a:alpha val="50000"/>
          </a:schemeClr>
        </a:solidFill>
        <a:ln>
          <a:solidFill>
            <a:schemeClr val="tx2">
              <a:lumMod val="75000"/>
            </a:schemeClr>
          </a:solidFill>
        </a:ln>
        <a:effectLst/>
      </dsp:spPr>
      <dsp:style>
        <a:lnRef idx="0">
          <a:scrgbClr r="0" g="0" b="0"/>
        </a:lnRef>
        <a:fillRef idx="1">
          <a:scrgbClr r="0" g="0" b="0"/>
        </a:fillRef>
        <a:effectRef idx="0">
          <a:scrgbClr r="0" g="0" b="0"/>
        </a:effectRef>
        <a:fontRef idx="minor"/>
      </dsp:style>
    </dsp:sp>
    <dsp:sp modelId="{537FAC5E-81D9-4C9B-9A5F-8AFE4EDECC29}">
      <dsp:nvSpPr>
        <dsp:cNvPr id="0" name=""/>
        <dsp:cNvSpPr/>
      </dsp:nvSpPr>
      <dsp:spPr>
        <a:xfrm>
          <a:off x="265466" y="2393126"/>
          <a:ext cx="482666" cy="482666"/>
        </a:xfrm>
        <a:prstGeom prst="rect">
          <a:avLst/>
        </a:prstGeom>
        <a:blipFill>
          <a:blip xmlns:r="http://schemas.openxmlformats.org/officeDocument/2006/relationships" r:embed="rId5">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2EF987B-F133-4538-B270-82A292AAA550}">
      <dsp:nvSpPr>
        <dsp:cNvPr id="0" name=""/>
        <dsp:cNvSpPr/>
      </dsp:nvSpPr>
      <dsp:spPr>
        <a:xfrm>
          <a:off x="1013600" y="2195672"/>
          <a:ext cx="7825599" cy="8775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877" tIns="92877" rIns="92877" bIns="92877" numCol="1" spcCol="1270" anchor="ctr" anchorCtr="0">
          <a:noAutofit/>
        </a:bodyPr>
        <a:lstStyle/>
        <a:p>
          <a:pPr marL="0" lvl="0" indent="0" algn="l" defTabSz="977900">
            <a:lnSpc>
              <a:spcPct val="90000"/>
            </a:lnSpc>
            <a:spcBef>
              <a:spcPct val="0"/>
            </a:spcBef>
            <a:spcAft>
              <a:spcPct val="35000"/>
            </a:spcAft>
            <a:buNone/>
          </a:pPr>
          <a:r>
            <a:rPr lang="en-US" sz="2200" kern="1200" dirty="0"/>
            <a:t>High-range (40-50): slightly economically disadvantaged. Eligible for up to 30% principal forgiveness </a:t>
          </a:r>
        </a:p>
      </dsp:txBody>
      <dsp:txXfrm>
        <a:off x="1013600" y="2195672"/>
        <a:ext cx="7825599" cy="877576"/>
      </dsp:txXfrm>
    </dsp:sp>
    <dsp:sp modelId="{2E0D6B5E-99D1-44D4-9B0E-9FEE98E6215E}">
      <dsp:nvSpPr>
        <dsp:cNvPr id="0" name=""/>
        <dsp:cNvSpPr/>
      </dsp:nvSpPr>
      <dsp:spPr>
        <a:xfrm>
          <a:off x="0" y="3292642"/>
          <a:ext cx="8839200" cy="877576"/>
        </a:xfrm>
        <a:prstGeom prst="roundRect">
          <a:avLst>
            <a:gd name="adj" fmla="val 10000"/>
          </a:avLst>
        </a:prstGeom>
        <a:solidFill>
          <a:schemeClr val="tx2">
            <a:lumMod val="20000"/>
            <a:lumOff val="80000"/>
            <a:alpha val="95000"/>
          </a:schemeClr>
        </a:solidFill>
        <a:ln>
          <a:solidFill>
            <a:schemeClr val="tx2">
              <a:lumMod val="75000"/>
            </a:schemeClr>
          </a:solidFill>
        </a:ln>
        <a:effectLst/>
      </dsp:spPr>
      <dsp:style>
        <a:lnRef idx="0">
          <a:scrgbClr r="0" g="0" b="0"/>
        </a:lnRef>
        <a:fillRef idx="1">
          <a:scrgbClr r="0" g="0" b="0"/>
        </a:fillRef>
        <a:effectRef idx="0">
          <a:scrgbClr r="0" g="0" b="0"/>
        </a:effectRef>
        <a:fontRef idx="minor"/>
      </dsp:style>
    </dsp:sp>
    <dsp:sp modelId="{5D7BB798-BC00-4FB5-8679-67183ECB05F8}">
      <dsp:nvSpPr>
        <dsp:cNvPr id="0" name=""/>
        <dsp:cNvSpPr/>
      </dsp:nvSpPr>
      <dsp:spPr>
        <a:xfrm>
          <a:off x="265466" y="3490096"/>
          <a:ext cx="482666" cy="482666"/>
        </a:xfrm>
        <a:prstGeom prst="rect">
          <a:avLst/>
        </a:prstGeom>
        <a:blipFill>
          <a:blip xmlns:r="http://schemas.openxmlformats.org/officeDocument/2006/relationships" r:embed="rId7">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tx2">
              <a:lumMod val="75000"/>
            </a:schemeClr>
          </a:solidFill>
          <a:prstDash val="solid"/>
        </a:ln>
        <a:effectLst/>
      </dsp:spPr>
      <dsp:style>
        <a:lnRef idx="2">
          <a:scrgbClr r="0" g="0" b="0"/>
        </a:lnRef>
        <a:fillRef idx="1">
          <a:scrgbClr r="0" g="0" b="0"/>
        </a:fillRef>
        <a:effectRef idx="0">
          <a:scrgbClr r="0" g="0" b="0"/>
        </a:effectRef>
        <a:fontRef idx="minor">
          <a:schemeClr val="lt1"/>
        </a:fontRef>
      </dsp:style>
    </dsp:sp>
    <dsp:sp modelId="{572C635D-4417-40D6-A97B-37F209C2CE81}">
      <dsp:nvSpPr>
        <dsp:cNvPr id="0" name=""/>
        <dsp:cNvSpPr/>
      </dsp:nvSpPr>
      <dsp:spPr>
        <a:xfrm>
          <a:off x="1013600" y="3292642"/>
          <a:ext cx="7825599" cy="8775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877" tIns="92877" rIns="92877" bIns="92877" numCol="1" spcCol="1270" anchor="ctr" anchorCtr="0">
          <a:noAutofit/>
        </a:bodyPr>
        <a:lstStyle/>
        <a:p>
          <a:pPr marL="0" lvl="0" indent="0" algn="l" defTabSz="977900">
            <a:lnSpc>
              <a:spcPct val="90000"/>
            </a:lnSpc>
            <a:spcBef>
              <a:spcPct val="0"/>
            </a:spcBef>
            <a:spcAft>
              <a:spcPct val="35000"/>
            </a:spcAft>
            <a:buNone/>
          </a:pPr>
          <a:r>
            <a:rPr lang="en-US" sz="2200" kern="1200" dirty="0"/>
            <a:t>Financially disadvantaged economic status based on the SRF </a:t>
          </a:r>
          <a:r>
            <a:rPr lang="en-US" sz="2200" u="sng" kern="1200" dirty="0">
              <a:hlinkClick xmlns:r="http://schemas.openxmlformats.org/officeDocument/2006/relationships" r:id="rId9"/>
            </a:rPr>
            <a:t>Ability to Pay Index (ATPI)</a:t>
          </a:r>
          <a:r>
            <a:rPr lang="en-US" sz="2200" kern="1200" dirty="0"/>
            <a:t> scores of 50 or less</a:t>
          </a:r>
        </a:p>
      </dsp:txBody>
      <dsp:txXfrm>
        <a:off x="1013600" y="3292642"/>
        <a:ext cx="7825599" cy="877576"/>
      </dsp:txXfrm>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FED186-11EF-4930-9AA0-2CB1EA30DA35}" type="datetimeFigureOut">
              <a:rPr lang="en-US" smtClean="0"/>
              <a:t>10/30/2025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10A5AE-9247-45B9-B230-5145483DAB58}" type="slidenum">
              <a:rPr lang="en-US" smtClean="0"/>
              <a:t>‹#›</a:t>
            </a:fld>
            <a:endParaRPr lang="en-US"/>
          </a:p>
        </p:txBody>
      </p:sp>
    </p:spTree>
    <p:extLst>
      <p:ext uri="{BB962C8B-B14F-4D97-AF65-F5344CB8AC3E}">
        <p14:creationId xmlns:p14="http://schemas.microsoft.com/office/powerpoint/2010/main" val="748755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Vena, we could not find the full-resolution image of your headshot. Please replace this image if appropriate </a:t>
            </a:r>
          </a:p>
        </p:txBody>
      </p:sp>
      <p:sp>
        <p:nvSpPr>
          <p:cNvPr id="4" name="Slide Number Placeholder 3"/>
          <p:cNvSpPr>
            <a:spLocks noGrp="1"/>
          </p:cNvSpPr>
          <p:nvPr>
            <p:ph type="sldNum" sz="quarter" idx="5"/>
          </p:nvPr>
        </p:nvSpPr>
        <p:spPr/>
        <p:txBody>
          <a:bodyPr/>
          <a:lstStyle/>
          <a:p>
            <a:fld id="{2710A5AE-9247-45B9-B230-5145483DAB58}" type="slidenum">
              <a:rPr lang="en-US" smtClean="0"/>
              <a:t>2</a:t>
            </a:fld>
            <a:endParaRPr lang="en-US"/>
          </a:p>
        </p:txBody>
      </p:sp>
    </p:spTree>
    <p:extLst>
      <p:ext uri="{BB962C8B-B14F-4D97-AF65-F5344CB8AC3E}">
        <p14:creationId xmlns:p14="http://schemas.microsoft.com/office/powerpoint/2010/main" val="3214924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2AE5E7-5214-4B9D-9C15-FCD7F097241C}"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4133337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2AE5E7-5214-4B9D-9C15-FCD7F097241C}"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4133337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2AE5E7-5214-4B9D-9C15-FCD7F097241C}"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4133337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2AE5E7-5214-4B9D-9C15-FCD7F097241C}"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4133337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Speaker: Jaamal</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E0FA9F-8E45-40F4-BD6C-19CAD1DD4B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9023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Paula</a:t>
            </a:r>
          </a:p>
        </p:txBody>
      </p:sp>
      <p:sp>
        <p:nvSpPr>
          <p:cNvPr id="4" name="Slide Number Placeholder 3"/>
          <p:cNvSpPr>
            <a:spLocks noGrp="1"/>
          </p:cNvSpPr>
          <p:nvPr>
            <p:ph type="sldNum" sz="quarter" idx="5"/>
          </p:nvPr>
        </p:nvSpPr>
        <p:spPr/>
        <p:txBody>
          <a:bodyPr/>
          <a:lstStyle/>
          <a:p>
            <a:fld id="{6FE0FA9F-8E45-40F4-BD6C-19CAD1DD4BAB}" type="slidenum">
              <a:rPr lang="en-US" smtClean="0"/>
              <a:t>3</a:t>
            </a:fld>
            <a:endParaRPr lang="en-US"/>
          </a:p>
        </p:txBody>
      </p:sp>
    </p:spTree>
    <p:extLst>
      <p:ext uri="{BB962C8B-B14F-4D97-AF65-F5344CB8AC3E}">
        <p14:creationId xmlns:p14="http://schemas.microsoft.com/office/powerpoint/2010/main" val="2090957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E0FA9F-8E45-40F4-BD6C-19CAD1DD4BAB}" type="slidenum">
              <a:rPr lang="en-US" smtClean="0"/>
              <a:t>4</a:t>
            </a:fld>
            <a:endParaRPr lang="en-US" dirty="0"/>
          </a:p>
        </p:txBody>
      </p:sp>
    </p:spTree>
    <p:extLst>
      <p:ext uri="{BB962C8B-B14F-4D97-AF65-F5344CB8AC3E}">
        <p14:creationId xmlns:p14="http://schemas.microsoft.com/office/powerpoint/2010/main" val="2509749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8B79F1-B7B6-4FD2-9263-BB9B47A67CD8}" type="slidenum">
              <a:rPr lang="en-US" smtClean="0"/>
              <a:t>9</a:t>
            </a:fld>
            <a:endParaRPr lang="en-US"/>
          </a:p>
        </p:txBody>
      </p:sp>
    </p:spTree>
    <p:extLst>
      <p:ext uri="{BB962C8B-B14F-4D97-AF65-F5344CB8AC3E}">
        <p14:creationId xmlns:p14="http://schemas.microsoft.com/office/powerpoint/2010/main" val="690608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2AE5E7-5214-4B9D-9C15-FCD7F097241C}"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4133337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2AE5E7-5214-4B9D-9C15-FCD7F097241C}"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4133337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Shows Metrodome roof collapse</a:t>
            </a:r>
          </a:p>
        </p:txBody>
      </p:sp>
      <p:sp>
        <p:nvSpPr>
          <p:cNvPr id="4" name="Slide Number Placeholder 3"/>
          <p:cNvSpPr>
            <a:spLocks noGrp="1"/>
          </p:cNvSpPr>
          <p:nvPr>
            <p:ph type="sldNum" sz="quarter" idx="5"/>
          </p:nvPr>
        </p:nvSpPr>
        <p:spPr/>
        <p:txBody>
          <a:bodyPr/>
          <a:lstStyle/>
          <a:p>
            <a:fld id="{2710A5AE-9247-45B9-B230-5145483DAB58}" type="slidenum">
              <a:rPr lang="en-US" smtClean="0"/>
              <a:t>32</a:t>
            </a:fld>
            <a:endParaRPr lang="en-US"/>
          </a:p>
        </p:txBody>
      </p:sp>
    </p:spTree>
    <p:extLst>
      <p:ext uri="{BB962C8B-B14F-4D97-AF65-F5344CB8AC3E}">
        <p14:creationId xmlns:p14="http://schemas.microsoft.com/office/powerpoint/2010/main" val="1990227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AAE32-E0E8-419D-FBB2-0592B840F8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6B4095-FB91-6E01-9BDD-F373156DD3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B5E36E-8ECB-CB8D-9D99-53D351B9676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389BB19-D49B-7146-F84B-6C5E8DBDF3A1}"/>
              </a:ext>
            </a:extLst>
          </p:cNvPr>
          <p:cNvSpPr>
            <a:spLocks noGrp="1"/>
          </p:cNvSpPr>
          <p:nvPr>
            <p:ph type="sldNum" sz="quarter" idx="5"/>
          </p:nvPr>
        </p:nvSpPr>
        <p:spPr/>
        <p:txBody>
          <a:bodyPr/>
          <a:lstStyle/>
          <a:p>
            <a:fld id="{6FE0FA9F-8E45-40F4-BD6C-19CAD1DD4BAB}" type="slidenum">
              <a:rPr lang="en-US" smtClean="0"/>
              <a:t>45</a:t>
            </a:fld>
            <a:endParaRPr lang="en-US" dirty="0"/>
          </a:p>
        </p:txBody>
      </p:sp>
    </p:spTree>
    <p:extLst>
      <p:ext uri="{BB962C8B-B14F-4D97-AF65-F5344CB8AC3E}">
        <p14:creationId xmlns:p14="http://schemas.microsoft.com/office/powerpoint/2010/main" val="1682187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Federal Contribution column shows federal cap grant funds available. State contribution column shows state match funds available. SRF Fund column shows revolving fund balance.</a:t>
            </a:r>
          </a:p>
        </p:txBody>
      </p:sp>
      <p:sp>
        <p:nvSpPr>
          <p:cNvPr id="4" name="Slide Number Placeholder 3"/>
          <p:cNvSpPr>
            <a:spLocks noGrp="1"/>
          </p:cNvSpPr>
          <p:nvPr>
            <p:ph type="sldNum" sz="quarter" idx="5"/>
          </p:nvPr>
        </p:nvSpPr>
        <p:spPr/>
        <p:txBody>
          <a:bodyPr/>
          <a:lstStyle/>
          <a:p>
            <a:fld id="{F7FEE0E4-979C-4813-92F3-EEF6BAEF68DE}" type="slidenum">
              <a:rPr lang="en-US" smtClean="0"/>
              <a:t>48</a:t>
            </a:fld>
            <a:endParaRPr lang="en-US"/>
          </a:p>
        </p:txBody>
      </p:sp>
    </p:spTree>
    <p:extLst>
      <p:ext uri="{BB962C8B-B14F-4D97-AF65-F5344CB8AC3E}">
        <p14:creationId xmlns:p14="http://schemas.microsoft.com/office/powerpoint/2010/main" val="13919115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sp>
        <p:nvSpPr>
          <p:cNvPr id="3" name="Rectangle 2"/>
          <p:cNvSpPr/>
          <p:nvPr userDrawn="1"/>
        </p:nvSpPr>
        <p:spPr>
          <a:xfrm>
            <a:off x="0" y="2914650"/>
            <a:ext cx="9144000" cy="18859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 y="3028953"/>
            <a:ext cx="8839200" cy="1066800"/>
          </a:xfrm>
        </p:spPr>
        <p:txBody>
          <a:bodyPr>
            <a:normAutofit/>
          </a:bodyPr>
          <a:lstStyle>
            <a:lvl1pPr algn="ctr">
              <a:defRPr sz="40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7" name="Text Placeholder 13"/>
          <p:cNvSpPr>
            <a:spLocks noGrp="1"/>
          </p:cNvSpPr>
          <p:nvPr>
            <p:ph type="body" sz="quarter" idx="12" hasCustomPrompt="1"/>
          </p:nvPr>
        </p:nvSpPr>
        <p:spPr>
          <a:xfrm>
            <a:off x="152400" y="4095751"/>
            <a:ext cx="8839200" cy="609600"/>
          </a:xfrm>
        </p:spPr>
        <p:txBody>
          <a:bodyPr anchor="ctr">
            <a:normAutofit/>
          </a:bodyPr>
          <a:lstStyle>
            <a:lvl1pPr marL="0" indent="0" algn="ctr">
              <a:buNone/>
              <a:defRPr sz="2800">
                <a:solidFill>
                  <a:schemeClr val="bg1"/>
                </a:solidFill>
                <a:effectLst>
                  <a:outerShdw blurRad="38100" dist="38100" dir="2700000" algn="tl">
                    <a:srgbClr val="000000">
                      <a:alpha val="43137"/>
                    </a:srgbClr>
                  </a:outerShdw>
                </a:effectLst>
                <a:latin typeface="PermianSlabSerifTypeface" pitchFamily="50" charset="0"/>
              </a:defRPr>
            </a:lvl1pPr>
          </a:lstStyle>
          <a:p>
            <a:pPr lvl="0"/>
            <a:r>
              <a:rPr lang="en-US"/>
              <a:t>Sub-Title</a:t>
            </a:r>
          </a:p>
        </p:txBody>
      </p:sp>
      <p:sp>
        <p:nvSpPr>
          <p:cNvPr id="8" name="Text Placeholder 11"/>
          <p:cNvSpPr>
            <a:spLocks noGrp="1"/>
          </p:cNvSpPr>
          <p:nvPr>
            <p:ph type="body" sz="quarter" idx="11" hasCustomPrompt="1"/>
          </p:nvPr>
        </p:nvSpPr>
        <p:spPr>
          <a:xfrm>
            <a:off x="0" y="4800600"/>
            <a:ext cx="9144000" cy="342900"/>
          </a:xfrm>
        </p:spPr>
        <p:txBody>
          <a:bodyPr anchor="ctr">
            <a:normAutofit/>
          </a:bodyPr>
          <a:lstStyle>
            <a:lvl1pPr marL="0" indent="0" algn="ctr">
              <a:buNone/>
              <a:defRPr sz="110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Name, Position |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0" y="285750"/>
            <a:ext cx="5943600" cy="2743200"/>
          </a:xfrm>
          <a:prstGeom prst="rect">
            <a:avLst/>
          </a:prstGeom>
        </p:spPr>
      </p:pic>
    </p:spTree>
    <p:extLst>
      <p:ext uri="{BB962C8B-B14F-4D97-AF65-F5344CB8AC3E}">
        <p14:creationId xmlns:p14="http://schemas.microsoft.com/office/powerpoint/2010/main" val="3357423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ody - Tan">
    <p:spTree>
      <p:nvGrpSpPr>
        <p:cNvPr id="1" name=""/>
        <p:cNvGrpSpPr/>
        <p:nvPr/>
      </p:nvGrpSpPr>
      <p:grpSpPr>
        <a:xfrm>
          <a:off x="0" y="0"/>
          <a:ext cx="0" cy="0"/>
          <a:chOff x="0" y="0"/>
          <a:chExt cx="0" cy="0"/>
        </a:xfrm>
      </p:grpSpPr>
      <p:sp>
        <p:nvSpPr>
          <p:cNvPr id="7" name="Rectangle 6"/>
          <p:cNvSpPr/>
          <p:nvPr userDrawn="1"/>
        </p:nvSpPr>
        <p:spPr>
          <a:xfrm>
            <a:off x="0" y="133352"/>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3"/>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3" name="Content Placeholder 2"/>
          <p:cNvSpPr>
            <a:spLocks noGrp="1"/>
          </p:cNvSpPr>
          <p:nvPr>
            <p:ph idx="1"/>
          </p:nvPr>
        </p:nvSpPr>
        <p:spPr>
          <a:xfrm>
            <a:off x="228600" y="895350"/>
            <a:ext cx="8763000" cy="3718849"/>
          </a:xfrm>
        </p:spPr>
        <p:txBody>
          <a:bodyPr>
            <a:normAutofit/>
          </a:bodyPr>
          <a:lstStyle>
            <a:lvl1pPr>
              <a:buClr>
                <a:schemeClr val="accent6"/>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6"/>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6"/>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0" y="742952"/>
            <a:ext cx="9144000" cy="66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4614201"/>
            <a:ext cx="9144000" cy="5293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4781551"/>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6" name="Slide Number Placeholder 5"/>
          <p:cNvSpPr>
            <a:spLocks noGrp="1"/>
          </p:cNvSpPr>
          <p:nvPr>
            <p:ph type="sldNum" sz="quarter" idx="12"/>
          </p:nvPr>
        </p:nvSpPr>
        <p:spPr>
          <a:xfrm>
            <a:off x="6858000" y="4781551"/>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594860"/>
            <a:ext cx="1188720" cy="548640"/>
          </a:xfrm>
          <a:prstGeom prst="rect">
            <a:avLst/>
          </a:prstGeom>
        </p:spPr>
      </p:pic>
    </p:spTree>
    <p:extLst>
      <p:ext uri="{BB962C8B-B14F-4D97-AF65-F5344CB8AC3E}">
        <p14:creationId xmlns:p14="http://schemas.microsoft.com/office/powerpoint/2010/main" val="2448185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Body - Gray">
    <p:spTree>
      <p:nvGrpSpPr>
        <p:cNvPr id="1" name=""/>
        <p:cNvGrpSpPr/>
        <p:nvPr/>
      </p:nvGrpSpPr>
      <p:grpSpPr>
        <a:xfrm>
          <a:off x="0" y="0"/>
          <a:ext cx="0" cy="0"/>
          <a:chOff x="0" y="0"/>
          <a:chExt cx="0" cy="0"/>
        </a:xfrm>
      </p:grpSpPr>
      <p:sp>
        <p:nvSpPr>
          <p:cNvPr id="7" name="Rectangle 6"/>
          <p:cNvSpPr/>
          <p:nvPr userDrawn="1"/>
        </p:nvSpPr>
        <p:spPr>
          <a:xfrm>
            <a:off x="0" y="133352"/>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3"/>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3" name="Content Placeholder 2"/>
          <p:cNvSpPr>
            <a:spLocks noGrp="1"/>
          </p:cNvSpPr>
          <p:nvPr>
            <p:ph idx="1"/>
          </p:nvPr>
        </p:nvSpPr>
        <p:spPr>
          <a:xfrm>
            <a:off x="228600" y="895353"/>
            <a:ext cx="8763000" cy="3718847"/>
          </a:xfrm>
        </p:spPr>
        <p:txBody>
          <a:bodyPr>
            <a:normAutofit/>
          </a:bodyPr>
          <a:lstStyle>
            <a:lvl1pPr>
              <a:buClr>
                <a:schemeClr val="accent5">
                  <a:lumMod val="60000"/>
                  <a:lumOff val="40000"/>
                </a:schemeClr>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5">
                  <a:lumMod val="60000"/>
                  <a:lumOff val="40000"/>
                </a:schemeClr>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5">
                  <a:lumMod val="60000"/>
                  <a:lumOff val="40000"/>
                </a:schemeClr>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0" y="742952"/>
            <a:ext cx="9144000" cy="6667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4614201"/>
            <a:ext cx="9144000" cy="5293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4"/>
          <p:cNvSpPr>
            <a:spLocks noGrp="1"/>
          </p:cNvSpPr>
          <p:nvPr>
            <p:ph type="ftr" sz="quarter" idx="11"/>
          </p:nvPr>
        </p:nvSpPr>
        <p:spPr>
          <a:xfrm>
            <a:off x="3124200" y="4781551"/>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3" name="Slide Number Placeholder 5"/>
          <p:cNvSpPr>
            <a:spLocks noGrp="1"/>
          </p:cNvSpPr>
          <p:nvPr>
            <p:ph type="sldNum" sz="quarter" idx="12"/>
          </p:nvPr>
        </p:nvSpPr>
        <p:spPr>
          <a:xfrm>
            <a:off x="6858000" y="4781551"/>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594860"/>
            <a:ext cx="1188720" cy="548640"/>
          </a:xfrm>
          <a:prstGeom prst="rect">
            <a:avLst/>
          </a:prstGeom>
        </p:spPr>
      </p:pic>
    </p:spTree>
    <p:extLst>
      <p:ext uri="{BB962C8B-B14F-4D97-AF65-F5344CB8AC3E}">
        <p14:creationId xmlns:p14="http://schemas.microsoft.com/office/powerpoint/2010/main" val="2563603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ouble-Column Body">
    <p:spTree>
      <p:nvGrpSpPr>
        <p:cNvPr id="1" name=""/>
        <p:cNvGrpSpPr/>
        <p:nvPr/>
      </p:nvGrpSpPr>
      <p:grpSpPr>
        <a:xfrm>
          <a:off x="0" y="0"/>
          <a:ext cx="0" cy="0"/>
          <a:chOff x="0" y="0"/>
          <a:chExt cx="0" cy="0"/>
        </a:xfrm>
      </p:grpSpPr>
      <p:sp>
        <p:nvSpPr>
          <p:cNvPr id="7" name="Rectangle 6"/>
          <p:cNvSpPr/>
          <p:nvPr userDrawn="1"/>
        </p:nvSpPr>
        <p:spPr>
          <a:xfrm>
            <a:off x="0" y="133352"/>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3"/>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3" name="Content Placeholder 2"/>
          <p:cNvSpPr>
            <a:spLocks noGrp="1"/>
          </p:cNvSpPr>
          <p:nvPr>
            <p:ph idx="1"/>
          </p:nvPr>
        </p:nvSpPr>
        <p:spPr>
          <a:xfrm>
            <a:off x="228600" y="895353"/>
            <a:ext cx="4191000" cy="3718847"/>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3"/>
          </p:nvPr>
        </p:nvSpPr>
        <p:spPr>
          <a:xfrm>
            <a:off x="4724400" y="895353"/>
            <a:ext cx="4191000" cy="3718847"/>
          </a:xfrm>
        </p:spPr>
        <p:txBody>
          <a:bodyPr>
            <a:normAutofit/>
          </a:bodyPr>
          <a:lstStyle>
            <a:lvl1pPr>
              <a:buClr>
                <a:srgbClr val="FF00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0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0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p:cNvSpPr/>
          <p:nvPr userDrawn="1"/>
        </p:nvSpPr>
        <p:spPr>
          <a:xfrm>
            <a:off x="0" y="4614201"/>
            <a:ext cx="9144000" cy="5293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4"/>
          <p:cNvSpPr>
            <a:spLocks noGrp="1"/>
          </p:cNvSpPr>
          <p:nvPr>
            <p:ph type="ftr" sz="quarter" idx="11"/>
          </p:nvPr>
        </p:nvSpPr>
        <p:spPr>
          <a:xfrm>
            <a:off x="3124200" y="4781551"/>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4" name="Slide Number Placeholder 5"/>
          <p:cNvSpPr>
            <a:spLocks noGrp="1"/>
          </p:cNvSpPr>
          <p:nvPr>
            <p:ph type="sldNum" sz="quarter" idx="12"/>
          </p:nvPr>
        </p:nvSpPr>
        <p:spPr>
          <a:xfrm>
            <a:off x="6858000" y="4781551"/>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594860"/>
            <a:ext cx="1188720" cy="548640"/>
          </a:xfrm>
          <a:prstGeom prst="rect">
            <a:avLst/>
          </a:prstGeom>
        </p:spPr>
      </p:pic>
    </p:spTree>
    <p:extLst>
      <p:ext uri="{BB962C8B-B14F-4D97-AF65-F5344CB8AC3E}">
        <p14:creationId xmlns:p14="http://schemas.microsoft.com/office/powerpoint/2010/main" val="27645693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455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 Blu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9934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 Orange">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9934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 YellowGreen">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678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 Gray">
    <p:bg>
      <p:bgPr>
        <a:solidFill>
          <a:schemeClr val="accent5">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993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572000" y="0"/>
            <a:ext cx="4572000" cy="5143500"/>
          </a:xfrm>
        </p:spPr>
        <p:txBody>
          <a:bodyPr/>
          <a:lstStyle>
            <a:lvl1pPr marL="0" indent="0">
              <a:buNone/>
              <a:defRPr/>
            </a:lvl1pPr>
          </a:lstStyle>
          <a:p>
            <a:r>
              <a:rPr lang="en-US"/>
              <a:t>Click icon to add picture</a:t>
            </a:r>
          </a:p>
        </p:txBody>
      </p:sp>
      <p:sp>
        <p:nvSpPr>
          <p:cNvPr id="10" name="Title 9"/>
          <p:cNvSpPr>
            <a:spLocks noGrp="1"/>
          </p:cNvSpPr>
          <p:nvPr>
            <p:ph type="title"/>
          </p:nvPr>
        </p:nvSpPr>
        <p:spPr>
          <a:xfrm>
            <a:off x="381000" y="1657352"/>
            <a:ext cx="3962400" cy="1676400"/>
          </a:xfrm>
        </p:spPr>
        <p:txBody>
          <a:bodyPr>
            <a:noAutofit/>
          </a:bodyPr>
          <a:lstStyle>
            <a:lvl1pPr marL="0" indent="0" algn="l">
              <a:defRPr sz="3600">
                <a:effectLst/>
                <a:latin typeface="PermianSlabSerifTypeface" pitchFamily="50" charset="0"/>
              </a:defRPr>
            </a:lvl1pPr>
          </a:lstStyle>
          <a:p>
            <a:r>
              <a:rPr lang="en-US"/>
              <a:t>Click to edit Master title style</a:t>
            </a:r>
          </a:p>
        </p:txBody>
      </p:sp>
      <p:sp>
        <p:nvSpPr>
          <p:cNvPr id="12" name="Text Placeholder 11"/>
          <p:cNvSpPr>
            <a:spLocks noGrp="1"/>
          </p:cNvSpPr>
          <p:nvPr>
            <p:ph type="body" sz="quarter" idx="11" hasCustomPrompt="1"/>
          </p:nvPr>
        </p:nvSpPr>
        <p:spPr>
          <a:xfrm>
            <a:off x="381000" y="4171950"/>
            <a:ext cx="4038600" cy="838200"/>
          </a:xfrm>
        </p:spPr>
        <p:txBody>
          <a:bodyPr anchor="b">
            <a:normAutofit/>
          </a:bodyPr>
          <a:lstStyle>
            <a:lvl1pPr marL="0" indent="0">
              <a:buNone/>
              <a:defRPr sz="11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Name, Position</a:t>
            </a:r>
          </a:p>
          <a:p>
            <a:pPr lvl="0"/>
            <a:r>
              <a:rPr lang="en-US"/>
              <a:t>Date</a:t>
            </a:r>
          </a:p>
        </p:txBody>
      </p:sp>
      <p:sp>
        <p:nvSpPr>
          <p:cNvPr id="14" name="Text Placeholder 13"/>
          <p:cNvSpPr>
            <a:spLocks noGrp="1"/>
          </p:cNvSpPr>
          <p:nvPr>
            <p:ph type="body" sz="quarter" idx="12" hasCustomPrompt="1"/>
          </p:nvPr>
        </p:nvSpPr>
        <p:spPr>
          <a:xfrm>
            <a:off x="381000" y="3333752"/>
            <a:ext cx="3962400" cy="609600"/>
          </a:xfrm>
        </p:spPr>
        <p:txBody>
          <a:bodyPr>
            <a:normAutofit/>
          </a:bodyPr>
          <a:lstStyle>
            <a:lvl1pPr marL="0" indent="0">
              <a:buNone/>
              <a:defRPr sz="2800">
                <a:solidFill>
                  <a:schemeClr val="accent5"/>
                </a:solidFill>
                <a:latin typeface="PermianSlabSerifTypeface" pitchFamily="50" charset="0"/>
              </a:defRPr>
            </a:lvl1pPr>
          </a:lstStyle>
          <a:p>
            <a:pPr lvl="0"/>
            <a:r>
              <a:rPr lang="en-US"/>
              <a:t>Sub-Title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520" y="228600"/>
            <a:ext cx="2763774" cy="1275588"/>
          </a:xfrm>
          <a:prstGeom prst="rect">
            <a:avLst/>
          </a:prstGeom>
        </p:spPr>
      </p:pic>
    </p:spTree>
    <p:extLst>
      <p:ext uri="{BB962C8B-B14F-4D97-AF65-F5344CB8AC3E}">
        <p14:creationId xmlns:p14="http://schemas.microsoft.com/office/powerpoint/2010/main" val="2255976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5" name="Rectangle 4"/>
          <p:cNvSpPr/>
          <p:nvPr userDrawn="1"/>
        </p:nvSpPr>
        <p:spPr>
          <a:xfrm>
            <a:off x="3200400" y="2906078"/>
            <a:ext cx="5943600" cy="168021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ctrTitle"/>
          </p:nvPr>
        </p:nvSpPr>
        <p:spPr>
          <a:xfrm>
            <a:off x="3276600" y="2971800"/>
            <a:ext cx="5715000" cy="1543050"/>
          </a:xfrm>
        </p:spPr>
        <p:txBody>
          <a:bodyPr/>
          <a:lstStyle>
            <a:lvl1pPr algn="r">
              <a:defRPr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 y="2495550"/>
            <a:ext cx="2510028" cy="2510028"/>
          </a:xfrm>
          <a:prstGeom prst="rect">
            <a:avLst/>
          </a:prstGeom>
          <a:noFill/>
          <a:ln>
            <a:noFill/>
          </a:ln>
        </p:spPr>
      </p:pic>
    </p:spTree>
    <p:extLst>
      <p:ext uri="{BB962C8B-B14F-4D97-AF65-F5344CB8AC3E}">
        <p14:creationId xmlns:p14="http://schemas.microsoft.com/office/powerpoint/2010/main" val="2854890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Body - TN Mark">
    <p:spTree>
      <p:nvGrpSpPr>
        <p:cNvPr id="1" name=""/>
        <p:cNvGrpSpPr/>
        <p:nvPr/>
      </p:nvGrpSpPr>
      <p:grpSpPr>
        <a:xfrm>
          <a:off x="0" y="0"/>
          <a:ext cx="0" cy="0"/>
          <a:chOff x="0" y="0"/>
          <a:chExt cx="0" cy="0"/>
        </a:xfrm>
      </p:grpSpPr>
      <p:sp>
        <p:nvSpPr>
          <p:cNvPr id="7" name="Rectangle 6"/>
          <p:cNvSpPr/>
          <p:nvPr userDrawn="1"/>
        </p:nvSpPr>
        <p:spPr>
          <a:xfrm>
            <a:off x="0" y="133352"/>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3"/>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3" name="Content Placeholder 2"/>
          <p:cNvSpPr>
            <a:spLocks noGrp="1"/>
          </p:cNvSpPr>
          <p:nvPr>
            <p:ph idx="1"/>
          </p:nvPr>
        </p:nvSpPr>
        <p:spPr>
          <a:xfrm>
            <a:off x="152400" y="857250"/>
            <a:ext cx="8839200" cy="4171950"/>
          </a:xfrm>
        </p:spPr>
        <p:txBody>
          <a:bodyPr>
            <a:normAutofit/>
          </a:bodyPr>
          <a:lstStyle>
            <a:lvl1pPr>
              <a:buClr>
                <a:schemeClr val="bg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bg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bg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41792" y="4279392"/>
            <a:ext cx="864108" cy="864108"/>
          </a:xfrm>
          <a:prstGeom prst="rect">
            <a:avLst/>
          </a:prstGeom>
        </p:spPr>
      </p:pic>
    </p:spTree>
    <p:extLst>
      <p:ext uri="{BB962C8B-B14F-4D97-AF65-F5344CB8AC3E}">
        <p14:creationId xmlns:p14="http://schemas.microsoft.com/office/powerpoint/2010/main" val="1899978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ody">
    <p:spTree>
      <p:nvGrpSpPr>
        <p:cNvPr id="1" name=""/>
        <p:cNvGrpSpPr/>
        <p:nvPr/>
      </p:nvGrpSpPr>
      <p:grpSpPr>
        <a:xfrm>
          <a:off x="0" y="0"/>
          <a:ext cx="0" cy="0"/>
          <a:chOff x="0" y="0"/>
          <a:chExt cx="0" cy="0"/>
        </a:xfrm>
      </p:grpSpPr>
      <p:sp>
        <p:nvSpPr>
          <p:cNvPr id="7" name="Rectangle 6"/>
          <p:cNvSpPr/>
          <p:nvPr userDrawn="1"/>
        </p:nvSpPr>
        <p:spPr>
          <a:xfrm>
            <a:off x="0" y="133352"/>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3"/>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3" name="Content Placeholder 2"/>
          <p:cNvSpPr>
            <a:spLocks noGrp="1"/>
          </p:cNvSpPr>
          <p:nvPr>
            <p:ph idx="1"/>
          </p:nvPr>
        </p:nvSpPr>
        <p:spPr>
          <a:xfrm>
            <a:off x="228600" y="895353"/>
            <a:ext cx="8763000" cy="3718847"/>
          </a:xfrm>
        </p:spPr>
        <p:txBody>
          <a:bodyPr>
            <a:normAutofit/>
          </a:bodyPr>
          <a:lstStyle>
            <a:lvl1pPr>
              <a:buClr>
                <a:schemeClr val="bg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bg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bg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p:nvPr userDrawn="1"/>
        </p:nvSpPr>
        <p:spPr>
          <a:xfrm>
            <a:off x="0" y="4614201"/>
            <a:ext cx="9144000" cy="5293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4"/>
          <p:cNvSpPr>
            <a:spLocks noGrp="1"/>
          </p:cNvSpPr>
          <p:nvPr>
            <p:ph type="ftr" sz="quarter" idx="11"/>
          </p:nvPr>
        </p:nvSpPr>
        <p:spPr>
          <a:xfrm>
            <a:off x="3124200" y="4781551"/>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3" name="Slide Number Placeholder 5"/>
          <p:cNvSpPr>
            <a:spLocks noGrp="1"/>
          </p:cNvSpPr>
          <p:nvPr>
            <p:ph type="sldNum" sz="quarter" idx="12"/>
          </p:nvPr>
        </p:nvSpPr>
        <p:spPr>
          <a:xfrm>
            <a:off x="6858000" y="4781551"/>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594860"/>
            <a:ext cx="1188720" cy="548640"/>
          </a:xfrm>
          <a:prstGeom prst="rect">
            <a:avLst/>
          </a:prstGeom>
        </p:spPr>
      </p:pic>
    </p:spTree>
    <p:extLst>
      <p:ext uri="{BB962C8B-B14F-4D97-AF65-F5344CB8AC3E}">
        <p14:creationId xmlns:p14="http://schemas.microsoft.com/office/powerpoint/2010/main" val="783884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Body - Red">
    <p:spTree>
      <p:nvGrpSpPr>
        <p:cNvPr id="1" name=""/>
        <p:cNvGrpSpPr/>
        <p:nvPr/>
      </p:nvGrpSpPr>
      <p:grpSpPr>
        <a:xfrm>
          <a:off x="0" y="0"/>
          <a:ext cx="0" cy="0"/>
          <a:chOff x="0" y="0"/>
          <a:chExt cx="0" cy="0"/>
        </a:xfrm>
      </p:grpSpPr>
      <p:sp>
        <p:nvSpPr>
          <p:cNvPr id="7" name="Rectangle 6"/>
          <p:cNvSpPr/>
          <p:nvPr userDrawn="1"/>
        </p:nvSpPr>
        <p:spPr>
          <a:xfrm>
            <a:off x="0" y="133352"/>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3"/>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3" name="Content Placeholder 2"/>
          <p:cNvSpPr>
            <a:spLocks noGrp="1"/>
          </p:cNvSpPr>
          <p:nvPr>
            <p:ph idx="1"/>
          </p:nvPr>
        </p:nvSpPr>
        <p:spPr>
          <a:xfrm>
            <a:off x="228600" y="895350"/>
            <a:ext cx="8763000" cy="3718849"/>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0" y="742952"/>
            <a:ext cx="9144000" cy="66675"/>
          </a:xfrm>
          <a:prstGeom prst="rect">
            <a:avLst/>
          </a:prstGeom>
          <a:solidFill>
            <a:srgbClr val="FF0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4614201"/>
            <a:ext cx="9144000" cy="5293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4781551"/>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6" name="Slide Number Placeholder 5"/>
          <p:cNvSpPr>
            <a:spLocks noGrp="1"/>
          </p:cNvSpPr>
          <p:nvPr>
            <p:ph type="sldNum" sz="quarter" idx="12"/>
          </p:nvPr>
        </p:nvSpPr>
        <p:spPr>
          <a:xfrm>
            <a:off x="6858000" y="4781551"/>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594860"/>
            <a:ext cx="1188720" cy="548640"/>
          </a:xfrm>
          <a:prstGeom prst="rect">
            <a:avLst/>
          </a:prstGeom>
        </p:spPr>
      </p:pic>
    </p:spTree>
    <p:extLst>
      <p:ext uri="{BB962C8B-B14F-4D97-AF65-F5344CB8AC3E}">
        <p14:creationId xmlns:p14="http://schemas.microsoft.com/office/powerpoint/2010/main" val="2770656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dy - Orange">
    <p:spTree>
      <p:nvGrpSpPr>
        <p:cNvPr id="1" name=""/>
        <p:cNvGrpSpPr/>
        <p:nvPr/>
      </p:nvGrpSpPr>
      <p:grpSpPr>
        <a:xfrm>
          <a:off x="0" y="0"/>
          <a:ext cx="0" cy="0"/>
          <a:chOff x="0" y="0"/>
          <a:chExt cx="0" cy="0"/>
        </a:xfrm>
      </p:grpSpPr>
      <p:sp>
        <p:nvSpPr>
          <p:cNvPr id="12" name="Rectangle 11"/>
          <p:cNvSpPr/>
          <p:nvPr userDrawn="1"/>
        </p:nvSpPr>
        <p:spPr>
          <a:xfrm>
            <a:off x="0" y="133352"/>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p:nvPr>
        </p:nvSpPr>
        <p:spPr>
          <a:xfrm>
            <a:off x="152400" y="133353"/>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14" name="Content Placeholder 2"/>
          <p:cNvSpPr>
            <a:spLocks noGrp="1"/>
          </p:cNvSpPr>
          <p:nvPr>
            <p:ph idx="1"/>
          </p:nvPr>
        </p:nvSpPr>
        <p:spPr>
          <a:xfrm>
            <a:off x="228600" y="895350"/>
            <a:ext cx="8763000" cy="3718849"/>
          </a:xfrm>
        </p:spPr>
        <p:txBody>
          <a:bodyPr>
            <a:normAutofit/>
          </a:bodyPr>
          <a:lstStyle>
            <a:lvl1pPr>
              <a:buClr>
                <a:schemeClr val="accent3"/>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3"/>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3"/>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p:cNvSpPr/>
          <p:nvPr userDrawn="1"/>
        </p:nvSpPr>
        <p:spPr>
          <a:xfrm>
            <a:off x="0" y="742952"/>
            <a:ext cx="9144000" cy="66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4614201"/>
            <a:ext cx="9144000" cy="5293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4781551"/>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6" name="Slide Number Placeholder 5"/>
          <p:cNvSpPr>
            <a:spLocks noGrp="1"/>
          </p:cNvSpPr>
          <p:nvPr>
            <p:ph type="sldNum" sz="quarter" idx="12"/>
          </p:nvPr>
        </p:nvSpPr>
        <p:spPr>
          <a:xfrm>
            <a:off x="6858000" y="4781551"/>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594860"/>
            <a:ext cx="1188720" cy="548640"/>
          </a:xfrm>
          <a:prstGeom prst="rect">
            <a:avLst/>
          </a:prstGeom>
        </p:spPr>
      </p:pic>
    </p:spTree>
    <p:extLst>
      <p:ext uri="{BB962C8B-B14F-4D97-AF65-F5344CB8AC3E}">
        <p14:creationId xmlns:p14="http://schemas.microsoft.com/office/powerpoint/2010/main" val="2563395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Body - Blue">
    <p:spTree>
      <p:nvGrpSpPr>
        <p:cNvPr id="1" name=""/>
        <p:cNvGrpSpPr/>
        <p:nvPr/>
      </p:nvGrpSpPr>
      <p:grpSpPr>
        <a:xfrm>
          <a:off x="0" y="0"/>
          <a:ext cx="0" cy="0"/>
          <a:chOff x="0" y="0"/>
          <a:chExt cx="0" cy="0"/>
        </a:xfrm>
      </p:grpSpPr>
      <p:sp>
        <p:nvSpPr>
          <p:cNvPr id="7" name="Rectangle 6"/>
          <p:cNvSpPr/>
          <p:nvPr userDrawn="1"/>
        </p:nvSpPr>
        <p:spPr>
          <a:xfrm>
            <a:off x="0" y="133352"/>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3"/>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3" name="Content Placeholder 2"/>
          <p:cNvSpPr>
            <a:spLocks noGrp="1"/>
          </p:cNvSpPr>
          <p:nvPr>
            <p:ph idx="1"/>
          </p:nvPr>
        </p:nvSpPr>
        <p:spPr>
          <a:xfrm>
            <a:off x="228600" y="895350"/>
            <a:ext cx="8763000" cy="3718849"/>
          </a:xfrm>
        </p:spPr>
        <p:txBody>
          <a:bodyPr>
            <a:normAutofit/>
          </a:bodyPr>
          <a:lstStyle>
            <a:lvl1pPr>
              <a:buClr>
                <a:schemeClr val="accent1"/>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0" y="742952"/>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4614201"/>
            <a:ext cx="9144000" cy="5293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4781551"/>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6" name="Slide Number Placeholder 5"/>
          <p:cNvSpPr>
            <a:spLocks noGrp="1"/>
          </p:cNvSpPr>
          <p:nvPr>
            <p:ph type="sldNum" sz="quarter" idx="12"/>
          </p:nvPr>
        </p:nvSpPr>
        <p:spPr>
          <a:xfrm>
            <a:off x="6858000" y="4781551"/>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594860"/>
            <a:ext cx="1188720" cy="548640"/>
          </a:xfrm>
          <a:prstGeom prst="rect">
            <a:avLst/>
          </a:prstGeom>
        </p:spPr>
      </p:pic>
    </p:spTree>
    <p:extLst>
      <p:ext uri="{BB962C8B-B14F-4D97-AF65-F5344CB8AC3E}">
        <p14:creationId xmlns:p14="http://schemas.microsoft.com/office/powerpoint/2010/main" val="2335100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Body - YellowGreen">
    <p:spTree>
      <p:nvGrpSpPr>
        <p:cNvPr id="1" name=""/>
        <p:cNvGrpSpPr/>
        <p:nvPr/>
      </p:nvGrpSpPr>
      <p:grpSpPr>
        <a:xfrm>
          <a:off x="0" y="0"/>
          <a:ext cx="0" cy="0"/>
          <a:chOff x="0" y="0"/>
          <a:chExt cx="0" cy="0"/>
        </a:xfrm>
      </p:grpSpPr>
      <p:sp>
        <p:nvSpPr>
          <p:cNvPr id="7" name="Rectangle 6"/>
          <p:cNvSpPr/>
          <p:nvPr userDrawn="1"/>
        </p:nvSpPr>
        <p:spPr>
          <a:xfrm>
            <a:off x="0" y="133352"/>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3"/>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3" name="Content Placeholder 2"/>
          <p:cNvSpPr>
            <a:spLocks noGrp="1"/>
          </p:cNvSpPr>
          <p:nvPr>
            <p:ph idx="1"/>
          </p:nvPr>
        </p:nvSpPr>
        <p:spPr>
          <a:xfrm>
            <a:off x="228600" y="895350"/>
            <a:ext cx="8763000" cy="3718849"/>
          </a:xfrm>
        </p:spPr>
        <p:txBody>
          <a:bodyPr>
            <a:normAutofit/>
          </a:bodyPr>
          <a:lstStyle>
            <a:lvl1pPr>
              <a:buClr>
                <a:schemeClr val="accent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0" y="742952"/>
            <a:ext cx="9144000" cy="66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4614201"/>
            <a:ext cx="9144000" cy="5293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4781551"/>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6" name="Slide Number Placeholder 5"/>
          <p:cNvSpPr>
            <a:spLocks noGrp="1"/>
          </p:cNvSpPr>
          <p:nvPr>
            <p:ph type="sldNum" sz="quarter" idx="12"/>
          </p:nvPr>
        </p:nvSpPr>
        <p:spPr>
          <a:xfrm>
            <a:off x="6858000" y="4781551"/>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594860"/>
            <a:ext cx="1188720" cy="548640"/>
          </a:xfrm>
          <a:prstGeom prst="rect">
            <a:avLst/>
          </a:prstGeom>
        </p:spPr>
      </p:pic>
    </p:spTree>
    <p:extLst>
      <p:ext uri="{BB962C8B-B14F-4D97-AF65-F5344CB8AC3E}">
        <p14:creationId xmlns:p14="http://schemas.microsoft.com/office/powerpoint/2010/main" val="2883267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124200" y="4812507"/>
            <a:ext cx="2895600" cy="273844"/>
          </a:xfrm>
          <a:prstGeom prst="rect">
            <a:avLst/>
          </a:prstGeom>
        </p:spPr>
        <p:txBody>
          <a:bodyPr vert="horz" lIns="91440" tIns="45720" rIns="91440" bIns="45720" rtlCol="0" anchor="b"/>
          <a:lstStyle>
            <a:lvl1pPr algn="ct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7" name="Slide Number Placeholder 5"/>
          <p:cNvSpPr>
            <a:spLocks noGrp="1"/>
          </p:cNvSpPr>
          <p:nvPr>
            <p:ph type="sldNum" sz="quarter" idx="4"/>
          </p:nvPr>
        </p:nvSpPr>
        <p:spPr>
          <a:xfrm>
            <a:off x="6858000" y="4807746"/>
            <a:ext cx="2133600" cy="273844"/>
          </a:xfrm>
          <a:prstGeom prst="rect">
            <a:avLst/>
          </a:prstGeom>
        </p:spPr>
        <p:txBody>
          <a:bodyPr anchor="b"/>
          <a:lstStyle>
            <a:lvl1pPr algn="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spTree>
    <p:extLst>
      <p:ext uri="{BB962C8B-B14F-4D97-AF65-F5344CB8AC3E}">
        <p14:creationId xmlns:p14="http://schemas.microsoft.com/office/powerpoint/2010/main" val="1143005989"/>
      </p:ext>
    </p:extLst>
  </p:cSld>
  <p:clrMap bg1="lt1" tx1="dk1" bg2="lt2" tx2="dk2" accent1="accent1" accent2="accent2" accent3="accent3" accent4="accent4" accent5="accent5" accent6="accent6" hlink="hlink" folHlink="folHlink"/>
  <p:sldLayoutIdLst>
    <p:sldLayoutId id="2147483660" r:id="rId1"/>
    <p:sldLayoutId id="2147483670" r:id="rId2"/>
    <p:sldLayoutId id="2147483649" r:id="rId3"/>
    <p:sldLayoutId id="2147483680" r:id="rId4"/>
    <p:sldLayoutId id="2147483671" r:id="rId5"/>
    <p:sldLayoutId id="2147483668" r:id="rId6"/>
    <p:sldLayoutId id="2147483665" r:id="rId7"/>
    <p:sldLayoutId id="2147483672" r:id="rId8"/>
    <p:sldLayoutId id="2147483673" r:id="rId9"/>
    <p:sldLayoutId id="2147483674" r:id="rId10"/>
    <p:sldLayoutId id="2147483679" r:id="rId11"/>
    <p:sldLayoutId id="2147483662" r:id="rId12"/>
    <p:sldLayoutId id="2147483663" r:id="rId13"/>
    <p:sldLayoutId id="2147483676" r:id="rId14"/>
    <p:sldLayoutId id="2147483677" r:id="rId15"/>
    <p:sldLayoutId id="2147483675" r:id="rId16"/>
    <p:sldLayoutId id="2147483678"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microsoft.com/office/2018/10/relationships/comments" Target="../comments/modernComment_AA1_CDAE352B.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hyperlink" Target="https://www.tn.gov/environment/about-tdec/grants/grants-system.html"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microsoft.com/office/2018/10/relationships/comments" Target="../comments/modernComment_13C_94EF9901.xml"/><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6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3.xml"/><Relationship Id="rId4" Type="http://schemas.openxmlformats.org/officeDocument/2006/relationships/image" Target="../media/image66.png"/></Relationships>
</file>

<file path=ppt/slides/_rels/slide7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SRF 101: Why Debt is a Strategic Investment for Utilities</a:t>
            </a:r>
          </a:p>
        </p:txBody>
      </p:sp>
      <p:sp>
        <p:nvSpPr>
          <p:cNvPr id="4" name="Text Placeholder 3"/>
          <p:cNvSpPr>
            <a:spLocks noGrp="1"/>
          </p:cNvSpPr>
          <p:nvPr>
            <p:ph type="body" sz="quarter" idx="11"/>
          </p:nvPr>
        </p:nvSpPr>
        <p:spPr/>
        <p:txBody>
          <a:bodyPr/>
          <a:lstStyle/>
          <a:p>
            <a:r>
              <a:rPr lang="en-US" dirty="0"/>
              <a:t>October 29, 2025</a:t>
            </a:r>
          </a:p>
        </p:txBody>
      </p:sp>
    </p:spTree>
    <p:custDataLst>
      <p:tags r:id="rId1"/>
    </p:custDataLst>
    <p:extLst>
      <p:ext uri="{BB962C8B-B14F-4D97-AF65-F5344CB8AC3E}">
        <p14:creationId xmlns:p14="http://schemas.microsoft.com/office/powerpoint/2010/main" val="479260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AFA4E-0F8D-491F-07F6-6DCEC8EC0408}"/>
              </a:ext>
            </a:extLst>
          </p:cNvPr>
          <p:cNvSpPr>
            <a:spLocks noGrp="1"/>
          </p:cNvSpPr>
          <p:nvPr>
            <p:ph type="title"/>
          </p:nvPr>
        </p:nvSpPr>
        <p:spPr>
          <a:xfrm>
            <a:off x="152400" y="133353"/>
            <a:ext cx="8839200" cy="619125"/>
          </a:xfrm>
        </p:spPr>
        <p:txBody>
          <a:bodyPr anchor="ctr">
            <a:normAutofit/>
          </a:bodyPr>
          <a:lstStyle/>
          <a:p>
            <a:r>
              <a:rPr lang="en-US"/>
              <a:t>SRF’s Role in Tennessee</a:t>
            </a:r>
          </a:p>
        </p:txBody>
      </p:sp>
      <p:sp>
        <p:nvSpPr>
          <p:cNvPr id="3" name="Content Placeholder 2">
            <a:extLst>
              <a:ext uri="{FF2B5EF4-FFF2-40B4-BE49-F238E27FC236}">
                <a16:creationId xmlns:a16="http://schemas.microsoft.com/office/drawing/2014/main" id="{D28E509A-21BB-09B2-967C-AE08066959D5}"/>
              </a:ext>
            </a:extLst>
          </p:cNvPr>
          <p:cNvSpPr>
            <a:spLocks noGrp="1"/>
          </p:cNvSpPr>
          <p:nvPr>
            <p:ph idx="1"/>
          </p:nvPr>
        </p:nvSpPr>
        <p:spPr>
          <a:xfrm>
            <a:off x="228600" y="895353"/>
            <a:ext cx="5819400" cy="3718847"/>
          </a:xfrm>
        </p:spPr>
        <p:txBody>
          <a:bodyPr>
            <a:normAutofit/>
          </a:bodyPr>
          <a:lstStyle/>
          <a:p>
            <a:r>
              <a:rPr lang="en-US"/>
              <a:t>TDEC’s SRF program provides </a:t>
            </a:r>
            <a:r>
              <a:rPr lang="en-US" b="1"/>
              <a:t>low-interest loans</a:t>
            </a:r>
            <a:r>
              <a:rPr lang="en-US"/>
              <a:t>, </a:t>
            </a:r>
            <a:r>
              <a:rPr lang="en-US" b="1"/>
              <a:t>long repayment terms</a:t>
            </a:r>
            <a:r>
              <a:rPr lang="en-US"/>
              <a:t>, and </a:t>
            </a:r>
            <a:r>
              <a:rPr lang="en-US" b="1"/>
              <a:t>principal forgiveness</a:t>
            </a:r>
            <a:r>
              <a:rPr lang="en-US"/>
              <a:t> to support local infrastructure investments</a:t>
            </a:r>
          </a:p>
        </p:txBody>
      </p:sp>
      <p:pic>
        <p:nvPicPr>
          <p:cNvPr id="5" name="Picture 4">
            <a:extLst>
              <a:ext uri="{FF2B5EF4-FFF2-40B4-BE49-F238E27FC236}">
                <a16:creationId xmlns:a16="http://schemas.microsoft.com/office/drawing/2014/main" id="{EE03DA5E-D949-0D77-DD07-F7704101532E}"/>
              </a:ext>
            </a:extLst>
          </p:cNvPr>
          <p:cNvPicPr>
            <a:picLocks noChangeAspect="1"/>
          </p:cNvPicPr>
          <p:nvPr/>
        </p:nvPicPr>
        <p:blipFill>
          <a:blip r:embed="rId2"/>
          <a:srcRect t="15160"/>
          <a:stretch>
            <a:fillRect/>
          </a:stretch>
        </p:blipFill>
        <p:spPr>
          <a:xfrm>
            <a:off x="4063514" y="2571750"/>
            <a:ext cx="4928086" cy="1941591"/>
          </a:xfrm>
          <a:prstGeom prst="rect">
            <a:avLst/>
          </a:prstGeom>
        </p:spPr>
      </p:pic>
    </p:spTree>
    <p:extLst>
      <p:ext uri="{BB962C8B-B14F-4D97-AF65-F5344CB8AC3E}">
        <p14:creationId xmlns:p14="http://schemas.microsoft.com/office/powerpoint/2010/main" val="151688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79E10-52F6-3141-6DA2-1C3FCF0B6C9A}"/>
              </a:ext>
            </a:extLst>
          </p:cNvPr>
          <p:cNvSpPr>
            <a:spLocks noGrp="1"/>
          </p:cNvSpPr>
          <p:nvPr>
            <p:ph type="title"/>
          </p:nvPr>
        </p:nvSpPr>
        <p:spPr>
          <a:xfrm>
            <a:off x="152400" y="133353"/>
            <a:ext cx="8839200" cy="619125"/>
          </a:xfrm>
        </p:spPr>
        <p:txBody>
          <a:bodyPr anchor="ctr">
            <a:normAutofit/>
          </a:bodyPr>
          <a:lstStyle/>
          <a:p>
            <a:r>
              <a:rPr lang="en-US" dirty="0"/>
              <a:t>Use Strategic Debt</a:t>
            </a:r>
          </a:p>
        </p:txBody>
      </p:sp>
      <p:sp>
        <p:nvSpPr>
          <p:cNvPr id="3" name="Content Placeholder 2">
            <a:extLst>
              <a:ext uri="{FF2B5EF4-FFF2-40B4-BE49-F238E27FC236}">
                <a16:creationId xmlns:a16="http://schemas.microsoft.com/office/drawing/2014/main" id="{3A512D7C-D7DA-06D2-424E-3699AAB74ACD}"/>
              </a:ext>
            </a:extLst>
          </p:cNvPr>
          <p:cNvSpPr>
            <a:spLocks noGrp="1"/>
          </p:cNvSpPr>
          <p:nvPr>
            <p:ph idx="1"/>
          </p:nvPr>
        </p:nvSpPr>
        <p:spPr>
          <a:xfrm>
            <a:off x="228600" y="895353"/>
            <a:ext cx="4191000" cy="3718847"/>
          </a:xfrm>
        </p:spPr>
        <p:txBody>
          <a:bodyPr>
            <a:normAutofit/>
          </a:bodyPr>
          <a:lstStyle/>
          <a:p>
            <a:r>
              <a:rPr lang="en-US"/>
              <a:t>Strategic debt spreads infrastructure costs across generations — ensuring fairness and long-term system health</a:t>
            </a:r>
          </a:p>
        </p:txBody>
      </p:sp>
      <p:pic>
        <p:nvPicPr>
          <p:cNvPr id="4" name="Picture 3">
            <a:extLst>
              <a:ext uri="{FF2B5EF4-FFF2-40B4-BE49-F238E27FC236}">
                <a16:creationId xmlns:a16="http://schemas.microsoft.com/office/drawing/2014/main" id="{A9E30AAF-6219-5774-7EBD-BA5298F66FF6}"/>
              </a:ext>
            </a:extLst>
          </p:cNvPr>
          <p:cNvPicPr>
            <a:picLocks noChangeAspect="1"/>
          </p:cNvPicPr>
          <p:nvPr/>
        </p:nvPicPr>
        <p:blipFill>
          <a:blip r:embed="rId2"/>
          <a:stretch>
            <a:fillRect/>
          </a:stretch>
        </p:blipFill>
        <p:spPr>
          <a:xfrm>
            <a:off x="4724400" y="1356030"/>
            <a:ext cx="4191000" cy="2797492"/>
          </a:xfrm>
          <a:prstGeom prst="rect">
            <a:avLst/>
          </a:prstGeom>
          <a:noFill/>
        </p:spPr>
      </p:pic>
    </p:spTree>
    <p:extLst>
      <p:ext uri="{BB962C8B-B14F-4D97-AF65-F5344CB8AC3E}">
        <p14:creationId xmlns:p14="http://schemas.microsoft.com/office/powerpoint/2010/main" val="3716999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21B40-5550-C904-3A95-EF0BDDCCCBD2}"/>
              </a:ext>
            </a:extLst>
          </p:cNvPr>
          <p:cNvSpPr>
            <a:spLocks noGrp="1"/>
          </p:cNvSpPr>
          <p:nvPr>
            <p:ph type="title"/>
          </p:nvPr>
        </p:nvSpPr>
        <p:spPr>
          <a:xfrm>
            <a:off x="152400" y="133353"/>
            <a:ext cx="8839200" cy="619125"/>
          </a:xfrm>
        </p:spPr>
        <p:txBody>
          <a:bodyPr anchor="ctr">
            <a:normAutofit/>
          </a:bodyPr>
          <a:lstStyle/>
          <a:p>
            <a:r>
              <a:rPr lang="en-US"/>
              <a:t>Why This Matters for Local Leaders</a:t>
            </a:r>
          </a:p>
        </p:txBody>
      </p:sp>
      <p:sp>
        <p:nvSpPr>
          <p:cNvPr id="3" name="Content Placeholder 2">
            <a:extLst>
              <a:ext uri="{FF2B5EF4-FFF2-40B4-BE49-F238E27FC236}">
                <a16:creationId xmlns:a16="http://schemas.microsoft.com/office/drawing/2014/main" id="{BAE85EBF-CD8C-E648-DFAA-81A330CE46AA}"/>
              </a:ext>
            </a:extLst>
          </p:cNvPr>
          <p:cNvSpPr>
            <a:spLocks noGrp="1"/>
          </p:cNvSpPr>
          <p:nvPr>
            <p:ph idx="1"/>
          </p:nvPr>
        </p:nvSpPr>
        <p:spPr>
          <a:xfrm>
            <a:off x="228600" y="895353"/>
            <a:ext cx="4191000" cy="3718847"/>
          </a:xfrm>
        </p:spPr>
        <p:txBody>
          <a:bodyPr>
            <a:normAutofit/>
          </a:bodyPr>
          <a:lstStyle/>
          <a:p>
            <a:r>
              <a:rPr lang="en-US"/>
              <a:t>Every community must eventually invest in infrastructure. SRF makes it possible to do so responsibly, affordably, and sustainably</a:t>
            </a:r>
          </a:p>
        </p:txBody>
      </p:sp>
      <p:pic>
        <p:nvPicPr>
          <p:cNvPr id="4" name="Picture 3">
            <a:extLst>
              <a:ext uri="{FF2B5EF4-FFF2-40B4-BE49-F238E27FC236}">
                <a16:creationId xmlns:a16="http://schemas.microsoft.com/office/drawing/2014/main" id="{882B3698-8DE6-C5E1-232F-51C60FC25148}"/>
              </a:ext>
            </a:extLst>
          </p:cNvPr>
          <p:cNvPicPr>
            <a:picLocks noChangeAspect="1"/>
          </p:cNvPicPr>
          <p:nvPr/>
        </p:nvPicPr>
        <p:blipFill>
          <a:blip r:embed="rId2"/>
          <a:stretch>
            <a:fillRect/>
          </a:stretch>
        </p:blipFill>
        <p:spPr>
          <a:xfrm>
            <a:off x="4724400" y="1356030"/>
            <a:ext cx="4191000" cy="2797492"/>
          </a:xfrm>
          <a:prstGeom prst="rect">
            <a:avLst/>
          </a:prstGeom>
          <a:noFill/>
        </p:spPr>
      </p:pic>
    </p:spTree>
    <p:extLst>
      <p:ext uri="{BB962C8B-B14F-4D97-AF65-F5344CB8AC3E}">
        <p14:creationId xmlns:p14="http://schemas.microsoft.com/office/powerpoint/2010/main" val="3068370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B3FA1-D9AC-5AEC-110F-C06C0C8474C5}"/>
              </a:ext>
            </a:extLst>
          </p:cNvPr>
          <p:cNvSpPr>
            <a:spLocks noGrp="1"/>
          </p:cNvSpPr>
          <p:nvPr>
            <p:ph type="ctrTitle"/>
          </p:nvPr>
        </p:nvSpPr>
        <p:spPr/>
        <p:txBody>
          <a:bodyPr>
            <a:normAutofit/>
          </a:bodyPr>
          <a:lstStyle/>
          <a:p>
            <a:r>
              <a:rPr lang="en-US"/>
              <a:t>How the State Revolving Fund Works</a:t>
            </a:r>
          </a:p>
        </p:txBody>
      </p:sp>
    </p:spTree>
    <p:extLst>
      <p:ext uri="{BB962C8B-B14F-4D97-AF65-F5344CB8AC3E}">
        <p14:creationId xmlns:p14="http://schemas.microsoft.com/office/powerpoint/2010/main" val="1931719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133353"/>
            <a:ext cx="8839200" cy="619125"/>
          </a:xfrm>
        </p:spPr>
        <p:txBody>
          <a:bodyPr anchor="ctr">
            <a:normAutofit/>
          </a:bodyPr>
          <a:lstStyle/>
          <a:p>
            <a:r>
              <a:rPr lang="en-US"/>
              <a:t>What is the State Revolving Fund?</a:t>
            </a:r>
          </a:p>
        </p:txBody>
      </p:sp>
      <p:sp>
        <p:nvSpPr>
          <p:cNvPr id="4" name="Content Placeholder 3"/>
          <p:cNvSpPr>
            <a:spLocks noGrp="1"/>
          </p:cNvSpPr>
          <p:nvPr>
            <p:ph idx="1"/>
          </p:nvPr>
        </p:nvSpPr>
        <p:spPr>
          <a:xfrm>
            <a:off x="228600" y="895353"/>
            <a:ext cx="4191000" cy="3718847"/>
          </a:xfrm>
        </p:spPr>
        <p:txBody>
          <a:bodyPr>
            <a:normAutofit/>
          </a:bodyPr>
          <a:lstStyle/>
          <a:p>
            <a:r>
              <a:rPr lang="en-US"/>
              <a:t>A self-replenishing loan program that provides affordable financing for drinking water and wastewater infrastructure</a:t>
            </a:r>
          </a:p>
        </p:txBody>
      </p:sp>
      <p:pic>
        <p:nvPicPr>
          <p:cNvPr id="2" name="Picture 1">
            <a:extLst>
              <a:ext uri="{FF2B5EF4-FFF2-40B4-BE49-F238E27FC236}">
                <a16:creationId xmlns:a16="http://schemas.microsoft.com/office/drawing/2014/main" id="{86B2D35D-BF9E-A3EE-1F9B-157DCE94C05A}"/>
              </a:ext>
            </a:extLst>
          </p:cNvPr>
          <p:cNvPicPr>
            <a:picLocks noChangeAspect="1"/>
          </p:cNvPicPr>
          <p:nvPr/>
        </p:nvPicPr>
        <p:blipFill>
          <a:blip r:embed="rId2"/>
          <a:stretch>
            <a:fillRect/>
          </a:stretch>
        </p:blipFill>
        <p:spPr>
          <a:xfrm>
            <a:off x="4724400" y="1356030"/>
            <a:ext cx="4191000" cy="2797492"/>
          </a:xfrm>
          <a:prstGeom prst="rect">
            <a:avLst/>
          </a:prstGeom>
          <a:noFill/>
        </p:spPr>
      </p:pic>
    </p:spTree>
    <p:extLst>
      <p:ext uri="{BB962C8B-B14F-4D97-AF65-F5344CB8AC3E}">
        <p14:creationId xmlns:p14="http://schemas.microsoft.com/office/powerpoint/2010/main" val="2082183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59B42-315D-F0CC-7EB4-7C22D7D6BB48}"/>
              </a:ext>
            </a:extLst>
          </p:cNvPr>
          <p:cNvSpPr>
            <a:spLocks noGrp="1"/>
          </p:cNvSpPr>
          <p:nvPr>
            <p:ph type="title"/>
          </p:nvPr>
        </p:nvSpPr>
        <p:spPr/>
        <p:txBody>
          <a:bodyPr/>
          <a:lstStyle/>
          <a:p>
            <a:r>
              <a:rPr lang="en-US"/>
              <a:t>Tennessee’s Dual SRF Programs</a:t>
            </a:r>
          </a:p>
        </p:txBody>
      </p:sp>
      <p:sp>
        <p:nvSpPr>
          <p:cNvPr id="3" name="Content Placeholder 2">
            <a:extLst>
              <a:ext uri="{FF2B5EF4-FFF2-40B4-BE49-F238E27FC236}">
                <a16:creationId xmlns:a16="http://schemas.microsoft.com/office/drawing/2014/main" id="{85D5850D-406C-CF27-9807-FDBBC84EF531}"/>
              </a:ext>
            </a:extLst>
          </p:cNvPr>
          <p:cNvSpPr>
            <a:spLocks noGrp="1"/>
          </p:cNvSpPr>
          <p:nvPr>
            <p:ph idx="1"/>
          </p:nvPr>
        </p:nvSpPr>
        <p:spPr>
          <a:xfrm>
            <a:off x="228600" y="895353"/>
            <a:ext cx="5891032" cy="3718847"/>
          </a:xfrm>
        </p:spPr>
        <p:txBody>
          <a:bodyPr vert="horz" lIns="91440" tIns="45720" rIns="91440" bIns="45720" rtlCol="0" anchor="t">
            <a:normAutofit/>
          </a:bodyPr>
          <a:lstStyle/>
          <a:p>
            <a:endParaRPr lang="en-US" b="1">
              <a:latin typeface="Open Sans"/>
              <a:ea typeface="Open Sans"/>
              <a:cs typeface="Open Sans"/>
            </a:endParaRPr>
          </a:p>
          <a:p>
            <a:r>
              <a:rPr lang="en-US" b="1">
                <a:latin typeface="Open Sans"/>
                <a:ea typeface="Open Sans"/>
                <a:cs typeface="Open Sans"/>
              </a:rPr>
              <a:t>CWSRF:</a:t>
            </a:r>
            <a:r>
              <a:rPr lang="en-US">
                <a:latin typeface="Open Sans"/>
                <a:ea typeface="Open Sans"/>
                <a:cs typeface="Open Sans"/>
              </a:rPr>
              <a:t> Wastewater, stormwater, and reuse projects</a:t>
            </a:r>
            <a:endParaRPr lang="en-US"/>
          </a:p>
          <a:p>
            <a:endParaRPr lang="en-US">
              <a:latin typeface="Open Sans"/>
              <a:ea typeface="Open Sans"/>
              <a:cs typeface="Open Sans"/>
            </a:endParaRPr>
          </a:p>
          <a:p>
            <a:endParaRPr lang="en-US">
              <a:latin typeface="Open Sans"/>
              <a:ea typeface="Open Sans"/>
              <a:cs typeface="Open Sans"/>
            </a:endParaRPr>
          </a:p>
          <a:p>
            <a:r>
              <a:rPr lang="en-US" b="1">
                <a:latin typeface="Open Sans"/>
                <a:ea typeface="Open Sans"/>
                <a:cs typeface="Open Sans"/>
              </a:rPr>
              <a:t>DWSRF:</a:t>
            </a:r>
            <a:r>
              <a:rPr lang="en-US">
                <a:latin typeface="Open Sans"/>
                <a:ea typeface="Open Sans"/>
                <a:cs typeface="Open Sans"/>
              </a:rPr>
              <a:t> Drinking water, treatment, and distribution projects</a:t>
            </a:r>
          </a:p>
          <a:p>
            <a:endParaRPr lang="en-US"/>
          </a:p>
        </p:txBody>
      </p:sp>
      <p:pic>
        <p:nvPicPr>
          <p:cNvPr id="4" name="Picture 3">
            <a:extLst>
              <a:ext uri="{FF2B5EF4-FFF2-40B4-BE49-F238E27FC236}">
                <a16:creationId xmlns:a16="http://schemas.microsoft.com/office/drawing/2014/main" id="{11919684-EDCE-F758-911E-818F546417CB}"/>
              </a:ext>
            </a:extLst>
          </p:cNvPr>
          <p:cNvPicPr>
            <a:picLocks noChangeAspect="1"/>
          </p:cNvPicPr>
          <p:nvPr/>
        </p:nvPicPr>
        <p:blipFill>
          <a:blip r:embed="rId2"/>
          <a:stretch>
            <a:fillRect/>
          </a:stretch>
        </p:blipFill>
        <p:spPr>
          <a:xfrm>
            <a:off x="6177084" y="944059"/>
            <a:ext cx="2902714" cy="1461304"/>
          </a:xfrm>
          <a:prstGeom prst="rect">
            <a:avLst/>
          </a:prstGeom>
        </p:spPr>
      </p:pic>
      <p:pic>
        <p:nvPicPr>
          <p:cNvPr id="5" name="Picture 4">
            <a:extLst>
              <a:ext uri="{FF2B5EF4-FFF2-40B4-BE49-F238E27FC236}">
                <a16:creationId xmlns:a16="http://schemas.microsoft.com/office/drawing/2014/main" id="{672E74F1-3C3D-E1E8-8549-AD553E768390}"/>
              </a:ext>
            </a:extLst>
          </p:cNvPr>
          <p:cNvPicPr>
            <a:picLocks noChangeAspect="1"/>
          </p:cNvPicPr>
          <p:nvPr/>
        </p:nvPicPr>
        <p:blipFill>
          <a:blip r:embed="rId3"/>
          <a:stretch>
            <a:fillRect/>
          </a:stretch>
        </p:blipFill>
        <p:spPr>
          <a:xfrm>
            <a:off x="6178289" y="2573799"/>
            <a:ext cx="2900303" cy="1645294"/>
          </a:xfrm>
          <a:prstGeom prst="rect">
            <a:avLst/>
          </a:prstGeom>
        </p:spPr>
      </p:pic>
    </p:spTree>
    <p:extLst>
      <p:ext uri="{BB962C8B-B14F-4D97-AF65-F5344CB8AC3E}">
        <p14:creationId xmlns:p14="http://schemas.microsoft.com/office/powerpoint/2010/main" val="3496550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8125" y="1085849"/>
            <a:ext cx="4219575" cy="3139321"/>
          </a:xfrm>
          <a:prstGeom prst="rect">
            <a:avLst/>
          </a:prstGeom>
          <a:solidFill>
            <a:schemeClr val="tx2">
              <a:lumMod val="20000"/>
              <a:lumOff val="80000"/>
            </a:schemeClr>
          </a:solidFill>
        </p:spPr>
        <p:txBody>
          <a:bodyPr wrap="square">
            <a:spAutoFit/>
          </a:bodyPr>
          <a:lstStyle/>
          <a:p>
            <a:pPr marL="257175" indent="-257175">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Water Quality Issues </a:t>
            </a:r>
          </a:p>
          <a:p>
            <a:pPr marL="257175" indent="-257175">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Compliance Issues</a:t>
            </a:r>
          </a:p>
          <a:p>
            <a:pPr marL="257175" indent="-257175">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Source or Capacity Challenges </a:t>
            </a:r>
          </a:p>
          <a:p>
            <a:pPr marL="257175" indent="-257175">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Water Storage </a:t>
            </a:r>
          </a:p>
          <a:p>
            <a:pPr marL="257175" indent="-257175">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Leakage Problems </a:t>
            </a:r>
          </a:p>
          <a:p>
            <a:pPr marL="257175" indent="-257175">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Pressure Issues </a:t>
            </a:r>
          </a:p>
          <a:p>
            <a:pPr marL="257175" indent="-257175">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Replacement or Rehabilitation Needs </a:t>
            </a:r>
          </a:p>
          <a:p>
            <a:pPr marL="257175" indent="-257175">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Water Line Extensions </a:t>
            </a:r>
          </a:p>
          <a:p>
            <a:pPr marL="257175" indent="-257175">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Regionalization &amp; Consolidation</a:t>
            </a:r>
          </a:p>
          <a:p>
            <a:pPr marL="257175" indent="-257175">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New Drinking Water Systems </a:t>
            </a:r>
          </a:p>
        </p:txBody>
      </p:sp>
      <p:sp>
        <p:nvSpPr>
          <p:cNvPr id="7" name="Rectangle 6"/>
          <p:cNvSpPr/>
          <p:nvPr/>
        </p:nvSpPr>
        <p:spPr>
          <a:xfrm>
            <a:off x="4573362" y="1085848"/>
            <a:ext cx="4219575" cy="2839239"/>
          </a:xfrm>
          <a:prstGeom prst="rect">
            <a:avLst/>
          </a:prstGeom>
          <a:solidFill>
            <a:schemeClr val="tx2">
              <a:lumMod val="20000"/>
              <a:lumOff val="80000"/>
            </a:schemeClr>
          </a:solidFill>
        </p:spPr>
        <p:txBody>
          <a:bodyPr wrap="square" lIns="68580" tIns="34290" rIns="68580" bIns="34290" anchor="t">
            <a:spAutoFit/>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Projects and activities</a:t>
            </a:r>
            <a:r>
              <a:rPr lang="en-US"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b="1" i="1" u="sng" dirty="0">
                <a:solidFill>
                  <a:srgbClr val="FF0000"/>
                </a:solidFill>
                <a:latin typeface="Open Sans" panose="020B0606030504020204" pitchFamily="34" charset="0"/>
                <a:ea typeface="Open Sans" panose="020B0606030504020204" pitchFamily="34" charset="0"/>
                <a:cs typeface="Open Sans" panose="020B0606030504020204" pitchFamily="34" charset="0"/>
              </a:rPr>
              <a:t>not</a:t>
            </a:r>
            <a:r>
              <a:rPr lang="en-US" b="1" i="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b="1" dirty="0">
                <a:latin typeface="Open Sans" panose="020B0606030504020204" pitchFamily="34" charset="0"/>
                <a:ea typeface="Open Sans" panose="020B0606030504020204" pitchFamily="34" charset="0"/>
                <a:cs typeface="Open Sans" panose="020B0606030504020204" pitchFamily="34" charset="0"/>
              </a:rPr>
              <a:t>eligible for funding and primarily intended for the following: </a:t>
            </a:r>
          </a:p>
          <a:p>
            <a:pPr algn="ctr"/>
            <a:endParaRPr lang="en-US" dirty="0">
              <a:latin typeface="Open Sans" panose="020B0606030504020204" pitchFamily="34" charset="0"/>
              <a:ea typeface="Open Sans" panose="020B0606030504020204" pitchFamily="34" charset="0"/>
              <a:cs typeface="Open Sans" panose="020B0606030504020204" pitchFamily="34" charset="0"/>
            </a:endParaRPr>
          </a:p>
          <a:p>
            <a:pPr marL="257175" indent="-257175">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Future growth </a:t>
            </a:r>
          </a:p>
          <a:p>
            <a:pPr marL="257175" indent="-257175">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Economic development </a:t>
            </a:r>
          </a:p>
          <a:p>
            <a:pPr marL="257175" indent="-257175">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Fire protection </a:t>
            </a:r>
          </a:p>
          <a:p>
            <a:pPr marL="257175" indent="-257175">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Laboratory fees for monitoring </a:t>
            </a:r>
          </a:p>
          <a:p>
            <a:pPr marL="257175" indent="-257175">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Operation and maintenance expenses </a:t>
            </a:r>
          </a:p>
        </p:txBody>
      </p:sp>
      <p:sp>
        <p:nvSpPr>
          <p:cNvPr id="5" name="Title 4">
            <a:extLst>
              <a:ext uri="{FF2B5EF4-FFF2-40B4-BE49-F238E27FC236}">
                <a16:creationId xmlns:a16="http://schemas.microsoft.com/office/drawing/2014/main" id="{7109399D-E6E3-3674-1920-87996FDBA37B}"/>
              </a:ext>
            </a:extLst>
          </p:cNvPr>
          <p:cNvSpPr>
            <a:spLocks noGrp="1"/>
          </p:cNvSpPr>
          <p:nvPr>
            <p:ph type="title"/>
          </p:nvPr>
        </p:nvSpPr>
        <p:spPr/>
        <p:txBody>
          <a:bodyPr/>
          <a:lstStyle/>
          <a:p>
            <a:r>
              <a:rPr lang="en-US" dirty="0"/>
              <a:t>What SRF Funds: Drinking Water</a:t>
            </a:r>
          </a:p>
        </p:txBody>
      </p:sp>
    </p:spTree>
    <p:extLst>
      <p:ext uri="{BB962C8B-B14F-4D97-AF65-F5344CB8AC3E}">
        <p14:creationId xmlns:p14="http://schemas.microsoft.com/office/powerpoint/2010/main" val="22429952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1028247"/>
            <a:ext cx="4038600" cy="3970318"/>
          </a:xfrm>
          <a:prstGeom prst="rect">
            <a:avLst/>
          </a:prstGeom>
          <a:solidFill>
            <a:schemeClr val="tx2">
              <a:lumMod val="20000"/>
              <a:lumOff val="80000"/>
            </a:schemeClr>
          </a:solidFill>
        </p:spPr>
        <p:txBody>
          <a:bodyPr wrap="square">
            <a:spAutoFit/>
          </a:bodyPr>
          <a:lstStyle/>
          <a:p>
            <a:pPr marL="257175" indent="-257175">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Compliance Issues</a:t>
            </a:r>
          </a:p>
          <a:p>
            <a:pPr marL="257175" indent="-257175">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Construction of wastewater facilities </a:t>
            </a:r>
          </a:p>
          <a:p>
            <a:pPr marL="257175" indent="-257175">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Control non-point source pollution </a:t>
            </a:r>
          </a:p>
          <a:p>
            <a:pPr marL="257175" indent="-257175">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Decentralized wastewater treatment systems </a:t>
            </a:r>
          </a:p>
          <a:p>
            <a:pPr marL="257175" indent="-257175">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Green infrastructure projects </a:t>
            </a:r>
          </a:p>
          <a:p>
            <a:pPr marL="257175" indent="-257175">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Water quality projects </a:t>
            </a:r>
          </a:p>
          <a:p>
            <a:pPr marL="257175" indent="-257175">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Stormwater management </a:t>
            </a:r>
          </a:p>
          <a:p>
            <a:pPr marL="257175" indent="-257175">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Consolidation </a:t>
            </a:r>
          </a:p>
          <a:p>
            <a:pPr marL="257175" indent="-257175">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Water reuse</a:t>
            </a:r>
          </a:p>
          <a:p>
            <a:pPr marL="257175" indent="-257175">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Asset management </a:t>
            </a:r>
          </a:p>
          <a:p>
            <a:pPr marL="257175" indent="-257175">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Capacity management </a:t>
            </a:r>
          </a:p>
        </p:txBody>
      </p:sp>
      <p:pic>
        <p:nvPicPr>
          <p:cNvPr id="2" name="Picture 1">
            <a:extLst>
              <a:ext uri="{FF2B5EF4-FFF2-40B4-BE49-F238E27FC236}">
                <a16:creationId xmlns:a16="http://schemas.microsoft.com/office/drawing/2014/main" id="{41CFE4B8-3F2B-4D2F-A661-EF52BDDF7081}"/>
              </a:ext>
            </a:extLst>
          </p:cNvPr>
          <p:cNvPicPr>
            <a:picLocks noChangeAspect="1"/>
          </p:cNvPicPr>
          <p:nvPr/>
        </p:nvPicPr>
        <p:blipFill>
          <a:blip r:embed="rId3"/>
          <a:stretch>
            <a:fillRect/>
          </a:stretch>
        </p:blipFill>
        <p:spPr>
          <a:xfrm>
            <a:off x="4800599" y="1028247"/>
            <a:ext cx="3274121" cy="1907690"/>
          </a:xfrm>
          <a:prstGeom prst="rect">
            <a:avLst/>
          </a:prstGeom>
        </p:spPr>
      </p:pic>
      <p:pic>
        <p:nvPicPr>
          <p:cNvPr id="6" name="Picture 5">
            <a:extLst>
              <a:ext uri="{FF2B5EF4-FFF2-40B4-BE49-F238E27FC236}">
                <a16:creationId xmlns:a16="http://schemas.microsoft.com/office/drawing/2014/main" id="{A034A3D8-68C1-48D3-BE43-851552CC96CA}"/>
              </a:ext>
            </a:extLst>
          </p:cNvPr>
          <p:cNvPicPr>
            <a:picLocks noChangeAspect="1"/>
          </p:cNvPicPr>
          <p:nvPr/>
        </p:nvPicPr>
        <p:blipFill>
          <a:blip r:embed="rId4"/>
          <a:stretch>
            <a:fillRect/>
          </a:stretch>
        </p:blipFill>
        <p:spPr>
          <a:xfrm>
            <a:off x="4800600" y="3015965"/>
            <a:ext cx="3274121" cy="1982599"/>
          </a:xfrm>
          <a:prstGeom prst="rect">
            <a:avLst/>
          </a:prstGeom>
        </p:spPr>
      </p:pic>
      <p:sp>
        <p:nvSpPr>
          <p:cNvPr id="7" name="Title 6">
            <a:extLst>
              <a:ext uri="{FF2B5EF4-FFF2-40B4-BE49-F238E27FC236}">
                <a16:creationId xmlns:a16="http://schemas.microsoft.com/office/drawing/2014/main" id="{419DB9EF-10FD-0705-5811-151A667BAAFD}"/>
              </a:ext>
            </a:extLst>
          </p:cNvPr>
          <p:cNvSpPr>
            <a:spLocks noGrp="1"/>
          </p:cNvSpPr>
          <p:nvPr>
            <p:ph type="title"/>
          </p:nvPr>
        </p:nvSpPr>
        <p:spPr/>
        <p:txBody>
          <a:bodyPr/>
          <a:lstStyle/>
          <a:p>
            <a:r>
              <a:rPr lang="en-US" dirty="0"/>
              <a:t>What SRF Funds: Wastewater &amp; Stormwater</a:t>
            </a:r>
          </a:p>
        </p:txBody>
      </p:sp>
    </p:spTree>
    <p:extLst>
      <p:ext uri="{BB962C8B-B14F-4D97-AF65-F5344CB8AC3E}">
        <p14:creationId xmlns:p14="http://schemas.microsoft.com/office/powerpoint/2010/main" val="34823443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278DF-F3EB-27B3-A7B5-CD94C83889A9}"/>
              </a:ext>
            </a:extLst>
          </p:cNvPr>
          <p:cNvSpPr>
            <a:spLocks noGrp="1"/>
          </p:cNvSpPr>
          <p:nvPr>
            <p:ph type="title"/>
          </p:nvPr>
        </p:nvSpPr>
        <p:spPr/>
        <p:txBody>
          <a:bodyPr/>
          <a:lstStyle/>
          <a:p>
            <a:r>
              <a:rPr lang="en-US"/>
              <a:t>How SRF is Capitalized</a:t>
            </a:r>
          </a:p>
        </p:txBody>
      </p:sp>
      <p:sp>
        <p:nvSpPr>
          <p:cNvPr id="3" name="Content Placeholder 2">
            <a:extLst>
              <a:ext uri="{FF2B5EF4-FFF2-40B4-BE49-F238E27FC236}">
                <a16:creationId xmlns:a16="http://schemas.microsoft.com/office/drawing/2014/main" id="{EEE48DF5-C2C2-D686-FC28-6603E5977B3C}"/>
              </a:ext>
            </a:extLst>
          </p:cNvPr>
          <p:cNvSpPr>
            <a:spLocks noGrp="1"/>
          </p:cNvSpPr>
          <p:nvPr>
            <p:ph idx="1"/>
          </p:nvPr>
        </p:nvSpPr>
        <p:spPr>
          <a:xfrm>
            <a:off x="228600" y="895353"/>
            <a:ext cx="7677000" cy="3718847"/>
          </a:xfrm>
        </p:spPr>
        <p:txBody>
          <a:bodyPr/>
          <a:lstStyle/>
          <a:p>
            <a:r>
              <a:rPr lang="en-US"/>
              <a:t>Federal EPA grants + state match + repayments = a perpetual fund for Tennessee communities</a:t>
            </a:r>
          </a:p>
        </p:txBody>
      </p:sp>
      <p:pic>
        <p:nvPicPr>
          <p:cNvPr id="4" name="Picture 3">
            <a:extLst>
              <a:ext uri="{FF2B5EF4-FFF2-40B4-BE49-F238E27FC236}">
                <a16:creationId xmlns:a16="http://schemas.microsoft.com/office/drawing/2014/main" id="{F9E01FB2-E216-9E6A-7981-D9473DEB0131}"/>
              </a:ext>
            </a:extLst>
          </p:cNvPr>
          <p:cNvPicPr>
            <a:picLocks noChangeAspect="1"/>
          </p:cNvPicPr>
          <p:nvPr/>
        </p:nvPicPr>
        <p:blipFill>
          <a:blip r:embed="rId2"/>
          <a:stretch>
            <a:fillRect/>
          </a:stretch>
        </p:blipFill>
        <p:spPr>
          <a:xfrm>
            <a:off x="1787257" y="1959872"/>
            <a:ext cx="5569486" cy="2654328"/>
          </a:xfrm>
          <a:prstGeom prst="rect">
            <a:avLst/>
          </a:prstGeom>
        </p:spPr>
      </p:pic>
    </p:spTree>
    <p:extLst>
      <p:ext uri="{BB962C8B-B14F-4D97-AF65-F5344CB8AC3E}">
        <p14:creationId xmlns:p14="http://schemas.microsoft.com/office/powerpoint/2010/main" val="1911911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7F6BA-6182-BD7D-4E4F-840578AA2145}"/>
              </a:ext>
            </a:extLst>
          </p:cNvPr>
          <p:cNvSpPr>
            <a:spLocks noGrp="1"/>
          </p:cNvSpPr>
          <p:nvPr>
            <p:ph type="title"/>
          </p:nvPr>
        </p:nvSpPr>
        <p:spPr/>
        <p:txBody>
          <a:bodyPr/>
          <a:lstStyle/>
          <a:p>
            <a:r>
              <a:rPr lang="en-US"/>
              <a:t>The Scale of Tennessee’s SRF</a:t>
            </a:r>
          </a:p>
        </p:txBody>
      </p:sp>
      <p:sp>
        <p:nvSpPr>
          <p:cNvPr id="3" name="Content Placeholder 2">
            <a:extLst>
              <a:ext uri="{FF2B5EF4-FFF2-40B4-BE49-F238E27FC236}">
                <a16:creationId xmlns:a16="http://schemas.microsoft.com/office/drawing/2014/main" id="{E5B430A9-1E59-ED70-03D0-56B56ADE97A4}"/>
              </a:ext>
            </a:extLst>
          </p:cNvPr>
          <p:cNvSpPr>
            <a:spLocks noGrp="1"/>
          </p:cNvSpPr>
          <p:nvPr>
            <p:ph idx="1"/>
          </p:nvPr>
        </p:nvSpPr>
        <p:spPr>
          <a:noFill/>
        </p:spPr>
        <p:txBody>
          <a:bodyPr/>
          <a:lstStyle/>
          <a:p>
            <a:r>
              <a:rPr lang="en-US" dirty="0"/>
              <a:t>Over </a:t>
            </a:r>
            <a:r>
              <a:rPr lang="en-US" b="1" dirty="0"/>
              <a:t>$2 billion</a:t>
            </a:r>
            <a:r>
              <a:rPr lang="en-US" dirty="0"/>
              <a:t> invested across </a:t>
            </a:r>
            <a:r>
              <a:rPr lang="en-US" b="1" dirty="0"/>
              <a:t>400+ utilities</a:t>
            </a:r>
            <a:r>
              <a:rPr lang="en-US" dirty="0"/>
              <a:t> statewide — from Memphis to Mountain City</a:t>
            </a:r>
          </a:p>
        </p:txBody>
      </p:sp>
      <p:pic>
        <p:nvPicPr>
          <p:cNvPr id="2050" name="Picture 2" descr="Tennessee Map with Counties">
            <a:extLst>
              <a:ext uri="{FF2B5EF4-FFF2-40B4-BE49-F238E27FC236}">
                <a16:creationId xmlns:a16="http://schemas.microsoft.com/office/drawing/2014/main" id="{9FD3B0E7-32FA-36C0-AC09-4647970F55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556"/>
          <a:stretch>
            <a:fillRect/>
          </a:stretch>
        </p:blipFill>
        <p:spPr bwMode="auto">
          <a:xfrm>
            <a:off x="1851844" y="2571750"/>
            <a:ext cx="5543550" cy="1439813"/>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id="{3B0C099D-6987-4432-ED9F-3425C9C6B4AC}"/>
              </a:ext>
            </a:extLst>
          </p:cNvPr>
          <p:cNvCxnSpPr>
            <a:cxnSpLocks/>
          </p:cNvCxnSpPr>
          <p:nvPr/>
        </p:nvCxnSpPr>
        <p:spPr>
          <a:xfrm flipV="1">
            <a:off x="5127619" y="2701643"/>
            <a:ext cx="2127688" cy="40011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E52886C-BE08-E4CC-CAB1-3C00730757D7}"/>
              </a:ext>
            </a:extLst>
          </p:cNvPr>
          <p:cNvCxnSpPr>
            <a:cxnSpLocks/>
          </p:cNvCxnSpPr>
          <p:nvPr/>
        </p:nvCxnSpPr>
        <p:spPr>
          <a:xfrm flipH="1">
            <a:off x="1923619" y="3423784"/>
            <a:ext cx="1641600" cy="472766"/>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A3EE24F-B86C-ED5C-DF44-4D7FE392CB9F}"/>
              </a:ext>
            </a:extLst>
          </p:cNvPr>
          <p:cNvSpPr txBox="1"/>
          <p:nvPr/>
        </p:nvSpPr>
        <p:spPr>
          <a:xfrm>
            <a:off x="3184479" y="2952240"/>
            <a:ext cx="2807443" cy="584775"/>
          </a:xfrm>
          <a:prstGeom prst="rect">
            <a:avLst/>
          </a:prstGeom>
          <a:noFill/>
        </p:spPr>
        <p:txBody>
          <a:bodyPr wrap="square" rtlCol="0">
            <a:spAutoFit/>
          </a:bodyPr>
          <a:lstStyle/>
          <a:p>
            <a:r>
              <a:rPr lang="en-US" sz="3200" b="1" dirty="0">
                <a:solidFill>
                  <a:schemeClr val="tx2"/>
                </a:solidFill>
              </a:rPr>
              <a:t>$2,000,000,000</a:t>
            </a:r>
          </a:p>
        </p:txBody>
      </p:sp>
    </p:spTree>
    <p:extLst>
      <p:ext uri="{BB962C8B-B14F-4D97-AF65-F5344CB8AC3E}">
        <p14:creationId xmlns:p14="http://schemas.microsoft.com/office/powerpoint/2010/main" val="403476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Vena Jones</a:t>
            </a:r>
          </a:p>
        </p:txBody>
      </p:sp>
      <p:sp>
        <p:nvSpPr>
          <p:cNvPr id="5" name="Text Placeholder 4"/>
          <p:cNvSpPr>
            <a:spLocks noGrp="1"/>
          </p:cNvSpPr>
          <p:nvPr>
            <p:ph type="body" sz="quarter" idx="12"/>
          </p:nvPr>
        </p:nvSpPr>
        <p:spPr>
          <a:xfrm>
            <a:off x="381000" y="2876550"/>
            <a:ext cx="3962400" cy="609600"/>
          </a:xfrm>
        </p:spPr>
        <p:txBody>
          <a:bodyPr anchor="ctr">
            <a:normAutofit fontScale="40000" lnSpcReduction="20000"/>
          </a:bodyPr>
          <a:lstStyle/>
          <a:p>
            <a:r>
              <a:rPr lang="en-US"/>
              <a:t>Program Manager</a:t>
            </a:r>
          </a:p>
          <a:p>
            <a:r>
              <a:rPr lang="en-US"/>
              <a:t>State Revolving Fund &amp;</a:t>
            </a:r>
          </a:p>
          <a:p>
            <a:r>
              <a:rPr lang="en-US"/>
              <a:t>State Water Infrastructure Grants </a:t>
            </a:r>
          </a:p>
        </p:txBody>
      </p:sp>
      <p:pic>
        <p:nvPicPr>
          <p:cNvPr id="12" name="Picture Placeholder 11" descr="A close-up of a person smiling&#10;&#10;AI-generated content may be incorrect.">
            <a:extLst>
              <a:ext uri="{FF2B5EF4-FFF2-40B4-BE49-F238E27FC236}">
                <a16:creationId xmlns:a16="http://schemas.microsoft.com/office/drawing/2014/main" id="{AF8C38B3-524D-B237-1A98-B0EFEEBDD6FB}"/>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906" r="906"/>
          <a:stretch>
            <a:fillRect/>
          </a:stretch>
        </p:blipFill>
        <p:spPr>
          <a:xfrm>
            <a:off x="3228976" y="2105024"/>
            <a:ext cx="1447799" cy="1628774"/>
          </a:xfrm>
        </p:spPr>
      </p:pic>
    </p:spTree>
    <p:extLst>
      <p:ext uri="{BB962C8B-B14F-4D97-AF65-F5344CB8AC3E}">
        <p14:creationId xmlns:p14="http://schemas.microsoft.com/office/powerpoint/2010/main" val="453275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852CE-86C9-1BAA-6278-BAA247121368}"/>
              </a:ext>
            </a:extLst>
          </p:cNvPr>
          <p:cNvSpPr>
            <a:spLocks noGrp="1"/>
          </p:cNvSpPr>
          <p:nvPr>
            <p:ph type="title"/>
          </p:nvPr>
        </p:nvSpPr>
        <p:spPr/>
        <p:txBody>
          <a:bodyPr/>
          <a:lstStyle/>
          <a:p>
            <a:r>
              <a:rPr lang="en-US" dirty="0"/>
              <a:t>The SRF Interest Rate Advantage</a:t>
            </a:r>
          </a:p>
        </p:txBody>
      </p:sp>
      <p:sp>
        <p:nvSpPr>
          <p:cNvPr id="3" name="Content Placeholder 2">
            <a:extLst>
              <a:ext uri="{FF2B5EF4-FFF2-40B4-BE49-F238E27FC236}">
                <a16:creationId xmlns:a16="http://schemas.microsoft.com/office/drawing/2014/main" id="{E9BB0FEB-76B0-DAA0-A13B-BCB2A8E20856}"/>
              </a:ext>
            </a:extLst>
          </p:cNvPr>
          <p:cNvSpPr>
            <a:spLocks noGrp="1"/>
          </p:cNvSpPr>
          <p:nvPr>
            <p:ph idx="1"/>
          </p:nvPr>
        </p:nvSpPr>
        <p:spPr/>
        <p:txBody>
          <a:bodyPr/>
          <a:lstStyle/>
          <a:p>
            <a:r>
              <a:rPr lang="en-US" dirty="0"/>
              <a:t>Tennessee SRF interest rates: </a:t>
            </a:r>
            <a:r>
              <a:rPr lang="en-US" b="1" dirty="0"/>
              <a:t>1.0–3.0%</a:t>
            </a:r>
            <a:r>
              <a:rPr lang="en-US" dirty="0"/>
              <a:t> vs. municipal bonds at 4–6%</a:t>
            </a:r>
          </a:p>
          <a:p>
            <a:endParaRPr lang="en-US" dirty="0"/>
          </a:p>
          <a:p>
            <a:pPr marL="0" indent="0">
              <a:buNone/>
            </a:pPr>
            <a:endParaRPr lang="en-US" dirty="0"/>
          </a:p>
        </p:txBody>
      </p:sp>
      <p:pic>
        <p:nvPicPr>
          <p:cNvPr id="6" name="Picture 5">
            <a:extLst>
              <a:ext uri="{FF2B5EF4-FFF2-40B4-BE49-F238E27FC236}">
                <a16:creationId xmlns:a16="http://schemas.microsoft.com/office/drawing/2014/main" id="{BD4399A5-E933-CF58-AD96-0A34AE504545}"/>
              </a:ext>
            </a:extLst>
          </p:cNvPr>
          <p:cNvPicPr>
            <a:picLocks noChangeAspect="1"/>
          </p:cNvPicPr>
          <p:nvPr/>
        </p:nvPicPr>
        <p:blipFill>
          <a:blip r:embed="rId2"/>
          <a:stretch>
            <a:fillRect/>
          </a:stretch>
        </p:blipFill>
        <p:spPr>
          <a:xfrm>
            <a:off x="394855" y="2009793"/>
            <a:ext cx="8520545" cy="1900266"/>
          </a:xfrm>
          <a:prstGeom prst="rect">
            <a:avLst/>
          </a:prstGeom>
        </p:spPr>
      </p:pic>
    </p:spTree>
    <p:extLst>
      <p:ext uri="{BB962C8B-B14F-4D97-AF65-F5344CB8AC3E}">
        <p14:creationId xmlns:p14="http://schemas.microsoft.com/office/powerpoint/2010/main" val="2949180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817FD-73E7-2091-4BA6-E587E50EE6B6}"/>
              </a:ext>
            </a:extLst>
          </p:cNvPr>
          <p:cNvSpPr>
            <a:spLocks noGrp="1"/>
          </p:cNvSpPr>
          <p:nvPr>
            <p:ph type="title"/>
          </p:nvPr>
        </p:nvSpPr>
        <p:spPr/>
        <p:txBody>
          <a:bodyPr/>
          <a:lstStyle/>
          <a:p>
            <a:r>
              <a:rPr lang="en-US" dirty="0"/>
              <a:t>$10M Project Amortized over 20 Years</a:t>
            </a:r>
          </a:p>
        </p:txBody>
      </p:sp>
      <p:sp>
        <p:nvSpPr>
          <p:cNvPr id="3" name="Content Placeholder 2">
            <a:extLst>
              <a:ext uri="{FF2B5EF4-FFF2-40B4-BE49-F238E27FC236}">
                <a16:creationId xmlns:a16="http://schemas.microsoft.com/office/drawing/2014/main" id="{56F570B5-80FA-F4B6-BB3E-36214E888529}"/>
              </a:ext>
            </a:extLst>
          </p:cNvPr>
          <p:cNvSpPr>
            <a:spLocks noGrp="1"/>
          </p:cNvSpPr>
          <p:nvPr>
            <p:ph idx="1"/>
          </p:nvPr>
        </p:nvSpPr>
        <p:spPr/>
        <p:txBody>
          <a:bodyPr/>
          <a:lstStyle/>
          <a:p>
            <a:r>
              <a:rPr lang="en-US"/>
              <a:t>SRF Loan (1.5%) = $12.5M total</a:t>
            </a:r>
          </a:p>
          <a:p>
            <a:r>
              <a:rPr lang="en-US"/>
              <a:t>Bond (4.5%) = $18.2M</a:t>
            </a:r>
          </a:p>
          <a:p>
            <a:r>
              <a:rPr lang="en-US" b="1"/>
              <a:t>Savings:</a:t>
            </a:r>
            <a:r>
              <a:rPr lang="en-US"/>
              <a:t> ~$6M in avoided interest</a:t>
            </a:r>
          </a:p>
        </p:txBody>
      </p:sp>
      <p:pic>
        <p:nvPicPr>
          <p:cNvPr id="4" name="Picture 3">
            <a:extLst>
              <a:ext uri="{FF2B5EF4-FFF2-40B4-BE49-F238E27FC236}">
                <a16:creationId xmlns:a16="http://schemas.microsoft.com/office/drawing/2014/main" id="{CE07A28B-CF91-BC82-5D16-2A87BCCA3949}"/>
              </a:ext>
            </a:extLst>
          </p:cNvPr>
          <p:cNvPicPr>
            <a:picLocks noChangeAspect="1"/>
          </p:cNvPicPr>
          <p:nvPr/>
        </p:nvPicPr>
        <p:blipFill>
          <a:blip r:embed="rId2"/>
          <a:stretch>
            <a:fillRect/>
          </a:stretch>
        </p:blipFill>
        <p:spPr>
          <a:xfrm>
            <a:off x="5776913" y="1985963"/>
            <a:ext cx="2962275" cy="1543050"/>
          </a:xfrm>
          <a:prstGeom prst="rect">
            <a:avLst/>
          </a:prstGeom>
        </p:spPr>
      </p:pic>
    </p:spTree>
    <p:extLst>
      <p:ext uri="{BB962C8B-B14F-4D97-AF65-F5344CB8AC3E}">
        <p14:creationId xmlns:p14="http://schemas.microsoft.com/office/powerpoint/2010/main" val="14325196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A352C-5ACF-9E9D-5DBF-912FC8BEE872}"/>
              </a:ext>
            </a:extLst>
          </p:cNvPr>
          <p:cNvSpPr>
            <a:spLocks noGrp="1"/>
          </p:cNvSpPr>
          <p:nvPr>
            <p:ph type="title"/>
          </p:nvPr>
        </p:nvSpPr>
        <p:spPr>
          <a:xfrm>
            <a:off x="152400" y="133352"/>
            <a:ext cx="8839200" cy="619125"/>
          </a:xfrm>
        </p:spPr>
        <p:txBody>
          <a:bodyPr anchor="ctr">
            <a:normAutofit fontScale="90000"/>
          </a:bodyPr>
          <a:lstStyle/>
          <a:p>
            <a:r>
              <a:rPr lang="en-US" sz="2800" dirty="0"/>
              <a:t>SRF Principal Forgiveness: Subsidy and Disadvantaged Communities Program</a:t>
            </a:r>
          </a:p>
        </p:txBody>
      </p:sp>
      <p:graphicFrame>
        <p:nvGraphicFramePr>
          <p:cNvPr id="5" name="Content Placeholder 2">
            <a:extLst>
              <a:ext uri="{FF2B5EF4-FFF2-40B4-BE49-F238E27FC236}">
                <a16:creationId xmlns:a16="http://schemas.microsoft.com/office/drawing/2014/main" id="{4EAFAC90-DACD-C0F3-E2C7-4A28B25D039C}"/>
              </a:ext>
            </a:extLst>
          </p:cNvPr>
          <p:cNvGraphicFramePr>
            <a:graphicFrameLocks noGrp="1"/>
          </p:cNvGraphicFramePr>
          <p:nvPr>
            <p:ph idx="1"/>
            <p:extLst>
              <p:ext uri="{D42A27DB-BD31-4B8C-83A1-F6EECF244321}">
                <p14:modId xmlns:p14="http://schemas.microsoft.com/office/powerpoint/2010/main" val="1195104823"/>
              </p:ext>
            </p:extLst>
          </p:nvPr>
        </p:nvGraphicFramePr>
        <p:xfrm>
          <a:off x="152400" y="838198"/>
          <a:ext cx="8839200" cy="4171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84951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4718F-9354-D5A7-84B9-5BEAC13035D6}"/>
              </a:ext>
            </a:extLst>
          </p:cNvPr>
          <p:cNvSpPr>
            <a:spLocks noGrp="1"/>
          </p:cNvSpPr>
          <p:nvPr>
            <p:ph type="title"/>
          </p:nvPr>
        </p:nvSpPr>
        <p:spPr/>
        <p:txBody>
          <a:bodyPr/>
          <a:lstStyle/>
          <a:p>
            <a:r>
              <a:rPr lang="en-US" sz="2900" dirty="0"/>
              <a:t>Clifton 1.5 MGD Drinking Water Treatment Plant</a:t>
            </a:r>
          </a:p>
        </p:txBody>
      </p:sp>
      <p:sp>
        <p:nvSpPr>
          <p:cNvPr id="3" name="Content Placeholder 2">
            <a:extLst>
              <a:ext uri="{FF2B5EF4-FFF2-40B4-BE49-F238E27FC236}">
                <a16:creationId xmlns:a16="http://schemas.microsoft.com/office/drawing/2014/main" id="{F2F557D7-3CCF-8AF5-9FA4-656F7DDC60D2}"/>
              </a:ext>
            </a:extLst>
          </p:cNvPr>
          <p:cNvSpPr>
            <a:spLocks noGrp="1"/>
          </p:cNvSpPr>
          <p:nvPr>
            <p:ph idx="1"/>
          </p:nvPr>
        </p:nvSpPr>
        <p:spPr/>
        <p:txBody>
          <a:bodyPr/>
          <a:lstStyle/>
          <a:p>
            <a:pPr marL="0" indent="0">
              <a:buNone/>
            </a:pPr>
            <a:endParaRPr lang="en-US" dirty="0"/>
          </a:p>
        </p:txBody>
      </p:sp>
      <p:pic>
        <p:nvPicPr>
          <p:cNvPr id="5" name="Picture 4">
            <a:extLst>
              <a:ext uri="{FF2B5EF4-FFF2-40B4-BE49-F238E27FC236}">
                <a16:creationId xmlns:a16="http://schemas.microsoft.com/office/drawing/2014/main" id="{F4AC83F6-752B-DECF-A04D-9D32D37FF9FA}"/>
              </a:ext>
            </a:extLst>
          </p:cNvPr>
          <p:cNvPicPr>
            <a:picLocks noChangeAspect="1"/>
          </p:cNvPicPr>
          <p:nvPr/>
        </p:nvPicPr>
        <p:blipFill>
          <a:blip r:embed="rId2"/>
          <a:stretch>
            <a:fillRect/>
          </a:stretch>
        </p:blipFill>
        <p:spPr>
          <a:xfrm>
            <a:off x="712916" y="1349116"/>
            <a:ext cx="7627431" cy="2574560"/>
          </a:xfrm>
          <a:prstGeom prst="rect">
            <a:avLst/>
          </a:prstGeom>
        </p:spPr>
      </p:pic>
      <p:sp>
        <p:nvSpPr>
          <p:cNvPr id="7" name="TextBox 6">
            <a:extLst>
              <a:ext uri="{FF2B5EF4-FFF2-40B4-BE49-F238E27FC236}">
                <a16:creationId xmlns:a16="http://schemas.microsoft.com/office/drawing/2014/main" id="{2A9FECC1-E827-65DD-8EC2-8AB04FD50709}"/>
              </a:ext>
            </a:extLst>
          </p:cNvPr>
          <p:cNvSpPr txBox="1"/>
          <p:nvPr/>
        </p:nvSpPr>
        <p:spPr>
          <a:xfrm>
            <a:off x="828831" y="3994484"/>
            <a:ext cx="7092416" cy="1015663"/>
          </a:xfrm>
          <a:prstGeom prst="rect">
            <a:avLst/>
          </a:prstGeom>
          <a:solidFill>
            <a:schemeClr val="tx2">
              <a:lumMod val="20000"/>
              <a:lumOff val="80000"/>
            </a:schemeClr>
          </a:solidFill>
          <a:ln>
            <a:solidFill>
              <a:schemeClr val="tx1"/>
            </a:solidFill>
          </a:ln>
        </p:spPr>
        <p:txBody>
          <a:bodyPr wrap="square" rtlCol="0">
            <a:spAutoFit/>
          </a:bodyPr>
          <a:lstStyle/>
          <a:p>
            <a:pPr marL="257175" indent="-257175">
              <a:buFont typeface="Arial" panose="020B0604020202020204" pitchFamily="34" charset="0"/>
              <a:buChar char="•"/>
            </a:pPr>
            <a:r>
              <a:rPr lang="en-US" sz="1500" dirty="0"/>
              <a:t>Currently Clifton is treating  and selling about 0.4MGD</a:t>
            </a:r>
          </a:p>
          <a:p>
            <a:pPr marL="257175" indent="-257175">
              <a:buFont typeface="Arial" panose="020B0604020202020204" pitchFamily="34" charset="0"/>
              <a:buChar char="•"/>
            </a:pPr>
            <a:r>
              <a:rPr lang="en-US" sz="1500" dirty="0"/>
              <a:t>Clifton is in Wayne County</a:t>
            </a:r>
          </a:p>
          <a:p>
            <a:pPr marL="257175" indent="-257175">
              <a:buFont typeface="Arial" panose="020B0604020202020204" pitchFamily="34" charset="0"/>
              <a:buChar char="•"/>
            </a:pPr>
            <a:r>
              <a:rPr lang="en-US" sz="1500" dirty="0"/>
              <a:t>No active partners but has been identified as a regional source in near future for county</a:t>
            </a:r>
          </a:p>
        </p:txBody>
      </p:sp>
    </p:spTree>
    <p:extLst>
      <p:ext uri="{BB962C8B-B14F-4D97-AF65-F5344CB8AC3E}">
        <p14:creationId xmlns:p14="http://schemas.microsoft.com/office/powerpoint/2010/main" val="29813576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AF68E-5627-2A93-1036-2BFCCB8E3CF3}"/>
              </a:ext>
            </a:extLst>
          </p:cNvPr>
          <p:cNvSpPr>
            <a:spLocks noGrp="1"/>
          </p:cNvSpPr>
          <p:nvPr>
            <p:ph type="title"/>
          </p:nvPr>
        </p:nvSpPr>
        <p:spPr/>
        <p:txBody>
          <a:bodyPr/>
          <a:lstStyle/>
          <a:p>
            <a:r>
              <a:rPr lang="en-US" sz="2600" dirty="0"/>
              <a:t>What Happens to Repayments: The Revolving Model</a:t>
            </a:r>
          </a:p>
        </p:txBody>
      </p:sp>
      <p:sp>
        <p:nvSpPr>
          <p:cNvPr id="3" name="Content Placeholder 2">
            <a:extLst>
              <a:ext uri="{FF2B5EF4-FFF2-40B4-BE49-F238E27FC236}">
                <a16:creationId xmlns:a16="http://schemas.microsoft.com/office/drawing/2014/main" id="{81FF0E4C-E1B8-18FE-D963-8CBF7E88D96B}"/>
              </a:ext>
            </a:extLst>
          </p:cNvPr>
          <p:cNvSpPr>
            <a:spLocks noGrp="1"/>
          </p:cNvSpPr>
          <p:nvPr>
            <p:ph idx="1"/>
          </p:nvPr>
        </p:nvSpPr>
        <p:spPr/>
        <p:txBody>
          <a:bodyPr/>
          <a:lstStyle/>
          <a:p>
            <a:r>
              <a:rPr lang="en-US" dirty="0"/>
              <a:t>Loan repayments create new funding cycles — a self-sustaining investment structure</a:t>
            </a:r>
          </a:p>
          <a:p>
            <a:r>
              <a:rPr lang="en-US" dirty="0"/>
              <a:t>Allows SRF to provide additional, new loans to utilities</a:t>
            </a:r>
          </a:p>
          <a:p>
            <a:r>
              <a:rPr lang="en-US" dirty="0"/>
              <a:t>If managed well, SRF can operate in perpetuity for the benefit of TN utilities for years to come</a:t>
            </a:r>
          </a:p>
        </p:txBody>
      </p:sp>
      <p:pic>
        <p:nvPicPr>
          <p:cNvPr id="4" name="Picture 3">
            <a:extLst>
              <a:ext uri="{FF2B5EF4-FFF2-40B4-BE49-F238E27FC236}">
                <a16:creationId xmlns:a16="http://schemas.microsoft.com/office/drawing/2014/main" id="{8280AEBA-2113-F38E-4D41-6E97BC484431}"/>
              </a:ext>
            </a:extLst>
          </p:cNvPr>
          <p:cNvPicPr>
            <a:picLocks noChangeAspect="1"/>
          </p:cNvPicPr>
          <p:nvPr/>
        </p:nvPicPr>
        <p:blipFill>
          <a:blip r:embed="rId2"/>
          <a:srcRect l="2545" t="7500" r="3394" b="6204"/>
          <a:stretch>
            <a:fillRect/>
          </a:stretch>
        </p:blipFill>
        <p:spPr>
          <a:xfrm>
            <a:off x="6331527" y="2563874"/>
            <a:ext cx="2500746" cy="2001348"/>
          </a:xfrm>
          <a:prstGeom prst="rect">
            <a:avLst/>
          </a:prstGeom>
        </p:spPr>
      </p:pic>
    </p:spTree>
    <p:extLst>
      <p:ext uri="{BB962C8B-B14F-4D97-AF65-F5344CB8AC3E}">
        <p14:creationId xmlns:p14="http://schemas.microsoft.com/office/powerpoint/2010/main" val="14413353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CE1E5-3116-E7C2-1E04-C226FCA2748E}"/>
              </a:ext>
            </a:extLst>
          </p:cNvPr>
          <p:cNvSpPr>
            <a:spLocks noGrp="1"/>
          </p:cNvSpPr>
          <p:nvPr>
            <p:ph type="title"/>
          </p:nvPr>
        </p:nvSpPr>
        <p:spPr/>
        <p:txBody>
          <a:bodyPr/>
          <a:lstStyle/>
          <a:p>
            <a:r>
              <a:rPr lang="en-US"/>
              <a:t>Local Control, State Stewardship</a:t>
            </a:r>
          </a:p>
        </p:txBody>
      </p:sp>
      <p:sp>
        <p:nvSpPr>
          <p:cNvPr id="3" name="Content Placeholder 2">
            <a:extLst>
              <a:ext uri="{FF2B5EF4-FFF2-40B4-BE49-F238E27FC236}">
                <a16:creationId xmlns:a16="http://schemas.microsoft.com/office/drawing/2014/main" id="{8B6B95A3-FFF4-5E9F-224B-8FAAE2191EEA}"/>
              </a:ext>
            </a:extLst>
          </p:cNvPr>
          <p:cNvSpPr>
            <a:spLocks noGrp="1"/>
          </p:cNvSpPr>
          <p:nvPr>
            <p:ph idx="1"/>
          </p:nvPr>
        </p:nvSpPr>
        <p:spPr>
          <a:xfrm>
            <a:off x="228600" y="895353"/>
            <a:ext cx="8519160" cy="3718847"/>
          </a:xfrm>
        </p:spPr>
        <p:txBody>
          <a:bodyPr/>
          <a:lstStyle/>
          <a:p>
            <a:r>
              <a:rPr lang="en-US" dirty="0"/>
              <a:t>Communities own and operate projects; TDEC ensures accountability and compliance</a:t>
            </a:r>
          </a:p>
          <a:p>
            <a:r>
              <a:rPr lang="en-US" dirty="0"/>
              <a:t>SRF evaluates local conditions</a:t>
            </a:r>
          </a:p>
          <a:p>
            <a:r>
              <a:rPr lang="en-US" dirty="0"/>
              <a:t>Low rates</a:t>
            </a:r>
          </a:p>
          <a:p>
            <a:r>
              <a:rPr lang="en-US" dirty="0"/>
              <a:t>Principal forgiveness</a:t>
            </a:r>
          </a:p>
          <a:p>
            <a:r>
              <a:rPr lang="en-US" dirty="0"/>
              <a:t>Help improve and maintain compliance</a:t>
            </a:r>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C34E9026-DD17-9E51-9470-BA93FED6C092}"/>
              </a:ext>
            </a:extLst>
          </p:cNvPr>
          <p:cNvPicPr>
            <a:picLocks noChangeAspect="1"/>
          </p:cNvPicPr>
          <p:nvPr/>
        </p:nvPicPr>
        <p:blipFill>
          <a:blip r:embed="rId2"/>
          <a:stretch>
            <a:fillRect/>
          </a:stretch>
        </p:blipFill>
        <p:spPr>
          <a:xfrm>
            <a:off x="6456219" y="1467384"/>
            <a:ext cx="2459182" cy="2940747"/>
          </a:xfrm>
          <a:prstGeom prst="rect">
            <a:avLst/>
          </a:prstGeom>
        </p:spPr>
      </p:pic>
    </p:spTree>
    <p:extLst>
      <p:ext uri="{BB962C8B-B14F-4D97-AF65-F5344CB8AC3E}">
        <p14:creationId xmlns:p14="http://schemas.microsoft.com/office/powerpoint/2010/main" val="21050949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C24AD-689A-469D-79F7-29B3948CC38B}"/>
              </a:ext>
            </a:extLst>
          </p:cNvPr>
          <p:cNvSpPr>
            <a:spLocks noGrp="1"/>
          </p:cNvSpPr>
          <p:nvPr>
            <p:ph type="ctrTitle"/>
          </p:nvPr>
        </p:nvSpPr>
        <p:spPr/>
        <p:txBody>
          <a:bodyPr/>
          <a:lstStyle/>
          <a:p>
            <a:r>
              <a:rPr lang="en-US"/>
              <a:t>The Strategic Power of Debt</a:t>
            </a:r>
          </a:p>
        </p:txBody>
      </p:sp>
    </p:spTree>
    <p:extLst>
      <p:ext uri="{BB962C8B-B14F-4D97-AF65-F5344CB8AC3E}">
        <p14:creationId xmlns:p14="http://schemas.microsoft.com/office/powerpoint/2010/main" val="38631926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C5597-BBC8-1EA5-EA97-4F54FCC78004}"/>
              </a:ext>
            </a:extLst>
          </p:cNvPr>
          <p:cNvSpPr>
            <a:spLocks noGrp="1"/>
          </p:cNvSpPr>
          <p:nvPr>
            <p:ph type="title"/>
          </p:nvPr>
        </p:nvSpPr>
        <p:spPr/>
        <p:txBody>
          <a:bodyPr/>
          <a:lstStyle/>
          <a:p>
            <a:r>
              <a:rPr lang="en-US"/>
              <a:t>Why Debt Isn’t a Four-Letter Word</a:t>
            </a:r>
          </a:p>
        </p:txBody>
      </p:sp>
      <p:sp>
        <p:nvSpPr>
          <p:cNvPr id="3" name="Content Placeholder 2">
            <a:extLst>
              <a:ext uri="{FF2B5EF4-FFF2-40B4-BE49-F238E27FC236}">
                <a16:creationId xmlns:a16="http://schemas.microsoft.com/office/drawing/2014/main" id="{5C17F4E8-8898-C424-37D8-4A3839296899}"/>
              </a:ext>
            </a:extLst>
          </p:cNvPr>
          <p:cNvSpPr>
            <a:spLocks noGrp="1"/>
          </p:cNvSpPr>
          <p:nvPr>
            <p:ph idx="1"/>
          </p:nvPr>
        </p:nvSpPr>
        <p:spPr/>
        <p:txBody>
          <a:bodyPr/>
          <a:lstStyle/>
          <a:p>
            <a:r>
              <a:rPr lang="en-US"/>
              <a:t>Structured debt builds infrastructure faster, fairly, and affordably</a:t>
            </a:r>
          </a:p>
        </p:txBody>
      </p:sp>
      <p:pic>
        <p:nvPicPr>
          <p:cNvPr id="4" name="Picture 3" descr="U.S. stance raises doubt about eligibility for federal loan ...">
            <a:extLst>
              <a:ext uri="{FF2B5EF4-FFF2-40B4-BE49-F238E27FC236}">
                <a16:creationId xmlns:a16="http://schemas.microsoft.com/office/drawing/2014/main" id="{4C222D4E-F443-FEF3-A571-FC2A4FD8B891}"/>
              </a:ext>
            </a:extLst>
          </p:cNvPr>
          <p:cNvPicPr>
            <a:picLocks noChangeAspect="1"/>
          </p:cNvPicPr>
          <p:nvPr/>
        </p:nvPicPr>
        <p:blipFill>
          <a:blip r:embed="rId2"/>
          <a:stretch>
            <a:fillRect/>
          </a:stretch>
        </p:blipFill>
        <p:spPr>
          <a:xfrm>
            <a:off x="3124200" y="1912620"/>
            <a:ext cx="2895600" cy="2247900"/>
          </a:xfrm>
          <a:prstGeom prst="rect">
            <a:avLst/>
          </a:prstGeom>
        </p:spPr>
      </p:pic>
    </p:spTree>
    <p:extLst>
      <p:ext uri="{BB962C8B-B14F-4D97-AF65-F5344CB8AC3E}">
        <p14:creationId xmlns:p14="http://schemas.microsoft.com/office/powerpoint/2010/main" val="11709983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58E6D-A103-29F3-24D1-1E431E4F72E2}"/>
              </a:ext>
            </a:extLst>
          </p:cNvPr>
          <p:cNvSpPr>
            <a:spLocks noGrp="1"/>
          </p:cNvSpPr>
          <p:nvPr>
            <p:ph type="title"/>
          </p:nvPr>
        </p:nvSpPr>
        <p:spPr/>
        <p:txBody>
          <a:bodyPr/>
          <a:lstStyle/>
          <a:p>
            <a:r>
              <a:rPr lang="en-US"/>
              <a:t>Intergenerational Fairness</a:t>
            </a:r>
          </a:p>
        </p:txBody>
      </p:sp>
      <p:sp>
        <p:nvSpPr>
          <p:cNvPr id="3" name="Content Placeholder 2">
            <a:extLst>
              <a:ext uri="{FF2B5EF4-FFF2-40B4-BE49-F238E27FC236}">
                <a16:creationId xmlns:a16="http://schemas.microsoft.com/office/drawing/2014/main" id="{32E0F2FA-5650-229B-CDFB-1B06B417B0AB}"/>
              </a:ext>
            </a:extLst>
          </p:cNvPr>
          <p:cNvSpPr>
            <a:spLocks noGrp="1"/>
          </p:cNvSpPr>
          <p:nvPr>
            <p:ph idx="1"/>
          </p:nvPr>
        </p:nvSpPr>
        <p:spPr>
          <a:xfrm>
            <a:off x="228600" y="1107280"/>
            <a:ext cx="4191000" cy="3506920"/>
          </a:xfrm>
        </p:spPr>
        <p:txBody>
          <a:bodyPr/>
          <a:lstStyle/>
          <a:p>
            <a:r>
              <a:rPr lang="en-US"/>
              <a:t>Those who use the system tomorrow help pay for it — keeping today’s rates stable</a:t>
            </a:r>
          </a:p>
        </p:txBody>
      </p:sp>
      <p:pic>
        <p:nvPicPr>
          <p:cNvPr id="4" name="Picture 3">
            <a:extLst>
              <a:ext uri="{FF2B5EF4-FFF2-40B4-BE49-F238E27FC236}">
                <a16:creationId xmlns:a16="http://schemas.microsoft.com/office/drawing/2014/main" id="{2FD5A19A-7BDC-C89F-87A2-ED82BAB3C7A4}"/>
              </a:ext>
            </a:extLst>
          </p:cNvPr>
          <p:cNvPicPr>
            <a:picLocks noChangeAspect="1"/>
          </p:cNvPicPr>
          <p:nvPr/>
        </p:nvPicPr>
        <p:blipFill>
          <a:blip r:embed="rId2"/>
          <a:srcRect l="5555" t="7361" r="5833" b="7361"/>
          <a:stretch>
            <a:fillRect/>
          </a:stretch>
        </p:blipFill>
        <p:spPr>
          <a:xfrm>
            <a:off x="4722019" y="1107280"/>
            <a:ext cx="3421862" cy="3293271"/>
          </a:xfrm>
          <a:prstGeom prst="rect">
            <a:avLst/>
          </a:prstGeom>
        </p:spPr>
      </p:pic>
    </p:spTree>
    <p:extLst>
      <p:ext uri="{BB962C8B-B14F-4D97-AF65-F5344CB8AC3E}">
        <p14:creationId xmlns:p14="http://schemas.microsoft.com/office/powerpoint/2010/main" val="34317302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CDCA1-A489-9C50-67B4-4CEE48B7C1FC}"/>
              </a:ext>
            </a:extLst>
          </p:cNvPr>
          <p:cNvSpPr>
            <a:spLocks noGrp="1"/>
          </p:cNvSpPr>
          <p:nvPr>
            <p:ph type="title"/>
          </p:nvPr>
        </p:nvSpPr>
        <p:spPr/>
        <p:txBody>
          <a:bodyPr/>
          <a:lstStyle/>
          <a:p>
            <a:r>
              <a:rPr lang="en-US"/>
              <a:t>The Cost of Waiting</a:t>
            </a:r>
          </a:p>
        </p:txBody>
      </p:sp>
      <p:sp>
        <p:nvSpPr>
          <p:cNvPr id="3" name="Content Placeholder 2">
            <a:extLst>
              <a:ext uri="{FF2B5EF4-FFF2-40B4-BE49-F238E27FC236}">
                <a16:creationId xmlns:a16="http://schemas.microsoft.com/office/drawing/2014/main" id="{A91443B0-FD37-FCA7-6729-E011D8D3A955}"/>
              </a:ext>
            </a:extLst>
          </p:cNvPr>
          <p:cNvSpPr>
            <a:spLocks noGrp="1"/>
          </p:cNvSpPr>
          <p:nvPr>
            <p:ph idx="1"/>
          </p:nvPr>
        </p:nvSpPr>
        <p:spPr/>
        <p:txBody>
          <a:bodyPr/>
          <a:lstStyle/>
          <a:p>
            <a:r>
              <a:rPr lang="en-US"/>
              <a:t>Deferring projects leads to emergency repairs, penalties, and inflationary costs</a:t>
            </a:r>
          </a:p>
        </p:txBody>
      </p:sp>
      <p:pic>
        <p:nvPicPr>
          <p:cNvPr id="5" name="Picture 4">
            <a:extLst>
              <a:ext uri="{FF2B5EF4-FFF2-40B4-BE49-F238E27FC236}">
                <a16:creationId xmlns:a16="http://schemas.microsoft.com/office/drawing/2014/main" id="{D158C5F4-AD5F-6FA2-55C8-9D133BFB46E1}"/>
              </a:ext>
            </a:extLst>
          </p:cNvPr>
          <p:cNvPicPr>
            <a:picLocks noChangeAspect="1"/>
          </p:cNvPicPr>
          <p:nvPr/>
        </p:nvPicPr>
        <p:blipFill>
          <a:blip r:embed="rId2"/>
          <a:srcRect t="18889" r="100"/>
          <a:stretch>
            <a:fillRect/>
          </a:stretch>
        </p:blipFill>
        <p:spPr>
          <a:xfrm>
            <a:off x="1968751" y="1857375"/>
            <a:ext cx="5213644" cy="3064674"/>
          </a:xfrm>
          <a:prstGeom prst="rect">
            <a:avLst/>
          </a:prstGeom>
        </p:spPr>
      </p:pic>
    </p:spTree>
    <p:extLst>
      <p:ext uri="{BB962C8B-B14F-4D97-AF65-F5344CB8AC3E}">
        <p14:creationId xmlns:p14="http://schemas.microsoft.com/office/powerpoint/2010/main" val="3063306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6D6C8-F6D1-6418-853E-96D6FE705237}"/>
              </a:ext>
            </a:extLst>
          </p:cNvPr>
          <p:cNvSpPr>
            <a:spLocks noGrp="1"/>
          </p:cNvSpPr>
          <p:nvPr>
            <p:ph type="title"/>
          </p:nvPr>
        </p:nvSpPr>
        <p:spPr>
          <a:xfrm>
            <a:off x="0" y="133353"/>
            <a:ext cx="9144000" cy="619125"/>
          </a:xfrm>
        </p:spPr>
        <p:txBody>
          <a:bodyPr/>
          <a:lstStyle/>
          <a:p>
            <a:r>
              <a:rPr lang="en-US" sz="3000" dirty="0">
                <a:latin typeface="PermianSlabSerifTypeface"/>
                <a:ea typeface="Open Sans Light"/>
              </a:rPr>
              <a:t>TDEC's Water Infrastructure Assistance Programs</a:t>
            </a:r>
            <a:endParaRPr lang="en-US" sz="3000" dirty="0"/>
          </a:p>
        </p:txBody>
      </p:sp>
      <p:sp>
        <p:nvSpPr>
          <p:cNvPr id="3" name="Content Placeholder 2">
            <a:extLst>
              <a:ext uri="{FF2B5EF4-FFF2-40B4-BE49-F238E27FC236}">
                <a16:creationId xmlns:a16="http://schemas.microsoft.com/office/drawing/2014/main" id="{B34F7E48-F142-878C-9A84-F524EEFEA249}"/>
              </a:ext>
            </a:extLst>
          </p:cNvPr>
          <p:cNvSpPr>
            <a:spLocks noGrp="1"/>
          </p:cNvSpPr>
          <p:nvPr>
            <p:ph idx="1"/>
          </p:nvPr>
        </p:nvSpPr>
        <p:spPr>
          <a:xfrm>
            <a:off x="152400" y="733425"/>
            <a:ext cx="8839200" cy="4171950"/>
          </a:xfrm>
        </p:spPr>
        <p:txBody>
          <a:bodyPr vert="horz" lIns="68580" tIns="34290" rIns="68580" bIns="34290" rtlCol="0" anchor="t">
            <a:normAutofit/>
          </a:bodyPr>
          <a:lstStyle/>
          <a:p>
            <a:pPr marL="342424" indent="-342424"/>
            <a:r>
              <a:rPr lang="en-US" sz="2000" dirty="0">
                <a:solidFill>
                  <a:schemeClr val="tx1"/>
                </a:solidFill>
                <a:latin typeface="Open Sans"/>
                <a:ea typeface="Open Sans"/>
                <a:cs typeface="Open Sans"/>
              </a:rPr>
              <a:t>The Division of Water Resources (DWR) has three primary water infrastructure funding assistance programs for drinking, waste, and stormwater projects</a:t>
            </a:r>
            <a:endParaRPr lang="en-US" sz="2000" dirty="0">
              <a:solidFill>
                <a:schemeClr val="tx1"/>
              </a:solidFill>
            </a:endParaRPr>
          </a:p>
          <a:p>
            <a:pPr marL="342424" indent="-342424"/>
            <a:r>
              <a:rPr lang="en-US" sz="2000" dirty="0">
                <a:solidFill>
                  <a:schemeClr val="tx1"/>
                </a:solidFill>
                <a:latin typeface="Open Sans"/>
                <a:ea typeface="Open Sans"/>
                <a:cs typeface="Open Sans"/>
              </a:rPr>
              <a:t>These programs assist utilities in meeting compliance requirements of the Safe Drinking Water Act, Clean Water Act, and TN statute and rules for water infrastructure</a:t>
            </a:r>
            <a:endParaRPr lang="en-US" sz="2000" dirty="0">
              <a:solidFill>
                <a:schemeClr val="tx1"/>
              </a:solidFill>
            </a:endParaRPr>
          </a:p>
          <a:p>
            <a:pPr marL="342424" indent="-342424"/>
            <a:r>
              <a:rPr lang="en-US" sz="2000" dirty="0">
                <a:solidFill>
                  <a:schemeClr val="tx1"/>
                </a:solidFill>
                <a:latin typeface="Open Sans"/>
                <a:ea typeface="Open Sans"/>
                <a:cs typeface="Open Sans"/>
              </a:rPr>
              <a:t>DWR provides water infrastructure grants and loans to public or private entities that provide public water and sewer services</a:t>
            </a:r>
          </a:p>
        </p:txBody>
      </p:sp>
      <p:grpSp>
        <p:nvGrpSpPr>
          <p:cNvPr id="31" name="Group 30">
            <a:extLst>
              <a:ext uri="{FF2B5EF4-FFF2-40B4-BE49-F238E27FC236}">
                <a16:creationId xmlns:a16="http://schemas.microsoft.com/office/drawing/2014/main" id="{E1DA8C10-4C19-0A7B-E3E8-CD8093C53062}"/>
              </a:ext>
            </a:extLst>
          </p:cNvPr>
          <p:cNvGrpSpPr/>
          <p:nvPr/>
        </p:nvGrpSpPr>
        <p:grpSpPr>
          <a:xfrm>
            <a:off x="1423597" y="3386387"/>
            <a:ext cx="2046224" cy="1699394"/>
            <a:chOff x="5483094" y="562743"/>
            <a:chExt cx="2276856" cy="2161078"/>
          </a:xfrm>
        </p:grpSpPr>
        <p:sp>
          <p:nvSpPr>
            <p:cNvPr id="32" name="Rectangle 31">
              <a:extLst>
                <a:ext uri="{FF2B5EF4-FFF2-40B4-BE49-F238E27FC236}">
                  <a16:creationId xmlns:a16="http://schemas.microsoft.com/office/drawing/2014/main" id="{3F505897-DE7E-6F8D-39FF-E06F735B108F}"/>
                </a:ext>
              </a:extLst>
            </p:cNvPr>
            <p:cNvSpPr/>
            <p:nvPr/>
          </p:nvSpPr>
          <p:spPr bwMode="auto">
            <a:xfrm rot="16200000">
              <a:off x="5540983" y="504854"/>
              <a:ext cx="2161078" cy="2276856"/>
            </a:xfrm>
            <a:prstGeom prst="rect">
              <a:avLst/>
            </a:prstGeom>
            <a:solidFill>
              <a:schemeClr val="tx2"/>
            </a:solidFill>
            <a:ln>
              <a:solidFill>
                <a:srgbClr val="FF0F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031600">
                <a:defRPr/>
              </a:pPr>
              <a:r>
                <a:rPr lang="en-US" b="1" dirty="0">
                  <a:solidFill>
                    <a:prstClr val="white"/>
                  </a:solidFill>
                  <a:latin typeface="Open Sans"/>
                  <a:ea typeface="Open Sans"/>
                  <a:cs typeface="Open Sans"/>
                </a:rPr>
                <a:t>American Rescue Plan (ARP) Competitive and Non-Competitive Grants</a:t>
              </a:r>
              <a:endParaRPr lang="en-US" b="1"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97">
              <a:extLst>
                <a:ext uri="{FF2B5EF4-FFF2-40B4-BE49-F238E27FC236}">
                  <a16:creationId xmlns:a16="http://schemas.microsoft.com/office/drawing/2014/main" id="{3BA60662-127F-3B6A-C20E-EA1EECB9E890}"/>
                </a:ext>
              </a:extLst>
            </p:cNvPr>
            <p:cNvSpPr txBox="1"/>
            <p:nvPr/>
          </p:nvSpPr>
          <p:spPr>
            <a:xfrm>
              <a:off x="5682678" y="1250739"/>
              <a:ext cx="2077271" cy="308221"/>
            </a:xfrm>
            <a:prstGeom prst="rect">
              <a:avLst/>
            </a:prstGeom>
            <a:noFill/>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031600">
                <a:defRPr/>
              </a:pPr>
              <a:endParaRPr lang="en-US" sz="1575" b="1">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4" name="Rectangle 3">
            <a:extLst>
              <a:ext uri="{FF2B5EF4-FFF2-40B4-BE49-F238E27FC236}">
                <a16:creationId xmlns:a16="http://schemas.microsoft.com/office/drawing/2014/main" id="{F09E138D-0450-88EF-027D-A8143161087C}"/>
              </a:ext>
            </a:extLst>
          </p:cNvPr>
          <p:cNvSpPr/>
          <p:nvPr/>
        </p:nvSpPr>
        <p:spPr bwMode="auto">
          <a:xfrm rot="16200000">
            <a:off x="3822602" y="3212972"/>
            <a:ext cx="1699394" cy="2046224"/>
          </a:xfrm>
          <a:prstGeom prst="rect">
            <a:avLst/>
          </a:prstGeom>
          <a:solidFill>
            <a:schemeClr val="tx2"/>
          </a:solidFill>
          <a:ln>
            <a:solidFill>
              <a:srgbClr val="FF0F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031600">
              <a:defRPr/>
            </a:pPr>
            <a:r>
              <a:rPr lang="en-US" b="1" dirty="0">
                <a:solidFill>
                  <a:prstClr val="white"/>
                </a:solidFill>
                <a:latin typeface="Open Sans"/>
                <a:ea typeface="Open Sans"/>
                <a:cs typeface="Open Sans"/>
              </a:rPr>
              <a:t>State Revolving Fund Loan Program (SRF)</a:t>
            </a:r>
            <a:endParaRPr lang="en-US" b="1"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4">
            <a:extLst>
              <a:ext uri="{FF2B5EF4-FFF2-40B4-BE49-F238E27FC236}">
                <a16:creationId xmlns:a16="http://schemas.microsoft.com/office/drawing/2014/main" id="{E1E55D4A-D417-7E4E-F8CC-5E3F3A01458D}"/>
              </a:ext>
            </a:extLst>
          </p:cNvPr>
          <p:cNvSpPr/>
          <p:nvPr/>
        </p:nvSpPr>
        <p:spPr bwMode="auto">
          <a:xfrm rot="16200000">
            <a:off x="6048191" y="3212971"/>
            <a:ext cx="1699394" cy="2046224"/>
          </a:xfrm>
          <a:prstGeom prst="rect">
            <a:avLst/>
          </a:prstGeom>
          <a:solidFill>
            <a:schemeClr val="tx2"/>
          </a:solidFill>
          <a:ln>
            <a:solidFill>
              <a:srgbClr val="FF0F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031600">
              <a:defRPr/>
            </a:pPr>
            <a:r>
              <a:rPr lang="en-US" b="1" dirty="0">
                <a:solidFill>
                  <a:prstClr val="white"/>
                </a:solidFill>
                <a:latin typeface="Open Sans"/>
                <a:ea typeface="Open Sans"/>
                <a:cs typeface="Open Sans"/>
              </a:rPr>
              <a:t>State Water Infrastructure Grant Program (SWIG)</a:t>
            </a:r>
            <a:endParaRPr lang="en-US" b="1"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638035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85320-DBD2-F1E2-8529-7B42B2B7942F}"/>
              </a:ext>
            </a:extLst>
          </p:cNvPr>
          <p:cNvSpPr>
            <a:spLocks noGrp="1"/>
          </p:cNvSpPr>
          <p:nvPr>
            <p:ph type="title"/>
          </p:nvPr>
        </p:nvSpPr>
        <p:spPr/>
        <p:txBody>
          <a:bodyPr/>
          <a:lstStyle/>
          <a:p>
            <a:r>
              <a:rPr lang="en-US" dirty="0"/>
              <a:t>Deferred Cost: Can you afford it?</a:t>
            </a:r>
          </a:p>
        </p:txBody>
      </p:sp>
      <p:sp>
        <p:nvSpPr>
          <p:cNvPr id="3" name="Content Placeholder 2">
            <a:extLst>
              <a:ext uri="{FF2B5EF4-FFF2-40B4-BE49-F238E27FC236}">
                <a16:creationId xmlns:a16="http://schemas.microsoft.com/office/drawing/2014/main" id="{116C7CC6-D7C4-6B5A-D48E-738390F21A18}"/>
              </a:ext>
            </a:extLst>
          </p:cNvPr>
          <p:cNvSpPr>
            <a:spLocks noGrp="1"/>
          </p:cNvSpPr>
          <p:nvPr>
            <p:ph idx="1"/>
          </p:nvPr>
        </p:nvSpPr>
        <p:spPr>
          <a:xfrm>
            <a:off x="152400" y="920132"/>
            <a:ext cx="5257800" cy="4109068"/>
          </a:xfrm>
        </p:spPr>
        <p:txBody>
          <a:bodyPr>
            <a:normAutofit fontScale="92500" lnSpcReduction="10000"/>
          </a:bodyPr>
          <a:lstStyle/>
          <a:p>
            <a:r>
              <a:rPr lang="en-US" dirty="0"/>
              <a:t>$5M project delayed five years = $6.8M total at 6% inflation</a:t>
            </a:r>
          </a:p>
          <a:p>
            <a:r>
              <a:rPr lang="en-US" u="sng" dirty="0"/>
              <a:t>Harriman Utility Board Regionalization</a:t>
            </a:r>
          </a:p>
          <a:p>
            <a:pPr lvl="1"/>
            <a:r>
              <a:rPr lang="en-US" dirty="0"/>
              <a:t>ICE of $12M</a:t>
            </a:r>
          </a:p>
          <a:p>
            <a:pPr lvl="1"/>
            <a:r>
              <a:rPr lang="en-US" dirty="0"/>
              <a:t>Actual cost $20M</a:t>
            </a:r>
          </a:p>
          <a:p>
            <a:r>
              <a:rPr lang="en-US" u="sng" dirty="0"/>
              <a:t>Columbia Power and Water</a:t>
            </a:r>
          </a:p>
          <a:p>
            <a:pPr lvl="1"/>
            <a:r>
              <a:rPr lang="en-US" dirty="0"/>
              <a:t>ICE of $125M</a:t>
            </a:r>
          </a:p>
          <a:p>
            <a:pPr lvl="1"/>
            <a:r>
              <a:rPr lang="en-US" dirty="0"/>
              <a:t>Actual cost $500M</a:t>
            </a:r>
          </a:p>
          <a:p>
            <a:r>
              <a:rPr lang="en-US" u="sng" dirty="0"/>
              <a:t>Springfield wastewater</a:t>
            </a:r>
          </a:p>
          <a:p>
            <a:pPr lvl="1"/>
            <a:r>
              <a:rPr lang="en-US" dirty="0"/>
              <a:t>ICE of $15M</a:t>
            </a:r>
          </a:p>
          <a:p>
            <a:pPr lvl="1"/>
            <a:r>
              <a:rPr lang="en-US" dirty="0"/>
              <a:t>Actual cost $74M</a:t>
            </a:r>
          </a:p>
        </p:txBody>
      </p:sp>
      <p:pic>
        <p:nvPicPr>
          <p:cNvPr id="4" name="Picture 3">
            <a:extLst>
              <a:ext uri="{FF2B5EF4-FFF2-40B4-BE49-F238E27FC236}">
                <a16:creationId xmlns:a16="http://schemas.microsoft.com/office/drawing/2014/main" id="{47BA8A69-7D0C-95BB-92DC-38D2DDB1CD0B}"/>
              </a:ext>
            </a:extLst>
          </p:cNvPr>
          <p:cNvPicPr>
            <a:picLocks noChangeAspect="1"/>
          </p:cNvPicPr>
          <p:nvPr/>
        </p:nvPicPr>
        <p:blipFill>
          <a:blip r:embed="rId2"/>
          <a:stretch>
            <a:fillRect/>
          </a:stretch>
        </p:blipFill>
        <p:spPr>
          <a:xfrm>
            <a:off x="5722518" y="2943225"/>
            <a:ext cx="2619375" cy="1743075"/>
          </a:xfrm>
          <a:prstGeom prst="rect">
            <a:avLst/>
          </a:prstGeom>
        </p:spPr>
      </p:pic>
      <p:pic>
        <p:nvPicPr>
          <p:cNvPr id="6" name="Picture 5" descr="Graph Showing Annual Inflationhigh Inflation Idea Stock Vector (Royalty  Free) 2203906559 | Shutterstock">
            <a:extLst>
              <a:ext uri="{FF2B5EF4-FFF2-40B4-BE49-F238E27FC236}">
                <a16:creationId xmlns:a16="http://schemas.microsoft.com/office/drawing/2014/main" id="{2683526C-C157-C397-75F2-1D53165C7383}"/>
              </a:ext>
            </a:extLst>
          </p:cNvPr>
          <p:cNvPicPr>
            <a:picLocks noChangeAspect="1"/>
          </p:cNvPicPr>
          <p:nvPr/>
        </p:nvPicPr>
        <p:blipFill>
          <a:blip r:embed="rId3"/>
          <a:srcRect l="7217" t="-7411" r="-206" b="7411"/>
          <a:stretch>
            <a:fillRect/>
          </a:stretch>
        </p:blipFill>
        <p:spPr>
          <a:xfrm>
            <a:off x="5492118" y="920132"/>
            <a:ext cx="3269082" cy="1651618"/>
          </a:xfrm>
          <a:prstGeom prst="rect">
            <a:avLst/>
          </a:prstGeom>
        </p:spPr>
      </p:pic>
    </p:spTree>
    <p:extLst>
      <p:ext uri="{BB962C8B-B14F-4D97-AF65-F5344CB8AC3E}">
        <p14:creationId xmlns:p14="http://schemas.microsoft.com/office/powerpoint/2010/main" val="12707272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6C6AB-BC29-8505-9223-20A01A51A155}"/>
              </a:ext>
            </a:extLst>
          </p:cNvPr>
          <p:cNvSpPr>
            <a:spLocks noGrp="1"/>
          </p:cNvSpPr>
          <p:nvPr>
            <p:ph type="title"/>
          </p:nvPr>
        </p:nvSpPr>
        <p:spPr/>
        <p:txBody>
          <a:bodyPr/>
          <a:lstStyle/>
          <a:p>
            <a:r>
              <a:rPr lang="en-US" dirty="0"/>
              <a:t>Strategic vs. Reactive Debt</a:t>
            </a:r>
          </a:p>
        </p:txBody>
      </p:sp>
      <p:sp>
        <p:nvSpPr>
          <p:cNvPr id="3" name="Content Placeholder 2">
            <a:extLst>
              <a:ext uri="{FF2B5EF4-FFF2-40B4-BE49-F238E27FC236}">
                <a16:creationId xmlns:a16="http://schemas.microsoft.com/office/drawing/2014/main" id="{91BDA21D-7164-1F6C-3C26-24068ED4DBD4}"/>
              </a:ext>
            </a:extLst>
          </p:cNvPr>
          <p:cNvSpPr>
            <a:spLocks noGrp="1"/>
          </p:cNvSpPr>
          <p:nvPr>
            <p:ph idx="1"/>
          </p:nvPr>
        </p:nvSpPr>
        <p:spPr/>
        <p:txBody>
          <a:bodyPr/>
          <a:lstStyle/>
          <a:p>
            <a:r>
              <a:rPr lang="en-US" dirty="0"/>
              <a:t>Strategic = low-rate, planned, predictable, manageable costs</a:t>
            </a:r>
          </a:p>
          <a:p>
            <a:r>
              <a:rPr lang="en-US" dirty="0"/>
              <a:t>Reactive = emergency, high-cost, less flexible, fewer choices, larger financial burden</a:t>
            </a:r>
          </a:p>
        </p:txBody>
      </p:sp>
      <p:pic>
        <p:nvPicPr>
          <p:cNvPr id="8194" name="Picture 2" descr="From Reactive to Proactive: Developing a Strategic Mindset">
            <a:extLst>
              <a:ext uri="{FF2B5EF4-FFF2-40B4-BE49-F238E27FC236}">
                <a16:creationId xmlns:a16="http://schemas.microsoft.com/office/drawing/2014/main" id="{A282635B-ECC5-A8CF-9B59-DE49AB2015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11581" y="2576086"/>
            <a:ext cx="4338929" cy="2440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9588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604C7-F915-3B13-5A1D-3E0F7B789808}"/>
              </a:ext>
            </a:extLst>
          </p:cNvPr>
          <p:cNvSpPr>
            <a:spLocks noGrp="1"/>
          </p:cNvSpPr>
          <p:nvPr>
            <p:ph type="title"/>
          </p:nvPr>
        </p:nvSpPr>
        <p:spPr>
          <a:xfrm>
            <a:off x="152400" y="133353"/>
            <a:ext cx="8839200" cy="619125"/>
          </a:xfrm>
        </p:spPr>
        <p:txBody>
          <a:bodyPr anchor="ctr">
            <a:normAutofit/>
          </a:bodyPr>
          <a:lstStyle/>
          <a:p>
            <a:r>
              <a:rPr lang="en-US"/>
              <a:t>The True Cost of Avoiding Debt</a:t>
            </a:r>
          </a:p>
        </p:txBody>
      </p:sp>
      <p:sp>
        <p:nvSpPr>
          <p:cNvPr id="3" name="Content Placeholder 2">
            <a:extLst>
              <a:ext uri="{FF2B5EF4-FFF2-40B4-BE49-F238E27FC236}">
                <a16:creationId xmlns:a16="http://schemas.microsoft.com/office/drawing/2014/main" id="{8CC54A6E-E0F3-1143-560D-804AFFCF6BE8}"/>
              </a:ext>
            </a:extLst>
          </p:cNvPr>
          <p:cNvSpPr>
            <a:spLocks noGrp="1"/>
          </p:cNvSpPr>
          <p:nvPr>
            <p:ph idx="1"/>
          </p:nvPr>
        </p:nvSpPr>
        <p:spPr>
          <a:xfrm>
            <a:off x="228600" y="895353"/>
            <a:ext cx="4191000" cy="3718848"/>
          </a:xfrm>
        </p:spPr>
        <p:txBody>
          <a:bodyPr vert="horz" lIns="91440" tIns="45720" rIns="91440" bIns="45720" rtlCol="0" anchor="t">
            <a:normAutofit fontScale="92500" lnSpcReduction="10000"/>
          </a:bodyPr>
          <a:lstStyle/>
          <a:p>
            <a:r>
              <a:rPr lang="en-US" dirty="0">
                <a:latin typeface="Open Sans"/>
                <a:ea typeface="Open Sans"/>
                <a:cs typeface="Open Sans"/>
              </a:rPr>
              <a:t>Communities that avoid borrowing often pay more through reactive spending and inflation</a:t>
            </a:r>
          </a:p>
          <a:p>
            <a:r>
              <a:rPr lang="en-US" dirty="0">
                <a:latin typeface="Open Sans"/>
                <a:ea typeface="Open Sans"/>
                <a:cs typeface="Open Sans"/>
              </a:rPr>
              <a:t>Communities with degraded infrastructure struggle to maintain or improve economic conditions. </a:t>
            </a:r>
          </a:p>
          <a:p>
            <a:r>
              <a:rPr lang="en-US" dirty="0">
                <a:latin typeface="Open Sans"/>
                <a:ea typeface="Open Sans"/>
                <a:cs typeface="Open Sans"/>
              </a:rPr>
              <a:t>Failing infrastructure is not an economic driver</a:t>
            </a:r>
          </a:p>
        </p:txBody>
      </p:sp>
      <p:pic>
        <p:nvPicPr>
          <p:cNvPr id="6146" name="Picture 2" descr="The Moment the Metrodome Roof Collapsed">
            <a:extLst>
              <a:ext uri="{FF2B5EF4-FFF2-40B4-BE49-F238E27FC236}">
                <a16:creationId xmlns:a16="http://schemas.microsoft.com/office/drawing/2014/main" id="{F76C1B6A-037F-8598-80AE-940BCF4B5D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612" r="21996" b="-1"/>
          <a:stretch>
            <a:fillRect/>
          </a:stretch>
        </p:blipFill>
        <p:spPr bwMode="auto">
          <a:xfrm>
            <a:off x="4724400" y="895353"/>
            <a:ext cx="4191000" cy="3718847"/>
          </a:xfrm>
          <a:prstGeom prst="rect">
            <a:avLst/>
          </a:prstGeom>
          <a:solidFill>
            <a:srgbClr val="FFFFFF"/>
          </a:solidFill>
        </p:spPr>
      </p:pic>
    </p:spTree>
    <p:extLst>
      <p:ext uri="{BB962C8B-B14F-4D97-AF65-F5344CB8AC3E}">
        <p14:creationId xmlns:p14="http://schemas.microsoft.com/office/powerpoint/2010/main" val="31043892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E037B-740D-E5A2-2305-150EA5494E0C}"/>
              </a:ext>
            </a:extLst>
          </p:cNvPr>
          <p:cNvSpPr>
            <a:spLocks noGrp="1"/>
          </p:cNvSpPr>
          <p:nvPr>
            <p:ph type="title"/>
          </p:nvPr>
        </p:nvSpPr>
        <p:spPr/>
        <p:txBody>
          <a:bodyPr/>
          <a:lstStyle/>
          <a:p>
            <a:r>
              <a:rPr lang="en-US"/>
              <a:t>Fiscal Predictability</a:t>
            </a:r>
          </a:p>
        </p:txBody>
      </p:sp>
      <p:sp>
        <p:nvSpPr>
          <p:cNvPr id="3" name="Content Placeholder 2">
            <a:extLst>
              <a:ext uri="{FF2B5EF4-FFF2-40B4-BE49-F238E27FC236}">
                <a16:creationId xmlns:a16="http://schemas.microsoft.com/office/drawing/2014/main" id="{BD2D1516-086A-CCBD-6D0A-5A9F2642367C}"/>
              </a:ext>
            </a:extLst>
          </p:cNvPr>
          <p:cNvSpPr>
            <a:spLocks noGrp="1"/>
          </p:cNvSpPr>
          <p:nvPr>
            <p:ph idx="1"/>
          </p:nvPr>
        </p:nvSpPr>
        <p:spPr>
          <a:xfrm>
            <a:off x="152399" y="941597"/>
            <a:ext cx="4282801" cy="4087603"/>
          </a:xfrm>
        </p:spPr>
        <p:txBody>
          <a:bodyPr/>
          <a:lstStyle/>
          <a:p>
            <a:r>
              <a:rPr lang="en-US" dirty="0"/>
              <a:t>SRF loans are fixed-rate and long-term — protecting against market volatility</a:t>
            </a:r>
          </a:p>
          <a:p>
            <a:r>
              <a:rPr lang="en-US" dirty="0"/>
              <a:t>Super low interest</a:t>
            </a:r>
          </a:p>
          <a:p>
            <a:r>
              <a:rPr lang="en-US" dirty="0"/>
              <a:t>Loan forgiveness</a:t>
            </a:r>
          </a:p>
          <a:p>
            <a:r>
              <a:rPr lang="en-US" dirty="0"/>
              <a:t>Compatible with other funding programs strategies</a:t>
            </a:r>
          </a:p>
        </p:txBody>
      </p:sp>
      <p:pic>
        <p:nvPicPr>
          <p:cNvPr id="5" name="Picture 4" descr="Why Financial Stability Is Vital to ...">
            <a:extLst>
              <a:ext uri="{FF2B5EF4-FFF2-40B4-BE49-F238E27FC236}">
                <a16:creationId xmlns:a16="http://schemas.microsoft.com/office/drawing/2014/main" id="{432BE10D-494E-2677-8486-27482DBD1F72}"/>
              </a:ext>
            </a:extLst>
          </p:cNvPr>
          <p:cNvPicPr>
            <a:picLocks noChangeAspect="1"/>
          </p:cNvPicPr>
          <p:nvPr/>
        </p:nvPicPr>
        <p:blipFill>
          <a:blip r:embed="rId2"/>
          <a:stretch>
            <a:fillRect/>
          </a:stretch>
        </p:blipFill>
        <p:spPr>
          <a:xfrm>
            <a:off x="5423235" y="2753896"/>
            <a:ext cx="2426495" cy="1669257"/>
          </a:xfrm>
          <a:prstGeom prst="rect">
            <a:avLst/>
          </a:prstGeom>
        </p:spPr>
      </p:pic>
      <p:pic>
        <p:nvPicPr>
          <p:cNvPr id="5126" name="Picture 6" descr="4+ Thousand Stock Chart Going Down Royalty-Free Images, Stock Photos &amp;  Pictures | Shutterstock">
            <a:extLst>
              <a:ext uri="{FF2B5EF4-FFF2-40B4-BE49-F238E27FC236}">
                <a16:creationId xmlns:a16="http://schemas.microsoft.com/office/drawing/2014/main" id="{EFF31601-466F-D5C3-462A-B2A3214B02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762"/>
          <a:stretch>
            <a:fillRect/>
          </a:stretch>
        </p:blipFill>
        <p:spPr bwMode="auto">
          <a:xfrm>
            <a:off x="4572000" y="941597"/>
            <a:ext cx="4128971" cy="1587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2880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19D7C-BBBF-6734-6F9D-D20E4393E2E4}"/>
              </a:ext>
            </a:extLst>
          </p:cNvPr>
          <p:cNvSpPr>
            <a:spLocks noGrp="1"/>
          </p:cNvSpPr>
          <p:nvPr>
            <p:ph type="title"/>
          </p:nvPr>
        </p:nvSpPr>
        <p:spPr/>
        <p:txBody>
          <a:bodyPr/>
          <a:lstStyle/>
          <a:p>
            <a:r>
              <a:rPr lang="en-US"/>
              <a:t>Economic Multiplier</a:t>
            </a:r>
          </a:p>
        </p:txBody>
      </p:sp>
      <p:sp>
        <p:nvSpPr>
          <p:cNvPr id="3" name="Content Placeholder 2">
            <a:extLst>
              <a:ext uri="{FF2B5EF4-FFF2-40B4-BE49-F238E27FC236}">
                <a16:creationId xmlns:a16="http://schemas.microsoft.com/office/drawing/2014/main" id="{72714033-0CD9-3AB6-3AC1-86977BA29E31}"/>
              </a:ext>
            </a:extLst>
          </p:cNvPr>
          <p:cNvSpPr>
            <a:spLocks noGrp="1"/>
          </p:cNvSpPr>
          <p:nvPr>
            <p:ph idx="1"/>
          </p:nvPr>
        </p:nvSpPr>
        <p:spPr/>
        <p:txBody>
          <a:bodyPr vert="horz" lIns="91440" tIns="45720" rIns="91440" bIns="45720" rtlCol="0" anchor="t">
            <a:normAutofit/>
          </a:bodyPr>
          <a:lstStyle/>
          <a:p>
            <a:r>
              <a:rPr lang="en-US">
                <a:latin typeface="Open Sans"/>
                <a:ea typeface="Open Sans"/>
                <a:cs typeface="Open Sans"/>
              </a:rPr>
              <a:t>Every </a:t>
            </a:r>
            <a:r>
              <a:rPr lang="en-US" b="1">
                <a:latin typeface="Open Sans"/>
                <a:ea typeface="Open Sans"/>
                <a:cs typeface="Open Sans"/>
              </a:rPr>
              <a:t>$1</a:t>
            </a:r>
            <a:r>
              <a:rPr lang="en-US">
                <a:latin typeface="Open Sans"/>
                <a:ea typeface="Open Sans"/>
                <a:cs typeface="Open Sans"/>
              </a:rPr>
              <a:t> in SRF funding = </a:t>
            </a:r>
            <a:r>
              <a:rPr lang="en-US" b="1">
                <a:latin typeface="Open Sans"/>
                <a:ea typeface="Open Sans"/>
                <a:cs typeface="Open Sans"/>
              </a:rPr>
              <a:t>$2–$3</a:t>
            </a:r>
            <a:r>
              <a:rPr lang="en-US">
                <a:latin typeface="Open Sans"/>
                <a:ea typeface="Open Sans"/>
                <a:cs typeface="Open Sans"/>
              </a:rPr>
              <a:t> in local economic activity</a:t>
            </a:r>
          </a:p>
        </p:txBody>
      </p:sp>
      <p:pic>
        <p:nvPicPr>
          <p:cNvPr id="7170" name="Picture 2" descr="United States one-dollar bill - Wikipedia">
            <a:extLst>
              <a:ext uri="{FF2B5EF4-FFF2-40B4-BE49-F238E27FC236}">
                <a16:creationId xmlns:a16="http://schemas.microsoft.com/office/drawing/2014/main" id="{7E3FF557-9FA2-1F57-F618-F915C7302A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9174" y="2397353"/>
            <a:ext cx="3072712" cy="131123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7B74A57B-E80F-49E9-DE2D-11583D9A7B8A}"/>
              </a:ext>
            </a:extLst>
          </p:cNvPr>
          <p:cNvCxnSpPr/>
          <p:nvPr/>
        </p:nvCxnSpPr>
        <p:spPr>
          <a:xfrm>
            <a:off x="3509998" y="3052732"/>
            <a:ext cx="1665248" cy="0"/>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7172" name="Picture 4" descr="United States one-dollar bill - Wikipedia">
            <a:extLst>
              <a:ext uri="{FF2B5EF4-FFF2-40B4-BE49-F238E27FC236}">
                <a16:creationId xmlns:a16="http://schemas.microsoft.com/office/drawing/2014/main" id="{FCB29F68-A9CC-E7E7-D2F4-28DF8567B1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8334" y="2397353"/>
            <a:ext cx="2694386" cy="114979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United States one-dollar bill - Wikipedia">
            <a:extLst>
              <a:ext uri="{FF2B5EF4-FFF2-40B4-BE49-F238E27FC236}">
                <a16:creationId xmlns:a16="http://schemas.microsoft.com/office/drawing/2014/main" id="{BA47CE85-C189-F337-87ED-EFD24287FA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0734" y="2549753"/>
            <a:ext cx="2694386" cy="1149792"/>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United States one-dollar bill - Wikipedia">
            <a:extLst>
              <a:ext uri="{FF2B5EF4-FFF2-40B4-BE49-F238E27FC236}">
                <a16:creationId xmlns:a16="http://schemas.microsoft.com/office/drawing/2014/main" id="{DA4AB879-F029-721A-8252-4AC9F6EBEA5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03134" y="2702153"/>
            <a:ext cx="2694386" cy="1149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3031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00353-7C0D-2263-D9EC-FB31EA7858A8}"/>
              </a:ext>
            </a:extLst>
          </p:cNvPr>
          <p:cNvSpPr>
            <a:spLocks noGrp="1"/>
          </p:cNvSpPr>
          <p:nvPr>
            <p:ph type="title"/>
          </p:nvPr>
        </p:nvSpPr>
        <p:spPr/>
        <p:txBody>
          <a:bodyPr/>
          <a:lstStyle/>
          <a:p>
            <a:r>
              <a:rPr lang="en-US"/>
              <a:t>Debt as an Investment</a:t>
            </a:r>
          </a:p>
        </p:txBody>
      </p:sp>
      <p:sp>
        <p:nvSpPr>
          <p:cNvPr id="3" name="Content Placeholder 2">
            <a:extLst>
              <a:ext uri="{FF2B5EF4-FFF2-40B4-BE49-F238E27FC236}">
                <a16:creationId xmlns:a16="http://schemas.microsoft.com/office/drawing/2014/main" id="{5B1E55E3-BCAD-D65B-22EC-DEDA9007CF4A}"/>
              </a:ext>
            </a:extLst>
          </p:cNvPr>
          <p:cNvSpPr>
            <a:spLocks noGrp="1"/>
          </p:cNvSpPr>
          <p:nvPr>
            <p:ph idx="1"/>
          </p:nvPr>
        </p:nvSpPr>
        <p:spPr/>
        <p:txBody>
          <a:bodyPr vert="horz" lIns="91440" tIns="45720" rIns="91440" bIns="45720" rtlCol="0" anchor="t">
            <a:normAutofit/>
          </a:bodyPr>
          <a:lstStyle/>
          <a:p>
            <a:r>
              <a:rPr lang="en-US">
                <a:latin typeface="Open Sans"/>
                <a:ea typeface="Open Sans"/>
                <a:cs typeface="Open Sans"/>
              </a:rPr>
              <a:t>Planned borrowing strengthens systems, creates jobs, and supports economic growth</a:t>
            </a:r>
          </a:p>
        </p:txBody>
      </p:sp>
      <p:pic>
        <p:nvPicPr>
          <p:cNvPr id="5" name="Picture 4">
            <a:extLst>
              <a:ext uri="{FF2B5EF4-FFF2-40B4-BE49-F238E27FC236}">
                <a16:creationId xmlns:a16="http://schemas.microsoft.com/office/drawing/2014/main" id="{99D6D347-C13D-0711-8A51-4C34287C411D}"/>
              </a:ext>
            </a:extLst>
          </p:cNvPr>
          <p:cNvPicPr>
            <a:picLocks noChangeAspect="1"/>
          </p:cNvPicPr>
          <p:nvPr/>
        </p:nvPicPr>
        <p:blipFill>
          <a:blip r:embed="rId2"/>
          <a:stretch>
            <a:fillRect/>
          </a:stretch>
        </p:blipFill>
        <p:spPr>
          <a:xfrm>
            <a:off x="2563663" y="1928812"/>
            <a:ext cx="4023816" cy="2678907"/>
          </a:xfrm>
          <a:prstGeom prst="rect">
            <a:avLst/>
          </a:prstGeom>
        </p:spPr>
      </p:pic>
    </p:spTree>
    <p:extLst>
      <p:ext uri="{BB962C8B-B14F-4D97-AF65-F5344CB8AC3E}">
        <p14:creationId xmlns:p14="http://schemas.microsoft.com/office/powerpoint/2010/main" val="28471713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9EBD1-4A9A-1ACE-12A3-153E57A20F67}"/>
              </a:ext>
            </a:extLst>
          </p:cNvPr>
          <p:cNvSpPr>
            <a:spLocks noGrp="1"/>
          </p:cNvSpPr>
          <p:nvPr>
            <p:ph type="ctrTitle"/>
          </p:nvPr>
        </p:nvSpPr>
        <p:spPr/>
        <p:txBody>
          <a:bodyPr/>
          <a:lstStyle/>
          <a:p>
            <a:r>
              <a:rPr lang="en-US"/>
              <a:t>Managing Debt with Confidence</a:t>
            </a:r>
          </a:p>
        </p:txBody>
      </p:sp>
    </p:spTree>
    <p:extLst>
      <p:ext uri="{BB962C8B-B14F-4D97-AF65-F5344CB8AC3E}">
        <p14:creationId xmlns:p14="http://schemas.microsoft.com/office/powerpoint/2010/main" val="10629488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Debt Management Principles</a:t>
            </a:r>
          </a:p>
        </p:txBody>
      </p:sp>
      <p:sp>
        <p:nvSpPr>
          <p:cNvPr id="5" name="Content Placeholder 4"/>
          <p:cNvSpPr>
            <a:spLocks noGrp="1"/>
          </p:cNvSpPr>
          <p:nvPr>
            <p:ph idx="1"/>
          </p:nvPr>
        </p:nvSpPr>
        <p:spPr>
          <a:xfrm>
            <a:off x="228600" y="1283494"/>
            <a:ext cx="4191000" cy="3330706"/>
          </a:xfrm>
        </p:spPr>
        <p:txBody>
          <a:bodyPr vert="horz" lIns="91440" tIns="45720" rIns="91440" bIns="45720" rtlCol="0" anchor="t">
            <a:normAutofit/>
          </a:bodyPr>
          <a:lstStyle/>
          <a:p>
            <a:r>
              <a:rPr lang="en-US" dirty="0">
                <a:latin typeface="Open Sans"/>
                <a:ea typeface="Open Sans"/>
                <a:cs typeface="Open Sans"/>
              </a:rPr>
              <a:t>Borrow only for long-term assets</a:t>
            </a:r>
          </a:p>
          <a:p>
            <a:r>
              <a:rPr lang="en-US" dirty="0">
                <a:latin typeface="Open Sans"/>
                <a:ea typeface="Open Sans"/>
                <a:cs typeface="Open Sans"/>
              </a:rPr>
              <a:t>Match debt term to asset  useful life </a:t>
            </a:r>
          </a:p>
          <a:p>
            <a:r>
              <a:rPr lang="en-US" dirty="0">
                <a:latin typeface="Open Sans"/>
                <a:ea typeface="Open Sans"/>
                <a:cs typeface="Open Sans"/>
              </a:rPr>
              <a:t>Maintain reserve funds</a:t>
            </a:r>
          </a:p>
          <a:p>
            <a:r>
              <a:rPr lang="en-US" dirty="0">
                <a:latin typeface="Open Sans"/>
                <a:ea typeface="Open Sans"/>
                <a:cs typeface="Open Sans"/>
              </a:rPr>
              <a:t>Always account for depreciation</a:t>
            </a:r>
          </a:p>
        </p:txBody>
      </p:sp>
      <p:pic>
        <p:nvPicPr>
          <p:cNvPr id="2" name="Picture 1" descr="Fostering Fiscal Predictability ...">
            <a:extLst>
              <a:ext uri="{FF2B5EF4-FFF2-40B4-BE49-F238E27FC236}">
                <a16:creationId xmlns:a16="http://schemas.microsoft.com/office/drawing/2014/main" id="{EFB4FE04-C118-888A-157F-D825A1B5EBEA}"/>
              </a:ext>
            </a:extLst>
          </p:cNvPr>
          <p:cNvPicPr>
            <a:picLocks noChangeAspect="1"/>
          </p:cNvPicPr>
          <p:nvPr/>
        </p:nvPicPr>
        <p:blipFill>
          <a:blip r:embed="rId2"/>
          <a:stretch>
            <a:fillRect/>
          </a:stretch>
        </p:blipFill>
        <p:spPr>
          <a:xfrm>
            <a:off x="4719638" y="1283494"/>
            <a:ext cx="3526631" cy="2633662"/>
          </a:xfrm>
          <a:prstGeom prst="rect">
            <a:avLst/>
          </a:prstGeom>
        </p:spPr>
      </p:pic>
    </p:spTree>
    <p:extLst>
      <p:ext uri="{BB962C8B-B14F-4D97-AF65-F5344CB8AC3E}">
        <p14:creationId xmlns:p14="http://schemas.microsoft.com/office/powerpoint/2010/main" val="11919469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AF18C-246B-BB19-128F-A93C07E6B1AE}"/>
              </a:ext>
            </a:extLst>
          </p:cNvPr>
          <p:cNvSpPr>
            <a:spLocks noGrp="1"/>
          </p:cNvSpPr>
          <p:nvPr>
            <p:ph type="title"/>
          </p:nvPr>
        </p:nvSpPr>
        <p:spPr/>
        <p:txBody>
          <a:bodyPr/>
          <a:lstStyle/>
          <a:p>
            <a:r>
              <a:rPr lang="en-US" dirty="0"/>
              <a:t>Key Financial Metrics</a:t>
            </a:r>
          </a:p>
        </p:txBody>
      </p:sp>
      <p:sp>
        <p:nvSpPr>
          <p:cNvPr id="3" name="Content Placeholder 2">
            <a:extLst>
              <a:ext uri="{FF2B5EF4-FFF2-40B4-BE49-F238E27FC236}">
                <a16:creationId xmlns:a16="http://schemas.microsoft.com/office/drawing/2014/main" id="{CF29FD46-EE57-8144-493F-8A62643FA1BC}"/>
              </a:ext>
            </a:extLst>
          </p:cNvPr>
          <p:cNvSpPr>
            <a:spLocks noGrp="1"/>
          </p:cNvSpPr>
          <p:nvPr>
            <p:ph idx="1"/>
          </p:nvPr>
        </p:nvSpPr>
        <p:spPr>
          <a:xfrm>
            <a:off x="0" y="989502"/>
            <a:ext cx="4863567" cy="3620599"/>
          </a:xfrm>
        </p:spPr>
        <p:txBody>
          <a:bodyPr vert="horz" lIns="91440" tIns="45720" rIns="91440" bIns="45720" rtlCol="0" anchor="t">
            <a:normAutofit/>
          </a:bodyPr>
          <a:lstStyle/>
          <a:p>
            <a:r>
              <a:rPr lang="en-US" dirty="0">
                <a:latin typeface="Open Sans"/>
                <a:ea typeface="Open Sans"/>
                <a:cs typeface="Open Sans"/>
              </a:rPr>
              <a:t>Debt Service Coverage Ratio (DSCR) </a:t>
            </a:r>
          </a:p>
          <a:p>
            <a:pPr lvl="1"/>
            <a:r>
              <a:rPr lang="en-US" dirty="0">
                <a:latin typeface="Open Sans"/>
                <a:ea typeface="Open Sans"/>
                <a:cs typeface="Open Sans"/>
              </a:rPr>
              <a:t>1.2</a:t>
            </a:r>
          </a:p>
          <a:p>
            <a:r>
              <a:rPr lang="en-US" dirty="0">
                <a:latin typeface="Open Sans"/>
                <a:ea typeface="Open Sans"/>
                <a:cs typeface="Open Sans"/>
              </a:rPr>
              <a:t>Depreciation</a:t>
            </a:r>
          </a:p>
          <a:p>
            <a:r>
              <a:rPr lang="en-US" dirty="0">
                <a:latin typeface="Open Sans"/>
                <a:ea typeface="Open Sans"/>
                <a:cs typeface="Open Sans"/>
              </a:rPr>
              <a:t>Annual debt service</a:t>
            </a:r>
          </a:p>
          <a:p>
            <a:r>
              <a:rPr lang="en-US" dirty="0">
                <a:latin typeface="Open Sans"/>
                <a:ea typeface="Open Sans"/>
                <a:cs typeface="Open Sans"/>
              </a:rPr>
              <a:t>Rate supported predictions</a:t>
            </a:r>
          </a:p>
          <a:p>
            <a:r>
              <a:rPr lang="en-US" dirty="0">
                <a:latin typeface="Open Sans"/>
                <a:ea typeface="Open Sans"/>
                <a:cs typeface="Open Sans"/>
              </a:rPr>
              <a:t>Security deposits</a:t>
            </a:r>
          </a:p>
          <a:p>
            <a:r>
              <a:rPr lang="en-US" dirty="0">
                <a:latin typeface="Open Sans"/>
                <a:ea typeface="Open Sans"/>
                <a:cs typeface="Open Sans"/>
              </a:rPr>
              <a:t>Lien position</a:t>
            </a:r>
          </a:p>
        </p:txBody>
      </p:sp>
      <p:pic>
        <p:nvPicPr>
          <p:cNvPr id="15" name="Picture 14">
            <a:extLst>
              <a:ext uri="{FF2B5EF4-FFF2-40B4-BE49-F238E27FC236}">
                <a16:creationId xmlns:a16="http://schemas.microsoft.com/office/drawing/2014/main" id="{C2405264-C33A-E869-B20B-EC69D218DB6E}"/>
              </a:ext>
            </a:extLst>
          </p:cNvPr>
          <p:cNvPicPr>
            <a:picLocks noChangeAspect="1"/>
          </p:cNvPicPr>
          <p:nvPr/>
        </p:nvPicPr>
        <p:blipFill>
          <a:blip r:embed="rId2"/>
          <a:srcRect t="2072"/>
          <a:stretch>
            <a:fillRect/>
          </a:stretch>
        </p:blipFill>
        <p:spPr>
          <a:xfrm>
            <a:off x="4806093" y="1225244"/>
            <a:ext cx="4185507" cy="2693012"/>
          </a:xfrm>
          <a:prstGeom prst="rect">
            <a:avLst/>
          </a:prstGeom>
        </p:spPr>
      </p:pic>
    </p:spTree>
    <p:extLst>
      <p:ext uri="{BB962C8B-B14F-4D97-AF65-F5344CB8AC3E}">
        <p14:creationId xmlns:p14="http://schemas.microsoft.com/office/powerpoint/2010/main" val="32853762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2A178-4DF3-2B70-1921-E1C8B9AB0618}"/>
              </a:ext>
            </a:extLst>
          </p:cNvPr>
          <p:cNvSpPr>
            <a:spLocks noGrp="1"/>
          </p:cNvSpPr>
          <p:nvPr>
            <p:ph type="title"/>
          </p:nvPr>
        </p:nvSpPr>
        <p:spPr/>
        <p:txBody>
          <a:bodyPr/>
          <a:lstStyle/>
          <a:p>
            <a:r>
              <a:rPr lang="en-US" dirty="0"/>
              <a:t>Rate Planning</a:t>
            </a:r>
          </a:p>
        </p:txBody>
      </p:sp>
      <p:sp>
        <p:nvSpPr>
          <p:cNvPr id="3" name="Content Placeholder 2">
            <a:extLst>
              <a:ext uri="{FF2B5EF4-FFF2-40B4-BE49-F238E27FC236}">
                <a16:creationId xmlns:a16="http://schemas.microsoft.com/office/drawing/2014/main" id="{E3FFA627-DC7C-6F92-9849-57139C1DEDC1}"/>
              </a:ext>
            </a:extLst>
          </p:cNvPr>
          <p:cNvSpPr>
            <a:spLocks noGrp="1"/>
          </p:cNvSpPr>
          <p:nvPr>
            <p:ph idx="1"/>
          </p:nvPr>
        </p:nvSpPr>
        <p:spPr/>
        <p:txBody>
          <a:bodyPr vert="horz" lIns="91440" tIns="45720" rIns="91440" bIns="45720" rtlCol="0" anchor="t">
            <a:normAutofit fontScale="92500" lnSpcReduction="20000"/>
          </a:bodyPr>
          <a:lstStyle/>
          <a:p>
            <a:pPr marL="0" indent="0">
              <a:buNone/>
            </a:pPr>
            <a:r>
              <a:rPr lang="en-US" dirty="0">
                <a:latin typeface="Open Sans"/>
                <a:ea typeface="Open Sans"/>
                <a:cs typeface="Open Sans"/>
              </a:rPr>
              <a:t>Rate Planning is a simple process of designing and adjusting utility rates</a:t>
            </a:r>
          </a:p>
          <a:p>
            <a:r>
              <a:rPr lang="en-US" dirty="0">
                <a:latin typeface="Open Sans"/>
                <a:ea typeface="Open Sans"/>
                <a:cs typeface="Open Sans"/>
              </a:rPr>
              <a:t>Recover costs</a:t>
            </a:r>
          </a:p>
          <a:p>
            <a:r>
              <a:rPr lang="en-US" dirty="0">
                <a:latin typeface="Open Sans"/>
                <a:ea typeface="Open Sans"/>
                <a:cs typeface="Open Sans"/>
              </a:rPr>
              <a:t>Meet regulatory requirements</a:t>
            </a:r>
          </a:p>
          <a:p>
            <a:r>
              <a:rPr lang="en-US" dirty="0">
                <a:latin typeface="Open Sans"/>
                <a:ea typeface="Open Sans"/>
                <a:cs typeface="Open Sans"/>
              </a:rPr>
              <a:t>Support policy goals</a:t>
            </a:r>
          </a:p>
          <a:p>
            <a:pPr marL="0" indent="0">
              <a:buNone/>
            </a:pPr>
            <a:endParaRPr lang="en-US" dirty="0">
              <a:latin typeface="Open Sans"/>
              <a:ea typeface="Open Sans"/>
              <a:cs typeface="Open Sans"/>
            </a:endParaRPr>
          </a:p>
          <a:p>
            <a:r>
              <a:rPr lang="en-US" dirty="0">
                <a:latin typeface="Open Sans"/>
                <a:ea typeface="Open Sans"/>
                <a:cs typeface="Open Sans"/>
              </a:rPr>
              <a:t>Typical action is a Cost-of-Service study to evaluate and allocate expenses across various customer classes</a:t>
            </a:r>
          </a:p>
          <a:p>
            <a:endParaRPr lang="en-US" dirty="0">
              <a:latin typeface="Open Sans"/>
              <a:ea typeface="Open Sans"/>
              <a:cs typeface="Open Sans"/>
            </a:endParaRPr>
          </a:p>
          <a:p>
            <a:pPr marL="0" indent="0">
              <a:buNone/>
            </a:pPr>
            <a:r>
              <a:rPr lang="en-US" i="1" dirty="0">
                <a:latin typeface="Open Sans"/>
                <a:ea typeface="Open Sans"/>
                <a:cs typeface="Open Sans"/>
              </a:rPr>
              <a:t>Use 5–10-year projections to manage both SRF repayments and future capital improvements</a:t>
            </a:r>
          </a:p>
          <a:p>
            <a:pPr marL="0" indent="0">
              <a:buNone/>
            </a:pPr>
            <a:endParaRPr lang="en-US" dirty="0">
              <a:latin typeface="Open Sans"/>
              <a:ea typeface="Open Sans"/>
              <a:cs typeface="Open Sans"/>
            </a:endParaRPr>
          </a:p>
        </p:txBody>
      </p:sp>
    </p:spTree>
    <p:extLst>
      <p:ext uri="{BB962C8B-B14F-4D97-AF65-F5344CB8AC3E}">
        <p14:creationId xmlns:p14="http://schemas.microsoft.com/office/powerpoint/2010/main" val="438380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7BEC3A-52A0-40D7-8D01-C7CCD34C2E7E}"/>
              </a:ext>
            </a:extLst>
          </p:cNvPr>
          <p:cNvSpPr/>
          <p:nvPr/>
        </p:nvSpPr>
        <p:spPr>
          <a:xfrm>
            <a:off x="1443519" y="3960207"/>
            <a:ext cx="491234" cy="528798"/>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 name="Title 1">
            <a:extLst>
              <a:ext uri="{FF2B5EF4-FFF2-40B4-BE49-F238E27FC236}">
                <a16:creationId xmlns:a16="http://schemas.microsoft.com/office/drawing/2014/main" id="{6359367B-D08B-4604-9343-C0BB82518766}"/>
              </a:ext>
            </a:extLst>
          </p:cNvPr>
          <p:cNvSpPr>
            <a:spLocks noGrp="1"/>
          </p:cNvSpPr>
          <p:nvPr>
            <p:ph type="title"/>
          </p:nvPr>
        </p:nvSpPr>
        <p:spPr/>
        <p:txBody>
          <a:bodyPr/>
          <a:lstStyle/>
          <a:p>
            <a:r>
              <a:rPr lang="en-US" dirty="0"/>
              <a:t>SWIG and SRF</a:t>
            </a:r>
          </a:p>
        </p:txBody>
      </p:sp>
      <p:sp>
        <p:nvSpPr>
          <p:cNvPr id="5" name="Content Placeholder 2">
            <a:extLst>
              <a:ext uri="{FF2B5EF4-FFF2-40B4-BE49-F238E27FC236}">
                <a16:creationId xmlns:a16="http://schemas.microsoft.com/office/drawing/2014/main" id="{0C4B3483-4788-4D56-8D51-88793630953B}"/>
              </a:ext>
            </a:extLst>
          </p:cNvPr>
          <p:cNvSpPr txBox="1">
            <a:spLocks/>
          </p:cNvSpPr>
          <p:nvPr/>
        </p:nvSpPr>
        <p:spPr>
          <a:xfrm>
            <a:off x="66675" y="795063"/>
            <a:ext cx="8924925" cy="1156698"/>
          </a:xfrm>
          <a:prstGeom prst="rect">
            <a:avLst/>
          </a:prstGeom>
          <a:solidFill>
            <a:schemeClr val="tx2">
              <a:lumMod val="20000"/>
              <a:lumOff val="80000"/>
            </a:schemeClr>
          </a:solidFill>
          <a:ln w="19050">
            <a:solidFill>
              <a:schemeClr val="tx2"/>
            </a:solidFill>
          </a:ln>
        </p:spPr>
        <p:txBody>
          <a:bodyPr vert="horz" lIns="51435" tIns="25718" rIns="51435" bIns="25718" rtlCol="0" anchor="t">
            <a:noAutofit/>
          </a:bodyPr>
          <a:lstStyle>
            <a:lvl1pPr marL="457189" indent="-457189" algn="l" defTabSz="1219170" rtl="0" eaLnBrk="1" latinLnBrk="0" hangingPunct="1">
              <a:spcBef>
                <a:spcPct val="20000"/>
              </a:spcBef>
              <a:buClr>
                <a:schemeClr val="bg2"/>
              </a:buClr>
              <a:buFont typeface="Arial" panose="020B0604020202020204" pitchFamily="34" charset="0"/>
              <a:buChar char="•"/>
              <a:defRPr sz="2400" kern="1200">
                <a:solidFill>
                  <a:srgbClr val="7E7E82"/>
                </a:solidFill>
                <a:latin typeface="Open Sans" panose="020B0606030504020204" pitchFamily="34" charset="0"/>
                <a:ea typeface="Open Sans" panose="020B0606030504020204" pitchFamily="34" charset="0"/>
                <a:cs typeface="Open Sans" panose="020B0606030504020204" pitchFamily="34" charset="0"/>
              </a:defRPr>
            </a:lvl1pPr>
            <a:lvl2pPr marL="990575" indent="-380990" algn="l" defTabSz="1219170" rtl="0" eaLnBrk="1" latinLnBrk="0" hangingPunct="1">
              <a:spcBef>
                <a:spcPct val="20000"/>
              </a:spcBef>
              <a:buClr>
                <a:schemeClr val="bg2"/>
              </a:buClr>
              <a:buFont typeface="Calibri" panose="020F0502020204030204" pitchFamily="34" charset="0"/>
              <a:buChar char="▫"/>
              <a:defRPr sz="2000" kern="1200">
                <a:solidFill>
                  <a:srgbClr val="7E7E82"/>
                </a:solidFill>
                <a:latin typeface="Open Sans" panose="020B0606030504020204" pitchFamily="34" charset="0"/>
                <a:ea typeface="Open Sans" panose="020B0606030504020204" pitchFamily="34" charset="0"/>
                <a:cs typeface="Open Sans" panose="020B0606030504020204" pitchFamily="34" charset="0"/>
              </a:defRPr>
            </a:lvl2pPr>
            <a:lvl3pPr marL="1523962" indent="-304792" algn="l" defTabSz="1219170" rtl="0" eaLnBrk="1" latinLnBrk="0" hangingPunct="1">
              <a:spcBef>
                <a:spcPct val="20000"/>
              </a:spcBef>
              <a:buClr>
                <a:schemeClr val="bg2"/>
              </a:buClr>
              <a:buFont typeface="Calibri" panose="020F0502020204030204" pitchFamily="34" charset="0"/>
              <a:buChar char="–"/>
              <a:defRPr sz="1800" kern="1200">
                <a:solidFill>
                  <a:srgbClr val="7E7E82"/>
                </a:solidFill>
                <a:latin typeface="Open Sans" panose="020B0606030504020204" pitchFamily="34" charset="0"/>
                <a:ea typeface="Open Sans" panose="020B0606030504020204" pitchFamily="34" charset="0"/>
                <a:cs typeface="Open Sans" panose="020B0606030504020204" pitchFamily="34" charset="0"/>
              </a:defRPr>
            </a:lvl3pPr>
            <a:lvl4pPr marL="2133547" indent="-304792" algn="l" defTabSz="1219170" rtl="0" eaLnBrk="1" latinLnBrk="0" hangingPunct="1">
              <a:spcBef>
                <a:spcPct val="20000"/>
              </a:spcBef>
              <a:buClr>
                <a:schemeClr val="bg2"/>
              </a:buClr>
              <a:buFont typeface="Wingdings" panose="05000000000000000000" pitchFamily="2" charset="2"/>
              <a:buChar char="§"/>
              <a:defRPr sz="1600" kern="1200">
                <a:solidFill>
                  <a:srgbClr val="7E7E82"/>
                </a:solidFill>
                <a:latin typeface="Open Sans" panose="020B0606030504020204" pitchFamily="34" charset="0"/>
                <a:ea typeface="Open Sans" panose="020B0606030504020204" pitchFamily="34" charset="0"/>
                <a:cs typeface="Open Sans" panose="020B0606030504020204" pitchFamily="34" charset="0"/>
              </a:defRPr>
            </a:lvl4pPr>
            <a:lvl5pPr marL="2743131" indent="-304792" algn="l" defTabSz="1219170" rtl="0" eaLnBrk="1" latinLnBrk="0" hangingPunct="1">
              <a:spcBef>
                <a:spcPct val="20000"/>
              </a:spcBef>
              <a:buClr>
                <a:schemeClr val="bg2"/>
              </a:buClr>
              <a:buFont typeface="Arial" pitchFamily="34" charset="0"/>
              <a:buChar char="»"/>
              <a:defRPr sz="1600" kern="1200">
                <a:solidFill>
                  <a:srgbClr val="7E7E82"/>
                </a:solidFill>
                <a:latin typeface="Open Sans" panose="020B0606030504020204" pitchFamily="34" charset="0"/>
                <a:ea typeface="Open Sans" panose="020B0606030504020204" pitchFamily="34" charset="0"/>
                <a:cs typeface="Open Sans" panose="020B0606030504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ED2922"/>
              </a:buClr>
              <a:buNone/>
            </a:pPr>
            <a:r>
              <a:rPr lang="en-US" sz="1800" dirty="0">
                <a:solidFill>
                  <a:schemeClr val="tx1"/>
                </a:solidFill>
              </a:rPr>
              <a:t>The Tennessee Department of Conservation (TDEC) works diligently to provide Tennessee communities with clean, safe, and reliable water systems. TDEC works to accomplish this through its Division of Water Resources, via their SRF Loan Program and SWIG Program.</a:t>
            </a:r>
          </a:p>
        </p:txBody>
      </p:sp>
      <p:sp>
        <p:nvSpPr>
          <p:cNvPr id="8" name="Content Placeholder 2">
            <a:extLst>
              <a:ext uri="{FF2B5EF4-FFF2-40B4-BE49-F238E27FC236}">
                <a16:creationId xmlns:a16="http://schemas.microsoft.com/office/drawing/2014/main" id="{CADC4314-1286-40F1-BB8D-AC9949367C04}"/>
              </a:ext>
            </a:extLst>
          </p:cNvPr>
          <p:cNvSpPr txBox="1">
            <a:spLocks/>
          </p:cNvSpPr>
          <p:nvPr/>
        </p:nvSpPr>
        <p:spPr>
          <a:xfrm>
            <a:off x="66674" y="2177218"/>
            <a:ext cx="4505325" cy="2661482"/>
          </a:xfrm>
          <a:prstGeom prst="rect">
            <a:avLst/>
          </a:prstGeom>
          <a:solidFill>
            <a:schemeClr val="bg1">
              <a:lumMod val="95000"/>
            </a:schemeClr>
          </a:solidFill>
          <a:ln w="19050">
            <a:solidFill>
              <a:schemeClr val="tx2"/>
            </a:solidFill>
          </a:ln>
        </p:spPr>
        <p:txBody>
          <a:bodyPr vert="horz" lIns="51435" tIns="25718" rIns="51435" bIns="25718" rtlCol="0" anchor="t">
            <a:noAutofit/>
          </a:bodyPr>
          <a:lstStyle>
            <a:lvl1pPr marL="457189" indent="-457189" algn="l" defTabSz="1219170" rtl="0" eaLnBrk="1" latinLnBrk="0" hangingPunct="1">
              <a:spcBef>
                <a:spcPct val="20000"/>
              </a:spcBef>
              <a:buClr>
                <a:schemeClr val="bg2"/>
              </a:buClr>
              <a:buFont typeface="Arial" panose="020B0604020202020204" pitchFamily="34" charset="0"/>
              <a:buChar char="•"/>
              <a:defRPr sz="2400" kern="1200">
                <a:solidFill>
                  <a:srgbClr val="7E7E82"/>
                </a:solidFill>
                <a:latin typeface="Open Sans" panose="020B0606030504020204" pitchFamily="34" charset="0"/>
                <a:ea typeface="Open Sans" panose="020B0606030504020204" pitchFamily="34" charset="0"/>
                <a:cs typeface="Open Sans" panose="020B0606030504020204" pitchFamily="34" charset="0"/>
              </a:defRPr>
            </a:lvl1pPr>
            <a:lvl2pPr marL="990575" indent="-380990" algn="l" defTabSz="1219170" rtl="0" eaLnBrk="1" latinLnBrk="0" hangingPunct="1">
              <a:spcBef>
                <a:spcPct val="20000"/>
              </a:spcBef>
              <a:buClr>
                <a:schemeClr val="bg2"/>
              </a:buClr>
              <a:buFont typeface="Calibri" panose="020F0502020204030204" pitchFamily="34" charset="0"/>
              <a:buChar char="▫"/>
              <a:defRPr sz="2000" kern="1200">
                <a:solidFill>
                  <a:srgbClr val="7E7E82"/>
                </a:solidFill>
                <a:latin typeface="Open Sans" panose="020B0606030504020204" pitchFamily="34" charset="0"/>
                <a:ea typeface="Open Sans" panose="020B0606030504020204" pitchFamily="34" charset="0"/>
                <a:cs typeface="Open Sans" panose="020B0606030504020204" pitchFamily="34" charset="0"/>
              </a:defRPr>
            </a:lvl2pPr>
            <a:lvl3pPr marL="1523962" indent="-304792" algn="l" defTabSz="1219170" rtl="0" eaLnBrk="1" latinLnBrk="0" hangingPunct="1">
              <a:spcBef>
                <a:spcPct val="20000"/>
              </a:spcBef>
              <a:buClr>
                <a:schemeClr val="bg2"/>
              </a:buClr>
              <a:buFont typeface="Calibri" panose="020F0502020204030204" pitchFamily="34" charset="0"/>
              <a:buChar char="–"/>
              <a:defRPr sz="1800" kern="1200">
                <a:solidFill>
                  <a:srgbClr val="7E7E82"/>
                </a:solidFill>
                <a:latin typeface="Open Sans" panose="020B0606030504020204" pitchFamily="34" charset="0"/>
                <a:ea typeface="Open Sans" panose="020B0606030504020204" pitchFamily="34" charset="0"/>
                <a:cs typeface="Open Sans" panose="020B0606030504020204" pitchFamily="34" charset="0"/>
              </a:defRPr>
            </a:lvl3pPr>
            <a:lvl4pPr marL="2133547" indent="-304792" algn="l" defTabSz="1219170" rtl="0" eaLnBrk="1" latinLnBrk="0" hangingPunct="1">
              <a:spcBef>
                <a:spcPct val="20000"/>
              </a:spcBef>
              <a:buClr>
                <a:schemeClr val="bg2"/>
              </a:buClr>
              <a:buFont typeface="Wingdings" panose="05000000000000000000" pitchFamily="2" charset="2"/>
              <a:buChar char="§"/>
              <a:defRPr sz="1600" kern="1200">
                <a:solidFill>
                  <a:srgbClr val="7E7E82"/>
                </a:solidFill>
                <a:latin typeface="Open Sans" panose="020B0606030504020204" pitchFamily="34" charset="0"/>
                <a:ea typeface="Open Sans" panose="020B0606030504020204" pitchFamily="34" charset="0"/>
                <a:cs typeface="Open Sans" panose="020B0606030504020204" pitchFamily="34" charset="0"/>
              </a:defRPr>
            </a:lvl4pPr>
            <a:lvl5pPr marL="2743131" indent="-304792" algn="l" defTabSz="1219170" rtl="0" eaLnBrk="1" latinLnBrk="0" hangingPunct="1">
              <a:spcBef>
                <a:spcPct val="20000"/>
              </a:spcBef>
              <a:buClr>
                <a:schemeClr val="bg2"/>
              </a:buClr>
              <a:buFont typeface="Arial" pitchFamily="34" charset="0"/>
              <a:buChar char="»"/>
              <a:defRPr sz="1600" kern="1200">
                <a:solidFill>
                  <a:srgbClr val="7E7E82"/>
                </a:solidFill>
                <a:latin typeface="Open Sans" panose="020B0606030504020204" pitchFamily="34" charset="0"/>
                <a:ea typeface="Open Sans" panose="020B0606030504020204" pitchFamily="34" charset="0"/>
                <a:cs typeface="Open Sans" panose="020B0606030504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56818" indent="-256818">
              <a:buClr>
                <a:srgbClr val="ED2922"/>
              </a:buClr>
            </a:pPr>
            <a:endParaRPr lang="en-US" sz="619" dirty="0">
              <a:solidFill>
                <a:schemeClr val="tx1"/>
              </a:solidFill>
            </a:endParaRPr>
          </a:p>
          <a:p>
            <a:pPr marL="256818" indent="-256818">
              <a:buClr>
                <a:srgbClr val="ED2922"/>
              </a:buClr>
            </a:pPr>
            <a:r>
              <a:rPr lang="en-US" sz="1300" dirty="0">
                <a:solidFill>
                  <a:schemeClr val="tx1"/>
                </a:solidFill>
                <a:latin typeface="Open Sans"/>
                <a:ea typeface="Open Sans"/>
                <a:cs typeface="Open Sans"/>
              </a:rPr>
              <a:t>The </a:t>
            </a:r>
            <a:r>
              <a:rPr lang="en-US" sz="1300" b="1" dirty="0">
                <a:solidFill>
                  <a:schemeClr val="tx1"/>
                </a:solidFill>
                <a:latin typeface="Open Sans"/>
                <a:ea typeface="Open Sans"/>
                <a:cs typeface="Open Sans"/>
              </a:rPr>
              <a:t>Clean Water (CW SRF) and Drinking Water State Revolving Fund (DW SRF) Loan Program </a:t>
            </a:r>
            <a:r>
              <a:rPr lang="en-US" sz="1300" dirty="0">
                <a:solidFill>
                  <a:schemeClr val="tx1"/>
                </a:solidFill>
                <a:latin typeface="Open Sans"/>
                <a:ea typeface="Open Sans"/>
                <a:cs typeface="Open Sans"/>
              </a:rPr>
              <a:t>is has provided </a:t>
            </a:r>
            <a:r>
              <a:rPr lang="en-US" sz="1300" b="1" dirty="0">
                <a:solidFill>
                  <a:schemeClr val="tx1"/>
                </a:solidFill>
                <a:latin typeface="Open Sans"/>
                <a:ea typeface="Open Sans"/>
                <a:cs typeface="Open Sans"/>
              </a:rPr>
              <a:t>billions </a:t>
            </a:r>
            <a:r>
              <a:rPr lang="en-US" sz="1300" dirty="0">
                <a:solidFill>
                  <a:schemeClr val="tx1"/>
                </a:solidFill>
                <a:latin typeface="Open Sans"/>
                <a:ea typeface="Open Sans"/>
                <a:cs typeface="Open Sans"/>
              </a:rPr>
              <a:t>in assistance since its inception. </a:t>
            </a:r>
            <a:endParaRPr lang="en-US" sz="1300" dirty="0">
              <a:solidFill>
                <a:schemeClr val="tx1"/>
              </a:solidFill>
            </a:endParaRPr>
          </a:p>
          <a:p>
            <a:pPr marL="256818" indent="-256818">
              <a:buClr>
                <a:srgbClr val="ED2922"/>
              </a:buClr>
            </a:pPr>
            <a:r>
              <a:rPr lang="en-US" sz="1300" dirty="0">
                <a:solidFill>
                  <a:schemeClr val="tx1"/>
                </a:solidFill>
                <a:latin typeface="Open Sans"/>
                <a:ea typeface="Open Sans"/>
                <a:cs typeface="Open Sans"/>
              </a:rPr>
              <a:t>Provides low-interest loans and assistance to cities, counties, utility districts, and stormwater authorities for planning, design, and construction phases of drinking water, wastewater and stormwater systems.</a:t>
            </a:r>
            <a:endParaRPr lang="en-US" sz="1300" dirty="0">
              <a:solidFill>
                <a:schemeClr val="tx1"/>
              </a:solidFill>
            </a:endParaRPr>
          </a:p>
          <a:p>
            <a:pPr marL="256818" indent="-256818">
              <a:buClr>
                <a:srgbClr val="ED2922"/>
              </a:buClr>
            </a:pPr>
            <a:r>
              <a:rPr lang="en-US" sz="1300" dirty="0">
                <a:solidFill>
                  <a:schemeClr val="tx1"/>
                </a:solidFill>
                <a:latin typeface="Open Sans"/>
                <a:ea typeface="Open Sans"/>
                <a:cs typeface="Open Sans"/>
              </a:rPr>
              <a:t>SRF is designed as a federal-state partnership to assist public water systems to remain compliant with federal-state requirements.  </a:t>
            </a:r>
            <a:endParaRPr lang="en-US" sz="1300" dirty="0">
              <a:solidFill>
                <a:schemeClr val="tx1"/>
              </a:solidFill>
            </a:endParaRPr>
          </a:p>
        </p:txBody>
      </p:sp>
      <p:sp>
        <p:nvSpPr>
          <p:cNvPr id="9" name="Content Placeholder 2">
            <a:extLst>
              <a:ext uri="{FF2B5EF4-FFF2-40B4-BE49-F238E27FC236}">
                <a16:creationId xmlns:a16="http://schemas.microsoft.com/office/drawing/2014/main" id="{67312873-2BBC-4A59-A2B0-844FBDF93C54}"/>
              </a:ext>
            </a:extLst>
          </p:cNvPr>
          <p:cNvSpPr txBox="1">
            <a:spLocks/>
          </p:cNvSpPr>
          <p:nvPr/>
        </p:nvSpPr>
        <p:spPr>
          <a:xfrm>
            <a:off x="4857749" y="2177218"/>
            <a:ext cx="3586882" cy="2661482"/>
          </a:xfrm>
          <a:prstGeom prst="rect">
            <a:avLst/>
          </a:prstGeom>
          <a:solidFill>
            <a:schemeClr val="bg1">
              <a:lumMod val="95000"/>
            </a:schemeClr>
          </a:solidFill>
          <a:ln w="19050">
            <a:solidFill>
              <a:schemeClr val="tx2"/>
            </a:solidFill>
          </a:ln>
        </p:spPr>
        <p:txBody>
          <a:bodyPr vert="horz" lIns="51435" tIns="25718" rIns="51435" bIns="25718" rtlCol="0" anchor="t">
            <a:noAutofit/>
          </a:bodyPr>
          <a:lstStyle>
            <a:lvl1pPr marL="457189" indent="-457189" algn="l" defTabSz="1219170" rtl="0" eaLnBrk="1" latinLnBrk="0" hangingPunct="1">
              <a:spcBef>
                <a:spcPct val="20000"/>
              </a:spcBef>
              <a:buClr>
                <a:schemeClr val="bg2"/>
              </a:buClr>
              <a:buFont typeface="Arial" panose="020B0604020202020204" pitchFamily="34" charset="0"/>
              <a:buChar char="•"/>
              <a:defRPr sz="2400" kern="1200">
                <a:solidFill>
                  <a:srgbClr val="7E7E82"/>
                </a:solidFill>
                <a:latin typeface="Open Sans" panose="020B0606030504020204" pitchFamily="34" charset="0"/>
                <a:ea typeface="Open Sans" panose="020B0606030504020204" pitchFamily="34" charset="0"/>
                <a:cs typeface="Open Sans" panose="020B0606030504020204" pitchFamily="34" charset="0"/>
              </a:defRPr>
            </a:lvl1pPr>
            <a:lvl2pPr marL="990575" indent="-380990" algn="l" defTabSz="1219170" rtl="0" eaLnBrk="1" latinLnBrk="0" hangingPunct="1">
              <a:spcBef>
                <a:spcPct val="20000"/>
              </a:spcBef>
              <a:buClr>
                <a:schemeClr val="bg2"/>
              </a:buClr>
              <a:buFont typeface="Calibri" panose="020F0502020204030204" pitchFamily="34" charset="0"/>
              <a:buChar char="▫"/>
              <a:defRPr sz="2000" kern="1200">
                <a:solidFill>
                  <a:srgbClr val="7E7E82"/>
                </a:solidFill>
                <a:latin typeface="Open Sans" panose="020B0606030504020204" pitchFamily="34" charset="0"/>
                <a:ea typeface="Open Sans" panose="020B0606030504020204" pitchFamily="34" charset="0"/>
                <a:cs typeface="Open Sans" panose="020B0606030504020204" pitchFamily="34" charset="0"/>
              </a:defRPr>
            </a:lvl2pPr>
            <a:lvl3pPr marL="1523962" indent="-304792" algn="l" defTabSz="1219170" rtl="0" eaLnBrk="1" latinLnBrk="0" hangingPunct="1">
              <a:spcBef>
                <a:spcPct val="20000"/>
              </a:spcBef>
              <a:buClr>
                <a:schemeClr val="bg2"/>
              </a:buClr>
              <a:buFont typeface="Calibri" panose="020F0502020204030204" pitchFamily="34" charset="0"/>
              <a:buChar char="–"/>
              <a:defRPr sz="1800" kern="1200">
                <a:solidFill>
                  <a:srgbClr val="7E7E82"/>
                </a:solidFill>
                <a:latin typeface="Open Sans" panose="020B0606030504020204" pitchFamily="34" charset="0"/>
                <a:ea typeface="Open Sans" panose="020B0606030504020204" pitchFamily="34" charset="0"/>
                <a:cs typeface="Open Sans" panose="020B0606030504020204" pitchFamily="34" charset="0"/>
              </a:defRPr>
            </a:lvl3pPr>
            <a:lvl4pPr marL="2133547" indent="-304792" algn="l" defTabSz="1219170" rtl="0" eaLnBrk="1" latinLnBrk="0" hangingPunct="1">
              <a:spcBef>
                <a:spcPct val="20000"/>
              </a:spcBef>
              <a:buClr>
                <a:schemeClr val="bg2"/>
              </a:buClr>
              <a:buFont typeface="Wingdings" panose="05000000000000000000" pitchFamily="2" charset="2"/>
              <a:buChar char="§"/>
              <a:defRPr sz="1600" kern="1200">
                <a:solidFill>
                  <a:srgbClr val="7E7E82"/>
                </a:solidFill>
                <a:latin typeface="Open Sans" panose="020B0606030504020204" pitchFamily="34" charset="0"/>
                <a:ea typeface="Open Sans" panose="020B0606030504020204" pitchFamily="34" charset="0"/>
                <a:cs typeface="Open Sans" panose="020B0606030504020204" pitchFamily="34" charset="0"/>
              </a:defRPr>
            </a:lvl4pPr>
            <a:lvl5pPr marL="2743131" indent="-304792" algn="l" defTabSz="1219170" rtl="0" eaLnBrk="1" latinLnBrk="0" hangingPunct="1">
              <a:spcBef>
                <a:spcPct val="20000"/>
              </a:spcBef>
              <a:buClr>
                <a:schemeClr val="bg2"/>
              </a:buClr>
              <a:buFont typeface="Arial" pitchFamily="34" charset="0"/>
              <a:buChar char="»"/>
              <a:defRPr sz="1600" kern="1200">
                <a:solidFill>
                  <a:srgbClr val="7E7E82"/>
                </a:solidFill>
                <a:latin typeface="Open Sans" panose="020B0606030504020204" pitchFamily="34" charset="0"/>
                <a:ea typeface="Open Sans" panose="020B0606030504020204" pitchFamily="34" charset="0"/>
                <a:cs typeface="Open Sans" panose="020B0606030504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56818" indent="-256818">
              <a:buClr>
                <a:srgbClr val="ED2922"/>
              </a:buClr>
            </a:pPr>
            <a:endParaRPr lang="en-US" sz="619" dirty="0">
              <a:solidFill>
                <a:schemeClr val="tx1"/>
              </a:solidFill>
            </a:endParaRPr>
          </a:p>
          <a:p>
            <a:pPr marL="256818" indent="-256818">
              <a:buClr>
                <a:srgbClr val="ED2922"/>
              </a:buClr>
            </a:pPr>
            <a:r>
              <a:rPr lang="en-US" sz="1300" dirty="0">
                <a:solidFill>
                  <a:schemeClr val="tx1"/>
                </a:solidFill>
              </a:rPr>
              <a:t>The </a:t>
            </a:r>
            <a:r>
              <a:rPr lang="en-US" sz="1300" b="1" dirty="0">
                <a:solidFill>
                  <a:schemeClr val="tx1"/>
                </a:solidFill>
              </a:rPr>
              <a:t>State Water Infrastructure Grants (SWIG) </a:t>
            </a:r>
            <a:r>
              <a:rPr lang="en-US" sz="1300" dirty="0">
                <a:solidFill>
                  <a:schemeClr val="tx1"/>
                </a:solidFill>
              </a:rPr>
              <a:t>office is a part of TDEC’s Division of Water Resources and supports the rollout of SRF funds, as well as ARP funds through grant programs.</a:t>
            </a:r>
          </a:p>
          <a:p>
            <a:pPr marL="256818" indent="-256818">
              <a:buClr>
                <a:srgbClr val="ED2922"/>
              </a:buClr>
            </a:pPr>
            <a:r>
              <a:rPr lang="en-US" sz="1300" dirty="0">
                <a:solidFill>
                  <a:schemeClr val="tx1"/>
                </a:solidFill>
                <a:latin typeface="Open Sans"/>
                <a:ea typeface="Open Sans"/>
                <a:cs typeface="Open Sans"/>
              </a:rPr>
              <a:t>This office promotes TDEC’s mission to </a:t>
            </a:r>
            <a:r>
              <a:rPr lang="en-US" sz="1300" b="1" dirty="0">
                <a:solidFill>
                  <a:schemeClr val="tx1"/>
                </a:solidFill>
                <a:latin typeface="Open Sans"/>
                <a:ea typeface="Open Sans"/>
                <a:cs typeface="Open Sans"/>
              </a:rPr>
              <a:t>protect and improve water quality </a:t>
            </a:r>
            <a:r>
              <a:rPr lang="en-US" sz="1300" dirty="0">
                <a:solidFill>
                  <a:schemeClr val="tx1"/>
                </a:solidFill>
                <a:latin typeface="Open Sans"/>
                <a:ea typeface="Open Sans"/>
                <a:cs typeface="Open Sans"/>
              </a:rPr>
              <a:t>across the state by helping communities afford compliant wastewater and stormwater systems.</a:t>
            </a:r>
            <a:endParaRPr lang="en-US" sz="1300" dirty="0">
              <a:solidFill>
                <a:schemeClr val="tx1"/>
              </a:solidFill>
            </a:endParaRPr>
          </a:p>
        </p:txBody>
      </p:sp>
      <p:sp>
        <p:nvSpPr>
          <p:cNvPr id="10" name="Rectangle 9">
            <a:extLst>
              <a:ext uri="{FF2B5EF4-FFF2-40B4-BE49-F238E27FC236}">
                <a16:creationId xmlns:a16="http://schemas.microsoft.com/office/drawing/2014/main" id="{415143D6-F6E9-469D-8D7B-DB6AE8F32127}"/>
              </a:ext>
            </a:extLst>
          </p:cNvPr>
          <p:cNvSpPr/>
          <p:nvPr/>
        </p:nvSpPr>
        <p:spPr>
          <a:xfrm>
            <a:off x="1443519" y="4754496"/>
            <a:ext cx="1773576" cy="2636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a:latin typeface="Open Sans" panose="020B0606030504020204" pitchFamily="34" charset="0"/>
                <a:ea typeface="Open Sans" panose="020B0606030504020204" pitchFamily="34" charset="0"/>
                <a:cs typeface="Open Sans" panose="020B0606030504020204" pitchFamily="34" charset="0"/>
              </a:rPr>
              <a:t>SRF Loan Program</a:t>
            </a:r>
          </a:p>
        </p:txBody>
      </p:sp>
      <p:sp>
        <p:nvSpPr>
          <p:cNvPr id="3" name="Rectangle 2">
            <a:extLst>
              <a:ext uri="{FF2B5EF4-FFF2-40B4-BE49-F238E27FC236}">
                <a16:creationId xmlns:a16="http://schemas.microsoft.com/office/drawing/2014/main" id="{4234960D-80DA-2C38-CE05-7A492F26704B}"/>
              </a:ext>
            </a:extLst>
          </p:cNvPr>
          <p:cNvSpPr/>
          <p:nvPr/>
        </p:nvSpPr>
        <p:spPr>
          <a:xfrm>
            <a:off x="5652123" y="4746490"/>
            <a:ext cx="1773576" cy="2636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a:latin typeface="Open Sans" panose="020B0606030504020204" pitchFamily="34" charset="0"/>
                <a:ea typeface="Open Sans" panose="020B0606030504020204" pitchFamily="34" charset="0"/>
                <a:cs typeface="Open Sans" panose="020B0606030504020204" pitchFamily="34" charset="0"/>
              </a:rPr>
              <a:t>SWIG Program</a:t>
            </a:r>
          </a:p>
        </p:txBody>
      </p:sp>
    </p:spTree>
    <p:extLst>
      <p:ext uri="{BB962C8B-B14F-4D97-AF65-F5344CB8AC3E}">
        <p14:creationId xmlns:p14="http://schemas.microsoft.com/office/powerpoint/2010/main" val="22216898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F4726-714B-8F38-5AB5-B7D18C44202A}"/>
              </a:ext>
            </a:extLst>
          </p:cNvPr>
          <p:cNvSpPr>
            <a:spLocks noGrp="1"/>
          </p:cNvSpPr>
          <p:nvPr>
            <p:ph type="title"/>
          </p:nvPr>
        </p:nvSpPr>
        <p:spPr/>
        <p:txBody>
          <a:bodyPr/>
          <a:lstStyle/>
          <a:p>
            <a:r>
              <a:rPr lang="en-US" dirty="0"/>
              <a:t>Forecasting a Future</a:t>
            </a:r>
          </a:p>
        </p:txBody>
      </p:sp>
      <p:sp>
        <p:nvSpPr>
          <p:cNvPr id="3" name="Content Placeholder 2">
            <a:extLst>
              <a:ext uri="{FF2B5EF4-FFF2-40B4-BE49-F238E27FC236}">
                <a16:creationId xmlns:a16="http://schemas.microsoft.com/office/drawing/2014/main" id="{4024AF52-E8D8-69B2-0460-9B43851227D2}"/>
              </a:ext>
            </a:extLst>
          </p:cNvPr>
          <p:cNvSpPr>
            <a:spLocks noGrp="1"/>
          </p:cNvSpPr>
          <p:nvPr>
            <p:ph idx="1"/>
          </p:nvPr>
        </p:nvSpPr>
        <p:spPr/>
        <p:txBody>
          <a:bodyPr/>
          <a:lstStyle/>
          <a:p>
            <a:pPr marL="0" indent="0">
              <a:buNone/>
            </a:pPr>
            <a:r>
              <a:rPr lang="en-US" dirty="0"/>
              <a:t>Forecasting predicts </a:t>
            </a:r>
            <a:r>
              <a:rPr lang="en-US" b="1" dirty="0"/>
              <a:t>future demand, costs, and revenues</a:t>
            </a:r>
            <a:r>
              <a:rPr lang="en-US" dirty="0"/>
              <a:t> — essential for rate setting and long-term planning.</a:t>
            </a:r>
          </a:p>
          <a:p>
            <a:pPr marL="0" indent="0">
              <a:buNone/>
            </a:pPr>
            <a:endParaRPr lang="en-US" dirty="0"/>
          </a:p>
        </p:txBody>
      </p:sp>
      <p:sp>
        <p:nvSpPr>
          <p:cNvPr id="5" name="Rectangle 2">
            <a:extLst>
              <a:ext uri="{FF2B5EF4-FFF2-40B4-BE49-F238E27FC236}">
                <a16:creationId xmlns:a16="http://schemas.microsoft.com/office/drawing/2014/main" id="{7DC5BFAB-4729-CEB9-1F7A-1356D1CED78F}"/>
              </a:ext>
            </a:extLst>
          </p:cNvPr>
          <p:cNvSpPr>
            <a:spLocks noChangeArrowheads="1"/>
          </p:cNvSpPr>
          <p:nvPr/>
        </p:nvSpPr>
        <p:spPr bwMode="auto">
          <a:xfrm>
            <a:off x="868680" y="1893018"/>
            <a:ext cx="736092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Load forecasting:</a:t>
            </a:r>
            <a:r>
              <a:rPr kumimoji="0" lang="en-US" altLang="en-US" sz="1800" b="0" i="0" u="none" strike="noStrike" cap="none" normalizeH="0" baseline="0" dirty="0">
                <a:ln>
                  <a:noFill/>
                </a:ln>
                <a:solidFill>
                  <a:schemeClr val="tx1"/>
                </a:solidFill>
                <a:effectLst/>
                <a:latin typeface="Arial" panose="020B0604020202020204" pitchFamily="34" charset="0"/>
              </a:rPr>
              <a:t> Predicting energy or water demand (hourly, daily, seasonal, long-term).</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Revenue forecasting:</a:t>
            </a:r>
            <a:r>
              <a:rPr kumimoji="0" lang="en-US" altLang="en-US" sz="1800" b="0" i="0" u="none" strike="noStrike" cap="none" normalizeH="0" baseline="0" dirty="0">
                <a:ln>
                  <a:noFill/>
                </a:ln>
                <a:solidFill>
                  <a:schemeClr val="tx1"/>
                </a:solidFill>
                <a:effectLst/>
                <a:latin typeface="Arial" panose="020B0604020202020204" pitchFamily="34" charset="0"/>
              </a:rPr>
              <a:t> Estimating how rate changes or demand fluctuations affect revenues.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Cost forecasting:</a:t>
            </a:r>
            <a:r>
              <a:rPr kumimoji="0" lang="en-US" altLang="en-US" sz="1800" b="0" i="0" u="none" strike="noStrike" cap="none" normalizeH="0" baseline="0" dirty="0">
                <a:ln>
                  <a:noFill/>
                </a:ln>
                <a:solidFill>
                  <a:schemeClr val="tx1"/>
                </a:solidFill>
                <a:effectLst/>
                <a:latin typeface="Arial" panose="020B0604020202020204" pitchFamily="34" charset="0"/>
              </a:rPr>
              <a:t> Anticipating energy prices, infrastructure costs, and regulatory compliance expenses.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Customer forecasting:</a:t>
            </a:r>
            <a:r>
              <a:rPr kumimoji="0" lang="en-US" altLang="en-US" sz="1800" b="0" i="0" u="none" strike="noStrike" cap="none" normalizeH="0" baseline="0" dirty="0">
                <a:ln>
                  <a:noFill/>
                </a:ln>
                <a:solidFill>
                  <a:schemeClr val="tx1"/>
                </a:solidFill>
                <a:effectLst/>
                <a:latin typeface="Arial" panose="020B0604020202020204" pitchFamily="34" charset="0"/>
              </a:rPr>
              <a:t> Predicting growth or decline in customer numbers by class or region.</a:t>
            </a:r>
          </a:p>
        </p:txBody>
      </p:sp>
    </p:spTree>
    <p:extLst>
      <p:ext uri="{BB962C8B-B14F-4D97-AF65-F5344CB8AC3E}">
        <p14:creationId xmlns:p14="http://schemas.microsoft.com/office/powerpoint/2010/main" val="5686952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98C74-D0A7-C1E9-8DE0-9A748C16ECE2}"/>
              </a:ext>
            </a:extLst>
          </p:cNvPr>
          <p:cNvSpPr>
            <a:spLocks noGrp="1"/>
          </p:cNvSpPr>
          <p:nvPr>
            <p:ph type="title"/>
          </p:nvPr>
        </p:nvSpPr>
        <p:spPr/>
        <p:txBody>
          <a:bodyPr/>
          <a:lstStyle/>
          <a:p>
            <a:r>
              <a:rPr lang="en-US" dirty="0"/>
              <a:t>Rate Planning and Forecasting</a:t>
            </a:r>
          </a:p>
        </p:txBody>
      </p:sp>
      <p:graphicFrame>
        <p:nvGraphicFramePr>
          <p:cNvPr id="4" name="Content Placeholder 3">
            <a:extLst>
              <a:ext uri="{FF2B5EF4-FFF2-40B4-BE49-F238E27FC236}">
                <a16:creationId xmlns:a16="http://schemas.microsoft.com/office/drawing/2014/main" id="{34752889-E390-E6BA-CBCB-67B07CBBFD38}"/>
              </a:ext>
            </a:extLst>
          </p:cNvPr>
          <p:cNvGraphicFramePr>
            <a:graphicFrameLocks noGrp="1"/>
          </p:cNvGraphicFramePr>
          <p:nvPr>
            <p:ph idx="1"/>
            <p:extLst>
              <p:ext uri="{D42A27DB-BD31-4B8C-83A1-F6EECF244321}">
                <p14:modId xmlns:p14="http://schemas.microsoft.com/office/powerpoint/2010/main" val="1926601884"/>
              </p:ext>
            </p:extLst>
          </p:nvPr>
        </p:nvGraphicFramePr>
        <p:xfrm>
          <a:off x="624907" y="895351"/>
          <a:ext cx="7528494" cy="3640320"/>
        </p:xfrm>
        <a:graphic>
          <a:graphicData uri="http://schemas.openxmlformats.org/drawingml/2006/table">
            <a:tbl>
              <a:tblPr/>
              <a:tblGrid>
                <a:gridCol w="2509498">
                  <a:extLst>
                    <a:ext uri="{9D8B030D-6E8A-4147-A177-3AD203B41FA5}">
                      <a16:colId xmlns:a16="http://schemas.microsoft.com/office/drawing/2014/main" val="1946051268"/>
                    </a:ext>
                  </a:extLst>
                </a:gridCol>
                <a:gridCol w="2509498">
                  <a:extLst>
                    <a:ext uri="{9D8B030D-6E8A-4147-A177-3AD203B41FA5}">
                      <a16:colId xmlns:a16="http://schemas.microsoft.com/office/drawing/2014/main" val="1850596731"/>
                    </a:ext>
                  </a:extLst>
                </a:gridCol>
                <a:gridCol w="2509498">
                  <a:extLst>
                    <a:ext uri="{9D8B030D-6E8A-4147-A177-3AD203B41FA5}">
                      <a16:colId xmlns:a16="http://schemas.microsoft.com/office/drawing/2014/main" val="1947033728"/>
                    </a:ext>
                  </a:extLst>
                </a:gridCol>
              </a:tblGrid>
              <a:tr h="323108">
                <a:tc>
                  <a:txBody>
                    <a:bodyPr/>
                    <a:lstStyle/>
                    <a:p>
                      <a:pPr>
                        <a:buNone/>
                      </a:pPr>
                      <a:endParaRPr lang="en-US" sz="1700" dirty="0"/>
                    </a:p>
                  </a:txBody>
                  <a:tcPr marL="88560" marR="88560" marT="44280" marB="44280" anchor="ctr">
                    <a:lnL>
                      <a:noFill/>
                    </a:lnL>
                    <a:lnR>
                      <a:noFill/>
                    </a:lnR>
                    <a:lnT>
                      <a:noFill/>
                    </a:lnT>
                    <a:lnB>
                      <a:noFill/>
                    </a:lnB>
                    <a:noFill/>
                  </a:tcPr>
                </a:tc>
                <a:tc>
                  <a:txBody>
                    <a:bodyPr/>
                    <a:lstStyle/>
                    <a:p>
                      <a:pPr>
                        <a:buNone/>
                      </a:pPr>
                      <a:r>
                        <a:rPr lang="en-US" sz="1700" b="1" dirty="0"/>
                        <a:t>Forecasting</a:t>
                      </a:r>
                    </a:p>
                  </a:txBody>
                  <a:tcPr marL="88560" marR="88560" marT="44280" marB="44280" anchor="ctr">
                    <a:lnL>
                      <a:noFill/>
                    </a:lnL>
                    <a:lnR>
                      <a:noFill/>
                    </a:lnR>
                    <a:lnT>
                      <a:noFill/>
                    </a:lnT>
                    <a:lnB>
                      <a:noFill/>
                    </a:lnB>
                    <a:noFill/>
                  </a:tcPr>
                </a:tc>
                <a:tc>
                  <a:txBody>
                    <a:bodyPr/>
                    <a:lstStyle/>
                    <a:p>
                      <a:pPr>
                        <a:buNone/>
                      </a:pPr>
                      <a:r>
                        <a:rPr lang="en-US" sz="1700" b="1" dirty="0"/>
                        <a:t>Rate Planning</a:t>
                      </a:r>
                    </a:p>
                  </a:txBody>
                  <a:tcPr marL="88560" marR="88560" marT="44280" marB="44280" anchor="ctr">
                    <a:lnL>
                      <a:noFill/>
                    </a:lnL>
                    <a:lnR>
                      <a:noFill/>
                    </a:lnR>
                    <a:lnT>
                      <a:noFill/>
                    </a:lnT>
                    <a:lnB>
                      <a:noFill/>
                    </a:lnB>
                    <a:noFill/>
                  </a:tcPr>
                </a:tc>
                <a:extLst>
                  <a:ext uri="{0D108BD9-81ED-4DB2-BD59-A6C34878D82A}">
                    <a16:rowId xmlns:a16="http://schemas.microsoft.com/office/drawing/2014/main" val="689023361"/>
                  </a:ext>
                </a:extLst>
              </a:tr>
              <a:tr h="807769">
                <a:tc>
                  <a:txBody>
                    <a:bodyPr/>
                    <a:lstStyle/>
                    <a:p>
                      <a:pPr>
                        <a:buNone/>
                      </a:pPr>
                      <a:r>
                        <a:rPr lang="en-US" sz="1700" b="1" dirty="0"/>
                        <a:t>Data Collection</a:t>
                      </a:r>
                      <a:endParaRPr lang="en-US" sz="1700" dirty="0"/>
                    </a:p>
                  </a:txBody>
                  <a:tcPr marL="88560" marR="88560" marT="44280" marB="44280" anchor="ctr">
                    <a:lnL>
                      <a:noFill/>
                    </a:lnL>
                    <a:lnR>
                      <a:noFill/>
                    </a:lnR>
                    <a:lnT>
                      <a:noFill/>
                    </a:lnT>
                    <a:lnB>
                      <a:noFill/>
                    </a:lnB>
                    <a:noFill/>
                  </a:tcPr>
                </a:tc>
                <a:tc>
                  <a:txBody>
                    <a:bodyPr/>
                    <a:lstStyle/>
                    <a:p>
                      <a:pPr>
                        <a:buNone/>
                      </a:pPr>
                      <a:r>
                        <a:rPr lang="en-US" sz="1700"/>
                        <a:t>Historical usage, weather, population, and economic data</a:t>
                      </a:r>
                    </a:p>
                  </a:txBody>
                  <a:tcPr marL="88560" marR="88560" marT="44280" marB="44280" anchor="ctr">
                    <a:lnL>
                      <a:noFill/>
                    </a:lnL>
                    <a:lnR>
                      <a:noFill/>
                    </a:lnR>
                    <a:lnT>
                      <a:noFill/>
                    </a:lnT>
                    <a:lnB>
                      <a:noFill/>
                    </a:lnB>
                    <a:noFill/>
                  </a:tcPr>
                </a:tc>
                <a:tc>
                  <a:txBody>
                    <a:bodyPr/>
                    <a:lstStyle/>
                    <a:p>
                      <a:pPr>
                        <a:buNone/>
                      </a:pPr>
                      <a:r>
                        <a:rPr lang="en-US" sz="1700"/>
                        <a:t>Identify rate base and cost drivers</a:t>
                      </a:r>
                    </a:p>
                  </a:txBody>
                  <a:tcPr marL="88560" marR="88560" marT="44280" marB="44280" anchor="ctr">
                    <a:lnL>
                      <a:noFill/>
                    </a:lnL>
                    <a:lnR>
                      <a:noFill/>
                    </a:lnR>
                    <a:lnT>
                      <a:noFill/>
                    </a:lnT>
                    <a:lnB>
                      <a:noFill/>
                    </a:lnB>
                    <a:noFill/>
                  </a:tcPr>
                </a:tc>
                <a:extLst>
                  <a:ext uri="{0D108BD9-81ED-4DB2-BD59-A6C34878D82A}">
                    <a16:rowId xmlns:a16="http://schemas.microsoft.com/office/drawing/2014/main" val="2910377534"/>
                  </a:ext>
                </a:extLst>
              </a:tr>
              <a:tr h="565439">
                <a:tc>
                  <a:txBody>
                    <a:bodyPr/>
                    <a:lstStyle/>
                    <a:p>
                      <a:pPr>
                        <a:buNone/>
                      </a:pPr>
                      <a:r>
                        <a:rPr lang="en-US" sz="1700" b="1" dirty="0"/>
                        <a:t>Forecast Demand &amp; Costs</a:t>
                      </a:r>
                      <a:endParaRPr lang="en-US" sz="1700" dirty="0"/>
                    </a:p>
                  </a:txBody>
                  <a:tcPr marL="88560" marR="88560" marT="44280" marB="44280" anchor="ctr">
                    <a:lnL>
                      <a:noFill/>
                    </a:lnL>
                    <a:lnR>
                      <a:noFill/>
                    </a:lnR>
                    <a:lnT>
                      <a:noFill/>
                    </a:lnT>
                    <a:lnB>
                      <a:noFill/>
                    </a:lnB>
                    <a:noFill/>
                  </a:tcPr>
                </a:tc>
                <a:tc>
                  <a:txBody>
                    <a:bodyPr/>
                    <a:lstStyle/>
                    <a:p>
                      <a:pPr>
                        <a:buNone/>
                      </a:pPr>
                      <a:r>
                        <a:rPr lang="en-US" sz="1700" dirty="0"/>
                        <a:t>Predict energy/water usage and expenses</a:t>
                      </a:r>
                    </a:p>
                  </a:txBody>
                  <a:tcPr marL="88560" marR="88560" marT="44280" marB="44280" anchor="ctr">
                    <a:lnL>
                      <a:noFill/>
                    </a:lnL>
                    <a:lnR>
                      <a:noFill/>
                    </a:lnR>
                    <a:lnT>
                      <a:noFill/>
                    </a:lnT>
                    <a:lnB>
                      <a:noFill/>
                    </a:lnB>
                    <a:noFill/>
                  </a:tcPr>
                </a:tc>
                <a:tc>
                  <a:txBody>
                    <a:bodyPr/>
                    <a:lstStyle/>
                    <a:p>
                      <a:pPr>
                        <a:buNone/>
                      </a:pPr>
                      <a:r>
                        <a:rPr lang="en-US" sz="1700"/>
                        <a:t>Determine revenue requirement</a:t>
                      </a:r>
                    </a:p>
                  </a:txBody>
                  <a:tcPr marL="88560" marR="88560" marT="44280" marB="44280" anchor="ctr">
                    <a:lnL>
                      <a:noFill/>
                    </a:lnL>
                    <a:lnR>
                      <a:noFill/>
                    </a:lnR>
                    <a:lnT>
                      <a:noFill/>
                    </a:lnT>
                    <a:lnB>
                      <a:noFill/>
                    </a:lnB>
                    <a:noFill/>
                  </a:tcPr>
                </a:tc>
                <a:extLst>
                  <a:ext uri="{0D108BD9-81ED-4DB2-BD59-A6C34878D82A}">
                    <a16:rowId xmlns:a16="http://schemas.microsoft.com/office/drawing/2014/main" val="1955347920"/>
                  </a:ext>
                </a:extLst>
              </a:tr>
              <a:tr h="565439">
                <a:tc>
                  <a:txBody>
                    <a:bodyPr/>
                    <a:lstStyle/>
                    <a:p>
                      <a:pPr>
                        <a:buNone/>
                      </a:pPr>
                      <a:r>
                        <a:rPr lang="en-US" sz="1700" b="1" dirty="0"/>
                        <a:t>Design Rates</a:t>
                      </a:r>
                      <a:endParaRPr lang="en-US" sz="1700" dirty="0"/>
                    </a:p>
                  </a:txBody>
                  <a:tcPr marL="88560" marR="88560" marT="44280" marB="44280" anchor="ctr">
                    <a:lnL>
                      <a:noFill/>
                    </a:lnL>
                    <a:lnR>
                      <a:noFill/>
                    </a:lnR>
                    <a:lnT>
                      <a:noFill/>
                    </a:lnT>
                    <a:lnB>
                      <a:noFill/>
                    </a:lnB>
                    <a:noFill/>
                  </a:tcPr>
                </a:tc>
                <a:tc>
                  <a:txBody>
                    <a:bodyPr/>
                    <a:lstStyle/>
                    <a:p>
                      <a:pPr>
                        <a:buNone/>
                      </a:pPr>
                      <a:r>
                        <a:rPr lang="en-US" sz="1700" dirty="0"/>
                        <a:t>Use forecasts to project customer impacts</a:t>
                      </a:r>
                    </a:p>
                  </a:txBody>
                  <a:tcPr marL="88560" marR="88560" marT="44280" marB="44280" anchor="ctr">
                    <a:lnL>
                      <a:noFill/>
                    </a:lnL>
                    <a:lnR>
                      <a:noFill/>
                    </a:lnR>
                    <a:lnT>
                      <a:noFill/>
                    </a:lnT>
                    <a:lnB>
                      <a:noFill/>
                    </a:lnB>
                    <a:noFill/>
                  </a:tcPr>
                </a:tc>
                <a:tc>
                  <a:txBody>
                    <a:bodyPr/>
                    <a:lstStyle/>
                    <a:p>
                      <a:pPr>
                        <a:buNone/>
                      </a:pPr>
                      <a:r>
                        <a:rPr lang="en-US" sz="1700"/>
                        <a:t>Develop fair, balanced rate structures</a:t>
                      </a:r>
                    </a:p>
                  </a:txBody>
                  <a:tcPr marL="88560" marR="88560" marT="44280" marB="44280" anchor="ctr">
                    <a:lnL>
                      <a:noFill/>
                    </a:lnL>
                    <a:lnR>
                      <a:noFill/>
                    </a:lnR>
                    <a:lnT>
                      <a:noFill/>
                    </a:lnT>
                    <a:lnB>
                      <a:noFill/>
                    </a:lnB>
                    <a:noFill/>
                  </a:tcPr>
                </a:tc>
                <a:extLst>
                  <a:ext uri="{0D108BD9-81ED-4DB2-BD59-A6C34878D82A}">
                    <a16:rowId xmlns:a16="http://schemas.microsoft.com/office/drawing/2014/main" val="1177640499"/>
                  </a:ext>
                </a:extLst>
              </a:tr>
              <a:tr h="565439">
                <a:tc>
                  <a:txBody>
                    <a:bodyPr/>
                    <a:lstStyle/>
                    <a:p>
                      <a:pPr>
                        <a:buNone/>
                      </a:pPr>
                      <a:r>
                        <a:rPr lang="en-US" sz="1700" b="1" dirty="0"/>
                        <a:t>Test &amp; Adjust</a:t>
                      </a:r>
                      <a:endParaRPr lang="en-US" sz="1700" dirty="0"/>
                    </a:p>
                  </a:txBody>
                  <a:tcPr marL="88560" marR="88560" marT="44280" marB="44280" anchor="ctr">
                    <a:lnL>
                      <a:noFill/>
                    </a:lnL>
                    <a:lnR>
                      <a:noFill/>
                    </a:lnR>
                    <a:lnT>
                      <a:noFill/>
                    </a:lnT>
                    <a:lnB>
                      <a:noFill/>
                    </a:lnB>
                    <a:noFill/>
                  </a:tcPr>
                </a:tc>
                <a:tc>
                  <a:txBody>
                    <a:bodyPr/>
                    <a:lstStyle/>
                    <a:p>
                      <a:pPr>
                        <a:buNone/>
                      </a:pPr>
                      <a:r>
                        <a:rPr lang="en-US" sz="1700"/>
                        <a:t>Model scenarios (high/low demand)</a:t>
                      </a:r>
                    </a:p>
                  </a:txBody>
                  <a:tcPr marL="88560" marR="88560" marT="44280" marB="44280" anchor="ctr">
                    <a:lnL>
                      <a:noFill/>
                    </a:lnL>
                    <a:lnR>
                      <a:noFill/>
                    </a:lnR>
                    <a:lnT>
                      <a:noFill/>
                    </a:lnT>
                    <a:lnB>
                      <a:noFill/>
                    </a:lnB>
                    <a:noFill/>
                  </a:tcPr>
                </a:tc>
                <a:tc>
                  <a:txBody>
                    <a:bodyPr/>
                    <a:lstStyle/>
                    <a:p>
                      <a:pPr>
                        <a:buNone/>
                      </a:pPr>
                      <a:r>
                        <a:rPr lang="en-US" sz="1700"/>
                        <a:t>Adjust rates for revenue stability</a:t>
                      </a:r>
                    </a:p>
                  </a:txBody>
                  <a:tcPr marL="88560" marR="88560" marT="44280" marB="44280" anchor="ctr">
                    <a:lnL>
                      <a:noFill/>
                    </a:lnL>
                    <a:lnR>
                      <a:noFill/>
                    </a:lnR>
                    <a:lnT>
                      <a:noFill/>
                    </a:lnT>
                    <a:lnB>
                      <a:noFill/>
                    </a:lnB>
                    <a:noFill/>
                  </a:tcPr>
                </a:tc>
                <a:extLst>
                  <a:ext uri="{0D108BD9-81ED-4DB2-BD59-A6C34878D82A}">
                    <a16:rowId xmlns:a16="http://schemas.microsoft.com/office/drawing/2014/main" val="2166216260"/>
                  </a:ext>
                </a:extLst>
              </a:tr>
              <a:tr h="565439">
                <a:tc>
                  <a:txBody>
                    <a:bodyPr/>
                    <a:lstStyle/>
                    <a:p>
                      <a:pPr>
                        <a:buNone/>
                      </a:pPr>
                      <a:r>
                        <a:rPr lang="en-US" sz="1700" b="1" dirty="0"/>
                        <a:t>Regulatory Review</a:t>
                      </a:r>
                      <a:endParaRPr lang="en-US" sz="1700" dirty="0"/>
                    </a:p>
                  </a:txBody>
                  <a:tcPr marL="88560" marR="88560" marT="44280" marB="44280" anchor="ctr">
                    <a:lnL>
                      <a:noFill/>
                    </a:lnL>
                    <a:lnR>
                      <a:noFill/>
                    </a:lnR>
                    <a:lnT>
                      <a:noFill/>
                    </a:lnT>
                    <a:lnB>
                      <a:noFill/>
                    </a:lnB>
                    <a:noFill/>
                  </a:tcPr>
                </a:tc>
                <a:tc>
                  <a:txBody>
                    <a:bodyPr/>
                    <a:lstStyle/>
                    <a:p>
                      <a:pPr>
                        <a:buNone/>
                      </a:pPr>
                      <a:r>
                        <a:rPr lang="en-US" sz="1700"/>
                        <a:t>Provide forecasting evidence</a:t>
                      </a:r>
                    </a:p>
                  </a:txBody>
                  <a:tcPr marL="88560" marR="88560" marT="44280" marB="44280" anchor="ctr">
                    <a:lnL>
                      <a:noFill/>
                    </a:lnL>
                    <a:lnR>
                      <a:noFill/>
                    </a:lnR>
                    <a:lnT>
                      <a:noFill/>
                    </a:lnT>
                    <a:lnB>
                      <a:noFill/>
                    </a:lnB>
                    <a:noFill/>
                  </a:tcPr>
                </a:tc>
                <a:tc>
                  <a:txBody>
                    <a:bodyPr/>
                    <a:lstStyle/>
                    <a:p>
                      <a:pPr>
                        <a:buNone/>
                      </a:pPr>
                      <a:r>
                        <a:rPr lang="en-US" sz="1700" dirty="0"/>
                        <a:t>Justify proposed rate adjustments</a:t>
                      </a:r>
                    </a:p>
                  </a:txBody>
                  <a:tcPr marL="88560" marR="88560" marT="44280" marB="44280" anchor="ctr">
                    <a:lnL>
                      <a:noFill/>
                    </a:lnL>
                    <a:lnR>
                      <a:noFill/>
                    </a:lnR>
                    <a:lnT>
                      <a:noFill/>
                    </a:lnT>
                    <a:lnB>
                      <a:noFill/>
                    </a:lnB>
                    <a:noFill/>
                  </a:tcPr>
                </a:tc>
                <a:extLst>
                  <a:ext uri="{0D108BD9-81ED-4DB2-BD59-A6C34878D82A}">
                    <a16:rowId xmlns:a16="http://schemas.microsoft.com/office/drawing/2014/main" val="1801477701"/>
                  </a:ext>
                </a:extLst>
              </a:tr>
            </a:tbl>
          </a:graphicData>
        </a:graphic>
      </p:graphicFrame>
    </p:spTree>
    <p:extLst>
      <p:ext uri="{BB962C8B-B14F-4D97-AF65-F5344CB8AC3E}">
        <p14:creationId xmlns:p14="http://schemas.microsoft.com/office/powerpoint/2010/main" val="22040409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A0964-3855-1A5B-7646-C8584CE7DFFB}"/>
              </a:ext>
            </a:extLst>
          </p:cNvPr>
          <p:cNvSpPr>
            <a:spLocks noGrp="1"/>
          </p:cNvSpPr>
          <p:nvPr>
            <p:ph type="title"/>
          </p:nvPr>
        </p:nvSpPr>
        <p:spPr/>
        <p:txBody>
          <a:bodyPr/>
          <a:lstStyle/>
          <a:p>
            <a:r>
              <a:rPr lang="en-US"/>
              <a:t>Communicating Debt Decisions</a:t>
            </a:r>
          </a:p>
        </p:txBody>
      </p:sp>
      <p:sp>
        <p:nvSpPr>
          <p:cNvPr id="3" name="Content Placeholder 2">
            <a:extLst>
              <a:ext uri="{FF2B5EF4-FFF2-40B4-BE49-F238E27FC236}">
                <a16:creationId xmlns:a16="http://schemas.microsoft.com/office/drawing/2014/main" id="{0F599A90-E492-A6AC-E955-798283139C4A}"/>
              </a:ext>
            </a:extLst>
          </p:cNvPr>
          <p:cNvSpPr>
            <a:spLocks noGrp="1"/>
          </p:cNvSpPr>
          <p:nvPr>
            <p:ph idx="1"/>
          </p:nvPr>
        </p:nvSpPr>
        <p:spPr/>
        <p:txBody>
          <a:bodyPr vert="horz" lIns="91440" tIns="45720" rIns="91440" bIns="45720" rtlCol="0" anchor="t">
            <a:normAutofit/>
          </a:bodyPr>
          <a:lstStyle/>
          <a:p>
            <a:r>
              <a:rPr lang="en-US">
                <a:latin typeface="Open Sans"/>
                <a:ea typeface="Open Sans"/>
                <a:cs typeface="Open Sans"/>
              </a:rPr>
              <a:t>Explain why SRF debt supports rate stability and long-term reliability — not short-term fixes</a:t>
            </a:r>
          </a:p>
        </p:txBody>
      </p:sp>
      <p:pic>
        <p:nvPicPr>
          <p:cNvPr id="4" name="Picture 3">
            <a:extLst>
              <a:ext uri="{FF2B5EF4-FFF2-40B4-BE49-F238E27FC236}">
                <a16:creationId xmlns:a16="http://schemas.microsoft.com/office/drawing/2014/main" id="{A4022BD4-8F85-EFA9-E8B1-F305089AE743}"/>
              </a:ext>
            </a:extLst>
          </p:cNvPr>
          <p:cNvPicPr>
            <a:picLocks noChangeAspect="1"/>
          </p:cNvPicPr>
          <p:nvPr/>
        </p:nvPicPr>
        <p:blipFill>
          <a:blip r:embed="rId2"/>
          <a:stretch>
            <a:fillRect/>
          </a:stretch>
        </p:blipFill>
        <p:spPr>
          <a:xfrm>
            <a:off x="2135187" y="2348587"/>
            <a:ext cx="4873625" cy="1666875"/>
          </a:xfrm>
          <a:prstGeom prst="rect">
            <a:avLst/>
          </a:prstGeom>
        </p:spPr>
      </p:pic>
    </p:spTree>
    <p:extLst>
      <p:ext uri="{BB962C8B-B14F-4D97-AF65-F5344CB8AC3E}">
        <p14:creationId xmlns:p14="http://schemas.microsoft.com/office/powerpoint/2010/main" val="22132040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F8662-CD36-C994-AEDD-089BA89D1521}"/>
              </a:ext>
            </a:extLst>
          </p:cNvPr>
          <p:cNvSpPr>
            <a:spLocks noGrp="1"/>
          </p:cNvSpPr>
          <p:nvPr>
            <p:ph type="title"/>
          </p:nvPr>
        </p:nvSpPr>
        <p:spPr/>
        <p:txBody>
          <a:bodyPr/>
          <a:lstStyle/>
          <a:p>
            <a:r>
              <a:rPr lang="en-US"/>
              <a:t>Transparency Builds Trust</a:t>
            </a:r>
          </a:p>
        </p:txBody>
      </p:sp>
      <p:sp>
        <p:nvSpPr>
          <p:cNvPr id="3" name="Content Placeholder 2">
            <a:extLst>
              <a:ext uri="{FF2B5EF4-FFF2-40B4-BE49-F238E27FC236}">
                <a16:creationId xmlns:a16="http://schemas.microsoft.com/office/drawing/2014/main" id="{202235AF-326C-214E-BE5B-C42A121B2BE5}"/>
              </a:ext>
            </a:extLst>
          </p:cNvPr>
          <p:cNvSpPr>
            <a:spLocks noGrp="1"/>
          </p:cNvSpPr>
          <p:nvPr>
            <p:ph idx="1"/>
          </p:nvPr>
        </p:nvSpPr>
        <p:spPr/>
        <p:txBody>
          <a:bodyPr vert="horz" lIns="91440" tIns="45720" rIns="91440" bIns="45720" rtlCol="0" anchor="t">
            <a:normAutofit/>
          </a:bodyPr>
          <a:lstStyle/>
          <a:p>
            <a:r>
              <a:rPr lang="en-US">
                <a:latin typeface="Open Sans"/>
                <a:ea typeface="Open Sans"/>
                <a:cs typeface="Open Sans"/>
              </a:rPr>
              <a:t>Open communication about debt improves ratepayer confidence and political stability</a:t>
            </a:r>
          </a:p>
        </p:txBody>
      </p:sp>
      <p:pic>
        <p:nvPicPr>
          <p:cNvPr id="4" name="Picture 3" descr="Transparency Builds Trust ...">
            <a:extLst>
              <a:ext uri="{FF2B5EF4-FFF2-40B4-BE49-F238E27FC236}">
                <a16:creationId xmlns:a16="http://schemas.microsoft.com/office/drawing/2014/main" id="{D9BB165E-E98E-05BF-DC63-75CCB3617637}"/>
              </a:ext>
            </a:extLst>
          </p:cNvPr>
          <p:cNvPicPr>
            <a:picLocks noChangeAspect="1"/>
          </p:cNvPicPr>
          <p:nvPr/>
        </p:nvPicPr>
        <p:blipFill>
          <a:blip r:embed="rId2"/>
          <a:stretch>
            <a:fillRect/>
          </a:stretch>
        </p:blipFill>
        <p:spPr>
          <a:xfrm>
            <a:off x="931863" y="2198688"/>
            <a:ext cx="2859087" cy="1619250"/>
          </a:xfrm>
          <a:prstGeom prst="rect">
            <a:avLst/>
          </a:prstGeom>
        </p:spPr>
      </p:pic>
      <p:pic>
        <p:nvPicPr>
          <p:cNvPr id="5" name="Picture 4" descr="Transparency And Collaboration Are Keys To Building Trust After Operational  Blunders">
            <a:extLst>
              <a:ext uri="{FF2B5EF4-FFF2-40B4-BE49-F238E27FC236}">
                <a16:creationId xmlns:a16="http://schemas.microsoft.com/office/drawing/2014/main" id="{9FB518EB-D13B-BB98-9B63-6B5CA40605F8}"/>
              </a:ext>
            </a:extLst>
          </p:cNvPr>
          <p:cNvPicPr>
            <a:picLocks noChangeAspect="1"/>
          </p:cNvPicPr>
          <p:nvPr/>
        </p:nvPicPr>
        <p:blipFill>
          <a:blip r:embed="rId3"/>
          <a:stretch>
            <a:fillRect/>
          </a:stretch>
        </p:blipFill>
        <p:spPr>
          <a:xfrm>
            <a:off x="5200650" y="2196737"/>
            <a:ext cx="2854324" cy="1623150"/>
          </a:xfrm>
          <a:prstGeom prst="rect">
            <a:avLst/>
          </a:prstGeom>
        </p:spPr>
      </p:pic>
      <p:sp>
        <p:nvSpPr>
          <p:cNvPr id="6" name="Arrow: Right 5">
            <a:extLst>
              <a:ext uri="{FF2B5EF4-FFF2-40B4-BE49-F238E27FC236}">
                <a16:creationId xmlns:a16="http://schemas.microsoft.com/office/drawing/2014/main" id="{28551EB3-A601-6911-AD63-CEFD03A4A110}"/>
              </a:ext>
            </a:extLst>
          </p:cNvPr>
          <p:cNvSpPr/>
          <p:nvPr/>
        </p:nvSpPr>
        <p:spPr>
          <a:xfrm>
            <a:off x="4082796" y="2750122"/>
            <a:ext cx="978408" cy="484632"/>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43810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D582B-52B6-8813-0340-2B8FBB3EEF30}"/>
              </a:ext>
            </a:extLst>
          </p:cNvPr>
          <p:cNvSpPr>
            <a:spLocks noGrp="1"/>
          </p:cNvSpPr>
          <p:nvPr>
            <p:ph type="ctrTitle"/>
          </p:nvPr>
        </p:nvSpPr>
        <p:spPr>
          <a:xfrm>
            <a:off x="2979420" y="2971800"/>
            <a:ext cx="6012180" cy="1543050"/>
          </a:xfrm>
        </p:spPr>
        <p:txBody>
          <a:bodyPr>
            <a:normAutofit/>
          </a:bodyPr>
          <a:lstStyle/>
          <a:p>
            <a:r>
              <a:rPr lang="en-US" dirty="0"/>
              <a:t>Funding Opportunities in SRF and SWIG</a:t>
            </a:r>
          </a:p>
        </p:txBody>
      </p:sp>
    </p:spTree>
    <p:extLst>
      <p:ext uri="{BB962C8B-B14F-4D97-AF65-F5344CB8AC3E}">
        <p14:creationId xmlns:p14="http://schemas.microsoft.com/office/powerpoint/2010/main" val="39653784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79C60-2F66-B4D9-8D90-570E4027E67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0BBB3D5-F339-16CC-9DA2-4705AE4CBAF4}"/>
              </a:ext>
            </a:extLst>
          </p:cNvPr>
          <p:cNvSpPr/>
          <p:nvPr/>
        </p:nvSpPr>
        <p:spPr>
          <a:xfrm>
            <a:off x="1443519" y="3960207"/>
            <a:ext cx="491234" cy="528798"/>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 name="Title 1">
            <a:extLst>
              <a:ext uri="{FF2B5EF4-FFF2-40B4-BE49-F238E27FC236}">
                <a16:creationId xmlns:a16="http://schemas.microsoft.com/office/drawing/2014/main" id="{7DE11393-24FD-80D1-AF18-517D6F7B4A98}"/>
              </a:ext>
            </a:extLst>
          </p:cNvPr>
          <p:cNvSpPr>
            <a:spLocks noGrp="1"/>
          </p:cNvSpPr>
          <p:nvPr>
            <p:ph type="title"/>
          </p:nvPr>
        </p:nvSpPr>
        <p:spPr/>
        <p:txBody>
          <a:bodyPr/>
          <a:lstStyle/>
          <a:p>
            <a:r>
              <a:rPr lang="en-US" dirty="0"/>
              <a:t>SWIG and SRF</a:t>
            </a:r>
          </a:p>
        </p:txBody>
      </p:sp>
      <p:sp>
        <p:nvSpPr>
          <p:cNvPr id="5" name="Content Placeholder 2">
            <a:extLst>
              <a:ext uri="{FF2B5EF4-FFF2-40B4-BE49-F238E27FC236}">
                <a16:creationId xmlns:a16="http://schemas.microsoft.com/office/drawing/2014/main" id="{CEDD4B04-94AA-3894-B17E-5B1617B75211}"/>
              </a:ext>
            </a:extLst>
          </p:cNvPr>
          <p:cNvSpPr txBox="1">
            <a:spLocks/>
          </p:cNvSpPr>
          <p:nvPr/>
        </p:nvSpPr>
        <p:spPr>
          <a:xfrm>
            <a:off x="66675" y="795063"/>
            <a:ext cx="8924925" cy="1156698"/>
          </a:xfrm>
          <a:prstGeom prst="rect">
            <a:avLst/>
          </a:prstGeom>
          <a:solidFill>
            <a:schemeClr val="tx2">
              <a:lumMod val="20000"/>
              <a:lumOff val="80000"/>
            </a:schemeClr>
          </a:solidFill>
          <a:ln w="19050">
            <a:solidFill>
              <a:schemeClr val="tx2"/>
            </a:solidFill>
          </a:ln>
        </p:spPr>
        <p:txBody>
          <a:bodyPr vert="horz" lIns="51435" tIns="25718" rIns="51435" bIns="25718" rtlCol="0" anchor="t">
            <a:noAutofit/>
          </a:bodyPr>
          <a:lstStyle>
            <a:lvl1pPr marL="457189" indent="-457189" algn="l" defTabSz="1219170" rtl="0" eaLnBrk="1" latinLnBrk="0" hangingPunct="1">
              <a:spcBef>
                <a:spcPct val="20000"/>
              </a:spcBef>
              <a:buClr>
                <a:schemeClr val="bg2"/>
              </a:buClr>
              <a:buFont typeface="Arial" panose="020B0604020202020204" pitchFamily="34" charset="0"/>
              <a:buChar char="•"/>
              <a:defRPr sz="2400" kern="1200">
                <a:solidFill>
                  <a:srgbClr val="7E7E82"/>
                </a:solidFill>
                <a:latin typeface="Open Sans" panose="020B0606030504020204" pitchFamily="34" charset="0"/>
                <a:ea typeface="Open Sans" panose="020B0606030504020204" pitchFamily="34" charset="0"/>
                <a:cs typeface="Open Sans" panose="020B0606030504020204" pitchFamily="34" charset="0"/>
              </a:defRPr>
            </a:lvl1pPr>
            <a:lvl2pPr marL="990575" indent="-380990" algn="l" defTabSz="1219170" rtl="0" eaLnBrk="1" latinLnBrk="0" hangingPunct="1">
              <a:spcBef>
                <a:spcPct val="20000"/>
              </a:spcBef>
              <a:buClr>
                <a:schemeClr val="bg2"/>
              </a:buClr>
              <a:buFont typeface="Calibri" panose="020F0502020204030204" pitchFamily="34" charset="0"/>
              <a:buChar char="▫"/>
              <a:defRPr sz="2000" kern="1200">
                <a:solidFill>
                  <a:srgbClr val="7E7E82"/>
                </a:solidFill>
                <a:latin typeface="Open Sans" panose="020B0606030504020204" pitchFamily="34" charset="0"/>
                <a:ea typeface="Open Sans" panose="020B0606030504020204" pitchFamily="34" charset="0"/>
                <a:cs typeface="Open Sans" panose="020B0606030504020204" pitchFamily="34" charset="0"/>
              </a:defRPr>
            </a:lvl2pPr>
            <a:lvl3pPr marL="1523962" indent="-304792" algn="l" defTabSz="1219170" rtl="0" eaLnBrk="1" latinLnBrk="0" hangingPunct="1">
              <a:spcBef>
                <a:spcPct val="20000"/>
              </a:spcBef>
              <a:buClr>
                <a:schemeClr val="bg2"/>
              </a:buClr>
              <a:buFont typeface="Calibri" panose="020F0502020204030204" pitchFamily="34" charset="0"/>
              <a:buChar char="–"/>
              <a:defRPr sz="1800" kern="1200">
                <a:solidFill>
                  <a:srgbClr val="7E7E82"/>
                </a:solidFill>
                <a:latin typeface="Open Sans" panose="020B0606030504020204" pitchFamily="34" charset="0"/>
                <a:ea typeface="Open Sans" panose="020B0606030504020204" pitchFamily="34" charset="0"/>
                <a:cs typeface="Open Sans" panose="020B0606030504020204" pitchFamily="34" charset="0"/>
              </a:defRPr>
            </a:lvl3pPr>
            <a:lvl4pPr marL="2133547" indent="-304792" algn="l" defTabSz="1219170" rtl="0" eaLnBrk="1" latinLnBrk="0" hangingPunct="1">
              <a:spcBef>
                <a:spcPct val="20000"/>
              </a:spcBef>
              <a:buClr>
                <a:schemeClr val="bg2"/>
              </a:buClr>
              <a:buFont typeface="Wingdings" panose="05000000000000000000" pitchFamily="2" charset="2"/>
              <a:buChar char="§"/>
              <a:defRPr sz="1600" kern="1200">
                <a:solidFill>
                  <a:srgbClr val="7E7E82"/>
                </a:solidFill>
                <a:latin typeface="Open Sans" panose="020B0606030504020204" pitchFamily="34" charset="0"/>
                <a:ea typeface="Open Sans" panose="020B0606030504020204" pitchFamily="34" charset="0"/>
                <a:cs typeface="Open Sans" panose="020B0606030504020204" pitchFamily="34" charset="0"/>
              </a:defRPr>
            </a:lvl4pPr>
            <a:lvl5pPr marL="2743131" indent="-304792" algn="l" defTabSz="1219170" rtl="0" eaLnBrk="1" latinLnBrk="0" hangingPunct="1">
              <a:spcBef>
                <a:spcPct val="20000"/>
              </a:spcBef>
              <a:buClr>
                <a:schemeClr val="bg2"/>
              </a:buClr>
              <a:buFont typeface="Arial" pitchFamily="34" charset="0"/>
              <a:buChar char="»"/>
              <a:defRPr sz="1600" kern="1200">
                <a:solidFill>
                  <a:srgbClr val="7E7E82"/>
                </a:solidFill>
                <a:latin typeface="Open Sans" panose="020B0606030504020204" pitchFamily="34" charset="0"/>
                <a:ea typeface="Open Sans" panose="020B0606030504020204" pitchFamily="34" charset="0"/>
                <a:cs typeface="Open Sans" panose="020B0606030504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Clr>
                <a:srgbClr val="ED2922"/>
              </a:buClr>
              <a:buNone/>
            </a:pPr>
            <a:r>
              <a:rPr lang="en-US" sz="1800" dirty="0">
                <a:solidFill>
                  <a:schemeClr val="tx1"/>
                </a:solidFill>
              </a:rPr>
              <a:t>The Tennessee Department of Conservation (TDEC) works diligently to provide Tennessee communities with clean, safe, and reliable water systems. TDEC works to accomplish this through its Division of Water Resources, via their SRF Loan Program and SWIG Program.</a:t>
            </a:r>
          </a:p>
        </p:txBody>
      </p:sp>
      <p:sp>
        <p:nvSpPr>
          <p:cNvPr id="8" name="Content Placeholder 2">
            <a:extLst>
              <a:ext uri="{FF2B5EF4-FFF2-40B4-BE49-F238E27FC236}">
                <a16:creationId xmlns:a16="http://schemas.microsoft.com/office/drawing/2014/main" id="{B2976DA9-BC55-EF57-7833-4F8092A3F809}"/>
              </a:ext>
            </a:extLst>
          </p:cNvPr>
          <p:cNvSpPr txBox="1">
            <a:spLocks/>
          </p:cNvSpPr>
          <p:nvPr/>
        </p:nvSpPr>
        <p:spPr>
          <a:xfrm>
            <a:off x="66674" y="2177218"/>
            <a:ext cx="4505325" cy="2661482"/>
          </a:xfrm>
          <a:prstGeom prst="rect">
            <a:avLst/>
          </a:prstGeom>
          <a:solidFill>
            <a:schemeClr val="bg1">
              <a:lumMod val="95000"/>
            </a:schemeClr>
          </a:solidFill>
          <a:ln w="19050">
            <a:solidFill>
              <a:schemeClr val="tx2"/>
            </a:solidFill>
          </a:ln>
        </p:spPr>
        <p:txBody>
          <a:bodyPr vert="horz" lIns="51435" tIns="25718" rIns="51435" bIns="25718" rtlCol="0" anchor="t">
            <a:noAutofit/>
          </a:bodyPr>
          <a:lstStyle>
            <a:lvl1pPr marL="457189" indent="-457189" algn="l" defTabSz="1219170" rtl="0" eaLnBrk="1" latinLnBrk="0" hangingPunct="1">
              <a:spcBef>
                <a:spcPct val="20000"/>
              </a:spcBef>
              <a:buClr>
                <a:schemeClr val="bg2"/>
              </a:buClr>
              <a:buFont typeface="Arial" panose="020B0604020202020204" pitchFamily="34" charset="0"/>
              <a:buChar char="•"/>
              <a:defRPr sz="2400" kern="1200">
                <a:solidFill>
                  <a:srgbClr val="7E7E82"/>
                </a:solidFill>
                <a:latin typeface="Open Sans" panose="020B0606030504020204" pitchFamily="34" charset="0"/>
                <a:ea typeface="Open Sans" panose="020B0606030504020204" pitchFamily="34" charset="0"/>
                <a:cs typeface="Open Sans" panose="020B0606030504020204" pitchFamily="34" charset="0"/>
              </a:defRPr>
            </a:lvl1pPr>
            <a:lvl2pPr marL="990575" indent="-380990" algn="l" defTabSz="1219170" rtl="0" eaLnBrk="1" latinLnBrk="0" hangingPunct="1">
              <a:spcBef>
                <a:spcPct val="20000"/>
              </a:spcBef>
              <a:buClr>
                <a:schemeClr val="bg2"/>
              </a:buClr>
              <a:buFont typeface="Calibri" panose="020F0502020204030204" pitchFamily="34" charset="0"/>
              <a:buChar char="▫"/>
              <a:defRPr sz="2000" kern="1200">
                <a:solidFill>
                  <a:srgbClr val="7E7E82"/>
                </a:solidFill>
                <a:latin typeface="Open Sans" panose="020B0606030504020204" pitchFamily="34" charset="0"/>
                <a:ea typeface="Open Sans" panose="020B0606030504020204" pitchFamily="34" charset="0"/>
                <a:cs typeface="Open Sans" panose="020B0606030504020204" pitchFamily="34" charset="0"/>
              </a:defRPr>
            </a:lvl2pPr>
            <a:lvl3pPr marL="1523962" indent="-304792" algn="l" defTabSz="1219170" rtl="0" eaLnBrk="1" latinLnBrk="0" hangingPunct="1">
              <a:spcBef>
                <a:spcPct val="20000"/>
              </a:spcBef>
              <a:buClr>
                <a:schemeClr val="bg2"/>
              </a:buClr>
              <a:buFont typeface="Calibri" panose="020F0502020204030204" pitchFamily="34" charset="0"/>
              <a:buChar char="–"/>
              <a:defRPr sz="1800" kern="1200">
                <a:solidFill>
                  <a:srgbClr val="7E7E82"/>
                </a:solidFill>
                <a:latin typeface="Open Sans" panose="020B0606030504020204" pitchFamily="34" charset="0"/>
                <a:ea typeface="Open Sans" panose="020B0606030504020204" pitchFamily="34" charset="0"/>
                <a:cs typeface="Open Sans" panose="020B0606030504020204" pitchFamily="34" charset="0"/>
              </a:defRPr>
            </a:lvl3pPr>
            <a:lvl4pPr marL="2133547" indent="-304792" algn="l" defTabSz="1219170" rtl="0" eaLnBrk="1" latinLnBrk="0" hangingPunct="1">
              <a:spcBef>
                <a:spcPct val="20000"/>
              </a:spcBef>
              <a:buClr>
                <a:schemeClr val="bg2"/>
              </a:buClr>
              <a:buFont typeface="Wingdings" panose="05000000000000000000" pitchFamily="2" charset="2"/>
              <a:buChar char="§"/>
              <a:defRPr sz="1600" kern="1200">
                <a:solidFill>
                  <a:srgbClr val="7E7E82"/>
                </a:solidFill>
                <a:latin typeface="Open Sans" panose="020B0606030504020204" pitchFamily="34" charset="0"/>
                <a:ea typeface="Open Sans" panose="020B0606030504020204" pitchFamily="34" charset="0"/>
                <a:cs typeface="Open Sans" panose="020B0606030504020204" pitchFamily="34" charset="0"/>
              </a:defRPr>
            </a:lvl4pPr>
            <a:lvl5pPr marL="2743131" indent="-304792" algn="l" defTabSz="1219170" rtl="0" eaLnBrk="1" latinLnBrk="0" hangingPunct="1">
              <a:spcBef>
                <a:spcPct val="20000"/>
              </a:spcBef>
              <a:buClr>
                <a:schemeClr val="bg2"/>
              </a:buClr>
              <a:buFont typeface="Arial" pitchFamily="34" charset="0"/>
              <a:buChar char="»"/>
              <a:defRPr sz="1600" kern="1200">
                <a:solidFill>
                  <a:srgbClr val="7E7E82"/>
                </a:solidFill>
                <a:latin typeface="Open Sans" panose="020B0606030504020204" pitchFamily="34" charset="0"/>
                <a:ea typeface="Open Sans" panose="020B0606030504020204" pitchFamily="34" charset="0"/>
                <a:cs typeface="Open Sans" panose="020B0606030504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56818" indent="-256818">
              <a:buClr>
                <a:srgbClr val="ED2922"/>
              </a:buClr>
            </a:pPr>
            <a:endParaRPr lang="en-US" sz="619" dirty="0">
              <a:solidFill>
                <a:schemeClr val="tx1"/>
              </a:solidFill>
            </a:endParaRPr>
          </a:p>
          <a:p>
            <a:pPr marL="256818" indent="-256818">
              <a:buClr>
                <a:srgbClr val="ED2922"/>
              </a:buClr>
            </a:pPr>
            <a:r>
              <a:rPr lang="en-US" sz="1300" dirty="0">
                <a:solidFill>
                  <a:schemeClr val="tx1"/>
                </a:solidFill>
                <a:latin typeface="Open Sans"/>
                <a:ea typeface="Open Sans"/>
                <a:cs typeface="Open Sans"/>
              </a:rPr>
              <a:t>The </a:t>
            </a:r>
            <a:r>
              <a:rPr lang="en-US" sz="1300" b="1" dirty="0">
                <a:solidFill>
                  <a:schemeClr val="tx1"/>
                </a:solidFill>
                <a:latin typeface="Open Sans"/>
                <a:ea typeface="Open Sans"/>
                <a:cs typeface="Open Sans"/>
              </a:rPr>
              <a:t>Clean Water (CW SRF) and Drinking Water State Revolving Fund (DW SRF) Loan Program </a:t>
            </a:r>
            <a:r>
              <a:rPr lang="en-US" sz="1300" dirty="0">
                <a:solidFill>
                  <a:schemeClr val="tx1"/>
                </a:solidFill>
                <a:latin typeface="Open Sans"/>
                <a:ea typeface="Open Sans"/>
                <a:cs typeface="Open Sans"/>
              </a:rPr>
              <a:t>is has provided </a:t>
            </a:r>
            <a:r>
              <a:rPr lang="en-US" sz="1300" b="1" dirty="0">
                <a:solidFill>
                  <a:schemeClr val="tx1"/>
                </a:solidFill>
                <a:latin typeface="Open Sans"/>
                <a:ea typeface="Open Sans"/>
                <a:cs typeface="Open Sans"/>
              </a:rPr>
              <a:t>billions </a:t>
            </a:r>
            <a:r>
              <a:rPr lang="en-US" sz="1300" dirty="0">
                <a:solidFill>
                  <a:schemeClr val="tx1"/>
                </a:solidFill>
                <a:latin typeface="Open Sans"/>
                <a:ea typeface="Open Sans"/>
                <a:cs typeface="Open Sans"/>
              </a:rPr>
              <a:t>in assistance since its inception. </a:t>
            </a:r>
            <a:endParaRPr lang="en-US" sz="1300" dirty="0">
              <a:solidFill>
                <a:schemeClr val="tx1"/>
              </a:solidFill>
            </a:endParaRPr>
          </a:p>
          <a:p>
            <a:pPr marL="256818" indent="-256818">
              <a:buClr>
                <a:srgbClr val="ED2922"/>
              </a:buClr>
            </a:pPr>
            <a:r>
              <a:rPr lang="en-US" sz="1300" dirty="0">
                <a:solidFill>
                  <a:schemeClr val="tx1"/>
                </a:solidFill>
                <a:latin typeface="Open Sans"/>
                <a:ea typeface="Open Sans"/>
                <a:cs typeface="Open Sans"/>
              </a:rPr>
              <a:t>Provides low-interest loans and assistance to cities, counties, utility districts, and stormwater authorities for planning, design, and construction phases of drinking water, wastewater and stormwater systems.</a:t>
            </a:r>
            <a:endParaRPr lang="en-US" sz="1300" dirty="0">
              <a:solidFill>
                <a:schemeClr val="tx1"/>
              </a:solidFill>
            </a:endParaRPr>
          </a:p>
          <a:p>
            <a:pPr marL="256818" indent="-256818">
              <a:buClr>
                <a:srgbClr val="ED2922"/>
              </a:buClr>
            </a:pPr>
            <a:r>
              <a:rPr lang="en-US" sz="1300" dirty="0">
                <a:solidFill>
                  <a:schemeClr val="tx1"/>
                </a:solidFill>
                <a:latin typeface="Open Sans"/>
                <a:ea typeface="Open Sans"/>
                <a:cs typeface="Open Sans"/>
              </a:rPr>
              <a:t>SRF is designed as a federal-state partnership to assist public water systems to remain compliant with federal-state requirements.  </a:t>
            </a:r>
            <a:endParaRPr lang="en-US" sz="1300" dirty="0">
              <a:solidFill>
                <a:schemeClr val="tx1"/>
              </a:solidFill>
            </a:endParaRPr>
          </a:p>
        </p:txBody>
      </p:sp>
      <p:sp>
        <p:nvSpPr>
          <p:cNvPr id="9" name="Content Placeholder 2">
            <a:extLst>
              <a:ext uri="{FF2B5EF4-FFF2-40B4-BE49-F238E27FC236}">
                <a16:creationId xmlns:a16="http://schemas.microsoft.com/office/drawing/2014/main" id="{2C50411A-265B-3CEC-A46E-20090C762D5A}"/>
              </a:ext>
            </a:extLst>
          </p:cNvPr>
          <p:cNvSpPr txBox="1">
            <a:spLocks/>
          </p:cNvSpPr>
          <p:nvPr/>
        </p:nvSpPr>
        <p:spPr>
          <a:xfrm>
            <a:off x="4857749" y="2177218"/>
            <a:ext cx="3586882" cy="2661482"/>
          </a:xfrm>
          <a:prstGeom prst="rect">
            <a:avLst/>
          </a:prstGeom>
          <a:solidFill>
            <a:schemeClr val="bg1">
              <a:lumMod val="95000"/>
            </a:schemeClr>
          </a:solidFill>
          <a:ln w="19050">
            <a:solidFill>
              <a:schemeClr val="tx2"/>
            </a:solidFill>
          </a:ln>
        </p:spPr>
        <p:txBody>
          <a:bodyPr vert="horz" lIns="51435" tIns="25718" rIns="51435" bIns="25718" rtlCol="0" anchor="t">
            <a:noAutofit/>
          </a:bodyPr>
          <a:lstStyle>
            <a:lvl1pPr marL="457189" indent="-457189" algn="l" defTabSz="1219170" rtl="0" eaLnBrk="1" latinLnBrk="0" hangingPunct="1">
              <a:spcBef>
                <a:spcPct val="20000"/>
              </a:spcBef>
              <a:buClr>
                <a:schemeClr val="bg2"/>
              </a:buClr>
              <a:buFont typeface="Arial" panose="020B0604020202020204" pitchFamily="34" charset="0"/>
              <a:buChar char="•"/>
              <a:defRPr sz="2400" kern="1200">
                <a:solidFill>
                  <a:srgbClr val="7E7E82"/>
                </a:solidFill>
                <a:latin typeface="Open Sans" panose="020B0606030504020204" pitchFamily="34" charset="0"/>
                <a:ea typeface="Open Sans" panose="020B0606030504020204" pitchFamily="34" charset="0"/>
                <a:cs typeface="Open Sans" panose="020B0606030504020204" pitchFamily="34" charset="0"/>
              </a:defRPr>
            </a:lvl1pPr>
            <a:lvl2pPr marL="990575" indent="-380990" algn="l" defTabSz="1219170" rtl="0" eaLnBrk="1" latinLnBrk="0" hangingPunct="1">
              <a:spcBef>
                <a:spcPct val="20000"/>
              </a:spcBef>
              <a:buClr>
                <a:schemeClr val="bg2"/>
              </a:buClr>
              <a:buFont typeface="Calibri" panose="020F0502020204030204" pitchFamily="34" charset="0"/>
              <a:buChar char="▫"/>
              <a:defRPr sz="2000" kern="1200">
                <a:solidFill>
                  <a:srgbClr val="7E7E82"/>
                </a:solidFill>
                <a:latin typeface="Open Sans" panose="020B0606030504020204" pitchFamily="34" charset="0"/>
                <a:ea typeface="Open Sans" panose="020B0606030504020204" pitchFamily="34" charset="0"/>
                <a:cs typeface="Open Sans" panose="020B0606030504020204" pitchFamily="34" charset="0"/>
              </a:defRPr>
            </a:lvl2pPr>
            <a:lvl3pPr marL="1523962" indent="-304792" algn="l" defTabSz="1219170" rtl="0" eaLnBrk="1" latinLnBrk="0" hangingPunct="1">
              <a:spcBef>
                <a:spcPct val="20000"/>
              </a:spcBef>
              <a:buClr>
                <a:schemeClr val="bg2"/>
              </a:buClr>
              <a:buFont typeface="Calibri" panose="020F0502020204030204" pitchFamily="34" charset="0"/>
              <a:buChar char="–"/>
              <a:defRPr sz="1800" kern="1200">
                <a:solidFill>
                  <a:srgbClr val="7E7E82"/>
                </a:solidFill>
                <a:latin typeface="Open Sans" panose="020B0606030504020204" pitchFamily="34" charset="0"/>
                <a:ea typeface="Open Sans" panose="020B0606030504020204" pitchFamily="34" charset="0"/>
                <a:cs typeface="Open Sans" panose="020B0606030504020204" pitchFamily="34" charset="0"/>
              </a:defRPr>
            </a:lvl3pPr>
            <a:lvl4pPr marL="2133547" indent="-304792" algn="l" defTabSz="1219170" rtl="0" eaLnBrk="1" latinLnBrk="0" hangingPunct="1">
              <a:spcBef>
                <a:spcPct val="20000"/>
              </a:spcBef>
              <a:buClr>
                <a:schemeClr val="bg2"/>
              </a:buClr>
              <a:buFont typeface="Wingdings" panose="05000000000000000000" pitchFamily="2" charset="2"/>
              <a:buChar char="§"/>
              <a:defRPr sz="1600" kern="1200">
                <a:solidFill>
                  <a:srgbClr val="7E7E82"/>
                </a:solidFill>
                <a:latin typeface="Open Sans" panose="020B0606030504020204" pitchFamily="34" charset="0"/>
                <a:ea typeface="Open Sans" panose="020B0606030504020204" pitchFamily="34" charset="0"/>
                <a:cs typeface="Open Sans" panose="020B0606030504020204" pitchFamily="34" charset="0"/>
              </a:defRPr>
            </a:lvl4pPr>
            <a:lvl5pPr marL="2743131" indent="-304792" algn="l" defTabSz="1219170" rtl="0" eaLnBrk="1" latinLnBrk="0" hangingPunct="1">
              <a:spcBef>
                <a:spcPct val="20000"/>
              </a:spcBef>
              <a:buClr>
                <a:schemeClr val="bg2"/>
              </a:buClr>
              <a:buFont typeface="Arial" pitchFamily="34" charset="0"/>
              <a:buChar char="»"/>
              <a:defRPr sz="1600" kern="1200">
                <a:solidFill>
                  <a:srgbClr val="7E7E82"/>
                </a:solidFill>
                <a:latin typeface="Open Sans" panose="020B0606030504020204" pitchFamily="34" charset="0"/>
                <a:ea typeface="Open Sans" panose="020B0606030504020204" pitchFamily="34" charset="0"/>
                <a:cs typeface="Open Sans" panose="020B0606030504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56818" indent="-256818">
              <a:buClr>
                <a:srgbClr val="ED2922"/>
              </a:buClr>
            </a:pPr>
            <a:endParaRPr lang="en-US" sz="619" dirty="0">
              <a:solidFill>
                <a:schemeClr val="tx1"/>
              </a:solidFill>
            </a:endParaRPr>
          </a:p>
          <a:p>
            <a:pPr marL="256818" indent="-256818">
              <a:buClr>
                <a:srgbClr val="ED2922"/>
              </a:buClr>
            </a:pPr>
            <a:r>
              <a:rPr lang="en-US" sz="1300" dirty="0">
                <a:solidFill>
                  <a:schemeClr val="tx1"/>
                </a:solidFill>
              </a:rPr>
              <a:t>The </a:t>
            </a:r>
            <a:r>
              <a:rPr lang="en-US" sz="1300" b="1" dirty="0">
                <a:solidFill>
                  <a:schemeClr val="tx1"/>
                </a:solidFill>
              </a:rPr>
              <a:t>State Water Infrastructure Grants (SWIG) </a:t>
            </a:r>
            <a:r>
              <a:rPr lang="en-US" sz="1300" dirty="0">
                <a:solidFill>
                  <a:schemeClr val="tx1"/>
                </a:solidFill>
              </a:rPr>
              <a:t>office is a part of TDEC’s Division of Water Resources and supports the rollout of SRF funds, as well as ARP funds through grant programs.</a:t>
            </a:r>
          </a:p>
          <a:p>
            <a:pPr marL="256818" indent="-256818">
              <a:buClr>
                <a:srgbClr val="ED2922"/>
              </a:buClr>
            </a:pPr>
            <a:r>
              <a:rPr lang="en-US" sz="1300" dirty="0">
                <a:solidFill>
                  <a:schemeClr val="tx1"/>
                </a:solidFill>
                <a:latin typeface="Open Sans"/>
                <a:ea typeface="Open Sans"/>
                <a:cs typeface="Open Sans"/>
              </a:rPr>
              <a:t>This office promotes TDEC’s mission to </a:t>
            </a:r>
            <a:r>
              <a:rPr lang="en-US" sz="1300" b="1" dirty="0">
                <a:solidFill>
                  <a:schemeClr val="tx1"/>
                </a:solidFill>
                <a:latin typeface="Open Sans"/>
                <a:ea typeface="Open Sans"/>
                <a:cs typeface="Open Sans"/>
              </a:rPr>
              <a:t>protect and improve water quality </a:t>
            </a:r>
            <a:r>
              <a:rPr lang="en-US" sz="1300" dirty="0">
                <a:solidFill>
                  <a:schemeClr val="tx1"/>
                </a:solidFill>
                <a:latin typeface="Open Sans"/>
                <a:ea typeface="Open Sans"/>
                <a:cs typeface="Open Sans"/>
              </a:rPr>
              <a:t>across the state by helping communities afford compliant wastewater and stormwater systems.</a:t>
            </a:r>
            <a:endParaRPr lang="en-US" sz="1300" dirty="0">
              <a:solidFill>
                <a:schemeClr val="tx1"/>
              </a:solidFill>
            </a:endParaRPr>
          </a:p>
        </p:txBody>
      </p:sp>
      <p:sp>
        <p:nvSpPr>
          <p:cNvPr id="10" name="Rectangle 9">
            <a:extLst>
              <a:ext uri="{FF2B5EF4-FFF2-40B4-BE49-F238E27FC236}">
                <a16:creationId xmlns:a16="http://schemas.microsoft.com/office/drawing/2014/main" id="{CE80E387-2DCC-8B73-FE25-3CDFCACB6E22}"/>
              </a:ext>
            </a:extLst>
          </p:cNvPr>
          <p:cNvSpPr/>
          <p:nvPr/>
        </p:nvSpPr>
        <p:spPr>
          <a:xfrm>
            <a:off x="1443519" y="4754496"/>
            <a:ext cx="1773576" cy="2636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a:latin typeface="Open Sans" panose="020B0606030504020204" pitchFamily="34" charset="0"/>
                <a:ea typeface="Open Sans" panose="020B0606030504020204" pitchFamily="34" charset="0"/>
                <a:cs typeface="Open Sans" panose="020B0606030504020204" pitchFamily="34" charset="0"/>
              </a:rPr>
              <a:t>SRF Loan Program</a:t>
            </a:r>
          </a:p>
        </p:txBody>
      </p:sp>
      <p:sp>
        <p:nvSpPr>
          <p:cNvPr id="3" name="Rectangle 2">
            <a:extLst>
              <a:ext uri="{FF2B5EF4-FFF2-40B4-BE49-F238E27FC236}">
                <a16:creationId xmlns:a16="http://schemas.microsoft.com/office/drawing/2014/main" id="{327CAE71-7B20-D975-DEBC-D19C958C9FCC}"/>
              </a:ext>
            </a:extLst>
          </p:cNvPr>
          <p:cNvSpPr/>
          <p:nvPr/>
        </p:nvSpPr>
        <p:spPr>
          <a:xfrm>
            <a:off x="5652123" y="4746490"/>
            <a:ext cx="1773576" cy="2636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a:latin typeface="Open Sans" panose="020B0606030504020204" pitchFamily="34" charset="0"/>
                <a:ea typeface="Open Sans" panose="020B0606030504020204" pitchFamily="34" charset="0"/>
                <a:cs typeface="Open Sans" panose="020B0606030504020204" pitchFamily="34" charset="0"/>
              </a:rPr>
              <a:t>SWIG Program</a:t>
            </a:r>
          </a:p>
        </p:txBody>
      </p:sp>
    </p:spTree>
    <p:extLst>
      <p:ext uri="{BB962C8B-B14F-4D97-AF65-F5344CB8AC3E}">
        <p14:creationId xmlns:p14="http://schemas.microsoft.com/office/powerpoint/2010/main" val="33113965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30777-2FB1-A3B8-92CD-DBC8D5CFA02F}"/>
              </a:ext>
            </a:extLst>
          </p:cNvPr>
          <p:cNvSpPr>
            <a:spLocks noGrp="1"/>
          </p:cNvSpPr>
          <p:nvPr>
            <p:ph type="title"/>
          </p:nvPr>
        </p:nvSpPr>
        <p:spPr/>
        <p:txBody>
          <a:bodyPr/>
          <a:lstStyle/>
          <a:p>
            <a:r>
              <a:rPr lang="en-US"/>
              <a:t>What Does SRF and SWIG Fund?</a:t>
            </a:r>
          </a:p>
        </p:txBody>
      </p:sp>
      <p:sp>
        <p:nvSpPr>
          <p:cNvPr id="3" name="Content Placeholder 2">
            <a:extLst>
              <a:ext uri="{FF2B5EF4-FFF2-40B4-BE49-F238E27FC236}">
                <a16:creationId xmlns:a16="http://schemas.microsoft.com/office/drawing/2014/main" id="{09441FC6-84B7-C335-C804-F0357BEC59A7}"/>
              </a:ext>
            </a:extLst>
          </p:cNvPr>
          <p:cNvSpPr>
            <a:spLocks noGrp="1"/>
          </p:cNvSpPr>
          <p:nvPr>
            <p:ph idx="1"/>
          </p:nvPr>
        </p:nvSpPr>
        <p:spPr/>
        <p:txBody>
          <a:bodyPr>
            <a:normAutofit fontScale="85000" lnSpcReduction="10000"/>
          </a:bodyPr>
          <a:lstStyle/>
          <a:p>
            <a:r>
              <a:rPr lang="en-US"/>
              <a:t>Lead Service Line inventories and replacements</a:t>
            </a:r>
          </a:p>
          <a:p>
            <a:pPr lvl="1"/>
            <a:r>
              <a:rPr lang="en-US"/>
              <a:t>Grants and loans</a:t>
            </a:r>
          </a:p>
          <a:p>
            <a:r>
              <a:rPr lang="en-US"/>
              <a:t>Stormwater master planning and construction projects</a:t>
            </a:r>
          </a:p>
          <a:p>
            <a:pPr lvl="1"/>
            <a:r>
              <a:rPr lang="en-US"/>
              <a:t>Grants and loans</a:t>
            </a:r>
          </a:p>
          <a:p>
            <a:r>
              <a:rPr lang="en-US"/>
              <a:t>Addressing PFAS, microplastics, and other emerging contaminants</a:t>
            </a:r>
          </a:p>
          <a:p>
            <a:pPr lvl="1"/>
            <a:r>
              <a:rPr lang="en-US"/>
              <a:t>Drinking water, wastewater, and stormwater utilities</a:t>
            </a:r>
          </a:p>
          <a:p>
            <a:pPr lvl="1"/>
            <a:r>
              <a:rPr lang="en-US"/>
              <a:t>Grants and loans</a:t>
            </a:r>
          </a:p>
          <a:p>
            <a:r>
              <a:rPr lang="en-US"/>
              <a:t>Planning and design for small or disadvantaged communities	</a:t>
            </a:r>
          </a:p>
          <a:p>
            <a:pPr lvl="1"/>
            <a:r>
              <a:rPr lang="en-US"/>
              <a:t>Currently as loans, transitioning to grants</a:t>
            </a:r>
          </a:p>
          <a:p>
            <a:r>
              <a:rPr lang="en-US"/>
              <a:t>Traditional wastewater plant and pipe projects</a:t>
            </a:r>
          </a:p>
          <a:p>
            <a:pPr lvl="1"/>
            <a:r>
              <a:rPr lang="en-US"/>
              <a:t>Loans</a:t>
            </a:r>
          </a:p>
          <a:p>
            <a:r>
              <a:rPr lang="en-US"/>
              <a:t>Non-traditional wastewater and stormwater projects</a:t>
            </a:r>
          </a:p>
          <a:p>
            <a:r>
              <a:rPr lang="en-US"/>
              <a:t>Stream and wetland restoration</a:t>
            </a:r>
          </a:p>
          <a:p>
            <a:pPr marL="0" indent="0">
              <a:buNone/>
            </a:pPr>
            <a:endParaRPr lang="en-US"/>
          </a:p>
        </p:txBody>
      </p:sp>
    </p:spTree>
    <p:extLst>
      <p:ext uri="{BB962C8B-B14F-4D97-AF65-F5344CB8AC3E}">
        <p14:creationId xmlns:p14="http://schemas.microsoft.com/office/powerpoint/2010/main" val="3450746155"/>
      </p:ext>
    </p:extLst>
  </p:cSld>
  <p:clrMapOvr>
    <a:masterClrMapping/>
  </p:clrMapOvr>
  <p:extLst>
    <p:ext uri="{6950BFC3-D8DA-4A85-94F7-54DA5524770B}">
      <p188:commentRel xmlns:p188="http://schemas.microsoft.com/office/powerpoint/2018/8/main" r:id="rId2"/>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10335-0595-DBCB-8C55-C08543FB0C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30B5E1-25C7-0E01-3438-31208F22E5B1}"/>
              </a:ext>
            </a:extLst>
          </p:cNvPr>
          <p:cNvSpPr>
            <a:spLocks noGrp="1"/>
          </p:cNvSpPr>
          <p:nvPr>
            <p:ph type="title"/>
          </p:nvPr>
        </p:nvSpPr>
        <p:spPr>
          <a:xfrm>
            <a:off x="152400" y="133352"/>
            <a:ext cx="8839200" cy="619125"/>
          </a:xfrm>
        </p:spPr>
        <p:txBody>
          <a:bodyPr anchor="ctr">
            <a:normAutofit fontScale="90000"/>
          </a:bodyPr>
          <a:lstStyle/>
          <a:p>
            <a:r>
              <a:rPr lang="en-US" sz="2800" dirty="0"/>
              <a:t>SRF Principal Forgiveness: Subsidy and Disadvantaged Communities Program</a:t>
            </a:r>
          </a:p>
        </p:txBody>
      </p:sp>
      <p:graphicFrame>
        <p:nvGraphicFramePr>
          <p:cNvPr id="5" name="Content Placeholder 2">
            <a:extLst>
              <a:ext uri="{FF2B5EF4-FFF2-40B4-BE49-F238E27FC236}">
                <a16:creationId xmlns:a16="http://schemas.microsoft.com/office/drawing/2014/main" id="{06A3537B-C1A1-2743-959B-23580B311927}"/>
              </a:ext>
            </a:extLst>
          </p:cNvPr>
          <p:cNvGraphicFramePr>
            <a:graphicFrameLocks noGrp="1"/>
          </p:cNvGraphicFramePr>
          <p:nvPr>
            <p:ph idx="1"/>
          </p:nvPr>
        </p:nvGraphicFramePr>
        <p:xfrm>
          <a:off x="152400" y="838198"/>
          <a:ext cx="8839200" cy="4171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95492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84156F7-14C5-50AD-619A-1A704761E8CC}"/>
              </a:ext>
            </a:extLst>
          </p:cNvPr>
          <p:cNvSpPr txBox="1">
            <a:spLocks/>
          </p:cNvSpPr>
          <p:nvPr/>
        </p:nvSpPr>
        <p:spPr>
          <a:xfrm>
            <a:off x="1438982" y="150323"/>
            <a:ext cx="6629400" cy="619125"/>
          </a:xfrm>
          <a:prstGeom prst="rect">
            <a:avLst/>
          </a:prstGeom>
        </p:spPr>
        <p:txBody>
          <a:bodyPr vert="horz" lIns="68580" tIns="34290" rIns="68580" bIns="34290" rtlCol="0" anchor="ctr">
            <a:noAutofit/>
          </a:bodyPr>
          <a:lstStyle>
            <a:lvl1pPr algn="l" defTabSz="914400" rtl="0" eaLnBrk="1" latinLnBrk="0" hangingPunct="1">
              <a:spcBef>
                <a:spcPct val="0"/>
              </a:spcBef>
              <a:buNone/>
              <a:defRPr sz="3200" b="1" kern="1200">
                <a:solidFill>
                  <a:schemeClr val="bg1"/>
                </a:solidFill>
                <a:effectLst>
                  <a:outerShdw blurRad="38100" dist="38100" dir="2700000" algn="tl">
                    <a:srgbClr val="000000">
                      <a:alpha val="43137"/>
                    </a:srgbClr>
                  </a:outerShdw>
                </a:effectLst>
                <a:latin typeface="PermianSlabSerifTypeface" pitchFamily="50" charset="0"/>
                <a:ea typeface="+mj-ea"/>
                <a:cs typeface="+mj-cs"/>
              </a:defRPr>
            </a:lvl1pPr>
          </a:lstStyle>
          <a:p>
            <a:r>
              <a:rPr lang="en-US" sz="2400"/>
              <a:t>DWSRF IUP: Financial Status</a:t>
            </a:r>
          </a:p>
        </p:txBody>
      </p:sp>
      <p:pic>
        <p:nvPicPr>
          <p:cNvPr id="2" name="Picture 1">
            <a:extLst>
              <a:ext uri="{FF2B5EF4-FFF2-40B4-BE49-F238E27FC236}">
                <a16:creationId xmlns:a16="http://schemas.microsoft.com/office/drawing/2014/main" id="{257518E6-7794-7590-6E64-87D7BD86469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07481" y="862013"/>
            <a:ext cx="6129040" cy="3683615"/>
          </a:xfrm>
          <a:prstGeom prst="rect">
            <a:avLst/>
          </a:prstGeom>
        </p:spPr>
      </p:pic>
    </p:spTree>
    <p:extLst>
      <p:ext uri="{BB962C8B-B14F-4D97-AF65-F5344CB8AC3E}">
        <p14:creationId xmlns:p14="http://schemas.microsoft.com/office/powerpoint/2010/main" val="27429153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C0661-5783-43FA-8779-3C07F14C8215}"/>
              </a:ext>
            </a:extLst>
          </p:cNvPr>
          <p:cNvSpPr>
            <a:spLocks noGrp="1"/>
          </p:cNvSpPr>
          <p:nvPr>
            <p:ph type="title"/>
          </p:nvPr>
        </p:nvSpPr>
        <p:spPr>
          <a:xfrm>
            <a:off x="0" y="174174"/>
            <a:ext cx="9144000" cy="619125"/>
          </a:xfrm>
        </p:spPr>
        <p:txBody>
          <a:bodyPr/>
          <a:lstStyle/>
          <a:p>
            <a:r>
              <a:rPr lang="en-US" sz="3000" dirty="0">
                <a:latin typeface="PermianSlabSerifTypeface"/>
              </a:rPr>
              <a:t>DWSRF Loan Forgiveness for Traditional Projects</a:t>
            </a:r>
          </a:p>
        </p:txBody>
      </p:sp>
      <p:sp>
        <p:nvSpPr>
          <p:cNvPr id="3" name="Content Placeholder 2">
            <a:extLst>
              <a:ext uri="{FF2B5EF4-FFF2-40B4-BE49-F238E27FC236}">
                <a16:creationId xmlns:a16="http://schemas.microsoft.com/office/drawing/2014/main" id="{F8928549-2C76-468F-807F-396B4B86D5E8}"/>
              </a:ext>
            </a:extLst>
          </p:cNvPr>
          <p:cNvSpPr>
            <a:spLocks noGrp="1"/>
          </p:cNvSpPr>
          <p:nvPr>
            <p:ph idx="1"/>
          </p:nvPr>
        </p:nvSpPr>
        <p:spPr>
          <a:xfrm>
            <a:off x="1257300" y="857250"/>
            <a:ext cx="4171950" cy="4171950"/>
          </a:xfrm>
        </p:spPr>
        <p:txBody>
          <a:bodyPr vert="horz" lIns="68580" tIns="34290" rIns="68580" bIns="34290" rtlCol="0" anchor="t">
            <a:normAutofit/>
          </a:bodyPr>
          <a:lstStyle/>
          <a:p>
            <a:pPr lvl="1"/>
            <a:endParaRPr lang="en-US"/>
          </a:p>
          <a:p>
            <a:pPr lvl="1"/>
            <a:endParaRPr lang="en-US"/>
          </a:p>
          <a:p>
            <a:pPr lvl="1"/>
            <a:endParaRPr lang="en-US"/>
          </a:p>
          <a:p>
            <a:pPr lvl="1"/>
            <a:endParaRPr lang="en-US"/>
          </a:p>
          <a:p>
            <a:pPr lvl="1"/>
            <a:endParaRPr lang="en-US"/>
          </a:p>
          <a:p>
            <a:pPr marL="257175" indent="-257175" defTabSz="685800">
              <a:buClr>
                <a:srgbClr val="FF0F00"/>
              </a:buClr>
              <a:defRPr/>
            </a:pPr>
            <a:endParaRPr lang="en-US" sz="1275">
              <a:solidFill>
                <a:prstClr val="black"/>
              </a:solidFill>
              <a:latin typeface="Open Sans"/>
              <a:ea typeface="Open Sans"/>
              <a:cs typeface="Open Sans"/>
            </a:endParaRPr>
          </a:p>
          <a:p>
            <a:pPr marL="257175" indent="-257175" defTabSz="685800">
              <a:buClr>
                <a:srgbClr val="FF0F00"/>
              </a:buClr>
              <a:defRPr/>
            </a:pPr>
            <a:endParaRPr lang="en-US" sz="1275">
              <a:solidFill>
                <a:prstClr val="black"/>
              </a:solidFill>
              <a:latin typeface="Open Sans"/>
              <a:ea typeface="Open Sans"/>
              <a:cs typeface="Open Sans"/>
            </a:endParaRPr>
          </a:p>
          <a:p>
            <a:pPr marL="257175" indent="-257175" defTabSz="685800">
              <a:buClr>
                <a:srgbClr val="FF0F00"/>
              </a:buClr>
              <a:defRPr/>
            </a:pPr>
            <a:endParaRPr lang="en-US" sz="1275">
              <a:solidFill>
                <a:prstClr val="black"/>
              </a:solidFill>
              <a:latin typeface="Open Sans"/>
              <a:ea typeface="Open Sans"/>
              <a:cs typeface="Open Sans"/>
            </a:endParaRPr>
          </a:p>
          <a:p>
            <a:pPr marL="257175" indent="-257175" defTabSz="685800">
              <a:buClr>
                <a:srgbClr val="FF0F00"/>
              </a:buClr>
              <a:defRPr/>
            </a:pPr>
            <a:endParaRPr lang="en-US" sz="1275">
              <a:solidFill>
                <a:prstClr val="black"/>
              </a:solidFill>
              <a:latin typeface="Open Sans"/>
              <a:ea typeface="Open Sans"/>
              <a:cs typeface="Open Sans"/>
            </a:endParaRPr>
          </a:p>
          <a:p>
            <a:pPr marL="257175" indent="-257175" defTabSz="685800">
              <a:buClr>
                <a:srgbClr val="FF0F00"/>
              </a:buClr>
              <a:defRPr/>
            </a:pPr>
            <a:endParaRPr lang="en-US" sz="1275">
              <a:solidFill>
                <a:prstClr val="black"/>
              </a:solidFill>
              <a:latin typeface="Open Sans"/>
              <a:ea typeface="Open Sans"/>
              <a:cs typeface="Open Sans"/>
            </a:endParaRPr>
          </a:p>
          <a:p>
            <a:pPr marL="257175" indent="-257175" defTabSz="685800">
              <a:buClr>
                <a:srgbClr val="FF0F00"/>
              </a:buClr>
              <a:defRPr/>
            </a:pPr>
            <a:endParaRPr lang="en-US" sz="1275">
              <a:solidFill>
                <a:prstClr val="black"/>
              </a:solidFill>
              <a:latin typeface="Open Sans"/>
              <a:ea typeface="Open Sans"/>
              <a:cs typeface="Open Sans"/>
            </a:endParaRPr>
          </a:p>
        </p:txBody>
      </p:sp>
      <p:sp>
        <p:nvSpPr>
          <p:cNvPr id="6" name="TextBox 5">
            <a:extLst>
              <a:ext uri="{FF2B5EF4-FFF2-40B4-BE49-F238E27FC236}">
                <a16:creationId xmlns:a16="http://schemas.microsoft.com/office/drawing/2014/main" id="{CE23AF5D-29EF-83C9-F38B-200397DE0F94}"/>
              </a:ext>
            </a:extLst>
          </p:cNvPr>
          <p:cNvSpPr txBox="1"/>
          <p:nvPr/>
        </p:nvSpPr>
        <p:spPr>
          <a:xfrm>
            <a:off x="4274587" y="3597812"/>
            <a:ext cx="624867" cy="253916"/>
          </a:xfrm>
          <a:prstGeom prst="rect">
            <a:avLst/>
          </a:prstGeom>
          <a:solidFill>
            <a:schemeClr val="bg1"/>
          </a:solidFill>
        </p:spPr>
        <p:txBody>
          <a:bodyPr wrap="square" rtlCol="0">
            <a:spAutoFit/>
          </a:bodyPr>
          <a:lstStyle/>
          <a:p>
            <a:r>
              <a:rPr lang="en-US" sz="1050">
                <a:solidFill>
                  <a:schemeClr val="tx1">
                    <a:lumMod val="65000"/>
                    <a:lumOff val="35000"/>
                  </a:schemeClr>
                </a:solidFill>
              </a:rPr>
              <a:t>30-50%</a:t>
            </a:r>
          </a:p>
        </p:txBody>
      </p:sp>
      <p:pic>
        <p:nvPicPr>
          <p:cNvPr id="7" name="Picture 6">
            <a:extLst>
              <a:ext uri="{FF2B5EF4-FFF2-40B4-BE49-F238E27FC236}">
                <a16:creationId xmlns:a16="http://schemas.microsoft.com/office/drawing/2014/main" id="{EFD0C779-2C62-FF96-6E9D-06C070156645}"/>
              </a:ext>
            </a:extLst>
          </p:cNvPr>
          <p:cNvPicPr>
            <a:picLocks noChangeAspect="1"/>
          </p:cNvPicPr>
          <p:nvPr/>
        </p:nvPicPr>
        <p:blipFill>
          <a:blip r:embed="rId2">
            <a:extLst>
              <a:ext uri="{28A0092B-C50C-407E-A947-70E740481C1C}">
                <a14:useLocalDpi xmlns:a14="http://schemas.microsoft.com/office/drawing/2010/main" val="0"/>
              </a:ext>
            </a:extLst>
          </a:blip>
          <a:srcRect t="428" b="428"/>
          <a:stretch/>
        </p:blipFill>
        <p:spPr>
          <a:xfrm>
            <a:off x="2017746" y="857251"/>
            <a:ext cx="5108509" cy="3428999"/>
          </a:xfrm>
          <a:prstGeom prst="rect">
            <a:avLst/>
          </a:prstGeom>
        </p:spPr>
      </p:pic>
      <p:sp>
        <p:nvSpPr>
          <p:cNvPr id="4" name="Oval 3">
            <a:extLst>
              <a:ext uri="{FF2B5EF4-FFF2-40B4-BE49-F238E27FC236}">
                <a16:creationId xmlns:a16="http://schemas.microsoft.com/office/drawing/2014/main" id="{3897D3F4-6CB0-6F4E-B45C-942A2F32F4BF}"/>
              </a:ext>
            </a:extLst>
          </p:cNvPr>
          <p:cNvSpPr/>
          <p:nvPr/>
        </p:nvSpPr>
        <p:spPr>
          <a:xfrm>
            <a:off x="1670959" y="2264885"/>
            <a:ext cx="5679620" cy="474888"/>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11256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2000" tmFilter="0, 0; .2, .5; .8, .5; 1, 0"/>
                                        <p:tgtEl>
                                          <p:spTgt spid="4"/>
                                        </p:tgtEl>
                                      </p:cBhvr>
                                    </p:animEffect>
                                    <p:animScale>
                                      <p:cBhvr>
                                        <p:cTn id="7" dur="100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2667000" y="2971800"/>
            <a:ext cx="6324600" cy="1543050"/>
          </a:xfrm>
        </p:spPr>
        <p:txBody>
          <a:bodyPr/>
          <a:lstStyle/>
          <a:p>
            <a:r>
              <a:rPr lang="en-US"/>
              <a:t>Building the Case for Smart Investment</a:t>
            </a:r>
          </a:p>
        </p:txBody>
      </p:sp>
    </p:spTree>
    <p:extLst>
      <p:ext uri="{BB962C8B-B14F-4D97-AF65-F5344CB8AC3E}">
        <p14:creationId xmlns:p14="http://schemas.microsoft.com/office/powerpoint/2010/main" val="7268491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518B1-DF31-8D5B-E8AC-D71FE2D8BDA7}"/>
              </a:ext>
            </a:extLst>
          </p:cNvPr>
          <p:cNvSpPr>
            <a:spLocks noGrp="1"/>
          </p:cNvSpPr>
          <p:nvPr>
            <p:ph type="title"/>
          </p:nvPr>
        </p:nvSpPr>
        <p:spPr/>
        <p:txBody>
          <a:bodyPr/>
          <a:lstStyle/>
          <a:p>
            <a:r>
              <a:rPr lang="en-US" dirty="0"/>
              <a:t>SRF Lead Service Line Replacement Funding</a:t>
            </a:r>
          </a:p>
        </p:txBody>
      </p:sp>
      <p:sp>
        <p:nvSpPr>
          <p:cNvPr id="3" name="Content Placeholder 2">
            <a:extLst>
              <a:ext uri="{FF2B5EF4-FFF2-40B4-BE49-F238E27FC236}">
                <a16:creationId xmlns:a16="http://schemas.microsoft.com/office/drawing/2014/main" id="{BDB3E451-0E3D-05E8-A371-3DDEAE0BD193}"/>
              </a:ext>
            </a:extLst>
          </p:cNvPr>
          <p:cNvSpPr>
            <a:spLocks noGrp="1"/>
          </p:cNvSpPr>
          <p:nvPr>
            <p:ph idx="1"/>
          </p:nvPr>
        </p:nvSpPr>
        <p:spPr/>
        <p:txBody>
          <a:bodyPr/>
          <a:lstStyle/>
          <a:p>
            <a:pPr marL="0" indent="0">
              <a:buNone/>
            </a:pPr>
            <a:r>
              <a:rPr lang="en-US" dirty="0"/>
              <a:t>For entities seeking funding via a loan for lead service line replacement activities, the following applies:</a:t>
            </a:r>
          </a:p>
          <a:p>
            <a:r>
              <a:rPr lang="en-US" dirty="0"/>
              <a:t>$202M available</a:t>
            </a:r>
          </a:p>
          <a:p>
            <a:r>
              <a:rPr lang="en-US" dirty="0"/>
              <a:t>0.5% interest rates on LSL loans for </a:t>
            </a:r>
            <a:r>
              <a:rPr lang="en-US" b="1" u="sng" dirty="0"/>
              <a:t>ANY</a:t>
            </a:r>
            <a:r>
              <a:rPr lang="en-US" dirty="0"/>
              <a:t> entity, large or small, disadvantaged or not</a:t>
            </a:r>
          </a:p>
          <a:p>
            <a:r>
              <a:rPr lang="en-US" b="1" u="sng" dirty="0"/>
              <a:t>50%</a:t>
            </a:r>
            <a:r>
              <a:rPr lang="en-US" dirty="0"/>
              <a:t> principal forgiveness for any disadvantaged community regardless of size</a:t>
            </a:r>
          </a:p>
          <a:p>
            <a:r>
              <a:rPr lang="en-US" b="1" u="sng" dirty="0"/>
              <a:t>Funds are expiring soon!</a:t>
            </a:r>
          </a:p>
        </p:txBody>
      </p:sp>
    </p:spTree>
    <p:extLst>
      <p:ext uri="{BB962C8B-B14F-4D97-AF65-F5344CB8AC3E}">
        <p14:creationId xmlns:p14="http://schemas.microsoft.com/office/powerpoint/2010/main" val="40873074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257300" y="133352"/>
            <a:ext cx="6629400" cy="619125"/>
          </a:xfrm>
        </p:spPr>
        <p:txBody>
          <a:bodyPr anchor="ctr">
            <a:normAutofit/>
          </a:bodyPr>
          <a:lstStyle/>
          <a:p>
            <a:r>
              <a:rPr lang="en-US" dirty="0"/>
              <a:t>Clean Water SRF: Financial Status</a:t>
            </a:r>
          </a:p>
        </p:txBody>
      </p:sp>
      <p:pic>
        <p:nvPicPr>
          <p:cNvPr id="6" name="Picture 5">
            <a:extLst>
              <a:ext uri="{FF2B5EF4-FFF2-40B4-BE49-F238E27FC236}">
                <a16:creationId xmlns:a16="http://schemas.microsoft.com/office/drawing/2014/main" id="{E24F5CF2-F345-1852-41FD-EAF66CEE7AF4}"/>
              </a:ext>
            </a:extLst>
          </p:cNvPr>
          <p:cNvPicPr>
            <a:picLocks noChangeAspect="1"/>
          </p:cNvPicPr>
          <p:nvPr/>
        </p:nvPicPr>
        <p:blipFill>
          <a:blip r:embed="rId3"/>
          <a:srcRect r="20000" b="20139"/>
          <a:stretch/>
        </p:blipFill>
        <p:spPr>
          <a:xfrm>
            <a:off x="1389428" y="845058"/>
            <a:ext cx="6365145" cy="3718849"/>
          </a:xfrm>
          <a:prstGeom prst="rect">
            <a:avLst/>
          </a:prstGeom>
          <a:noFill/>
        </p:spPr>
      </p:pic>
    </p:spTree>
    <p:extLst>
      <p:ext uri="{BB962C8B-B14F-4D97-AF65-F5344CB8AC3E}">
        <p14:creationId xmlns:p14="http://schemas.microsoft.com/office/powerpoint/2010/main" val="1934799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C0661-5783-43FA-8779-3C07F14C8215}"/>
              </a:ext>
            </a:extLst>
          </p:cNvPr>
          <p:cNvSpPr>
            <a:spLocks noGrp="1"/>
          </p:cNvSpPr>
          <p:nvPr>
            <p:ph type="title"/>
          </p:nvPr>
        </p:nvSpPr>
        <p:spPr/>
        <p:txBody>
          <a:bodyPr/>
          <a:lstStyle/>
          <a:p>
            <a:r>
              <a:rPr lang="en-US" dirty="0"/>
              <a:t>CWSRF Subsidy for Traditional Projects</a:t>
            </a:r>
          </a:p>
        </p:txBody>
      </p:sp>
      <p:sp>
        <p:nvSpPr>
          <p:cNvPr id="3" name="Content Placeholder 2">
            <a:extLst>
              <a:ext uri="{FF2B5EF4-FFF2-40B4-BE49-F238E27FC236}">
                <a16:creationId xmlns:a16="http://schemas.microsoft.com/office/drawing/2014/main" id="{F8928549-2C76-468F-807F-396B4B86D5E8}"/>
              </a:ext>
            </a:extLst>
          </p:cNvPr>
          <p:cNvSpPr>
            <a:spLocks noGrp="1"/>
          </p:cNvSpPr>
          <p:nvPr>
            <p:ph idx="1"/>
          </p:nvPr>
        </p:nvSpPr>
        <p:spPr>
          <a:xfrm>
            <a:off x="1257300" y="857250"/>
            <a:ext cx="4171950" cy="4171950"/>
          </a:xfrm>
        </p:spPr>
        <p:txBody>
          <a:bodyPr vert="horz" lIns="68580" tIns="34290" rIns="68580" bIns="34290" rtlCol="0" anchor="t">
            <a:normAutofit/>
          </a:bodyPr>
          <a:lstStyle/>
          <a:p>
            <a:pPr lvl="1"/>
            <a:endParaRPr lang="en-US"/>
          </a:p>
          <a:p>
            <a:pPr lvl="1"/>
            <a:endParaRPr lang="en-US"/>
          </a:p>
          <a:p>
            <a:pPr lvl="1"/>
            <a:endParaRPr lang="en-US"/>
          </a:p>
          <a:p>
            <a:pPr lvl="1"/>
            <a:endParaRPr lang="en-US"/>
          </a:p>
          <a:p>
            <a:pPr lvl="1"/>
            <a:endParaRPr lang="en-US"/>
          </a:p>
          <a:p>
            <a:pPr marL="257175" indent="-257175" defTabSz="685800">
              <a:buClr>
                <a:srgbClr val="FF0F00"/>
              </a:buClr>
              <a:defRPr/>
            </a:pPr>
            <a:endParaRPr lang="en-US" sz="1275">
              <a:solidFill>
                <a:prstClr val="black"/>
              </a:solidFill>
              <a:latin typeface="Open Sans"/>
              <a:ea typeface="Open Sans"/>
              <a:cs typeface="Open Sans"/>
            </a:endParaRPr>
          </a:p>
          <a:p>
            <a:pPr marL="257175" indent="-257175" defTabSz="685800">
              <a:buClr>
                <a:srgbClr val="FF0F00"/>
              </a:buClr>
              <a:defRPr/>
            </a:pPr>
            <a:endParaRPr lang="en-US" sz="1275">
              <a:solidFill>
                <a:prstClr val="black"/>
              </a:solidFill>
              <a:latin typeface="Open Sans"/>
              <a:ea typeface="Open Sans"/>
              <a:cs typeface="Open Sans"/>
            </a:endParaRPr>
          </a:p>
          <a:p>
            <a:pPr marL="257175" indent="-257175" defTabSz="685800">
              <a:buClr>
                <a:srgbClr val="FF0F00"/>
              </a:buClr>
              <a:defRPr/>
            </a:pPr>
            <a:endParaRPr lang="en-US" sz="1275">
              <a:solidFill>
                <a:prstClr val="black"/>
              </a:solidFill>
              <a:latin typeface="Open Sans"/>
              <a:ea typeface="Open Sans"/>
              <a:cs typeface="Open Sans"/>
            </a:endParaRPr>
          </a:p>
          <a:p>
            <a:pPr marL="257175" indent="-257175" defTabSz="685800">
              <a:buClr>
                <a:srgbClr val="FF0F00"/>
              </a:buClr>
              <a:defRPr/>
            </a:pPr>
            <a:endParaRPr lang="en-US" sz="1275">
              <a:solidFill>
                <a:prstClr val="black"/>
              </a:solidFill>
              <a:latin typeface="Open Sans"/>
              <a:ea typeface="Open Sans"/>
              <a:cs typeface="Open Sans"/>
            </a:endParaRPr>
          </a:p>
          <a:p>
            <a:pPr marL="257175" indent="-257175" defTabSz="685800">
              <a:buClr>
                <a:srgbClr val="FF0F00"/>
              </a:buClr>
              <a:defRPr/>
            </a:pPr>
            <a:endParaRPr lang="en-US" sz="1275">
              <a:solidFill>
                <a:prstClr val="black"/>
              </a:solidFill>
              <a:latin typeface="Open Sans"/>
              <a:ea typeface="Open Sans"/>
              <a:cs typeface="Open Sans"/>
            </a:endParaRPr>
          </a:p>
          <a:p>
            <a:pPr marL="257175" indent="-257175" defTabSz="685800">
              <a:buClr>
                <a:srgbClr val="FF0F00"/>
              </a:buClr>
              <a:defRPr/>
            </a:pPr>
            <a:endParaRPr lang="en-US" sz="1275">
              <a:solidFill>
                <a:prstClr val="black"/>
              </a:solidFill>
              <a:latin typeface="Open Sans"/>
              <a:ea typeface="Open Sans"/>
              <a:cs typeface="Open Sans"/>
            </a:endParaRPr>
          </a:p>
        </p:txBody>
      </p:sp>
      <p:pic>
        <p:nvPicPr>
          <p:cNvPr id="5" name="Picture 4">
            <a:extLst>
              <a:ext uri="{FF2B5EF4-FFF2-40B4-BE49-F238E27FC236}">
                <a16:creationId xmlns:a16="http://schemas.microsoft.com/office/drawing/2014/main" id="{3207B56C-F0AA-395D-D70E-F6624011F385}"/>
              </a:ext>
            </a:extLst>
          </p:cNvPr>
          <p:cNvPicPr>
            <a:picLocks noChangeAspect="1"/>
          </p:cNvPicPr>
          <p:nvPr/>
        </p:nvPicPr>
        <p:blipFill>
          <a:blip r:embed="rId2"/>
          <a:srcRect r="19448" b="19884"/>
          <a:stretch/>
        </p:blipFill>
        <p:spPr>
          <a:xfrm>
            <a:off x="1997481" y="817959"/>
            <a:ext cx="5149038" cy="3468291"/>
          </a:xfrm>
          <a:prstGeom prst="rect">
            <a:avLst/>
          </a:prstGeom>
        </p:spPr>
      </p:pic>
      <p:sp>
        <p:nvSpPr>
          <p:cNvPr id="4" name="Oval 3">
            <a:extLst>
              <a:ext uri="{FF2B5EF4-FFF2-40B4-BE49-F238E27FC236}">
                <a16:creationId xmlns:a16="http://schemas.microsoft.com/office/drawing/2014/main" id="{B87F08E3-D8F7-326D-BA1D-DA7C8BA13440}"/>
              </a:ext>
            </a:extLst>
          </p:cNvPr>
          <p:cNvSpPr/>
          <p:nvPr/>
        </p:nvSpPr>
        <p:spPr>
          <a:xfrm>
            <a:off x="1913886" y="2216022"/>
            <a:ext cx="5396953" cy="49685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58117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2000" tmFilter="0, 0; .2, .5; .8, .5; 1, 0"/>
                                        <p:tgtEl>
                                          <p:spTgt spid="4"/>
                                        </p:tgtEl>
                                      </p:cBhvr>
                                    </p:animEffect>
                                    <p:animScale>
                                      <p:cBhvr>
                                        <p:cTn id="7" dur="100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1AF47-A349-EF4C-9798-53F650027CAE}"/>
              </a:ext>
            </a:extLst>
          </p:cNvPr>
          <p:cNvSpPr>
            <a:spLocks noGrp="1"/>
          </p:cNvSpPr>
          <p:nvPr>
            <p:ph type="title"/>
          </p:nvPr>
        </p:nvSpPr>
        <p:spPr/>
        <p:txBody>
          <a:bodyPr/>
          <a:lstStyle/>
          <a:p>
            <a:r>
              <a:rPr lang="en-US"/>
              <a:t>SRF Opportunities</a:t>
            </a:r>
          </a:p>
        </p:txBody>
      </p:sp>
      <p:sp>
        <p:nvSpPr>
          <p:cNvPr id="3" name="Content Placeholder 2">
            <a:extLst>
              <a:ext uri="{FF2B5EF4-FFF2-40B4-BE49-F238E27FC236}">
                <a16:creationId xmlns:a16="http://schemas.microsoft.com/office/drawing/2014/main" id="{1308775B-644E-FE90-B3BF-3C49DF7E87DA}"/>
              </a:ext>
            </a:extLst>
          </p:cNvPr>
          <p:cNvSpPr>
            <a:spLocks noGrp="1"/>
          </p:cNvSpPr>
          <p:nvPr>
            <p:ph idx="1"/>
          </p:nvPr>
        </p:nvSpPr>
        <p:spPr>
          <a:xfrm>
            <a:off x="152400" y="857250"/>
            <a:ext cx="4419600" cy="4171950"/>
          </a:xfrm>
        </p:spPr>
        <p:txBody>
          <a:bodyPr>
            <a:normAutofit fontScale="85000" lnSpcReduction="20000"/>
          </a:bodyPr>
          <a:lstStyle/>
          <a:p>
            <a:r>
              <a:rPr lang="en-US" dirty="0"/>
              <a:t>November 17</a:t>
            </a:r>
            <a:r>
              <a:rPr lang="en-US" baseline="30000" dirty="0"/>
              <a:t>th</a:t>
            </a:r>
            <a:r>
              <a:rPr lang="en-US" dirty="0"/>
              <a:t> – January 5</a:t>
            </a:r>
            <a:r>
              <a:rPr lang="en-US" baseline="30000" dirty="0"/>
              <a:t>th</a:t>
            </a:r>
            <a:r>
              <a:rPr lang="en-US" dirty="0"/>
              <a:t> </a:t>
            </a:r>
          </a:p>
          <a:p>
            <a:r>
              <a:rPr lang="en-US" dirty="0"/>
              <a:t>Clean Water</a:t>
            </a:r>
          </a:p>
          <a:p>
            <a:pPr lvl="1"/>
            <a:r>
              <a:rPr lang="en-US" dirty="0"/>
              <a:t>Traditional and Non-traditional Projects</a:t>
            </a:r>
          </a:p>
          <a:p>
            <a:pPr lvl="1"/>
            <a:r>
              <a:rPr lang="en-US" dirty="0"/>
              <a:t>Helene Disaster Funding</a:t>
            </a:r>
          </a:p>
          <a:p>
            <a:pPr lvl="2"/>
            <a:r>
              <a:rPr lang="en-US" dirty="0"/>
              <a:t>$7.8 million to address wastewater and stormwater systems directly impacted by Hurricane Helene</a:t>
            </a:r>
          </a:p>
          <a:p>
            <a:r>
              <a:rPr lang="en-US" dirty="0"/>
              <a:t>Drinking Water</a:t>
            </a:r>
          </a:p>
          <a:p>
            <a:pPr lvl="1"/>
            <a:r>
              <a:rPr lang="en-US" dirty="0"/>
              <a:t>Traditional and Non-traditional Projects</a:t>
            </a:r>
          </a:p>
          <a:p>
            <a:pPr lvl="1"/>
            <a:r>
              <a:rPr lang="en-US" dirty="0"/>
              <a:t>Lead Service Line Replacement </a:t>
            </a:r>
          </a:p>
          <a:p>
            <a:pPr lvl="1"/>
            <a:r>
              <a:rPr lang="en-US" dirty="0"/>
              <a:t>Helene Disaster Funding</a:t>
            </a:r>
          </a:p>
          <a:p>
            <a:pPr lvl="2"/>
            <a:r>
              <a:rPr lang="en-US" dirty="0"/>
              <a:t>$42 million to address drinking water infrastructure directly impacted by Hurricane Helene</a:t>
            </a:r>
          </a:p>
        </p:txBody>
      </p:sp>
      <p:pic>
        <p:nvPicPr>
          <p:cNvPr id="1026" name="Picture 2" descr="Picture 1774277641, Picture">
            <a:extLst>
              <a:ext uri="{FF2B5EF4-FFF2-40B4-BE49-F238E27FC236}">
                <a16:creationId xmlns:a16="http://schemas.microsoft.com/office/drawing/2014/main" id="{C78967CF-6F8D-DF47-8AD5-5CF6311D83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219200"/>
            <a:ext cx="4229909" cy="270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8959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 y="133352"/>
            <a:ext cx="7802880" cy="619125"/>
          </a:xfrm>
        </p:spPr>
        <p:txBody>
          <a:bodyPr/>
          <a:lstStyle/>
          <a:p>
            <a:r>
              <a:rPr lang="en-US" dirty="0"/>
              <a:t>Applying and Making the List</a:t>
            </a:r>
          </a:p>
        </p:txBody>
      </p:sp>
      <p:sp>
        <p:nvSpPr>
          <p:cNvPr id="6" name="Content Placeholder 2"/>
          <p:cNvSpPr>
            <a:spLocks noGrp="1"/>
          </p:cNvSpPr>
          <p:nvPr>
            <p:ph idx="1"/>
          </p:nvPr>
        </p:nvSpPr>
        <p:spPr>
          <a:xfrm>
            <a:off x="190500" y="895350"/>
            <a:ext cx="8755380" cy="3718849"/>
          </a:xfrm>
        </p:spPr>
        <p:txBody>
          <a:bodyPr vert="horz" lIns="68580" tIns="34290" rIns="68580" bIns="34290" rtlCol="0" anchor="t">
            <a:normAutofit/>
          </a:bodyPr>
          <a:lstStyle/>
          <a:p>
            <a:r>
              <a:rPr lang="en-US" sz="1500" b="1" dirty="0">
                <a:latin typeface="Open Sans"/>
                <a:ea typeface="Open Sans"/>
                <a:cs typeface="Open Sans"/>
              </a:rPr>
              <a:t>SRF can only loan money to applicants with projects on a Priority Ranking List</a:t>
            </a:r>
          </a:p>
          <a:p>
            <a:endParaRPr lang="en-US" sz="1500" dirty="0">
              <a:latin typeface="Open Sans"/>
              <a:ea typeface="Open Sans"/>
              <a:cs typeface="Open Sans"/>
            </a:endParaRPr>
          </a:p>
          <a:p>
            <a:r>
              <a:rPr lang="en-US" sz="1500" dirty="0">
                <a:latin typeface="Open Sans"/>
                <a:ea typeface="Open Sans"/>
                <a:cs typeface="Open Sans"/>
              </a:rPr>
              <a:t>Solicitation for SRF funding is November 17 – Jan 5th</a:t>
            </a:r>
            <a:endParaRPr lang="en-US" sz="1500" b="1" dirty="0">
              <a:latin typeface="Open Sans"/>
              <a:ea typeface="Open Sans"/>
              <a:cs typeface="Open Sans"/>
            </a:endParaRPr>
          </a:p>
          <a:p>
            <a:pPr marL="0" indent="0">
              <a:buNone/>
            </a:pPr>
            <a:endParaRPr lang="en-US" sz="1500" b="1" dirty="0"/>
          </a:p>
          <a:p>
            <a:r>
              <a:rPr lang="en-US" sz="1500" dirty="0">
                <a:latin typeface="Open Sans"/>
                <a:ea typeface="Open Sans"/>
                <a:cs typeface="Open Sans"/>
              </a:rPr>
              <a:t>Applicants seeking funding </a:t>
            </a:r>
            <a:r>
              <a:rPr lang="en-US" sz="1500" b="1" dirty="0">
                <a:latin typeface="Open Sans"/>
                <a:ea typeface="Open Sans"/>
                <a:cs typeface="Open Sans"/>
              </a:rPr>
              <a:t>must submit </a:t>
            </a:r>
            <a:r>
              <a:rPr lang="en-US" sz="1500" dirty="0">
                <a:latin typeface="Open Sans"/>
                <a:ea typeface="Open Sans"/>
                <a:cs typeface="Open Sans"/>
              </a:rPr>
              <a:t>a Questionnaire </a:t>
            </a:r>
          </a:p>
          <a:p>
            <a:endParaRPr lang="en-US" sz="1500" dirty="0">
              <a:latin typeface="Open Sans"/>
              <a:ea typeface="Open Sans"/>
              <a:cs typeface="Open Sans"/>
            </a:endParaRPr>
          </a:p>
          <a:p>
            <a:r>
              <a:rPr lang="en-US" sz="1500" dirty="0">
                <a:latin typeface="Open Sans"/>
                <a:ea typeface="Open Sans"/>
                <a:cs typeface="Open Sans"/>
              </a:rPr>
              <a:t>Access to Questionnaires is through the </a:t>
            </a:r>
            <a:r>
              <a:rPr lang="en-US" sz="1500" dirty="0">
                <a:solidFill>
                  <a:schemeClr val="tx2">
                    <a:lumMod val="60000"/>
                    <a:lumOff val="40000"/>
                  </a:schemeClr>
                </a:solidFill>
                <a:latin typeface="Open Sans"/>
                <a:ea typeface="Open Sans"/>
                <a:cs typeface="Open Sans"/>
                <a:hlinkClick r:id="rId3"/>
              </a:rPr>
              <a:t>grants management system (GMS) </a:t>
            </a:r>
            <a:r>
              <a:rPr lang="en-US" sz="1500" dirty="0">
                <a:latin typeface="Open Sans"/>
                <a:ea typeface="Open Sans"/>
                <a:cs typeface="Open Sans"/>
              </a:rPr>
              <a:t>portal at TDEC</a:t>
            </a:r>
          </a:p>
          <a:p>
            <a:endParaRPr lang="en-US" sz="1500" dirty="0">
              <a:latin typeface="Open Sans"/>
              <a:ea typeface="Open Sans"/>
              <a:cs typeface="Open Sans"/>
            </a:endParaRPr>
          </a:p>
          <a:p>
            <a:r>
              <a:rPr lang="en-US" sz="1500" dirty="0">
                <a:latin typeface="Open Sans"/>
                <a:ea typeface="Open Sans"/>
                <a:cs typeface="Open Sans"/>
              </a:rPr>
              <a:t>Applicants must meet </a:t>
            </a:r>
            <a:r>
              <a:rPr lang="en-US" sz="1500" u="sng" dirty="0">
                <a:latin typeface="Open Sans"/>
                <a:ea typeface="Open Sans"/>
                <a:cs typeface="Open Sans"/>
              </a:rPr>
              <a:t>rankability requirements </a:t>
            </a:r>
            <a:r>
              <a:rPr lang="en-US" sz="1500" dirty="0">
                <a:latin typeface="Open Sans"/>
                <a:ea typeface="Open Sans"/>
                <a:cs typeface="Open Sans"/>
              </a:rPr>
              <a:t>to be scored and placed on the list of fundable projects.</a:t>
            </a:r>
          </a:p>
          <a:p>
            <a:pPr marL="0" indent="0">
              <a:buNone/>
            </a:pPr>
            <a:endParaRPr lang="en-US" sz="1500" dirty="0"/>
          </a:p>
          <a:p>
            <a:r>
              <a:rPr lang="en-US" sz="1500" dirty="0">
                <a:latin typeface="Open Sans"/>
                <a:ea typeface="Open Sans"/>
                <a:cs typeface="Open Sans"/>
              </a:rPr>
              <a:t>Projects are scored based on multiple variables, including those that address reducing risks to human health or those working to maintain or improve compliance with SDWA or CWA</a:t>
            </a:r>
            <a:endParaRPr lang="en-US" sz="1500" dirty="0"/>
          </a:p>
          <a:p>
            <a:endParaRPr lang="en-US" sz="1500" dirty="0"/>
          </a:p>
          <a:p>
            <a:pPr marL="0" indent="0">
              <a:buNone/>
            </a:pPr>
            <a:endParaRPr lang="en-US" sz="1500" dirty="0"/>
          </a:p>
          <a:p>
            <a:pPr marL="0" indent="0">
              <a:buNone/>
            </a:pPr>
            <a:endParaRPr lang="en-US" sz="1500" dirty="0"/>
          </a:p>
        </p:txBody>
      </p:sp>
    </p:spTree>
    <p:extLst>
      <p:ext uri="{BB962C8B-B14F-4D97-AF65-F5344CB8AC3E}">
        <p14:creationId xmlns:p14="http://schemas.microsoft.com/office/powerpoint/2010/main" val="41312553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9EB8D-9463-EF59-6413-740699A379A9}"/>
              </a:ext>
            </a:extLst>
          </p:cNvPr>
          <p:cNvSpPr>
            <a:spLocks noGrp="1"/>
          </p:cNvSpPr>
          <p:nvPr>
            <p:ph type="title"/>
          </p:nvPr>
        </p:nvSpPr>
        <p:spPr/>
        <p:txBody>
          <a:bodyPr/>
          <a:lstStyle/>
          <a:p>
            <a:r>
              <a:rPr lang="en-US">
                <a:latin typeface="PermianSlabSerifTypeface"/>
              </a:rPr>
              <a:t>Proposed Projects, Rankability, and the PRLs</a:t>
            </a:r>
            <a:endParaRPr lang="en-US"/>
          </a:p>
        </p:txBody>
      </p:sp>
      <p:sp>
        <p:nvSpPr>
          <p:cNvPr id="3" name="Content Placeholder 2">
            <a:extLst>
              <a:ext uri="{FF2B5EF4-FFF2-40B4-BE49-F238E27FC236}">
                <a16:creationId xmlns:a16="http://schemas.microsoft.com/office/drawing/2014/main" id="{D0151288-F66D-AA1F-74E7-8B98367950FC}"/>
              </a:ext>
            </a:extLst>
          </p:cNvPr>
          <p:cNvSpPr>
            <a:spLocks noGrp="1"/>
          </p:cNvSpPr>
          <p:nvPr>
            <p:ph idx="1"/>
          </p:nvPr>
        </p:nvSpPr>
        <p:spPr>
          <a:xfrm>
            <a:off x="1587970" y="895350"/>
            <a:ext cx="5831747" cy="3718849"/>
          </a:xfrm>
        </p:spPr>
        <p:txBody>
          <a:bodyPr vert="horz" lIns="68580" tIns="34290" rIns="68580" bIns="34290" rtlCol="0" anchor="t">
            <a:normAutofit/>
          </a:bodyPr>
          <a:lstStyle/>
          <a:p>
            <a:pPr algn="just"/>
            <a:r>
              <a:rPr lang="en-US" dirty="0">
                <a:latin typeface="Open Sans"/>
                <a:ea typeface="Open Sans"/>
                <a:cs typeface="Open Sans"/>
              </a:rPr>
              <a:t>The term </a:t>
            </a:r>
            <a:r>
              <a:rPr lang="en-US" u="sng" dirty="0" err="1">
                <a:latin typeface="Open Sans"/>
                <a:ea typeface="Open Sans"/>
                <a:cs typeface="Open Sans"/>
              </a:rPr>
              <a:t>Rankablility</a:t>
            </a:r>
            <a:r>
              <a:rPr lang="en-US" dirty="0">
                <a:latin typeface="Open Sans"/>
                <a:ea typeface="Open Sans"/>
                <a:cs typeface="Open Sans"/>
              </a:rPr>
              <a:t> refers to an applicant's ability to meet the following criteria:</a:t>
            </a:r>
            <a:endParaRPr lang="en-US" dirty="0"/>
          </a:p>
          <a:p>
            <a:pPr algn="just">
              <a:buAutoNum type="arabicPeriod"/>
            </a:pPr>
            <a:endParaRPr lang="en-US" sz="1200" dirty="0">
              <a:latin typeface="Open Sans"/>
              <a:ea typeface="Open Sans"/>
              <a:cs typeface="Open Sans"/>
            </a:endParaRPr>
          </a:p>
          <a:p>
            <a:pPr marL="685800" lvl="2" indent="0" algn="just">
              <a:buNone/>
            </a:pPr>
            <a:r>
              <a:rPr lang="en-US" sz="1500" dirty="0">
                <a:latin typeface="Open Sans"/>
                <a:ea typeface="Open Sans"/>
                <a:cs typeface="Open Sans"/>
              </a:rPr>
              <a:t>Applicants must </a:t>
            </a:r>
            <a:r>
              <a:rPr lang="en-US" sz="1500" b="1" dirty="0">
                <a:latin typeface="Open Sans"/>
                <a:ea typeface="Open Sans"/>
                <a:cs typeface="Open Sans"/>
              </a:rPr>
              <a:t>attest</a:t>
            </a:r>
            <a:r>
              <a:rPr lang="en-US" sz="1500" dirty="0">
                <a:latin typeface="Open Sans"/>
                <a:ea typeface="Open Sans"/>
                <a:cs typeface="Open Sans"/>
              </a:rPr>
              <a:t> to:</a:t>
            </a:r>
          </a:p>
          <a:p>
            <a:pPr marL="1285875" lvl="3" indent="-257175" algn="just">
              <a:buAutoNum type="arabicPeriod"/>
            </a:pPr>
            <a:r>
              <a:rPr lang="en-US" sz="1500" dirty="0">
                <a:latin typeface="Open Sans"/>
                <a:ea typeface="Open Sans"/>
                <a:cs typeface="Open Sans"/>
              </a:rPr>
              <a:t>The community submitted the last 3 fiscal years of audited financial statements to the comptroller’s office; and</a:t>
            </a:r>
          </a:p>
          <a:p>
            <a:pPr marL="1285875" lvl="3" indent="-257175" algn="just">
              <a:buAutoNum type="arabicPeriod"/>
            </a:pPr>
            <a:r>
              <a:rPr lang="en-US" sz="1500" dirty="0">
                <a:latin typeface="Open Sans"/>
                <a:ea typeface="Open Sans"/>
                <a:cs typeface="Open Sans"/>
              </a:rPr>
              <a:t>A facilities plan or other planning document has been or is being developed for this project.</a:t>
            </a:r>
          </a:p>
          <a:p>
            <a:endParaRPr lang="en-US" dirty="0"/>
          </a:p>
        </p:txBody>
      </p:sp>
    </p:spTree>
    <p:extLst>
      <p:ext uri="{BB962C8B-B14F-4D97-AF65-F5344CB8AC3E}">
        <p14:creationId xmlns:p14="http://schemas.microsoft.com/office/powerpoint/2010/main" val="12055242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E1236-BB1B-924B-C412-25D2660222E7}"/>
              </a:ext>
            </a:extLst>
          </p:cNvPr>
          <p:cNvSpPr>
            <a:spLocks noGrp="1"/>
          </p:cNvSpPr>
          <p:nvPr>
            <p:ph type="title"/>
          </p:nvPr>
        </p:nvSpPr>
        <p:spPr/>
        <p:txBody>
          <a:bodyPr/>
          <a:lstStyle/>
          <a:p>
            <a:r>
              <a:rPr lang="en-US" sz="2175"/>
              <a:t>Ranked vs Unranked Projects</a:t>
            </a:r>
            <a:endParaRPr lang="en-US"/>
          </a:p>
        </p:txBody>
      </p:sp>
      <p:sp>
        <p:nvSpPr>
          <p:cNvPr id="3" name="Content Placeholder 2">
            <a:extLst>
              <a:ext uri="{FF2B5EF4-FFF2-40B4-BE49-F238E27FC236}">
                <a16:creationId xmlns:a16="http://schemas.microsoft.com/office/drawing/2014/main" id="{17598D99-42D2-17BA-A739-3994677AD6D0}"/>
              </a:ext>
            </a:extLst>
          </p:cNvPr>
          <p:cNvSpPr>
            <a:spLocks noGrp="1"/>
          </p:cNvSpPr>
          <p:nvPr>
            <p:ph idx="1"/>
          </p:nvPr>
        </p:nvSpPr>
        <p:spPr>
          <a:xfrm>
            <a:off x="1501244" y="895351"/>
            <a:ext cx="6005198" cy="3121478"/>
          </a:xfrm>
        </p:spPr>
        <p:txBody>
          <a:bodyPr vert="horz" lIns="68580" tIns="34290" rIns="68580" bIns="34290" rtlCol="0" anchor="t">
            <a:normAutofit fontScale="70000" lnSpcReduction="20000"/>
          </a:bodyPr>
          <a:lstStyle/>
          <a:p>
            <a:pPr algn="just"/>
            <a:r>
              <a:rPr lang="en-US" u="sng">
                <a:latin typeface="Open Sans"/>
                <a:ea typeface="Open Sans"/>
                <a:cs typeface="Open Sans"/>
              </a:rPr>
              <a:t>Ranked Projects</a:t>
            </a:r>
            <a:endParaRPr lang="en-US"/>
          </a:p>
          <a:p>
            <a:pPr lvl="1" algn="just"/>
            <a:r>
              <a:rPr lang="en-US">
                <a:latin typeface="Open Sans"/>
                <a:ea typeface="Open Sans"/>
                <a:cs typeface="Open Sans"/>
              </a:rPr>
              <a:t>The PRL contains a list of all eligible projects that entities provided during the solicitation period. All projects that meet the definition of rankability were scored, ranked, and listed above the Ranking Line on the PRL</a:t>
            </a:r>
          </a:p>
          <a:p>
            <a:pPr marL="342900" lvl="1" indent="0" algn="just">
              <a:buNone/>
            </a:pPr>
            <a:endParaRPr lang="en-US">
              <a:latin typeface="Open Sans"/>
              <a:ea typeface="Open Sans"/>
              <a:cs typeface="Open Sans"/>
            </a:endParaRPr>
          </a:p>
          <a:p>
            <a:pPr algn="just"/>
            <a:r>
              <a:rPr lang="en-US" u="sng">
                <a:latin typeface="Open Sans"/>
                <a:ea typeface="Open Sans"/>
                <a:cs typeface="Open Sans"/>
              </a:rPr>
              <a:t>Unranked Projects</a:t>
            </a:r>
          </a:p>
          <a:p>
            <a:pPr lvl="1" algn="just"/>
            <a:r>
              <a:rPr lang="en-US">
                <a:latin typeface="Open Sans"/>
                <a:ea typeface="Open Sans"/>
                <a:cs typeface="Open Sans"/>
              </a:rPr>
              <a:t>Did not meet the minimum rankability criteria</a:t>
            </a:r>
          </a:p>
          <a:p>
            <a:pPr lvl="1" algn="just"/>
            <a:r>
              <a:rPr lang="en-US">
                <a:latin typeface="Open Sans"/>
                <a:ea typeface="Open Sans"/>
                <a:cs typeface="Open Sans"/>
              </a:rPr>
              <a:t>Projects not ranked are listed below the Ranking Line.</a:t>
            </a:r>
          </a:p>
          <a:p>
            <a:pPr lvl="1" algn="just"/>
            <a:r>
              <a:rPr lang="en-US">
                <a:latin typeface="Open Sans"/>
                <a:ea typeface="Open Sans"/>
                <a:cs typeface="Open Sans"/>
              </a:rPr>
              <a:t>In the event ranked projects are bypassed and additional funds are available, SRF will reach out to unranked applicants and provide an opportunity to correct deficiencies, get ranked, and continue through the funding process.</a:t>
            </a:r>
          </a:p>
        </p:txBody>
      </p:sp>
    </p:spTree>
    <p:extLst>
      <p:ext uri="{BB962C8B-B14F-4D97-AF65-F5344CB8AC3E}">
        <p14:creationId xmlns:p14="http://schemas.microsoft.com/office/powerpoint/2010/main" val="32199296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257300" y="133352"/>
            <a:ext cx="6629400" cy="619125"/>
          </a:xfrm>
        </p:spPr>
        <p:txBody>
          <a:bodyPr/>
          <a:lstStyle/>
          <a:p>
            <a:r>
              <a:rPr lang="en-US" dirty="0"/>
              <a:t>Funding Projects</a:t>
            </a:r>
          </a:p>
        </p:txBody>
      </p:sp>
      <p:sp>
        <p:nvSpPr>
          <p:cNvPr id="6" name="Content Placeholder 2"/>
          <p:cNvSpPr>
            <a:spLocks noGrp="1"/>
          </p:cNvSpPr>
          <p:nvPr>
            <p:ph idx="1"/>
          </p:nvPr>
        </p:nvSpPr>
        <p:spPr>
          <a:xfrm>
            <a:off x="1314450" y="895350"/>
            <a:ext cx="6572250" cy="3718849"/>
          </a:xfrm>
        </p:spPr>
        <p:txBody>
          <a:bodyPr vert="horz" lIns="68580" tIns="34290" rIns="68580" bIns="34290" rtlCol="0" anchor="t">
            <a:normAutofit/>
          </a:bodyPr>
          <a:lstStyle/>
          <a:p>
            <a:r>
              <a:rPr lang="en-US" sz="1500" dirty="0">
                <a:latin typeface="Open Sans"/>
                <a:ea typeface="Open Sans"/>
                <a:cs typeface="Open Sans"/>
              </a:rPr>
              <a:t>Scored projects are ranked based on the highest number of priority points awarded. </a:t>
            </a:r>
            <a:r>
              <a:rPr lang="en-US" sz="1500" dirty="0" err="1">
                <a:latin typeface="Open Sans"/>
                <a:ea typeface="Open Sans"/>
                <a:cs typeface="Open Sans"/>
              </a:rPr>
              <a:t>Rankable</a:t>
            </a:r>
            <a:r>
              <a:rPr lang="en-US" sz="1500" dirty="0">
                <a:latin typeface="Open Sans"/>
                <a:ea typeface="Open Sans"/>
                <a:cs typeface="Open Sans"/>
              </a:rPr>
              <a:t> projects appear on the </a:t>
            </a:r>
            <a:r>
              <a:rPr lang="en-US" sz="1500" b="1" dirty="0">
                <a:latin typeface="Open Sans"/>
                <a:ea typeface="Open Sans"/>
                <a:cs typeface="Open Sans"/>
              </a:rPr>
              <a:t>SRF Priority Ranking List (PRL)</a:t>
            </a:r>
          </a:p>
          <a:p>
            <a:pPr marL="0" indent="0">
              <a:buNone/>
            </a:pPr>
            <a:endParaRPr lang="en-US" sz="1500" dirty="0"/>
          </a:p>
          <a:p>
            <a:r>
              <a:rPr lang="en-US" sz="1500" dirty="0">
                <a:latin typeface="Open Sans"/>
                <a:ea typeface="Open Sans"/>
                <a:cs typeface="Open Sans"/>
              </a:rPr>
              <a:t>Applicants on the </a:t>
            </a:r>
            <a:r>
              <a:rPr lang="en-US" sz="1500" b="1" dirty="0">
                <a:latin typeface="Open Sans"/>
                <a:ea typeface="Open Sans"/>
                <a:cs typeface="Open Sans"/>
              </a:rPr>
              <a:t>PRL</a:t>
            </a:r>
            <a:r>
              <a:rPr lang="en-US" sz="1500" dirty="0">
                <a:latin typeface="Open Sans"/>
                <a:ea typeface="Open Sans"/>
                <a:cs typeface="Open Sans"/>
              </a:rPr>
              <a:t> will receive a </a:t>
            </a:r>
            <a:r>
              <a:rPr lang="en-US" sz="1500" b="1" dirty="0">
                <a:latin typeface="Open Sans"/>
                <a:ea typeface="Open Sans"/>
                <a:cs typeface="Open Sans"/>
              </a:rPr>
              <a:t>notification letter </a:t>
            </a:r>
            <a:r>
              <a:rPr lang="en-US" sz="1500" dirty="0">
                <a:latin typeface="Open Sans"/>
                <a:ea typeface="Open Sans"/>
                <a:cs typeface="Open Sans"/>
              </a:rPr>
              <a:t>via GMS about 120 days after submission</a:t>
            </a:r>
          </a:p>
          <a:p>
            <a:pPr marL="0" indent="0">
              <a:buNone/>
            </a:pPr>
            <a:endParaRPr lang="en-US" sz="1500" dirty="0"/>
          </a:p>
          <a:p>
            <a:r>
              <a:rPr lang="en-US" sz="1500" dirty="0">
                <a:latin typeface="Open Sans"/>
                <a:ea typeface="Open Sans"/>
                <a:cs typeface="Open Sans"/>
              </a:rPr>
              <a:t>Applicants that do not respond to the funding notification letter </a:t>
            </a:r>
            <a:r>
              <a:rPr lang="en-US" sz="1500" u="sng" dirty="0">
                <a:latin typeface="Open Sans"/>
                <a:ea typeface="Open Sans"/>
                <a:cs typeface="Open Sans"/>
              </a:rPr>
              <a:t>within 30 days will be </a:t>
            </a:r>
            <a:r>
              <a:rPr lang="en-US" sz="1500" b="1" u="sng" dirty="0">
                <a:latin typeface="Open Sans"/>
                <a:ea typeface="Open Sans"/>
                <a:cs typeface="Open Sans"/>
              </a:rPr>
              <a:t>bypassed</a:t>
            </a:r>
          </a:p>
          <a:p>
            <a:endParaRPr lang="en-US" sz="1500" u="sng" dirty="0">
              <a:latin typeface="Open Sans"/>
              <a:ea typeface="Open Sans"/>
              <a:cs typeface="Open Sans"/>
            </a:endParaRPr>
          </a:p>
          <a:p>
            <a:r>
              <a:rPr lang="en-US" sz="1500" dirty="0">
                <a:latin typeface="Open Sans"/>
                <a:ea typeface="Open Sans"/>
                <a:cs typeface="Open Sans"/>
              </a:rPr>
              <a:t>Unranked projects will be invited to apply again the following fiscal year</a:t>
            </a:r>
          </a:p>
          <a:p>
            <a:endParaRPr lang="en-US" sz="1500" dirty="0"/>
          </a:p>
          <a:p>
            <a:pPr marL="0" indent="0">
              <a:buNone/>
            </a:pPr>
            <a:endParaRPr lang="en-US" sz="1500" dirty="0"/>
          </a:p>
          <a:p>
            <a:pPr marL="0" indent="0">
              <a:buNone/>
            </a:pPr>
            <a:endParaRPr lang="en-US" sz="1500" dirty="0"/>
          </a:p>
        </p:txBody>
      </p:sp>
    </p:spTree>
    <p:extLst>
      <p:ext uri="{BB962C8B-B14F-4D97-AF65-F5344CB8AC3E}">
        <p14:creationId xmlns:p14="http://schemas.microsoft.com/office/powerpoint/2010/main" val="2498730241"/>
      </p:ext>
    </p:extLst>
  </p:cSld>
  <p:clrMapOvr>
    <a:masterClrMapping/>
  </p:clrMapOvr>
  <p:extLst>
    <p:ext uri="{6950BFC3-D8DA-4A85-94F7-54DA5524770B}">
      <p188:commentRel xmlns:p188="http://schemas.microsoft.com/office/powerpoint/2018/8/main" r:id="rId3"/>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 y="133352"/>
            <a:ext cx="8839200" cy="619125"/>
          </a:xfrm>
        </p:spPr>
        <p:txBody>
          <a:bodyPr/>
          <a:lstStyle/>
          <a:p>
            <a:r>
              <a:rPr lang="en-US" dirty="0"/>
              <a:t>Financial &amp; Technical Capacity</a:t>
            </a:r>
          </a:p>
        </p:txBody>
      </p:sp>
      <p:sp>
        <p:nvSpPr>
          <p:cNvPr id="6" name="Content Placeholder 2"/>
          <p:cNvSpPr>
            <a:spLocks noGrp="1"/>
          </p:cNvSpPr>
          <p:nvPr>
            <p:ph idx="1"/>
          </p:nvPr>
        </p:nvSpPr>
        <p:spPr>
          <a:xfrm>
            <a:off x="1314450" y="895350"/>
            <a:ext cx="6572250" cy="3718849"/>
          </a:xfrm>
        </p:spPr>
        <p:txBody>
          <a:bodyPr>
            <a:normAutofit/>
          </a:bodyPr>
          <a:lstStyle/>
          <a:p>
            <a:pPr marL="0" indent="0">
              <a:buNone/>
            </a:pPr>
            <a:endParaRPr lang="en-US" sz="1500" dirty="0"/>
          </a:p>
          <a:p>
            <a:r>
              <a:rPr lang="en-US" sz="1500" dirty="0"/>
              <a:t>SRF will assess the loan applicant’s managerial, technical, and financial capacity prior to recommending the loan for approval to the </a:t>
            </a:r>
            <a:r>
              <a:rPr lang="en-US" sz="1500" b="1" dirty="0"/>
              <a:t>Tennessee Local Development Authority Board</a:t>
            </a:r>
          </a:p>
          <a:p>
            <a:endParaRPr lang="en-US" sz="1500" dirty="0"/>
          </a:p>
          <a:p>
            <a:r>
              <a:rPr lang="en-US" sz="1500" dirty="0"/>
              <a:t>SRF will not recommend approval of loans that cannot demonstrate </a:t>
            </a:r>
            <a:r>
              <a:rPr lang="en-US" sz="1500" b="1" dirty="0"/>
              <a:t>sufficient capacity to operate, maintain, and manage assets</a:t>
            </a:r>
          </a:p>
          <a:p>
            <a:endParaRPr lang="en-US" sz="1500" b="1" dirty="0"/>
          </a:p>
          <a:p>
            <a:r>
              <a:rPr lang="en-US" sz="1500" dirty="0"/>
              <a:t>Entities must have enough revenue to cover requested debt or SRF will recommend rate adjustments to ensure debt is adequately covered</a:t>
            </a:r>
          </a:p>
          <a:p>
            <a:pPr marL="0" indent="0">
              <a:buNone/>
            </a:pPr>
            <a:endParaRPr lang="en-US" sz="1500" dirty="0"/>
          </a:p>
        </p:txBody>
      </p:sp>
    </p:spTree>
    <p:extLst>
      <p:ext uri="{BB962C8B-B14F-4D97-AF65-F5344CB8AC3E}">
        <p14:creationId xmlns:p14="http://schemas.microsoft.com/office/powerpoint/2010/main" val="31984737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AB4B9-57D5-7A75-4E2D-ABA4EE967B3C}"/>
              </a:ext>
            </a:extLst>
          </p:cNvPr>
          <p:cNvSpPr>
            <a:spLocks noGrp="1"/>
          </p:cNvSpPr>
          <p:nvPr>
            <p:ph type="title"/>
          </p:nvPr>
        </p:nvSpPr>
        <p:spPr/>
        <p:txBody>
          <a:bodyPr/>
          <a:lstStyle/>
          <a:p>
            <a:r>
              <a:rPr lang="en-US">
                <a:latin typeface="PermianSlabSerifTypeface"/>
              </a:rPr>
              <a:t>SWIG Opportunities </a:t>
            </a:r>
            <a:endParaRPr lang="en-US" err="1"/>
          </a:p>
        </p:txBody>
      </p:sp>
      <p:sp>
        <p:nvSpPr>
          <p:cNvPr id="3" name="Content Placeholder 2">
            <a:extLst>
              <a:ext uri="{FF2B5EF4-FFF2-40B4-BE49-F238E27FC236}">
                <a16:creationId xmlns:a16="http://schemas.microsoft.com/office/drawing/2014/main" id="{79849D11-4BEB-F474-3EA8-2D5D591DC5A6}"/>
              </a:ext>
            </a:extLst>
          </p:cNvPr>
          <p:cNvSpPr>
            <a:spLocks noGrp="1"/>
          </p:cNvSpPr>
          <p:nvPr>
            <p:ph idx="1"/>
          </p:nvPr>
        </p:nvSpPr>
        <p:spPr>
          <a:xfrm>
            <a:off x="152400" y="857250"/>
            <a:ext cx="5545138" cy="4171950"/>
          </a:xfrm>
        </p:spPr>
        <p:txBody>
          <a:bodyPr vert="horz" lIns="91440" tIns="45720" rIns="91440" bIns="45720" rtlCol="0" anchor="t">
            <a:normAutofit fontScale="92500" lnSpcReduction="20000"/>
          </a:bodyPr>
          <a:lstStyle/>
          <a:p>
            <a:r>
              <a:rPr lang="en-US" sz="2200">
                <a:latin typeface="Open Sans"/>
                <a:ea typeface="Open Sans"/>
                <a:cs typeface="Open Sans"/>
              </a:rPr>
              <a:t>Four new funding opportunities opening </a:t>
            </a:r>
            <a:r>
              <a:rPr lang="en-US" sz="2200" b="1">
                <a:latin typeface="Open Sans"/>
                <a:ea typeface="Open Sans"/>
                <a:cs typeface="Open Sans"/>
              </a:rPr>
              <a:t>November 17</a:t>
            </a:r>
            <a:r>
              <a:rPr lang="en-US" sz="2200" b="1" baseline="30000">
                <a:latin typeface="Open Sans"/>
                <a:ea typeface="Open Sans"/>
                <a:cs typeface="Open Sans"/>
              </a:rPr>
              <a:t>th</a:t>
            </a:r>
          </a:p>
          <a:p>
            <a:pPr lvl="1"/>
            <a:r>
              <a:rPr lang="en-US" sz="1800">
                <a:latin typeface="Open Sans"/>
                <a:ea typeface="Open Sans"/>
                <a:cs typeface="Open Sans"/>
              </a:rPr>
              <a:t>Support for drinking water infrastructure improvements across Tennessee</a:t>
            </a:r>
          </a:p>
          <a:p>
            <a:pPr lvl="1"/>
            <a:r>
              <a:rPr lang="en-US" sz="1800">
                <a:latin typeface="Open Sans"/>
                <a:ea typeface="Open Sans"/>
                <a:cs typeface="Open Sans"/>
              </a:rPr>
              <a:t>Designed to help small, underserved, and disadvantaged communities</a:t>
            </a:r>
          </a:p>
          <a:p>
            <a:pPr lvl="1"/>
            <a:r>
              <a:rPr lang="en-US" sz="1800">
                <a:latin typeface="Open Sans"/>
                <a:ea typeface="Open Sans"/>
                <a:cs typeface="Open Sans"/>
              </a:rPr>
              <a:t>Focused on SDWA compliance and emerging water quality challenges</a:t>
            </a:r>
          </a:p>
          <a:p>
            <a:pPr marL="342900" lvl="1" indent="-342900">
              <a:buFont typeface="Arial" panose="020B0604020202020204" pitchFamily="34" charset="0"/>
              <a:buChar char="•"/>
            </a:pPr>
            <a:r>
              <a:rPr lang="en-US" sz="2400">
                <a:latin typeface="Open Sans"/>
                <a:ea typeface="Open Sans"/>
                <a:cs typeface="Open Sans"/>
              </a:rPr>
              <a:t>Funding Programs:</a:t>
            </a:r>
          </a:p>
          <a:p>
            <a:pPr lvl="1"/>
            <a:r>
              <a:rPr lang="en-US" sz="1800">
                <a:latin typeface="Open Sans"/>
                <a:ea typeface="Open Sans"/>
                <a:cs typeface="Open Sans"/>
              </a:rPr>
              <a:t>Small, Underserved, and Disadvantaged Communities (</a:t>
            </a:r>
            <a:r>
              <a:rPr lang="en-US" sz="1800" b="1">
                <a:latin typeface="Open Sans"/>
                <a:ea typeface="Open Sans"/>
                <a:cs typeface="Open Sans"/>
              </a:rPr>
              <a:t>SUDC</a:t>
            </a:r>
            <a:r>
              <a:rPr lang="en-US" sz="1800">
                <a:latin typeface="Open Sans"/>
                <a:ea typeface="Open Sans"/>
                <a:cs typeface="Open Sans"/>
              </a:rPr>
              <a:t>) Grant</a:t>
            </a:r>
            <a:endParaRPr lang="en-US" sz="1800"/>
          </a:p>
          <a:p>
            <a:pPr lvl="1"/>
            <a:r>
              <a:rPr lang="en-US" sz="1800">
                <a:latin typeface="Open Sans"/>
                <a:ea typeface="Open Sans"/>
                <a:cs typeface="Open Sans"/>
              </a:rPr>
              <a:t>Emerging Contaminants in Small or Disadvantaged Communities (</a:t>
            </a:r>
            <a:r>
              <a:rPr lang="en-US" sz="1800" b="1">
                <a:latin typeface="Open Sans"/>
                <a:ea typeface="Open Sans"/>
                <a:cs typeface="Open Sans"/>
              </a:rPr>
              <a:t>EC-SDC</a:t>
            </a:r>
            <a:r>
              <a:rPr lang="en-US" sz="1800">
                <a:latin typeface="Open Sans"/>
                <a:ea typeface="Open Sans"/>
                <a:cs typeface="Open Sans"/>
              </a:rPr>
              <a:t>) Grant</a:t>
            </a:r>
            <a:endParaRPr lang="en-US" sz="1800"/>
          </a:p>
          <a:p>
            <a:pPr lvl="1"/>
            <a:r>
              <a:rPr lang="en-US" sz="1800">
                <a:latin typeface="Open Sans"/>
                <a:ea typeface="Open Sans"/>
                <a:cs typeface="Open Sans"/>
              </a:rPr>
              <a:t>Lead Service Line Inventory (</a:t>
            </a:r>
            <a:r>
              <a:rPr lang="en-US" sz="1800" b="1">
                <a:latin typeface="Open Sans"/>
                <a:ea typeface="Open Sans"/>
                <a:cs typeface="Open Sans"/>
              </a:rPr>
              <a:t>LSLI</a:t>
            </a:r>
            <a:r>
              <a:rPr lang="en-US" sz="1800">
                <a:latin typeface="Open Sans"/>
                <a:ea typeface="Open Sans"/>
                <a:cs typeface="Open Sans"/>
              </a:rPr>
              <a:t>) Grant</a:t>
            </a:r>
          </a:p>
          <a:p>
            <a:pPr lvl="1"/>
            <a:r>
              <a:rPr lang="en-US" sz="1800">
                <a:latin typeface="Open Sans"/>
                <a:ea typeface="Open Sans"/>
                <a:cs typeface="Open Sans"/>
              </a:rPr>
              <a:t>Helene Decentralized Systems Disaster Funding</a:t>
            </a:r>
            <a:endParaRPr lang="en-US" sz="1800"/>
          </a:p>
          <a:p>
            <a:endParaRPr lang="en-US" sz="1800">
              <a:latin typeface="Open Sans"/>
              <a:ea typeface="Open Sans"/>
              <a:cs typeface="Open Sans"/>
            </a:endParaRPr>
          </a:p>
        </p:txBody>
      </p:sp>
      <p:pic>
        <p:nvPicPr>
          <p:cNvPr id="5" name="Picture 4">
            <a:extLst>
              <a:ext uri="{FF2B5EF4-FFF2-40B4-BE49-F238E27FC236}">
                <a16:creationId xmlns:a16="http://schemas.microsoft.com/office/drawing/2014/main" id="{4A42784A-1AA9-3F70-5C9F-2622E8CD89E6}"/>
              </a:ext>
            </a:extLst>
          </p:cNvPr>
          <p:cNvPicPr>
            <a:picLocks noChangeAspect="1"/>
          </p:cNvPicPr>
          <p:nvPr/>
        </p:nvPicPr>
        <p:blipFill>
          <a:blip r:embed="rId2"/>
          <a:stretch>
            <a:fillRect/>
          </a:stretch>
        </p:blipFill>
        <p:spPr>
          <a:xfrm>
            <a:off x="6556375" y="1508125"/>
            <a:ext cx="2127250" cy="2127250"/>
          </a:xfrm>
          <a:prstGeom prst="rect">
            <a:avLst/>
          </a:prstGeom>
        </p:spPr>
      </p:pic>
    </p:spTree>
    <p:extLst>
      <p:ext uri="{BB962C8B-B14F-4D97-AF65-F5344CB8AC3E}">
        <p14:creationId xmlns:p14="http://schemas.microsoft.com/office/powerpoint/2010/main" val="2256403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E5E04-90D8-1FE0-286A-F574C8E0021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2222A26-712A-B518-8063-01B0FB97E228}"/>
              </a:ext>
            </a:extLst>
          </p:cNvPr>
          <p:cNvSpPr>
            <a:spLocks noGrp="1"/>
          </p:cNvSpPr>
          <p:nvPr>
            <p:ph type="title"/>
          </p:nvPr>
        </p:nvSpPr>
        <p:spPr>
          <a:xfrm>
            <a:off x="152400" y="133353"/>
            <a:ext cx="8839200" cy="619125"/>
          </a:xfrm>
        </p:spPr>
        <p:txBody>
          <a:bodyPr anchor="ctr">
            <a:normAutofit/>
          </a:bodyPr>
          <a:lstStyle/>
          <a:p>
            <a:r>
              <a:rPr lang="en-US"/>
              <a:t>Purpose of Today’s Discussion</a:t>
            </a:r>
          </a:p>
        </p:txBody>
      </p:sp>
      <p:sp>
        <p:nvSpPr>
          <p:cNvPr id="4" name="Content Placeholder 3">
            <a:extLst>
              <a:ext uri="{FF2B5EF4-FFF2-40B4-BE49-F238E27FC236}">
                <a16:creationId xmlns:a16="http://schemas.microsoft.com/office/drawing/2014/main" id="{C2E91BA1-7FF9-D068-8A52-155BC118C836}"/>
              </a:ext>
            </a:extLst>
          </p:cNvPr>
          <p:cNvSpPr>
            <a:spLocks noGrp="1"/>
          </p:cNvSpPr>
          <p:nvPr>
            <p:ph idx="1"/>
          </p:nvPr>
        </p:nvSpPr>
        <p:spPr>
          <a:xfrm>
            <a:off x="228600" y="895353"/>
            <a:ext cx="4191000" cy="3718847"/>
          </a:xfrm>
        </p:spPr>
        <p:txBody>
          <a:bodyPr>
            <a:normAutofit/>
          </a:bodyPr>
          <a:lstStyle/>
          <a:p>
            <a:r>
              <a:rPr lang="en-US" dirty="0"/>
              <a:t>We’ll explore how SRF financing works, why structured debt benefits utilities, and how Tennessee’s utility can build infrastructure resilience with strategic funding</a:t>
            </a:r>
          </a:p>
        </p:txBody>
      </p:sp>
      <p:pic>
        <p:nvPicPr>
          <p:cNvPr id="2" name="Picture 1">
            <a:extLst>
              <a:ext uri="{FF2B5EF4-FFF2-40B4-BE49-F238E27FC236}">
                <a16:creationId xmlns:a16="http://schemas.microsoft.com/office/drawing/2014/main" id="{362C83C6-31FF-997C-C65E-2EEB71D1AF6C}"/>
              </a:ext>
            </a:extLst>
          </p:cNvPr>
          <p:cNvPicPr>
            <a:picLocks noChangeAspect="1"/>
          </p:cNvPicPr>
          <p:nvPr/>
        </p:nvPicPr>
        <p:blipFill>
          <a:blip r:embed="rId2"/>
          <a:srcRect l="-7541" t="22759" r="-187" b="-192"/>
          <a:stretch>
            <a:fillRect/>
          </a:stretch>
        </p:blipFill>
        <p:spPr>
          <a:xfrm>
            <a:off x="4419600" y="1211941"/>
            <a:ext cx="4112663" cy="2879641"/>
          </a:xfrm>
          <a:prstGeom prst="rect">
            <a:avLst/>
          </a:prstGeom>
          <a:noFill/>
        </p:spPr>
      </p:pic>
    </p:spTree>
    <p:extLst>
      <p:ext uri="{BB962C8B-B14F-4D97-AF65-F5344CB8AC3E}">
        <p14:creationId xmlns:p14="http://schemas.microsoft.com/office/powerpoint/2010/main" val="4404006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5F535-42DA-9117-BA07-ED1844853A33}"/>
              </a:ext>
            </a:extLst>
          </p:cNvPr>
          <p:cNvSpPr>
            <a:spLocks noGrp="1"/>
          </p:cNvSpPr>
          <p:nvPr>
            <p:ph type="title"/>
          </p:nvPr>
        </p:nvSpPr>
        <p:spPr/>
        <p:txBody>
          <a:bodyPr/>
          <a:lstStyle/>
          <a:p>
            <a:r>
              <a:rPr lang="en-US">
                <a:latin typeface="PermianSlabSerifTypeface"/>
              </a:rPr>
              <a:t>SUDC Grant</a:t>
            </a:r>
          </a:p>
        </p:txBody>
      </p:sp>
      <p:sp>
        <p:nvSpPr>
          <p:cNvPr id="3" name="Content Placeholder 2">
            <a:extLst>
              <a:ext uri="{FF2B5EF4-FFF2-40B4-BE49-F238E27FC236}">
                <a16:creationId xmlns:a16="http://schemas.microsoft.com/office/drawing/2014/main" id="{EF6AD7D7-EC07-7B3E-42A4-4F8F8CF16233}"/>
              </a:ext>
            </a:extLst>
          </p:cNvPr>
          <p:cNvSpPr>
            <a:spLocks noGrp="1"/>
          </p:cNvSpPr>
          <p:nvPr>
            <p:ph idx="1"/>
          </p:nvPr>
        </p:nvSpPr>
        <p:spPr>
          <a:xfrm>
            <a:off x="152400" y="857250"/>
            <a:ext cx="5767388" cy="4171950"/>
          </a:xfrm>
        </p:spPr>
        <p:txBody>
          <a:bodyPr vert="horz" lIns="91440" tIns="45720" rIns="91440" bIns="45720" rtlCol="0" anchor="t">
            <a:normAutofit/>
          </a:bodyPr>
          <a:lstStyle/>
          <a:p>
            <a:r>
              <a:rPr lang="en-US" sz="2200">
                <a:latin typeface="Open Sans"/>
                <a:ea typeface="Open Sans"/>
                <a:cs typeface="Open Sans"/>
              </a:rPr>
              <a:t>Total Funding: </a:t>
            </a:r>
            <a:r>
              <a:rPr lang="en-US" sz="2200" b="1">
                <a:latin typeface="Open Sans"/>
                <a:ea typeface="Open Sans"/>
                <a:cs typeface="Open Sans"/>
              </a:rPr>
              <a:t>$774,975</a:t>
            </a:r>
          </a:p>
          <a:p>
            <a:r>
              <a:rPr lang="en-US" sz="2200">
                <a:latin typeface="Open Sans"/>
                <a:ea typeface="Open Sans"/>
                <a:cs typeface="Open Sans"/>
              </a:rPr>
              <a:t>Maximum Award: </a:t>
            </a:r>
            <a:r>
              <a:rPr lang="en-US" sz="2200" b="1">
                <a:latin typeface="Open Sans"/>
                <a:ea typeface="Open Sans"/>
                <a:cs typeface="Open Sans"/>
              </a:rPr>
              <a:t>$400,000</a:t>
            </a:r>
          </a:p>
          <a:p>
            <a:r>
              <a:rPr lang="en-US" sz="2200">
                <a:latin typeface="Open Sans"/>
                <a:ea typeface="Open Sans"/>
                <a:cs typeface="Open Sans"/>
              </a:rPr>
              <a:t>Construction Allowed</a:t>
            </a:r>
          </a:p>
          <a:p>
            <a:r>
              <a:rPr lang="en-US" sz="2200">
                <a:latin typeface="Open Sans"/>
                <a:ea typeface="Open Sans"/>
                <a:cs typeface="Open Sans"/>
              </a:rPr>
              <a:t>Purpose:</a:t>
            </a:r>
          </a:p>
          <a:p>
            <a:pPr lvl="1"/>
            <a:r>
              <a:rPr lang="en-US">
                <a:latin typeface="Open Sans"/>
                <a:ea typeface="Open Sans"/>
                <a:cs typeface="Open Sans"/>
              </a:rPr>
              <a:t>B</a:t>
            </a:r>
            <a:r>
              <a:rPr lang="en-US" sz="1800">
                <a:latin typeface="Open Sans"/>
                <a:ea typeface="Open Sans"/>
                <a:cs typeface="Open Sans"/>
              </a:rPr>
              <a:t>ring small, underserved, and financially distressed community water systems into compliance with SDWA</a:t>
            </a:r>
          </a:p>
          <a:p>
            <a:pPr lvl="1"/>
            <a:r>
              <a:rPr lang="en-US" sz="1800">
                <a:latin typeface="Open Sans"/>
                <a:ea typeface="Open Sans"/>
                <a:cs typeface="Open Sans"/>
              </a:rPr>
              <a:t>Provide access to safe and reliable drinking water for the communities</a:t>
            </a:r>
          </a:p>
          <a:p>
            <a:pPr lvl="1"/>
            <a:endParaRPr lang="en-US" sz="1800">
              <a:latin typeface="Open Sans"/>
              <a:ea typeface="Open Sans"/>
              <a:cs typeface="Open Sans"/>
            </a:endParaRPr>
          </a:p>
        </p:txBody>
      </p:sp>
      <p:pic>
        <p:nvPicPr>
          <p:cNvPr id="6" name="Picture 5">
            <a:extLst>
              <a:ext uri="{FF2B5EF4-FFF2-40B4-BE49-F238E27FC236}">
                <a16:creationId xmlns:a16="http://schemas.microsoft.com/office/drawing/2014/main" id="{E9676C22-9CCD-0DD3-696E-BF14F2C0FD9C}"/>
              </a:ext>
            </a:extLst>
          </p:cNvPr>
          <p:cNvPicPr>
            <a:picLocks noChangeAspect="1"/>
          </p:cNvPicPr>
          <p:nvPr/>
        </p:nvPicPr>
        <p:blipFill>
          <a:blip r:embed="rId2"/>
          <a:stretch>
            <a:fillRect/>
          </a:stretch>
        </p:blipFill>
        <p:spPr>
          <a:xfrm>
            <a:off x="6113463" y="1544638"/>
            <a:ext cx="2211387" cy="2252663"/>
          </a:xfrm>
          <a:prstGeom prst="rect">
            <a:avLst/>
          </a:prstGeom>
        </p:spPr>
      </p:pic>
    </p:spTree>
    <p:extLst>
      <p:ext uri="{BB962C8B-B14F-4D97-AF65-F5344CB8AC3E}">
        <p14:creationId xmlns:p14="http://schemas.microsoft.com/office/powerpoint/2010/main" val="41763117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29E5B-9EE7-5715-585B-3451D007B9F0}"/>
              </a:ext>
            </a:extLst>
          </p:cNvPr>
          <p:cNvSpPr>
            <a:spLocks noGrp="1"/>
          </p:cNvSpPr>
          <p:nvPr>
            <p:ph type="title"/>
          </p:nvPr>
        </p:nvSpPr>
        <p:spPr/>
        <p:txBody>
          <a:bodyPr/>
          <a:lstStyle/>
          <a:p>
            <a:r>
              <a:rPr lang="en-US">
                <a:latin typeface="PermianSlabSerifTypeface"/>
              </a:rPr>
              <a:t>EC-SDC Grant</a:t>
            </a:r>
            <a:endParaRPr lang="en-US"/>
          </a:p>
        </p:txBody>
      </p:sp>
      <p:sp>
        <p:nvSpPr>
          <p:cNvPr id="3" name="Content Placeholder 2">
            <a:extLst>
              <a:ext uri="{FF2B5EF4-FFF2-40B4-BE49-F238E27FC236}">
                <a16:creationId xmlns:a16="http://schemas.microsoft.com/office/drawing/2014/main" id="{C6A32D90-8DC3-7354-4D77-BED3916C862D}"/>
              </a:ext>
            </a:extLst>
          </p:cNvPr>
          <p:cNvSpPr>
            <a:spLocks noGrp="1"/>
          </p:cNvSpPr>
          <p:nvPr>
            <p:ph idx="1"/>
          </p:nvPr>
        </p:nvSpPr>
        <p:spPr>
          <a:xfrm>
            <a:off x="152400" y="857250"/>
            <a:ext cx="4854575" cy="4171950"/>
          </a:xfrm>
        </p:spPr>
        <p:txBody>
          <a:bodyPr vert="horz" lIns="91440" tIns="45720" rIns="91440" bIns="45720" rtlCol="0" anchor="t">
            <a:normAutofit fontScale="92500" lnSpcReduction="20000"/>
          </a:bodyPr>
          <a:lstStyle/>
          <a:p>
            <a:r>
              <a:rPr lang="en-US">
                <a:latin typeface="Open Sans"/>
                <a:ea typeface="Open Sans"/>
                <a:cs typeface="Open Sans"/>
              </a:rPr>
              <a:t>Total Funding: </a:t>
            </a:r>
            <a:r>
              <a:rPr lang="en-US" b="1">
                <a:latin typeface="Open Sans"/>
                <a:ea typeface="Open Sans"/>
                <a:cs typeface="Open Sans"/>
              </a:rPr>
              <a:t>$39.8 million</a:t>
            </a:r>
            <a:r>
              <a:rPr lang="en-US">
                <a:latin typeface="Open Sans"/>
                <a:ea typeface="Open Sans"/>
                <a:cs typeface="Open Sans"/>
              </a:rPr>
              <a:t> (PFAS/PFOA and CCLs)</a:t>
            </a:r>
          </a:p>
          <a:p>
            <a:r>
              <a:rPr lang="en-US">
                <a:latin typeface="Open Sans"/>
                <a:ea typeface="Open Sans"/>
                <a:cs typeface="Open Sans"/>
              </a:rPr>
              <a:t>Eligible Project Types:</a:t>
            </a:r>
          </a:p>
          <a:p>
            <a:pPr lvl="1"/>
            <a:r>
              <a:rPr lang="en-US">
                <a:latin typeface="Open Sans"/>
                <a:ea typeface="Open Sans"/>
                <a:cs typeface="Open Sans"/>
              </a:rPr>
              <a:t>Research and testing</a:t>
            </a:r>
          </a:p>
          <a:p>
            <a:pPr lvl="1"/>
            <a:r>
              <a:rPr lang="en-US">
                <a:latin typeface="Open Sans"/>
                <a:ea typeface="Open Sans"/>
                <a:cs typeface="Open Sans"/>
              </a:rPr>
              <a:t>Planning &amp; design for EC projects</a:t>
            </a:r>
          </a:p>
          <a:p>
            <a:pPr lvl="1"/>
            <a:r>
              <a:rPr lang="en-US">
                <a:latin typeface="Open Sans"/>
                <a:ea typeface="Open Sans"/>
                <a:cs typeface="Open Sans"/>
              </a:rPr>
              <a:t>EC treatment systems</a:t>
            </a:r>
          </a:p>
          <a:p>
            <a:pPr lvl="1"/>
            <a:r>
              <a:rPr lang="en-US">
                <a:latin typeface="Open Sans"/>
                <a:ea typeface="Open Sans"/>
                <a:cs typeface="Open Sans"/>
              </a:rPr>
              <a:t>Source water EC activities</a:t>
            </a:r>
          </a:p>
          <a:p>
            <a:pPr lvl="1"/>
            <a:r>
              <a:rPr lang="en-US">
                <a:latin typeface="Open Sans"/>
                <a:ea typeface="Open Sans"/>
                <a:cs typeface="Open Sans"/>
              </a:rPr>
              <a:t>Storage improvements</a:t>
            </a:r>
          </a:p>
          <a:p>
            <a:pPr lvl="1"/>
            <a:r>
              <a:rPr lang="en-US">
                <a:latin typeface="Open Sans"/>
                <a:ea typeface="Open Sans"/>
                <a:cs typeface="Open Sans"/>
              </a:rPr>
              <a:t>Water system restructuring</a:t>
            </a:r>
          </a:p>
          <a:p>
            <a:pPr lvl="1"/>
            <a:r>
              <a:rPr lang="en-US">
                <a:latin typeface="Open Sans"/>
                <a:ea typeface="Open Sans"/>
                <a:cs typeface="Open Sans"/>
              </a:rPr>
              <a:t>Safe drinking water access</a:t>
            </a:r>
          </a:p>
          <a:p>
            <a:pPr lvl="1"/>
            <a:r>
              <a:rPr lang="en-US">
                <a:latin typeface="Open Sans"/>
                <a:ea typeface="Open Sans"/>
                <a:cs typeface="Open Sans"/>
              </a:rPr>
              <a:t>Public communication and outreach</a:t>
            </a:r>
          </a:p>
          <a:p>
            <a:pPr lvl="1"/>
            <a:r>
              <a:rPr lang="en-US">
                <a:latin typeface="Open Sans"/>
                <a:ea typeface="Open Sans"/>
                <a:cs typeface="Open Sans"/>
              </a:rPr>
              <a:t>Workforce development</a:t>
            </a:r>
          </a:p>
          <a:p>
            <a:endParaRPr lang="en-US"/>
          </a:p>
        </p:txBody>
      </p:sp>
      <p:pic>
        <p:nvPicPr>
          <p:cNvPr id="7" name="Picture 6">
            <a:extLst>
              <a:ext uri="{FF2B5EF4-FFF2-40B4-BE49-F238E27FC236}">
                <a16:creationId xmlns:a16="http://schemas.microsoft.com/office/drawing/2014/main" id="{01F615BC-FC57-C781-61DC-2BFBE8459ECF}"/>
              </a:ext>
            </a:extLst>
          </p:cNvPr>
          <p:cNvPicPr>
            <a:picLocks noChangeAspect="1"/>
          </p:cNvPicPr>
          <p:nvPr/>
        </p:nvPicPr>
        <p:blipFill>
          <a:blip r:embed="rId2"/>
          <a:stretch>
            <a:fillRect/>
          </a:stretch>
        </p:blipFill>
        <p:spPr>
          <a:xfrm>
            <a:off x="4865688" y="948271"/>
            <a:ext cx="3984625" cy="1619770"/>
          </a:xfrm>
          <a:prstGeom prst="rect">
            <a:avLst/>
          </a:prstGeom>
        </p:spPr>
      </p:pic>
      <p:pic>
        <p:nvPicPr>
          <p:cNvPr id="8" name="Picture 7" descr="Emerging Contaminants (EC) in Small or Disadvantaged Communities Grant  (SDC) | US EPA">
            <a:extLst>
              <a:ext uri="{FF2B5EF4-FFF2-40B4-BE49-F238E27FC236}">
                <a16:creationId xmlns:a16="http://schemas.microsoft.com/office/drawing/2014/main" id="{6FC365A6-28F5-BEA6-0295-76066D468A73}"/>
              </a:ext>
            </a:extLst>
          </p:cNvPr>
          <p:cNvPicPr>
            <a:picLocks noChangeAspect="1"/>
          </p:cNvPicPr>
          <p:nvPr/>
        </p:nvPicPr>
        <p:blipFill>
          <a:blip r:embed="rId3"/>
          <a:stretch>
            <a:fillRect/>
          </a:stretch>
        </p:blipFill>
        <p:spPr>
          <a:xfrm>
            <a:off x="5943598" y="2884218"/>
            <a:ext cx="1828804" cy="1828804"/>
          </a:xfrm>
          <a:prstGeom prst="rect">
            <a:avLst/>
          </a:prstGeom>
        </p:spPr>
      </p:pic>
    </p:spTree>
    <p:extLst>
      <p:ext uri="{BB962C8B-B14F-4D97-AF65-F5344CB8AC3E}">
        <p14:creationId xmlns:p14="http://schemas.microsoft.com/office/powerpoint/2010/main" val="33118488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A0F79-C928-DA72-311F-0D86CF923D6E}"/>
              </a:ext>
            </a:extLst>
          </p:cNvPr>
          <p:cNvSpPr>
            <a:spLocks noGrp="1"/>
          </p:cNvSpPr>
          <p:nvPr>
            <p:ph type="title"/>
          </p:nvPr>
        </p:nvSpPr>
        <p:spPr/>
        <p:txBody>
          <a:bodyPr/>
          <a:lstStyle/>
          <a:p>
            <a:r>
              <a:rPr lang="en-US">
                <a:latin typeface="PermianSlabSerifTypeface"/>
              </a:rPr>
              <a:t>LSLI Grant</a:t>
            </a:r>
            <a:endParaRPr lang="en-US"/>
          </a:p>
        </p:txBody>
      </p:sp>
      <p:sp>
        <p:nvSpPr>
          <p:cNvPr id="3" name="Content Placeholder 2">
            <a:extLst>
              <a:ext uri="{FF2B5EF4-FFF2-40B4-BE49-F238E27FC236}">
                <a16:creationId xmlns:a16="http://schemas.microsoft.com/office/drawing/2014/main" id="{59ECF3F5-255D-3742-A335-E4928004DF92}"/>
              </a:ext>
            </a:extLst>
          </p:cNvPr>
          <p:cNvSpPr>
            <a:spLocks noGrp="1"/>
          </p:cNvSpPr>
          <p:nvPr>
            <p:ph idx="1"/>
          </p:nvPr>
        </p:nvSpPr>
        <p:spPr>
          <a:xfrm>
            <a:off x="152400" y="857250"/>
            <a:ext cx="5068888" cy="4171950"/>
          </a:xfrm>
        </p:spPr>
        <p:txBody>
          <a:bodyPr vert="horz" lIns="91440" tIns="45720" rIns="91440" bIns="45720" rtlCol="0" anchor="t">
            <a:normAutofit fontScale="92500" lnSpcReduction="20000"/>
          </a:bodyPr>
          <a:lstStyle/>
          <a:p>
            <a:r>
              <a:rPr lang="en-US" dirty="0">
                <a:latin typeface="Open Sans"/>
                <a:ea typeface="Open Sans"/>
                <a:cs typeface="Open Sans"/>
              </a:rPr>
              <a:t>Total Funding: Approximately </a:t>
            </a:r>
            <a:r>
              <a:rPr lang="en-US" b="1" dirty="0">
                <a:latin typeface="Open Sans"/>
                <a:ea typeface="Open Sans"/>
                <a:cs typeface="Open Sans"/>
              </a:rPr>
              <a:t>$6.14 million</a:t>
            </a:r>
          </a:p>
          <a:p>
            <a:r>
              <a:rPr lang="en-US" dirty="0">
                <a:latin typeface="Open Sans"/>
                <a:ea typeface="Open Sans"/>
                <a:cs typeface="Open Sans"/>
              </a:rPr>
              <a:t>Maximum Award: </a:t>
            </a:r>
            <a:r>
              <a:rPr lang="en-US" b="1" dirty="0">
                <a:latin typeface="Open Sans"/>
                <a:ea typeface="Open Sans"/>
                <a:cs typeface="Open Sans"/>
              </a:rPr>
              <a:t>$500,000</a:t>
            </a:r>
          </a:p>
          <a:p>
            <a:r>
              <a:rPr lang="en-US" b="1" u="sng" dirty="0">
                <a:latin typeface="Open Sans"/>
                <a:ea typeface="Open Sans"/>
                <a:cs typeface="Open Sans"/>
              </a:rPr>
              <a:t>No Replacement Activities Allowed</a:t>
            </a:r>
            <a:r>
              <a:rPr lang="en-US" dirty="0">
                <a:latin typeface="Open Sans"/>
                <a:ea typeface="Open Sans"/>
                <a:cs typeface="Open Sans"/>
              </a:rPr>
              <a:t> </a:t>
            </a:r>
          </a:p>
          <a:p>
            <a:r>
              <a:rPr lang="en-US" dirty="0">
                <a:latin typeface="Open Sans"/>
                <a:ea typeface="Open Sans"/>
                <a:cs typeface="Open Sans"/>
              </a:rPr>
              <a:t>Eligible Activities:</a:t>
            </a:r>
          </a:p>
          <a:p>
            <a:pPr lvl="1"/>
            <a:r>
              <a:rPr lang="en-US" dirty="0">
                <a:latin typeface="Open Sans"/>
                <a:ea typeface="Open Sans"/>
                <a:cs typeface="Open Sans"/>
              </a:rPr>
              <a:t>Purchase equipment</a:t>
            </a:r>
          </a:p>
          <a:p>
            <a:pPr lvl="1"/>
            <a:r>
              <a:rPr lang="en-US" dirty="0">
                <a:latin typeface="Open Sans"/>
                <a:ea typeface="Open Sans"/>
                <a:cs typeface="Open Sans"/>
              </a:rPr>
              <a:t>Update service line inventories</a:t>
            </a:r>
          </a:p>
          <a:p>
            <a:pPr lvl="1"/>
            <a:r>
              <a:rPr lang="en-US" dirty="0">
                <a:latin typeface="Open Sans"/>
                <a:ea typeface="Open Sans"/>
                <a:cs typeface="Open Sans"/>
              </a:rPr>
              <a:t>Develop replacement plans</a:t>
            </a:r>
          </a:p>
          <a:p>
            <a:pPr lvl="1"/>
            <a:r>
              <a:rPr lang="en-US" dirty="0">
                <a:latin typeface="Open Sans"/>
                <a:ea typeface="Open Sans"/>
                <a:cs typeface="Open Sans"/>
              </a:rPr>
              <a:t>Prepare preliminary engineering reports (PERs)</a:t>
            </a:r>
          </a:p>
          <a:p>
            <a:pPr lvl="1"/>
            <a:r>
              <a:rPr lang="en-US" dirty="0">
                <a:latin typeface="Open Sans"/>
                <a:ea typeface="Open Sans"/>
                <a:cs typeface="Open Sans"/>
              </a:rPr>
              <a:t>Develop engineering plans and specifications</a:t>
            </a:r>
          </a:p>
          <a:p>
            <a:endParaRPr lang="en-US" dirty="0"/>
          </a:p>
        </p:txBody>
      </p:sp>
      <p:pic>
        <p:nvPicPr>
          <p:cNvPr id="5" name="Picture 4" descr="Lead Service Lines | US EPA">
            <a:extLst>
              <a:ext uri="{FF2B5EF4-FFF2-40B4-BE49-F238E27FC236}">
                <a16:creationId xmlns:a16="http://schemas.microsoft.com/office/drawing/2014/main" id="{312764D8-E109-2893-6183-7761350957B1}"/>
              </a:ext>
            </a:extLst>
          </p:cNvPr>
          <p:cNvPicPr>
            <a:picLocks noChangeAspect="1"/>
          </p:cNvPicPr>
          <p:nvPr/>
        </p:nvPicPr>
        <p:blipFill>
          <a:blip r:embed="rId2"/>
          <a:stretch>
            <a:fillRect/>
          </a:stretch>
        </p:blipFill>
        <p:spPr>
          <a:xfrm>
            <a:off x="5160963" y="1468057"/>
            <a:ext cx="3624262" cy="2532824"/>
          </a:xfrm>
          <a:prstGeom prst="rect">
            <a:avLst/>
          </a:prstGeom>
        </p:spPr>
      </p:pic>
    </p:spTree>
    <p:extLst>
      <p:ext uri="{BB962C8B-B14F-4D97-AF65-F5344CB8AC3E}">
        <p14:creationId xmlns:p14="http://schemas.microsoft.com/office/powerpoint/2010/main" val="22307138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10096-5AC9-F70B-8B57-93D9AD22E763}"/>
              </a:ext>
            </a:extLst>
          </p:cNvPr>
          <p:cNvSpPr>
            <a:spLocks noGrp="1"/>
          </p:cNvSpPr>
          <p:nvPr>
            <p:ph type="ctrTitle"/>
          </p:nvPr>
        </p:nvSpPr>
        <p:spPr/>
        <p:txBody>
          <a:bodyPr/>
          <a:lstStyle/>
          <a:p>
            <a:r>
              <a:rPr lang="en-US"/>
              <a:t>Funding Synergy Across Tennessee</a:t>
            </a:r>
          </a:p>
        </p:txBody>
      </p:sp>
    </p:spTree>
    <p:extLst>
      <p:ext uri="{BB962C8B-B14F-4D97-AF65-F5344CB8AC3E}">
        <p14:creationId xmlns:p14="http://schemas.microsoft.com/office/powerpoint/2010/main" val="23457681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0CA73-3C4A-B3D7-5B9C-2C9F06FC768A}"/>
              </a:ext>
            </a:extLst>
          </p:cNvPr>
          <p:cNvSpPr>
            <a:spLocks noGrp="1"/>
          </p:cNvSpPr>
          <p:nvPr>
            <p:ph type="title"/>
          </p:nvPr>
        </p:nvSpPr>
        <p:spPr/>
        <p:txBody>
          <a:bodyPr/>
          <a:lstStyle/>
          <a:p>
            <a:r>
              <a:rPr lang="en-US"/>
              <a:t>Integrating SRF with SWIG</a:t>
            </a:r>
          </a:p>
        </p:txBody>
      </p:sp>
      <p:sp>
        <p:nvSpPr>
          <p:cNvPr id="3" name="Content Placeholder 2">
            <a:extLst>
              <a:ext uri="{FF2B5EF4-FFF2-40B4-BE49-F238E27FC236}">
                <a16:creationId xmlns:a16="http://schemas.microsoft.com/office/drawing/2014/main" id="{73C3AE07-9745-F3F0-B704-BACA4CDC5FB3}"/>
              </a:ext>
            </a:extLst>
          </p:cNvPr>
          <p:cNvSpPr>
            <a:spLocks noGrp="1"/>
          </p:cNvSpPr>
          <p:nvPr>
            <p:ph idx="1"/>
          </p:nvPr>
        </p:nvSpPr>
        <p:spPr/>
        <p:txBody>
          <a:bodyPr vert="horz" lIns="91440" tIns="45720" rIns="91440" bIns="45720" rtlCol="0" anchor="t">
            <a:normAutofit/>
          </a:bodyPr>
          <a:lstStyle/>
          <a:p>
            <a:r>
              <a:rPr lang="en-US">
                <a:latin typeface="Open Sans"/>
                <a:ea typeface="Open Sans"/>
                <a:cs typeface="Open Sans"/>
              </a:rPr>
              <a:t>TDEC’s SRF and SWIG programs work together — grants fill gaps, SRF sustains momentum</a:t>
            </a:r>
          </a:p>
        </p:txBody>
      </p:sp>
      <p:pic>
        <p:nvPicPr>
          <p:cNvPr id="4" name="Picture 3">
            <a:extLst>
              <a:ext uri="{FF2B5EF4-FFF2-40B4-BE49-F238E27FC236}">
                <a16:creationId xmlns:a16="http://schemas.microsoft.com/office/drawing/2014/main" id="{715F31E0-8443-3725-6E89-B8BB2E81D539}"/>
              </a:ext>
            </a:extLst>
          </p:cNvPr>
          <p:cNvPicPr>
            <a:picLocks noChangeAspect="1"/>
          </p:cNvPicPr>
          <p:nvPr/>
        </p:nvPicPr>
        <p:blipFill>
          <a:blip r:embed="rId2"/>
          <a:stretch>
            <a:fillRect/>
          </a:stretch>
        </p:blipFill>
        <p:spPr>
          <a:xfrm>
            <a:off x="3083719" y="1840706"/>
            <a:ext cx="2990850" cy="3012281"/>
          </a:xfrm>
          <a:prstGeom prst="rect">
            <a:avLst/>
          </a:prstGeom>
        </p:spPr>
      </p:pic>
    </p:spTree>
    <p:extLst>
      <p:ext uri="{BB962C8B-B14F-4D97-AF65-F5344CB8AC3E}">
        <p14:creationId xmlns:p14="http://schemas.microsoft.com/office/powerpoint/2010/main" val="8654263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7C42B-87E7-B9E2-CE48-68F31F1ECE35}"/>
              </a:ext>
            </a:extLst>
          </p:cNvPr>
          <p:cNvSpPr>
            <a:spLocks noGrp="1"/>
          </p:cNvSpPr>
          <p:nvPr>
            <p:ph type="title"/>
          </p:nvPr>
        </p:nvSpPr>
        <p:spPr/>
        <p:txBody>
          <a:bodyPr/>
          <a:lstStyle/>
          <a:p>
            <a:r>
              <a:rPr lang="en-US" dirty="0"/>
              <a:t>Infrastructure Investment and Jobs Act</a:t>
            </a:r>
          </a:p>
        </p:txBody>
      </p:sp>
      <p:sp>
        <p:nvSpPr>
          <p:cNvPr id="3" name="Content Placeholder 2">
            <a:extLst>
              <a:ext uri="{FF2B5EF4-FFF2-40B4-BE49-F238E27FC236}">
                <a16:creationId xmlns:a16="http://schemas.microsoft.com/office/drawing/2014/main" id="{AD26A983-A7B5-1250-CC1A-E13D912260DB}"/>
              </a:ext>
            </a:extLst>
          </p:cNvPr>
          <p:cNvSpPr>
            <a:spLocks noGrp="1"/>
          </p:cNvSpPr>
          <p:nvPr>
            <p:ph idx="1"/>
          </p:nvPr>
        </p:nvSpPr>
        <p:spPr>
          <a:xfrm>
            <a:off x="15241" y="1058893"/>
            <a:ext cx="4556759" cy="3718847"/>
          </a:xfrm>
        </p:spPr>
        <p:txBody>
          <a:bodyPr vert="horz" lIns="91440" tIns="45720" rIns="91440" bIns="45720" rtlCol="0" anchor="t">
            <a:normAutofit/>
          </a:bodyPr>
          <a:lstStyle/>
          <a:p>
            <a:r>
              <a:rPr lang="en-US" dirty="0">
                <a:latin typeface="Open Sans"/>
                <a:ea typeface="Open Sans"/>
                <a:cs typeface="Open Sans"/>
              </a:rPr>
              <a:t>Tennessee received </a:t>
            </a:r>
            <a:r>
              <a:rPr lang="en-US" b="1" dirty="0">
                <a:latin typeface="Open Sans"/>
                <a:ea typeface="Open Sans"/>
                <a:cs typeface="Open Sans"/>
              </a:rPr>
              <a:t>$500M+</a:t>
            </a:r>
            <a:r>
              <a:rPr lang="en-US" dirty="0">
                <a:latin typeface="Open Sans"/>
                <a:ea typeface="Open Sans"/>
                <a:cs typeface="Open Sans"/>
              </a:rPr>
              <a:t> in supplemental SRF funds for traditional projects, lead service line replacements, and PFAS projects.</a:t>
            </a:r>
          </a:p>
          <a:p>
            <a:r>
              <a:rPr lang="en-US" b="1" dirty="0">
                <a:latin typeface="Open Sans"/>
                <a:ea typeface="Open Sans"/>
                <a:cs typeface="Open Sans"/>
              </a:rPr>
              <a:t>These funds are expiring in 2028</a:t>
            </a:r>
          </a:p>
        </p:txBody>
      </p:sp>
      <p:sp>
        <p:nvSpPr>
          <p:cNvPr id="5" name="Content Placeholder 4">
            <a:extLst>
              <a:ext uri="{FF2B5EF4-FFF2-40B4-BE49-F238E27FC236}">
                <a16:creationId xmlns:a16="http://schemas.microsoft.com/office/drawing/2014/main" id="{30213D21-7B46-D65C-572B-17156E29E25E}"/>
              </a:ext>
            </a:extLst>
          </p:cNvPr>
          <p:cNvSpPr>
            <a:spLocks noGrp="1"/>
          </p:cNvSpPr>
          <p:nvPr>
            <p:ph idx="13"/>
          </p:nvPr>
        </p:nvSpPr>
        <p:spPr/>
        <p:txBody>
          <a:bodyPr/>
          <a:lstStyle/>
          <a:p>
            <a:pPr marL="0" indent="0">
              <a:buNone/>
            </a:pPr>
            <a:endParaRPr lang="en-US" dirty="0"/>
          </a:p>
        </p:txBody>
      </p:sp>
      <p:pic>
        <p:nvPicPr>
          <p:cNvPr id="4" name="Picture 3">
            <a:extLst>
              <a:ext uri="{FF2B5EF4-FFF2-40B4-BE49-F238E27FC236}">
                <a16:creationId xmlns:a16="http://schemas.microsoft.com/office/drawing/2014/main" id="{C57668C0-D2C5-D503-E45B-DB1B856A8622}"/>
              </a:ext>
            </a:extLst>
          </p:cNvPr>
          <p:cNvPicPr>
            <a:picLocks noChangeAspect="1"/>
          </p:cNvPicPr>
          <p:nvPr/>
        </p:nvPicPr>
        <p:blipFill>
          <a:blip r:embed="rId2"/>
          <a:stretch>
            <a:fillRect/>
          </a:stretch>
        </p:blipFill>
        <p:spPr>
          <a:xfrm>
            <a:off x="4724400" y="971316"/>
            <a:ext cx="4105276" cy="3582974"/>
          </a:xfrm>
          <a:prstGeom prst="rect">
            <a:avLst/>
          </a:prstGeom>
        </p:spPr>
      </p:pic>
    </p:spTree>
    <p:extLst>
      <p:ext uri="{BB962C8B-B14F-4D97-AF65-F5344CB8AC3E}">
        <p14:creationId xmlns:p14="http://schemas.microsoft.com/office/powerpoint/2010/main" val="35213707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68E88-263F-175D-41EC-9DA84C43851E}"/>
              </a:ext>
            </a:extLst>
          </p:cNvPr>
          <p:cNvSpPr>
            <a:spLocks noGrp="1"/>
          </p:cNvSpPr>
          <p:nvPr>
            <p:ph type="ctrTitle"/>
          </p:nvPr>
        </p:nvSpPr>
        <p:spPr/>
        <p:txBody>
          <a:bodyPr/>
          <a:lstStyle/>
          <a:p>
            <a:r>
              <a:rPr lang="en-US"/>
              <a:t>Leading for the Future</a:t>
            </a:r>
          </a:p>
        </p:txBody>
      </p:sp>
    </p:spTree>
    <p:extLst>
      <p:ext uri="{BB962C8B-B14F-4D97-AF65-F5344CB8AC3E}">
        <p14:creationId xmlns:p14="http://schemas.microsoft.com/office/powerpoint/2010/main" val="19695790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43F69-8D1A-7E2F-A437-1E49DB5D69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92545F-E0A6-2604-ACE1-09FA2B41052E}"/>
              </a:ext>
            </a:extLst>
          </p:cNvPr>
          <p:cNvSpPr>
            <a:spLocks noGrp="1"/>
          </p:cNvSpPr>
          <p:nvPr>
            <p:ph type="title"/>
          </p:nvPr>
        </p:nvSpPr>
        <p:spPr/>
        <p:txBody>
          <a:bodyPr/>
          <a:lstStyle/>
          <a:p>
            <a:r>
              <a:rPr lang="en-US"/>
              <a:t>Recap of Core Concepts</a:t>
            </a:r>
          </a:p>
        </p:txBody>
      </p:sp>
      <p:sp>
        <p:nvSpPr>
          <p:cNvPr id="3" name="Content Placeholder 2">
            <a:extLst>
              <a:ext uri="{FF2B5EF4-FFF2-40B4-BE49-F238E27FC236}">
                <a16:creationId xmlns:a16="http://schemas.microsoft.com/office/drawing/2014/main" id="{69B4EFE5-E102-7FE6-6330-6B13DBCA70FE}"/>
              </a:ext>
            </a:extLst>
          </p:cNvPr>
          <p:cNvSpPr>
            <a:spLocks noGrp="1"/>
          </p:cNvSpPr>
          <p:nvPr>
            <p:ph idx="1"/>
          </p:nvPr>
        </p:nvSpPr>
        <p:spPr/>
        <p:txBody>
          <a:bodyPr vert="horz" lIns="91440" tIns="45720" rIns="91440" bIns="45720" rtlCol="0" anchor="t">
            <a:normAutofit/>
          </a:bodyPr>
          <a:lstStyle/>
          <a:p>
            <a:r>
              <a:rPr lang="en-US">
                <a:latin typeface="Open Sans"/>
                <a:ea typeface="Open Sans"/>
                <a:cs typeface="Open Sans"/>
              </a:rPr>
              <a:t>SRF = sustainable, affordable, Tennessee-managed funding that empowers cities to act responsibly</a:t>
            </a:r>
          </a:p>
        </p:txBody>
      </p:sp>
      <p:pic>
        <p:nvPicPr>
          <p:cNvPr id="5" name="Picture 4">
            <a:extLst>
              <a:ext uri="{FF2B5EF4-FFF2-40B4-BE49-F238E27FC236}">
                <a16:creationId xmlns:a16="http://schemas.microsoft.com/office/drawing/2014/main" id="{C958006D-5572-6F14-4A8A-E5B943511AFE}"/>
              </a:ext>
            </a:extLst>
          </p:cNvPr>
          <p:cNvPicPr>
            <a:picLocks noChangeAspect="1"/>
          </p:cNvPicPr>
          <p:nvPr/>
        </p:nvPicPr>
        <p:blipFill>
          <a:blip r:embed="rId2"/>
          <a:stretch>
            <a:fillRect/>
          </a:stretch>
        </p:blipFill>
        <p:spPr>
          <a:xfrm>
            <a:off x="3307610" y="2097638"/>
            <a:ext cx="2167149" cy="2757971"/>
          </a:xfrm>
          <a:prstGeom prst="rect">
            <a:avLst/>
          </a:prstGeom>
        </p:spPr>
      </p:pic>
      <p:pic>
        <p:nvPicPr>
          <p:cNvPr id="6" name="Picture 5">
            <a:extLst>
              <a:ext uri="{FF2B5EF4-FFF2-40B4-BE49-F238E27FC236}">
                <a16:creationId xmlns:a16="http://schemas.microsoft.com/office/drawing/2014/main" id="{F5884807-F2CC-69D5-05D2-D86AA5B68254}"/>
              </a:ext>
            </a:extLst>
          </p:cNvPr>
          <p:cNvPicPr>
            <a:picLocks noChangeAspect="1"/>
          </p:cNvPicPr>
          <p:nvPr/>
        </p:nvPicPr>
        <p:blipFill>
          <a:blip r:embed="rId3"/>
          <a:srcRect l="5555" t="7361" r="5833" b="7361"/>
          <a:stretch>
            <a:fillRect/>
          </a:stretch>
        </p:blipFill>
        <p:spPr>
          <a:xfrm>
            <a:off x="5474759" y="2097638"/>
            <a:ext cx="2424607" cy="2757971"/>
          </a:xfrm>
          <a:prstGeom prst="rect">
            <a:avLst/>
          </a:prstGeom>
        </p:spPr>
      </p:pic>
      <p:pic>
        <p:nvPicPr>
          <p:cNvPr id="7" name="Picture 6">
            <a:extLst>
              <a:ext uri="{FF2B5EF4-FFF2-40B4-BE49-F238E27FC236}">
                <a16:creationId xmlns:a16="http://schemas.microsoft.com/office/drawing/2014/main" id="{C7BAABD8-BF16-494E-981A-BBD2F7854BBD}"/>
              </a:ext>
            </a:extLst>
          </p:cNvPr>
          <p:cNvPicPr>
            <a:picLocks noChangeAspect="1"/>
          </p:cNvPicPr>
          <p:nvPr/>
        </p:nvPicPr>
        <p:blipFill>
          <a:blip r:embed="rId4"/>
          <a:srcRect l="2545" t="7500" r="3394" b="6204"/>
          <a:stretch>
            <a:fillRect/>
          </a:stretch>
        </p:blipFill>
        <p:spPr>
          <a:xfrm>
            <a:off x="980722" y="2097638"/>
            <a:ext cx="2326888" cy="2757971"/>
          </a:xfrm>
          <a:prstGeom prst="rect">
            <a:avLst/>
          </a:prstGeom>
        </p:spPr>
      </p:pic>
    </p:spTree>
    <p:extLst>
      <p:ext uri="{BB962C8B-B14F-4D97-AF65-F5344CB8AC3E}">
        <p14:creationId xmlns:p14="http://schemas.microsoft.com/office/powerpoint/2010/main" val="26207899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13C20-BD50-D88C-F867-85101C24260A}"/>
              </a:ext>
            </a:extLst>
          </p:cNvPr>
          <p:cNvSpPr>
            <a:spLocks noGrp="1"/>
          </p:cNvSpPr>
          <p:nvPr>
            <p:ph type="title"/>
          </p:nvPr>
        </p:nvSpPr>
        <p:spPr/>
        <p:txBody>
          <a:bodyPr/>
          <a:lstStyle/>
          <a:p>
            <a:r>
              <a:rPr lang="en-US"/>
              <a:t>Call to Action</a:t>
            </a:r>
          </a:p>
        </p:txBody>
      </p:sp>
      <p:sp>
        <p:nvSpPr>
          <p:cNvPr id="3" name="Content Placeholder 2">
            <a:extLst>
              <a:ext uri="{FF2B5EF4-FFF2-40B4-BE49-F238E27FC236}">
                <a16:creationId xmlns:a16="http://schemas.microsoft.com/office/drawing/2014/main" id="{1D3B2102-0F67-9DA5-9CEE-162E3C64E5DB}"/>
              </a:ext>
            </a:extLst>
          </p:cNvPr>
          <p:cNvSpPr>
            <a:spLocks noGrp="1"/>
          </p:cNvSpPr>
          <p:nvPr>
            <p:ph idx="1"/>
          </p:nvPr>
        </p:nvSpPr>
        <p:spPr/>
        <p:txBody>
          <a:bodyPr vert="horz" lIns="91440" tIns="45720" rIns="91440" bIns="45720" rtlCol="0" anchor="t">
            <a:normAutofit/>
          </a:bodyPr>
          <a:lstStyle/>
          <a:p>
            <a:r>
              <a:rPr lang="en-US">
                <a:latin typeface="Open Sans"/>
                <a:ea typeface="Open Sans"/>
                <a:cs typeface="Open Sans"/>
              </a:rPr>
              <a:t>Evaluate your community’s needs now — SRF financing can help you modernize before costs escalate</a:t>
            </a:r>
          </a:p>
        </p:txBody>
      </p:sp>
      <p:pic>
        <p:nvPicPr>
          <p:cNvPr id="6" name="Picture 5">
            <a:extLst>
              <a:ext uri="{FF2B5EF4-FFF2-40B4-BE49-F238E27FC236}">
                <a16:creationId xmlns:a16="http://schemas.microsoft.com/office/drawing/2014/main" id="{ABBF0742-AA97-F723-115F-15164717CF43}"/>
              </a:ext>
            </a:extLst>
          </p:cNvPr>
          <p:cNvPicPr>
            <a:picLocks noChangeAspect="1"/>
          </p:cNvPicPr>
          <p:nvPr/>
        </p:nvPicPr>
        <p:blipFill>
          <a:blip r:embed="rId2"/>
          <a:stretch>
            <a:fillRect/>
          </a:stretch>
        </p:blipFill>
        <p:spPr>
          <a:xfrm>
            <a:off x="2159000" y="1723947"/>
            <a:ext cx="4826000" cy="3214688"/>
          </a:xfrm>
          <a:prstGeom prst="rect">
            <a:avLst/>
          </a:prstGeom>
        </p:spPr>
      </p:pic>
    </p:spTree>
    <p:extLst>
      <p:ext uri="{BB962C8B-B14F-4D97-AF65-F5344CB8AC3E}">
        <p14:creationId xmlns:p14="http://schemas.microsoft.com/office/powerpoint/2010/main" val="22985542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475C0-7397-2F99-C69F-D91A7A8B84B3}"/>
              </a:ext>
            </a:extLst>
          </p:cNvPr>
          <p:cNvSpPr>
            <a:spLocks noGrp="1"/>
          </p:cNvSpPr>
          <p:nvPr>
            <p:ph type="title"/>
          </p:nvPr>
        </p:nvSpPr>
        <p:spPr>
          <a:xfrm>
            <a:off x="152400" y="133353"/>
            <a:ext cx="8839200" cy="619125"/>
          </a:xfrm>
        </p:spPr>
        <p:txBody>
          <a:bodyPr anchor="ctr">
            <a:normAutofit/>
          </a:bodyPr>
          <a:lstStyle/>
          <a:p>
            <a:r>
              <a:rPr lang="en-US"/>
              <a:t>Final Message</a:t>
            </a:r>
          </a:p>
        </p:txBody>
      </p:sp>
      <p:sp>
        <p:nvSpPr>
          <p:cNvPr id="3" name="Content Placeholder 2">
            <a:extLst>
              <a:ext uri="{FF2B5EF4-FFF2-40B4-BE49-F238E27FC236}">
                <a16:creationId xmlns:a16="http://schemas.microsoft.com/office/drawing/2014/main" id="{D6D35833-E464-1023-704C-ACC6B185E7D8}"/>
              </a:ext>
            </a:extLst>
          </p:cNvPr>
          <p:cNvSpPr>
            <a:spLocks noGrp="1"/>
          </p:cNvSpPr>
          <p:nvPr>
            <p:ph idx="1"/>
          </p:nvPr>
        </p:nvSpPr>
        <p:spPr>
          <a:xfrm>
            <a:off x="228600" y="895353"/>
            <a:ext cx="4191000" cy="3718847"/>
          </a:xfrm>
        </p:spPr>
        <p:txBody>
          <a:bodyPr vert="horz" lIns="91440" tIns="45720" rIns="91440" bIns="45720" rtlCol="0" anchor="t">
            <a:normAutofit/>
          </a:bodyPr>
          <a:lstStyle/>
          <a:p>
            <a:r>
              <a:rPr lang="en-US">
                <a:latin typeface="Open Sans"/>
                <a:ea typeface="Open Sans"/>
                <a:cs typeface="Open Sans"/>
              </a:rPr>
              <a:t>Debt done right builds strong utilities</a:t>
            </a:r>
          </a:p>
        </p:txBody>
      </p:sp>
      <p:pic>
        <p:nvPicPr>
          <p:cNvPr id="6" name="Picture 5">
            <a:extLst>
              <a:ext uri="{FF2B5EF4-FFF2-40B4-BE49-F238E27FC236}">
                <a16:creationId xmlns:a16="http://schemas.microsoft.com/office/drawing/2014/main" id="{4A49D285-4948-3D05-5F04-F6E471B9B0C5}"/>
              </a:ext>
            </a:extLst>
          </p:cNvPr>
          <p:cNvPicPr>
            <a:picLocks noChangeAspect="1"/>
          </p:cNvPicPr>
          <p:nvPr/>
        </p:nvPicPr>
        <p:blipFill>
          <a:blip r:embed="rId2"/>
          <a:stretch>
            <a:fillRect/>
          </a:stretch>
        </p:blipFill>
        <p:spPr>
          <a:xfrm>
            <a:off x="4724400" y="900259"/>
            <a:ext cx="4191000" cy="3709035"/>
          </a:xfrm>
          <a:prstGeom prst="rect">
            <a:avLst/>
          </a:prstGeom>
          <a:noFill/>
        </p:spPr>
      </p:pic>
    </p:spTree>
    <p:extLst>
      <p:ext uri="{BB962C8B-B14F-4D97-AF65-F5344CB8AC3E}">
        <p14:creationId xmlns:p14="http://schemas.microsoft.com/office/powerpoint/2010/main" val="3359371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B05E8-498F-0F73-68B5-7518B48C0CB9}"/>
              </a:ext>
            </a:extLst>
          </p:cNvPr>
          <p:cNvSpPr>
            <a:spLocks noGrp="1"/>
          </p:cNvSpPr>
          <p:nvPr>
            <p:ph type="title"/>
          </p:nvPr>
        </p:nvSpPr>
        <p:spPr/>
        <p:txBody>
          <a:bodyPr/>
          <a:lstStyle/>
          <a:p>
            <a:r>
              <a:rPr lang="en-US"/>
              <a:t>The Funding Challenge</a:t>
            </a:r>
          </a:p>
        </p:txBody>
      </p:sp>
      <p:sp>
        <p:nvSpPr>
          <p:cNvPr id="3" name="Content Placeholder 2">
            <a:extLst>
              <a:ext uri="{FF2B5EF4-FFF2-40B4-BE49-F238E27FC236}">
                <a16:creationId xmlns:a16="http://schemas.microsoft.com/office/drawing/2014/main" id="{D410A9C0-F43E-95B3-1EF6-0EA7FEE3D799}"/>
              </a:ext>
            </a:extLst>
          </p:cNvPr>
          <p:cNvSpPr>
            <a:spLocks noGrp="1"/>
          </p:cNvSpPr>
          <p:nvPr>
            <p:ph idx="1"/>
          </p:nvPr>
        </p:nvSpPr>
        <p:spPr>
          <a:xfrm>
            <a:off x="228600" y="895353"/>
            <a:ext cx="4343400" cy="3718847"/>
          </a:xfrm>
        </p:spPr>
        <p:txBody>
          <a:bodyPr vert="horz" lIns="91440" tIns="45720" rIns="91440" bIns="45720" rtlCol="0" anchor="t">
            <a:normAutofit/>
          </a:bodyPr>
          <a:lstStyle/>
          <a:p>
            <a:r>
              <a:rPr lang="en-US">
                <a:latin typeface="Open Sans"/>
                <a:ea typeface="Open Sans"/>
                <a:cs typeface="Open Sans"/>
              </a:rPr>
              <a:t>Aging systems, inflation, and regulatory pressure have created a funding gap</a:t>
            </a:r>
          </a:p>
          <a:p>
            <a:r>
              <a:rPr lang="en-US">
                <a:latin typeface="Open Sans"/>
                <a:ea typeface="Open Sans"/>
                <a:cs typeface="Open Sans"/>
              </a:rPr>
              <a:t>Grants alone can’t sustain progress — SRF fills that space</a:t>
            </a:r>
          </a:p>
        </p:txBody>
      </p:sp>
      <p:pic>
        <p:nvPicPr>
          <p:cNvPr id="4" name="Picture 3">
            <a:extLst>
              <a:ext uri="{FF2B5EF4-FFF2-40B4-BE49-F238E27FC236}">
                <a16:creationId xmlns:a16="http://schemas.microsoft.com/office/drawing/2014/main" id="{50F1A41A-4C62-E1D0-CD7F-038716741308}"/>
              </a:ext>
            </a:extLst>
          </p:cNvPr>
          <p:cNvPicPr>
            <a:picLocks noChangeAspect="1"/>
          </p:cNvPicPr>
          <p:nvPr/>
        </p:nvPicPr>
        <p:blipFill>
          <a:blip r:embed="rId2"/>
          <a:stretch>
            <a:fillRect/>
          </a:stretch>
        </p:blipFill>
        <p:spPr>
          <a:xfrm>
            <a:off x="4963919" y="899160"/>
            <a:ext cx="3849122" cy="2964180"/>
          </a:xfrm>
          <a:prstGeom prst="rect">
            <a:avLst/>
          </a:prstGeom>
          <a:ln w="12700">
            <a:noFill/>
          </a:ln>
        </p:spPr>
      </p:pic>
    </p:spTree>
    <p:extLst>
      <p:ext uri="{BB962C8B-B14F-4D97-AF65-F5344CB8AC3E}">
        <p14:creationId xmlns:p14="http://schemas.microsoft.com/office/powerpoint/2010/main" val="30724157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61F031D-545D-4DB4-99FB-202467BE0356}"/>
              </a:ext>
            </a:extLst>
          </p:cNvPr>
          <p:cNvSpPr/>
          <p:nvPr/>
        </p:nvSpPr>
        <p:spPr>
          <a:xfrm>
            <a:off x="2679463" y="1244599"/>
            <a:ext cx="6464537" cy="2654300"/>
          </a:xfrm>
          <a:prstGeom prst="rect">
            <a:avLst/>
          </a:prstGeom>
          <a:solidFill>
            <a:srgbClr val="1D376C"/>
          </a:solidFill>
          <a:ln>
            <a:solidFill>
              <a:srgbClr val="1B36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2" name="Title 1">
            <a:extLst>
              <a:ext uri="{FF2B5EF4-FFF2-40B4-BE49-F238E27FC236}">
                <a16:creationId xmlns:a16="http://schemas.microsoft.com/office/drawing/2014/main" id="{FA5B4957-66CC-4D7F-A3A7-493BDA20015B}"/>
              </a:ext>
            </a:extLst>
          </p:cNvPr>
          <p:cNvSpPr>
            <a:spLocks noGrp="1"/>
          </p:cNvSpPr>
          <p:nvPr>
            <p:ph type="title" idx="4294967295"/>
          </p:nvPr>
        </p:nvSpPr>
        <p:spPr>
          <a:xfrm>
            <a:off x="5663803" y="2143125"/>
            <a:ext cx="3480197" cy="857250"/>
          </a:xfrm>
        </p:spPr>
        <p:txBody>
          <a:bodyPr>
            <a:noAutofit/>
          </a:bodyPr>
          <a:lstStyle/>
          <a:p>
            <a:pPr algn="l"/>
            <a:r>
              <a:rPr lang="en-US" sz="2550" b="1">
                <a:solidFill>
                  <a:schemeClr val="bg1"/>
                </a:solidFill>
                <a:latin typeface="PermianSlabSerifTypeface"/>
                <a:ea typeface="Open Sans Light" panose="020B0306030504020204" pitchFamily="34" charset="0"/>
              </a:rPr>
              <a:t>Questions?</a:t>
            </a:r>
          </a:p>
        </p:txBody>
      </p:sp>
      <p:grpSp>
        <p:nvGrpSpPr>
          <p:cNvPr id="3" name="Group 2">
            <a:extLst>
              <a:ext uri="{FF2B5EF4-FFF2-40B4-BE49-F238E27FC236}">
                <a16:creationId xmlns:a16="http://schemas.microsoft.com/office/drawing/2014/main" id="{E3810373-7C99-FD96-A3F1-5D29ADF977F4}"/>
              </a:ext>
            </a:extLst>
          </p:cNvPr>
          <p:cNvGrpSpPr/>
          <p:nvPr/>
        </p:nvGrpSpPr>
        <p:grpSpPr>
          <a:xfrm>
            <a:off x="3164519" y="2091636"/>
            <a:ext cx="2232030" cy="899702"/>
            <a:chOff x="3901819" y="841080"/>
            <a:chExt cx="2976040" cy="1199603"/>
          </a:xfrm>
        </p:grpSpPr>
        <p:grpSp>
          <p:nvGrpSpPr>
            <p:cNvPr id="4" name="Group 3">
              <a:extLst>
                <a:ext uri="{FF2B5EF4-FFF2-40B4-BE49-F238E27FC236}">
                  <a16:creationId xmlns:a16="http://schemas.microsoft.com/office/drawing/2014/main" id="{AB695478-2C31-5386-B36C-7A83511A7CE1}"/>
                </a:ext>
              </a:extLst>
            </p:cNvPr>
            <p:cNvGrpSpPr/>
            <p:nvPr/>
          </p:nvGrpSpPr>
          <p:grpSpPr>
            <a:xfrm>
              <a:off x="3901819" y="898699"/>
              <a:ext cx="2976040" cy="1141984"/>
              <a:chOff x="4317372" y="4885108"/>
              <a:chExt cx="1913621" cy="734305"/>
            </a:xfrm>
          </p:grpSpPr>
          <p:sp>
            <p:nvSpPr>
              <p:cNvPr id="21" name="Rectangle 20">
                <a:extLst>
                  <a:ext uri="{FF2B5EF4-FFF2-40B4-BE49-F238E27FC236}">
                    <a16:creationId xmlns:a16="http://schemas.microsoft.com/office/drawing/2014/main" id="{0A17F68E-8DA1-CD79-815B-248F192FB293}"/>
                  </a:ext>
                </a:extLst>
              </p:cNvPr>
              <p:cNvSpPr/>
              <p:nvPr/>
            </p:nvSpPr>
            <p:spPr>
              <a:xfrm>
                <a:off x="4317372" y="4885108"/>
                <a:ext cx="1913621" cy="734305"/>
              </a:xfrm>
              <a:prstGeom prst="rect">
                <a:avLst/>
              </a:prstGeom>
              <a:solidFill>
                <a:schemeClr val="bg1"/>
              </a:solidFill>
              <a:ln w="25400" cap="flat" cmpd="sng" algn="ctr">
                <a:solidFill>
                  <a:srgbClr val="FF0000"/>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endParaRPr lang="en-US" sz="1350" kern="0">
                  <a:solidFill>
                    <a:prstClr val="white"/>
                  </a:solidFill>
                  <a:latin typeface="Calibri"/>
                </a:endParaRPr>
              </a:p>
            </p:txBody>
          </p:sp>
          <p:sp>
            <p:nvSpPr>
              <p:cNvPr id="22" name="Rectangle 21">
                <a:extLst>
                  <a:ext uri="{FF2B5EF4-FFF2-40B4-BE49-F238E27FC236}">
                    <a16:creationId xmlns:a16="http://schemas.microsoft.com/office/drawing/2014/main" id="{AED0D994-9703-DAE8-7965-631E159E2357}"/>
                  </a:ext>
                </a:extLst>
              </p:cNvPr>
              <p:cNvSpPr/>
              <p:nvPr/>
            </p:nvSpPr>
            <p:spPr>
              <a:xfrm>
                <a:off x="5044902" y="4893337"/>
                <a:ext cx="1179263" cy="718982"/>
              </a:xfrm>
              <a:prstGeom prst="rect">
                <a:avLst/>
              </a:prstGeom>
              <a:noFill/>
              <a:ln w="25400"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endParaRPr lang="en-US" sz="1350" kern="0">
                  <a:solidFill>
                    <a:prstClr val="white"/>
                  </a:solidFill>
                  <a:latin typeface="Calibri"/>
                </a:endParaRPr>
              </a:p>
            </p:txBody>
          </p:sp>
        </p:grpSp>
        <p:pic>
          <p:nvPicPr>
            <p:cNvPr id="20" name="Picture 19" descr="Graphical user interface&#10;&#10;Description automatically generated">
              <a:extLst>
                <a:ext uri="{FF2B5EF4-FFF2-40B4-BE49-F238E27FC236}">
                  <a16:creationId xmlns:a16="http://schemas.microsoft.com/office/drawing/2014/main" id="{0C3BE379-E64E-9238-D237-EE8B4F0173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2881" y="841080"/>
              <a:ext cx="2567619" cy="1188571"/>
            </a:xfrm>
            <a:prstGeom prst="rect">
              <a:avLst/>
            </a:prstGeom>
          </p:spPr>
        </p:pic>
      </p:grpSp>
    </p:spTree>
    <p:custDataLst>
      <p:tags r:id="rId1"/>
    </p:custDataLst>
    <p:extLst>
      <p:ext uri="{BB962C8B-B14F-4D97-AF65-F5344CB8AC3E}">
        <p14:creationId xmlns:p14="http://schemas.microsoft.com/office/powerpoint/2010/main" val="25423854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F7CE4C55-567C-9D7B-B2A5-1B8F7CBDA192}"/>
              </a:ext>
            </a:extLst>
          </p:cNvPr>
          <p:cNvSpPr>
            <a:spLocks noGrp="1"/>
          </p:cNvSpPr>
          <p:nvPr>
            <p:ph type="title"/>
          </p:nvPr>
        </p:nvSpPr>
        <p:spPr>
          <a:xfrm>
            <a:off x="152400" y="133353"/>
            <a:ext cx="8839200" cy="619125"/>
          </a:xfrm>
        </p:spPr>
        <p:txBody>
          <a:bodyPr/>
          <a:lstStyle/>
          <a:p>
            <a:r>
              <a:rPr lang="en-US" dirty="0"/>
              <a:t>Scan QR for credit</a:t>
            </a:r>
          </a:p>
        </p:txBody>
      </p:sp>
      <p:pic>
        <p:nvPicPr>
          <p:cNvPr id="1026" name="Picture 2">
            <a:extLst>
              <a:ext uri="{FF2B5EF4-FFF2-40B4-BE49-F238E27FC236}">
                <a16:creationId xmlns:a16="http://schemas.microsoft.com/office/drawing/2014/main" id="{1C8F3C31-96D9-9081-D991-500EF72FC5A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486025" y="857250"/>
            <a:ext cx="4171950" cy="4171950"/>
          </a:xfrm>
          <a:prstGeom prst="rect">
            <a:avLst/>
          </a:prstGeom>
          <a:solidFill>
            <a:srgbClr val="FFFFFF"/>
          </a:solid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52300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36F69-B9C4-183B-560B-E02285B33147}"/>
              </a:ext>
            </a:extLst>
          </p:cNvPr>
          <p:cNvSpPr>
            <a:spLocks noGrp="1"/>
          </p:cNvSpPr>
          <p:nvPr>
            <p:ph type="title"/>
          </p:nvPr>
        </p:nvSpPr>
        <p:spPr>
          <a:xfrm>
            <a:off x="152400" y="133353"/>
            <a:ext cx="8839200" cy="619125"/>
          </a:xfrm>
        </p:spPr>
        <p:txBody>
          <a:bodyPr anchor="ctr">
            <a:normAutofit/>
          </a:bodyPr>
          <a:lstStyle/>
          <a:p>
            <a:r>
              <a:rPr lang="en-US"/>
              <a:t>The National Need</a:t>
            </a:r>
          </a:p>
        </p:txBody>
      </p:sp>
      <p:sp>
        <p:nvSpPr>
          <p:cNvPr id="3" name="Content Placeholder 2">
            <a:extLst>
              <a:ext uri="{FF2B5EF4-FFF2-40B4-BE49-F238E27FC236}">
                <a16:creationId xmlns:a16="http://schemas.microsoft.com/office/drawing/2014/main" id="{AD867469-144D-CBF9-0628-B706F2A43687}"/>
              </a:ext>
            </a:extLst>
          </p:cNvPr>
          <p:cNvSpPr>
            <a:spLocks noGrp="1"/>
          </p:cNvSpPr>
          <p:nvPr>
            <p:ph idx="1"/>
          </p:nvPr>
        </p:nvSpPr>
        <p:spPr>
          <a:xfrm>
            <a:off x="228600" y="895353"/>
            <a:ext cx="4191000" cy="3718847"/>
          </a:xfrm>
        </p:spPr>
        <p:txBody>
          <a:bodyPr>
            <a:normAutofit/>
          </a:bodyPr>
          <a:lstStyle/>
          <a:p>
            <a:r>
              <a:rPr lang="en-US" dirty="0"/>
              <a:t>EPA estimates </a:t>
            </a:r>
            <a:r>
              <a:rPr lang="en-US" b="1" dirty="0"/>
              <a:t>$744 billion</a:t>
            </a:r>
            <a:r>
              <a:rPr lang="en-US" dirty="0"/>
              <a:t> in water and wastewater needs nationwide</a:t>
            </a:r>
          </a:p>
          <a:p>
            <a:r>
              <a:rPr lang="en-US" dirty="0"/>
              <a:t>Tennessee’s share will exceed </a:t>
            </a:r>
            <a:r>
              <a:rPr lang="en-US" b="1" dirty="0"/>
              <a:t>$15- 50 billion by 2040</a:t>
            </a:r>
            <a:endParaRPr lang="en-US" dirty="0"/>
          </a:p>
        </p:txBody>
      </p:sp>
      <p:pic>
        <p:nvPicPr>
          <p:cNvPr id="4" name="Picture 3">
            <a:extLst>
              <a:ext uri="{FF2B5EF4-FFF2-40B4-BE49-F238E27FC236}">
                <a16:creationId xmlns:a16="http://schemas.microsoft.com/office/drawing/2014/main" id="{F7A10DCB-AC87-0D67-777F-60B8C940CB71}"/>
              </a:ext>
            </a:extLst>
          </p:cNvPr>
          <p:cNvPicPr>
            <a:picLocks noChangeAspect="1"/>
          </p:cNvPicPr>
          <p:nvPr/>
        </p:nvPicPr>
        <p:blipFill>
          <a:blip r:embed="rId2"/>
          <a:stretch>
            <a:fillRect/>
          </a:stretch>
        </p:blipFill>
        <p:spPr>
          <a:xfrm>
            <a:off x="4724400" y="1356030"/>
            <a:ext cx="4191000" cy="2797492"/>
          </a:xfrm>
          <a:prstGeom prst="rect">
            <a:avLst/>
          </a:prstGeom>
          <a:noFill/>
        </p:spPr>
      </p:pic>
    </p:spTree>
    <p:extLst>
      <p:ext uri="{BB962C8B-B14F-4D97-AF65-F5344CB8AC3E}">
        <p14:creationId xmlns:p14="http://schemas.microsoft.com/office/powerpoint/2010/main" val="391109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68572-1474-4F16-BE9B-CE85448C0FF3}"/>
              </a:ext>
            </a:extLst>
          </p:cNvPr>
          <p:cNvSpPr>
            <a:spLocks noGrp="1"/>
          </p:cNvSpPr>
          <p:nvPr>
            <p:ph type="title"/>
          </p:nvPr>
        </p:nvSpPr>
        <p:spPr/>
        <p:txBody>
          <a:bodyPr/>
          <a:lstStyle/>
          <a:p>
            <a:r>
              <a:rPr lang="en-US" dirty="0">
                <a:latin typeface="PermianSlabSerifTypeface"/>
                <a:ea typeface="Open Sans Light"/>
              </a:rPr>
              <a:t>Funding Strategy for Water Infrastructure</a:t>
            </a:r>
            <a:endParaRPr lang="en-US" dirty="0"/>
          </a:p>
        </p:txBody>
      </p:sp>
      <p:graphicFrame>
        <p:nvGraphicFramePr>
          <p:cNvPr id="4" name="Content Placeholder 3">
            <a:extLst>
              <a:ext uri="{FF2B5EF4-FFF2-40B4-BE49-F238E27FC236}">
                <a16:creationId xmlns:a16="http://schemas.microsoft.com/office/drawing/2014/main" id="{F074A0A0-BF7E-4E0D-A981-03B8AC12AF1A}"/>
              </a:ext>
            </a:extLst>
          </p:cNvPr>
          <p:cNvGraphicFramePr>
            <a:graphicFrameLocks noGrp="1"/>
          </p:cNvGraphicFramePr>
          <p:nvPr>
            <p:ph idx="1"/>
            <p:extLst>
              <p:ext uri="{D42A27DB-BD31-4B8C-83A1-F6EECF244321}">
                <p14:modId xmlns:p14="http://schemas.microsoft.com/office/powerpoint/2010/main" val="3664104242"/>
              </p:ext>
            </p:extLst>
          </p:nvPr>
        </p:nvGraphicFramePr>
        <p:xfrm>
          <a:off x="152400" y="752478"/>
          <a:ext cx="8839200" cy="42767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089156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7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owerPoint B">
  <a:themeElements>
    <a:clrScheme name="Brand Colors">
      <a:dk1>
        <a:sysClr val="windowText" lastClr="000000"/>
      </a:dk1>
      <a:lt1>
        <a:sysClr val="window" lastClr="FFFFFF"/>
      </a:lt1>
      <a:dk2>
        <a:srgbClr val="1B365D"/>
      </a:dk2>
      <a:lt2>
        <a:srgbClr val="FF0F00"/>
      </a:lt2>
      <a:accent1>
        <a:srgbClr val="2DCCD3"/>
      </a:accent1>
      <a:accent2>
        <a:srgbClr val="D2D755"/>
      </a:accent2>
      <a:accent3>
        <a:srgbClr val="E87722"/>
      </a:accent3>
      <a:accent4>
        <a:srgbClr val="7C2529"/>
      </a:accent4>
      <a:accent5>
        <a:srgbClr val="666666"/>
      </a:accent5>
      <a:accent6>
        <a:srgbClr val="E6D395"/>
      </a:accent6>
      <a:hlink>
        <a:srgbClr val="131E29"/>
      </a:hlink>
      <a:folHlink>
        <a:srgbClr val="CBC4B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11ED274DE217F4D88141CF6F4BE1263" ma:contentTypeVersion="20" ma:contentTypeDescription="Create a new document." ma:contentTypeScope="" ma:versionID="ef277c28ccf2f51ec6598e3b337d773d">
  <xsd:schema xmlns:xsd="http://www.w3.org/2001/XMLSchema" xmlns:xs="http://www.w3.org/2001/XMLSchema" xmlns:p="http://schemas.microsoft.com/office/2006/metadata/properties" xmlns:ns2="53378f6c-a50f-41f1-8874-57a95159bf41" xmlns:ns3="9bdc7d08-e87a-46b1-a0d1-487c34f9b7eb" targetNamespace="http://schemas.microsoft.com/office/2006/metadata/properties" ma:root="true" ma:fieldsID="e6a6349e97124c312cc69362ddc68e66" ns2:_="" ns3:_="">
    <xsd:import namespace="53378f6c-a50f-41f1-8874-57a95159bf41"/>
    <xsd:import namespace="9bdc7d08-e87a-46b1-a0d1-487c34f9b7e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378f6c-a50f-41f1-8874-57a95159bf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ec6819c-d561-498f-ad6b-029f1b52bec6"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bdc7d08-e87a-46b1-a0d1-487c34f9b7e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b9df62b4-6f6d-41dd-9cd9-6f94575d0aab}" ma:internalName="TaxCatchAll" ma:showField="CatchAllData" ma:web="9bdc7d08-e87a-46b1-a0d1-487c34f9b7e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3378f6c-a50f-41f1-8874-57a95159bf41">
      <Terms xmlns="http://schemas.microsoft.com/office/infopath/2007/PartnerControls"/>
    </lcf76f155ced4ddcb4097134ff3c332f>
    <TaxCatchAll xmlns="9bdc7d08-e87a-46b1-a0d1-487c34f9b7eb" xsi:nil="true"/>
  </documentManagement>
</p:properties>
</file>

<file path=customXml/itemProps1.xml><?xml version="1.0" encoding="utf-8"?>
<ds:datastoreItem xmlns:ds="http://schemas.openxmlformats.org/officeDocument/2006/customXml" ds:itemID="{0E89BFCC-7AF4-4590-94C2-733B0BD0C92F}">
  <ds:schemaRefs>
    <ds:schemaRef ds:uri="53378f6c-a50f-41f1-8874-57a95159bf41"/>
    <ds:schemaRef ds:uri="9bdc7d08-e87a-46b1-a0d1-487c34f9b7e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C04D797-E7FD-4C17-9030-F15CACE73CD8}">
  <ds:schemaRefs>
    <ds:schemaRef ds:uri="http://schemas.microsoft.com/sharepoint/v3/contenttype/forms"/>
  </ds:schemaRefs>
</ds:datastoreItem>
</file>

<file path=customXml/itemProps3.xml><?xml version="1.0" encoding="utf-8"?>
<ds:datastoreItem xmlns:ds="http://schemas.openxmlformats.org/officeDocument/2006/customXml" ds:itemID="{FAB0B0CE-2C71-4DDA-BDE8-15B72F34B834}">
  <ds:schemaRefs>
    <ds:schemaRef ds:uri="http://purl.org/dc/elements/1.1/"/>
    <ds:schemaRef ds:uri="http://schemas.openxmlformats.org/package/2006/metadata/core-properties"/>
    <ds:schemaRef ds:uri="http://purl.org/dc/dcmitype/"/>
    <ds:schemaRef ds:uri="http://schemas.microsoft.com/office/2006/documentManagement/types"/>
    <ds:schemaRef ds:uri="http://purl.org/dc/terms/"/>
    <ds:schemaRef ds:uri="9bdc7d08-e87a-46b1-a0d1-487c34f9b7eb"/>
    <ds:schemaRef ds:uri="http://schemas.microsoft.com/office/infopath/2007/PartnerControls"/>
    <ds:schemaRef ds:uri="http://www.w3.org/XML/1998/namespace"/>
    <ds:schemaRef ds:uri="53378f6c-a50f-41f1-8874-57a95159bf41"/>
    <ds:schemaRef ds:uri="http://schemas.microsoft.com/office/2006/metadata/properties"/>
  </ds:schemaRefs>
</ds:datastoreItem>
</file>

<file path=docMetadata/LabelInfo.xml><?xml version="1.0" encoding="utf-8"?>
<clbl:labelList xmlns:clbl="http://schemas.microsoft.com/office/2020/mipLabelMetadata">
  <clbl:label id="{f345bebf-0d71-4337-9281-24b941616c36}" enabled="0" method="" siteId="{f345bebf-0d71-4337-9281-24b941616c36}" removed="1"/>
</clbl:labelList>
</file>

<file path=docProps/app.xml><?xml version="1.0" encoding="utf-8"?>
<Properties xmlns="http://schemas.openxmlformats.org/officeDocument/2006/extended-properties" xmlns:vt="http://schemas.openxmlformats.org/officeDocument/2006/docPropsVTypes">
  <Template/>
  <TotalTime>2</TotalTime>
  <Words>2747</Words>
  <Application>Microsoft Office PowerPoint</Application>
  <PresentationFormat>On-screen Show (16:9)</PresentationFormat>
  <Paragraphs>388</Paragraphs>
  <Slides>71</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71</vt:i4>
      </vt:variant>
    </vt:vector>
  </HeadingPairs>
  <TitlesOfParts>
    <vt:vector size="77" baseType="lpstr">
      <vt:lpstr>Aptos</vt:lpstr>
      <vt:lpstr>Arial</vt:lpstr>
      <vt:lpstr>Calibri</vt:lpstr>
      <vt:lpstr>Open Sans</vt:lpstr>
      <vt:lpstr>PermianSlabSerifTypeface</vt:lpstr>
      <vt:lpstr>PowerPoint B</vt:lpstr>
      <vt:lpstr>SRF 101: Why Debt is a Strategic Investment for Utilities</vt:lpstr>
      <vt:lpstr>Vena Jones</vt:lpstr>
      <vt:lpstr>TDEC's Water Infrastructure Assistance Programs</vt:lpstr>
      <vt:lpstr>SWIG and SRF</vt:lpstr>
      <vt:lpstr>Building the Case for Smart Investment</vt:lpstr>
      <vt:lpstr>Purpose of Today’s Discussion</vt:lpstr>
      <vt:lpstr>The Funding Challenge</vt:lpstr>
      <vt:lpstr>The National Need</vt:lpstr>
      <vt:lpstr>Funding Strategy for Water Infrastructure</vt:lpstr>
      <vt:lpstr>SRF’s Role in Tennessee</vt:lpstr>
      <vt:lpstr>Use Strategic Debt</vt:lpstr>
      <vt:lpstr>Why This Matters for Local Leaders</vt:lpstr>
      <vt:lpstr>How the State Revolving Fund Works</vt:lpstr>
      <vt:lpstr>What is the State Revolving Fund?</vt:lpstr>
      <vt:lpstr>Tennessee’s Dual SRF Programs</vt:lpstr>
      <vt:lpstr>What SRF Funds: Drinking Water</vt:lpstr>
      <vt:lpstr>What SRF Funds: Wastewater &amp; Stormwater</vt:lpstr>
      <vt:lpstr>How SRF is Capitalized</vt:lpstr>
      <vt:lpstr>The Scale of Tennessee’s SRF</vt:lpstr>
      <vt:lpstr>The SRF Interest Rate Advantage</vt:lpstr>
      <vt:lpstr>$10M Project Amortized over 20 Years</vt:lpstr>
      <vt:lpstr>SRF Principal Forgiveness: Subsidy and Disadvantaged Communities Program</vt:lpstr>
      <vt:lpstr>Clifton 1.5 MGD Drinking Water Treatment Plant</vt:lpstr>
      <vt:lpstr>What Happens to Repayments: The Revolving Model</vt:lpstr>
      <vt:lpstr>Local Control, State Stewardship</vt:lpstr>
      <vt:lpstr>The Strategic Power of Debt</vt:lpstr>
      <vt:lpstr>Why Debt Isn’t a Four-Letter Word</vt:lpstr>
      <vt:lpstr>Intergenerational Fairness</vt:lpstr>
      <vt:lpstr>The Cost of Waiting</vt:lpstr>
      <vt:lpstr>Deferred Cost: Can you afford it?</vt:lpstr>
      <vt:lpstr>Strategic vs. Reactive Debt</vt:lpstr>
      <vt:lpstr>The True Cost of Avoiding Debt</vt:lpstr>
      <vt:lpstr>Fiscal Predictability</vt:lpstr>
      <vt:lpstr>Economic Multiplier</vt:lpstr>
      <vt:lpstr>Debt as an Investment</vt:lpstr>
      <vt:lpstr>Managing Debt with Confidence</vt:lpstr>
      <vt:lpstr>Debt Management Principles</vt:lpstr>
      <vt:lpstr>Key Financial Metrics</vt:lpstr>
      <vt:lpstr>Rate Planning</vt:lpstr>
      <vt:lpstr>Forecasting a Future</vt:lpstr>
      <vt:lpstr>Rate Planning and Forecasting</vt:lpstr>
      <vt:lpstr>Communicating Debt Decisions</vt:lpstr>
      <vt:lpstr>Transparency Builds Trust</vt:lpstr>
      <vt:lpstr>Funding Opportunities in SRF and SWIG</vt:lpstr>
      <vt:lpstr>SWIG and SRF</vt:lpstr>
      <vt:lpstr>What Does SRF and SWIG Fund?</vt:lpstr>
      <vt:lpstr>SRF Principal Forgiveness: Subsidy and Disadvantaged Communities Program</vt:lpstr>
      <vt:lpstr>PowerPoint Presentation</vt:lpstr>
      <vt:lpstr>DWSRF Loan Forgiveness for Traditional Projects</vt:lpstr>
      <vt:lpstr>SRF Lead Service Line Replacement Funding</vt:lpstr>
      <vt:lpstr>Clean Water SRF: Financial Status</vt:lpstr>
      <vt:lpstr>CWSRF Subsidy for Traditional Projects</vt:lpstr>
      <vt:lpstr>SRF Opportunities</vt:lpstr>
      <vt:lpstr>Applying and Making the List</vt:lpstr>
      <vt:lpstr>Proposed Projects, Rankability, and the PRLs</vt:lpstr>
      <vt:lpstr>Ranked vs Unranked Projects</vt:lpstr>
      <vt:lpstr>Funding Projects</vt:lpstr>
      <vt:lpstr>Financial &amp; Technical Capacity</vt:lpstr>
      <vt:lpstr>SWIG Opportunities </vt:lpstr>
      <vt:lpstr>SUDC Grant</vt:lpstr>
      <vt:lpstr>EC-SDC Grant</vt:lpstr>
      <vt:lpstr>LSLI Grant</vt:lpstr>
      <vt:lpstr>Funding Synergy Across Tennessee</vt:lpstr>
      <vt:lpstr>Integrating SRF with SWIG</vt:lpstr>
      <vt:lpstr>Infrastructure Investment and Jobs Act</vt:lpstr>
      <vt:lpstr>Leading for the Future</vt:lpstr>
      <vt:lpstr>Recap of Core Concepts</vt:lpstr>
      <vt:lpstr>Call to Action</vt:lpstr>
      <vt:lpstr>Final Message</vt:lpstr>
      <vt:lpstr>Questions?</vt:lpstr>
      <vt:lpstr>Scan QR for credit</vt:lpstr>
    </vt:vector>
  </TitlesOfParts>
  <Company>State of Tennessee: Finance &amp; Administration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Wehlage</dc:creator>
  <cp:lastModifiedBy>Ethan Carter</cp:lastModifiedBy>
  <cp:revision>2</cp:revision>
  <dcterms:created xsi:type="dcterms:W3CDTF">2015-04-23T14:18:47Z</dcterms:created>
  <dcterms:modified xsi:type="dcterms:W3CDTF">2025-10-30T14:40:22Z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0x010100211ED274DE217F4D88141CF6F4BE1263</vt:lpwstr>
  </property>
  <property fmtid="{D5CDD505-2E9C-101B-9397-08002B2CF9AE}" pid="3" name="MediaServiceImageTags">
    <vt:lpwstr/>
  </property>
  <property fmtid="{D5CDD505-2E9C-101B-9397-08002B2CF9AE}" pid="4" name="ArticulateGUID">
    <vt:lpwstr>1858E03D-E9A6-4602-BDA1-B26D7B39C714</vt:lpwstr>
  </property>
  <property fmtid="{D5CDD505-2E9C-101B-9397-08002B2CF9AE}" pid="5" name="ArticulatePath">
    <vt:lpwstr>https://taud1-my.sharepoint.com/personal/ethancarter_taud_org/Documents/Desktop/Leadership Conference/2025/Day 2/SRF 101 TAUD Presentation</vt:lpwstr>
  </property>
</Properties>
</file>