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Lst>
  <p:sldSz cx="18288000" cy="10287000"/>
  <p:notesSz cx="6858000" cy="9144000"/>
  <p:embeddedFontLst>
    <p:embeddedFont>
      <p:font typeface="Archivo Black" panose="020B0604020202020204" charset="0"/>
      <p:regular r:id="rId57"/>
    </p:embeddedFont>
    <p:embeddedFont>
      <p:font typeface="Canva Sans" panose="020B0604020202020204" charset="0"/>
      <p:regular r:id="rId58"/>
    </p:embeddedFont>
    <p:embeddedFont>
      <p:font typeface="League Spartan" panose="020B0604020202020204" charset="0"/>
      <p:regular r:id="rId59"/>
    </p:embeddedFont>
    <p:embeddedFont>
      <p:font typeface="Poppins" panose="00000500000000000000" pitchFamily="2" charset="0"/>
      <p:regular r:id="rId60"/>
    </p:embeddedFont>
    <p:embeddedFont>
      <p:font typeface="Poppins Bold" panose="020B0604020202020204" charset="0"/>
      <p:regular r:id="rId61"/>
    </p:embeddedFont>
    <p:embeddedFont>
      <p:font typeface="Roboto" panose="02000000000000000000" pitchFamily="2" charset="0"/>
      <p:regular r:id="rId62"/>
      <p:bold r:id="rId63"/>
    </p:embeddedFont>
    <p:embeddedFont>
      <p:font typeface="Roboto Bold" panose="02000000000000000000" pitchFamily="2" charset="0"/>
      <p:regular r:id="rId64"/>
      <p:bold r:id="rId65"/>
    </p:embeddedFont>
  </p:embeddedFontLst>
  <p:custDataLst>
    <p:tags r:id="rId6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BBFE67-76D9-42AC-BAAF-87282E74EF44}" v="2" dt="2025-10-30T19:21:02.0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1" d="100"/>
          <a:sy n="61" d="100"/>
        </p:scale>
        <p:origin x="32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7.fntdata"/><Relationship Id="rId68" Type="http://schemas.openxmlformats.org/officeDocument/2006/relationships/viewProps" Target="viewProps.xml"/><Relationship Id="rId7" Type="http://schemas.openxmlformats.org/officeDocument/2006/relationships/slide" Target="slides/slide6.xml"/><Relationship Id="rId71"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66"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8.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than Carter" userId="c6a80619-1c8f-4673-aa78-40202dd70b1b" providerId="ADAL" clId="{F5BBFE67-76D9-42AC-BAAF-87282E74EF44}"/>
    <pc:docChg chg="modSld">
      <pc:chgData name="Ethan Carter" userId="c6a80619-1c8f-4673-aa78-40202dd70b1b" providerId="ADAL" clId="{F5BBFE67-76D9-42AC-BAAF-87282E74EF44}" dt="2025-10-30T19:21:02.038" v="1" actId="962"/>
      <pc:docMkLst>
        <pc:docMk/>
      </pc:docMkLst>
      <pc:sldChg chg="modSp">
        <pc:chgData name="Ethan Carter" userId="c6a80619-1c8f-4673-aa78-40202dd70b1b" providerId="ADAL" clId="{F5BBFE67-76D9-42AC-BAAF-87282E74EF44}" dt="2025-10-30T19:21:02.038" v="1" actId="962"/>
        <pc:sldMkLst>
          <pc:docMk/>
          <pc:sldMk cId="1198118068" sldId="310"/>
        </pc:sldMkLst>
        <pc:picChg chg="mod">
          <ac:chgData name="Ethan Carter" userId="c6a80619-1c8f-4673-aa78-40202dd70b1b" providerId="ADAL" clId="{F5BBFE67-76D9-42AC-BAAF-87282E74EF44}" dt="2025-10-30T19:21:02.038" v="1" actId="962"/>
          <ac:picMkLst>
            <pc:docMk/>
            <pc:sldMk cId="1198118068" sldId="310"/>
            <ac:picMk id="1026" creationId="{B3EA1923-4EE3-AB65-6951-785FD6500989}"/>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4220957" y="4487070"/>
            <a:ext cx="9846085" cy="1666483"/>
          </a:xfrm>
          <a:prstGeom prst="rect">
            <a:avLst/>
          </a:prstGeom>
        </p:spPr>
        <p:txBody>
          <a:bodyPr lIns="0" tIns="0" rIns="0" bIns="0" rtlCol="0" anchor="t">
            <a:spAutoFit/>
          </a:bodyPr>
          <a:lstStyle/>
          <a:p>
            <a:pPr algn="ctr">
              <a:lnSpc>
                <a:spcPts val="13671"/>
              </a:lnSpc>
            </a:pPr>
            <a:r>
              <a:rPr lang="en-US" sz="9765" b="1">
                <a:solidFill>
                  <a:srgbClr val="0E7DC2"/>
                </a:solidFill>
                <a:latin typeface="League Spartan"/>
                <a:ea typeface="League Spartan"/>
                <a:cs typeface="League Spartan"/>
                <a:sym typeface="League Spartan"/>
              </a:rPr>
              <a:t>NOW WHAT?</a:t>
            </a:r>
          </a:p>
        </p:txBody>
      </p:sp>
      <p:grpSp>
        <p:nvGrpSpPr>
          <p:cNvPr id="4" name="Group 4"/>
          <p:cNvGrpSpPr/>
          <p:nvPr/>
        </p:nvGrpSpPr>
        <p:grpSpPr>
          <a:xfrm>
            <a:off x="-1130300" y="4057750"/>
            <a:ext cx="3086100" cy="2171499"/>
            <a:chOff x="0" y="0"/>
            <a:chExt cx="812800" cy="571917"/>
          </a:xfrm>
        </p:grpSpPr>
        <p:sp>
          <p:nvSpPr>
            <p:cNvPr id="5" name="Freeform 5"/>
            <p:cNvSpPr/>
            <p:nvPr/>
          </p:nvSpPr>
          <p:spPr>
            <a:xfrm>
              <a:off x="0" y="0"/>
              <a:ext cx="812800" cy="571917"/>
            </a:xfrm>
            <a:custGeom>
              <a:avLst/>
              <a:gdLst/>
              <a:ahLst/>
              <a:cxnLst/>
              <a:rect l="l" t="t" r="r" b="b"/>
              <a:pathLst>
                <a:path w="812800" h="571917">
                  <a:moveTo>
                    <a:pt x="609600" y="0"/>
                  </a:moveTo>
                  <a:cubicBezTo>
                    <a:pt x="721824" y="0"/>
                    <a:pt x="812800" y="128028"/>
                    <a:pt x="812800" y="285959"/>
                  </a:cubicBezTo>
                  <a:cubicBezTo>
                    <a:pt x="812800" y="443889"/>
                    <a:pt x="721824" y="571917"/>
                    <a:pt x="609600" y="571917"/>
                  </a:cubicBezTo>
                  <a:lnTo>
                    <a:pt x="203200" y="571917"/>
                  </a:lnTo>
                  <a:cubicBezTo>
                    <a:pt x="90976" y="571917"/>
                    <a:pt x="0" y="443889"/>
                    <a:pt x="0" y="285959"/>
                  </a:cubicBezTo>
                  <a:cubicBezTo>
                    <a:pt x="0" y="128028"/>
                    <a:pt x="90976" y="0"/>
                    <a:pt x="203200" y="0"/>
                  </a:cubicBezTo>
                  <a:close/>
                </a:path>
              </a:pathLst>
            </a:custGeom>
            <a:solidFill>
              <a:srgbClr val="0E7DC2"/>
            </a:solidFill>
          </p:spPr>
          <p:txBody>
            <a:bodyPr/>
            <a:lstStyle/>
            <a:p>
              <a:endParaRPr lang="en-US"/>
            </a:p>
          </p:txBody>
        </p:sp>
        <p:sp>
          <p:nvSpPr>
            <p:cNvPr id="6" name="TextBox 6"/>
            <p:cNvSpPr txBox="1"/>
            <p:nvPr/>
          </p:nvSpPr>
          <p:spPr>
            <a:xfrm>
              <a:off x="0" y="-47625"/>
              <a:ext cx="812800" cy="619542"/>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4956498" y="3196771"/>
            <a:ext cx="8375003" cy="1130215"/>
          </a:xfrm>
          <a:prstGeom prst="rect">
            <a:avLst/>
          </a:prstGeom>
        </p:spPr>
        <p:txBody>
          <a:bodyPr lIns="0" tIns="0" rIns="0" bIns="0" rtlCol="0" anchor="t">
            <a:spAutoFit/>
          </a:bodyPr>
          <a:lstStyle/>
          <a:p>
            <a:pPr algn="ctr">
              <a:lnSpc>
                <a:spcPts val="9104"/>
              </a:lnSpc>
            </a:pPr>
            <a:r>
              <a:rPr lang="en-US" sz="6503" b="1">
                <a:solidFill>
                  <a:srgbClr val="FF3131"/>
                </a:solidFill>
                <a:latin typeface="Roboto Bold"/>
                <a:ea typeface="Roboto Bold"/>
                <a:cs typeface="Roboto Bold"/>
                <a:sym typeface="Roboto Bold"/>
              </a:rPr>
              <a:t>THE MEDIA CALLED.</a:t>
            </a:r>
          </a:p>
        </p:txBody>
      </p:sp>
      <p:grpSp>
        <p:nvGrpSpPr>
          <p:cNvPr id="8" name="Group 8"/>
          <p:cNvGrpSpPr/>
          <p:nvPr/>
        </p:nvGrpSpPr>
        <p:grpSpPr>
          <a:xfrm>
            <a:off x="16467343" y="4057750"/>
            <a:ext cx="3086100" cy="2171499"/>
            <a:chOff x="0" y="0"/>
            <a:chExt cx="812800" cy="571917"/>
          </a:xfrm>
        </p:grpSpPr>
        <p:sp>
          <p:nvSpPr>
            <p:cNvPr id="9" name="Freeform 9"/>
            <p:cNvSpPr/>
            <p:nvPr/>
          </p:nvSpPr>
          <p:spPr>
            <a:xfrm>
              <a:off x="0" y="0"/>
              <a:ext cx="812800" cy="571917"/>
            </a:xfrm>
            <a:custGeom>
              <a:avLst/>
              <a:gdLst/>
              <a:ahLst/>
              <a:cxnLst/>
              <a:rect l="l" t="t" r="r" b="b"/>
              <a:pathLst>
                <a:path w="812800" h="571917">
                  <a:moveTo>
                    <a:pt x="609600" y="0"/>
                  </a:moveTo>
                  <a:cubicBezTo>
                    <a:pt x="721824" y="0"/>
                    <a:pt x="812800" y="128028"/>
                    <a:pt x="812800" y="285959"/>
                  </a:cubicBezTo>
                  <a:cubicBezTo>
                    <a:pt x="812800" y="443889"/>
                    <a:pt x="721824" y="571917"/>
                    <a:pt x="609600" y="571917"/>
                  </a:cubicBezTo>
                  <a:lnTo>
                    <a:pt x="203200" y="571917"/>
                  </a:lnTo>
                  <a:cubicBezTo>
                    <a:pt x="90976" y="571917"/>
                    <a:pt x="0" y="443889"/>
                    <a:pt x="0" y="285959"/>
                  </a:cubicBezTo>
                  <a:cubicBezTo>
                    <a:pt x="0" y="128028"/>
                    <a:pt x="90976" y="0"/>
                    <a:pt x="203200" y="0"/>
                  </a:cubicBezTo>
                  <a:close/>
                </a:path>
              </a:pathLst>
            </a:custGeom>
            <a:solidFill>
              <a:srgbClr val="0E7DC2"/>
            </a:solidFill>
          </p:spPr>
          <p:txBody>
            <a:bodyPr/>
            <a:lstStyle/>
            <a:p>
              <a:endParaRPr lang="en-US"/>
            </a:p>
          </p:txBody>
        </p:sp>
        <p:sp>
          <p:nvSpPr>
            <p:cNvPr id="10" name="TextBox 10"/>
            <p:cNvSpPr txBox="1"/>
            <p:nvPr/>
          </p:nvSpPr>
          <p:spPr>
            <a:xfrm>
              <a:off x="0" y="-47625"/>
              <a:ext cx="812800" cy="619542"/>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6886525" y="6717773"/>
            <a:ext cx="4514949" cy="1308100"/>
          </a:xfrm>
          <a:prstGeom prst="rect">
            <a:avLst/>
          </a:prstGeom>
        </p:spPr>
        <p:txBody>
          <a:bodyPr lIns="0" tIns="0" rIns="0" bIns="0" rtlCol="0" anchor="t">
            <a:spAutoFit/>
          </a:bodyPr>
          <a:lstStyle/>
          <a:p>
            <a:pPr algn="ctr">
              <a:lnSpc>
                <a:spcPts val="3499"/>
              </a:lnSpc>
            </a:pPr>
            <a:r>
              <a:rPr lang="en-US" sz="2499">
                <a:solidFill>
                  <a:srgbClr val="000000"/>
                </a:solidFill>
                <a:latin typeface="Archivo Black"/>
                <a:ea typeface="Archivo Black"/>
                <a:cs typeface="Archivo Black"/>
                <a:sym typeface="Archivo Black"/>
              </a:rPr>
              <a:t>Brett McArdle</a:t>
            </a:r>
          </a:p>
          <a:p>
            <a:pPr algn="ctr">
              <a:lnSpc>
                <a:spcPts val="3499"/>
              </a:lnSpc>
            </a:pPr>
            <a:r>
              <a:rPr lang="en-US" sz="2499">
                <a:solidFill>
                  <a:srgbClr val="000000"/>
                </a:solidFill>
                <a:latin typeface="Archivo Black"/>
                <a:ea typeface="Archivo Black"/>
                <a:cs typeface="Archivo Black"/>
                <a:sym typeface="Archivo Black"/>
              </a:rPr>
              <a:t>Communications Manager</a:t>
            </a:r>
          </a:p>
          <a:p>
            <a:pPr algn="ctr">
              <a:lnSpc>
                <a:spcPts val="3499"/>
              </a:lnSpc>
              <a:spcBef>
                <a:spcPct val="0"/>
              </a:spcBef>
            </a:pPr>
            <a:r>
              <a:rPr lang="en-US" sz="2499">
                <a:solidFill>
                  <a:srgbClr val="000000"/>
                </a:solidFill>
                <a:latin typeface="Archivo Black"/>
                <a:ea typeface="Archivo Black"/>
                <a:cs typeface="Archivo Black"/>
                <a:sym typeface="Archivo Black"/>
              </a:rPr>
              <a:t>bmcardle@cudrc.com</a:t>
            </a:r>
          </a:p>
        </p:txBody>
      </p:sp>
      <p:sp>
        <p:nvSpPr>
          <p:cNvPr id="12" name="Freeform 12"/>
          <p:cNvSpPr/>
          <p:nvPr/>
        </p:nvSpPr>
        <p:spPr>
          <a:xfrm>
            <a:off x="6629225" y="7640453"/>
            <a:ext cx="5029549" cy="2684647"/>
          </a:xfrm>
          <a:custGeom>
            <a:avLst/>
            <a:gdLst/>
            <a:ahLst/>
            <a:cxnLst/>
            <a:rect l="l" t="t" r="r" b="b"/>
            <a:pathLst>
              <a:path w="5029549" h="2684647">
                <a:moveTo>
                  <a:pt x="0" y="0"/>
                </a:moveTo>
                <a:lnTo>
                  <a:pt x="5029550" y="0"/>
                </a:lnTo>
                <a:lnTo>
                  <a:pt x="5029550" y="2684647"/>
                </a:lnTo>
                <a:lnTo>
                  <a:pt x="0" y="2684647"/>
                </a:lnTo>
                <a:lnTo>
                  <a:pt x="0" y="0"/>
                </a:lnTo>
                <a:close/>
              </a:path>
            </a:pathLst>
          </a:custGeom>
          <a:blipFill>
            <a:blip r:embed="rId4"/>
            <a:stretch>
              <a:fillRect/>
            </a:stretch>
          </a:blipFill>
        </p:spPr>
        <p:txBody>
          <a:bodyPr/>
          <a:lstStyle/>
          <a:p>
            <a:endParaRPr lang="en-US"/>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257175" y="4502250"/>
            <a:ext cx="18802350" cy="2006600"/>
            <a:chOff x="0" y="0"/>
            <a:chExt cx="4952059" cy="528487"/>
          </a:xfrm>
        </p:grpSpPr>
        <p:sp>
          <p:nvSpPr>
            <p:cNvPr id="4" name="Freeform 4"/>
            <p:cNvSpPr/>
            <p:nvPr/>
          </p:nvSpPr>
          <p:spPr>
            <a:xfrm>
              <a:off x="0" y="0"/>
              <a:ext cx="4952059" cy="528487"/>
            </a:xfrm>
            <a:custGeom>
              <a:avLst/>
              <a:gdLst/>
              <a:ahLst/>
              <a:cxnLst/>
              <a:rect l="l" t="t" r="r" b="b"/>
              <a:pathLst>
                <a:path w="4952059" h="528487">
                  <a:moveTo>
                    <a:pt x="20999" y="0"/>
                  </a:moveTo>
                  <a:lnTo>
                    <a:pt x="4931060" y="0"/>
                  </a:lnTo>
                  <a:cubicBezTo>
                    <a:pt x="4936629" y="0"/>
                    <a:pt x="4941970" y="2212"/>
                    <a:pt x="4945909" y="6151"/>
                  </a:cubicBezTo>
                  <a:cubicBezTo>
                    <a:pt x="4949847" y="10089"/>
                    <a:pt x="4952059" y="15430"/>
                    <a:pt x="4952059" y="20999"/>
                  </a:cubicBezTo>
                  <a:lnTo>
                    <a:pt x="4952059" y="507488"/>
                  </a:lnTo>
                  <a:cubicBezTo>
                    <a:pt x="4952059" y="519086"/>
                    <a:pt x="4942658" y="528487"/>
                    <a:pt x="4931060" y="528487"/>
                  </a:cubicBezTo>
                  <a:lnTo>
                    <a:pt x="20999" y="528487"/>
                  </a:lnTo>
                  <a:cubicBezTo>
                    <a:pt x="15430" y="528487"/>
                    <a:pt x="10089" y="526275"/>
                    <a:pt x="6151" y="522337"/>
                  </a:cubicBezTo>
                  <a:cubicBezTo>
                    <a:pt x="2212" y="518399"/>
                    <a:pt x="0" y="513057"/>
                    <a:pt x="0" y="507488"/>
                  </a:cubicBezTo>
                  <a:lnTo>
                    <a:pt x="0" y="20999"/>
                  </a:lnTo>
                  <a:cubicBezTo>
                    <a:pt x="0" y="15430"/>
                    <a:pt x="2212" y="10089"/>
                    <a:pt x="6151" y="6151"/>
                  </a:cubicBezTo>
                  <a:cubicBezTo>
                    <a:pt x="10089" y="2212"/>
                    <a:pt x="15430" y="0"/>
                    <a:pt x="20999" y="0"/>
                  </a:cubicBezTo>
                  <a:close/>
                </a:path>
              </a:pathLst>
            </a:custGeom>
            <a:solidFill>
              <a:srgbClr val="0E7DC2"/>
            </a:solidFill>
          </p:spPr>
          <p:txBody>
            <a:bodyPr/>
            <a:lstStyle/>
            <a:p>
              <a:endParaRPr lang="en-US"/>
            </a:p>
          </p:txBody>
        </p:sp>
        <p:sp>
          <p:nvSpPr>
            <p:cNvPr id="5" name="TextBox 5"/>
            <p:cNvSpPr txBox="1"/>
            <p:nvPr/>
          </p:nvSpPr>
          <p:spPr>
            <a:xfrm>
              <a:off x="0" y="-47625"/>
              <a:ext cx="4952059" cy="576112"/>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0" y="8781992"/>
            <a:ext cx="2819556" cy="1505008"/>
          </a:xfrm>
          <a:custGeom>
            <a:avLst/>
            <a:gdLst/>
            <a:ahLst/>
            <a:cxnLst/>
            <a:rect l="l" t="t" r="r" b="b"/>
            <a:pathLst>
              <a:path w="2819556" h="1505008">
                <a:moveTo>
                  <a:pt x="0" y="0"/>
                </a:moveTo>
                <a:lnTo>
                  <a:pt x="2819556" y="0"/>
                </a:lnTo>
                <a:lnTo>
                  <a:pt x="2819556" y="1505008"/>
                </a:lnTo>
                <a:lnTo>
                  <a:pt x="0" y="1505008"/>
                </a:lnTo>
                <a:lnTo>
                  <a:pt x="0" y="0"/>
                </a:lnTo>
                <a:close/>
              </a:path>
            </a:pathLst>
          </a:custGeom>
          <a:blipFill>
            <a:blip r:embed="rId3"/>
            <a:stretch>
              <a:fillRect/>
            </a:stretch>
          </a:blipFill>
        </p:spPr>
        <p:txBody>
          <a:bodyPr/>
          <a:lstStyle/>
          <a:p>
            <a:endParaRPr lang="en-US"/>
          </a:p>
        </p:txBody>
      </p:sp>
      <p:sp>
        <p:nvSpPr>
          <p:cNvPr id="7" name="Freeform 7"/>
          <p:cNvSpPr/>
          <p:nvPr/>
        </p:nvSpPr>
        <p:spPr>
          <a:xfrm>
            <a:off x="3493371" y="4629703"/>
            <a:ext cx="11301259" cy="1751695"/>
          </a:xfrm>
          <a:custGeom>
            <a:avLst/>
            <a:gdLst/>
            <a:ahLst/>
            <a:cxnLst/>
            <a:rect l="l" t="t" r="r" b="b"/>
            <a:pathLst>
              <a:path w="11301259" h="1751695">
                <a:moveTo>
                  <a:pt x="0" y="0"/>
                </a:moveTo>
                <a:lnTo>
                  <a:pt x="11301258" y="0"/>
                </a:lnTo>
                <a:lnTo>
                  <a:pt x="11301258" y="1751695"/>
                </a:lnTo>
                <a:lnTo>
                  <a:pt x="0" y="1751695"/>
                </a:lnTo>
                <a:lnTo>
                  <a:pt x="0" y="0"/>
                </a:lnTo>
                <a:close/>
              </a:path>
            </a:pathLst>
          </a:custGeom>
          <a:blipFill>
            <a:blip r:embed="rId4"/>
            <a:stretch>
              <a:fillRect/>
            </a:stretch>
          </a:blipFill>
        </p:spPr>
        <p:txBody>
          <a:bodyPr/>
          <a:lstStyle/>
          <a:p>
            <a:endParaRPr lang="en-US"/>
          </a:p>
        </p:txBody>
      </p:sp>
      <p:sp>
        <p:nvSpPr>
          <p:cNvPr id="8" name="TextBox 8"/>
          <p:cNvSpPr txBox="1"/>
          <p:nvPr/>
        </p:nvSpPr>
        <p:spPr>
          <a:xfrm>
            <a:off x="2006999" y="2445485"/>
            <a:ext cx="14274003" cy="2056765"/>
          </a:xfrm>
          <a:prstGeom prst="rect">
            <a:avLst/>
          </a:prstGeom>
        </p:spPr>
        <p:txBody>
          <a:bodyPr lIns="0" tIns="0" rIns="0" bIns="0" rtlCol="0" anchor="t">
            <a:spAutoFit/>
          </a:bodyPr>
          <a:lstStyle/>
          <a:p>
            <a:pPr algn="ctr">
              <a:lnSpc>
                <a:spcPts val="4759"/>
              </a:lnSpc>
            </a:pPr>
            <a:r>
              <a:rPr lang="en-US" sz="3399">
                <a:solidFill>
                  <a:srgbClr val="303642"/>
                </a:solidFill>
                <a:latin typeface="Canva Sans"/>
                <a:ea typeface="Canva Sans"/>
                <a:cs typeface="Canva Sans"/>
                <a:sym typeface="Canva Sans"/>
              </a:rPr>
              <a:t>Busy? Don’t have time to write a full press release? </a:t>
            </a:r>
          </a:p>
          <a:p>
            <a:pPr algn="ctr">
              <a:lnSpc>
                <a:spcPts val="2240"/>
              </a:lnSpc>
            </a:pPr>
            <a:endParaRPr lang="en-US" sz="3399">
              <a:solidFill>
                <a:srgbClr val="303642"/>
              </a:solidFill>
              <a:latin typeface="Canva Sans"/>
              <a:ea typeface="Canva Sans"/>
              <a:cs typeface="Canva Sans"/>
              <a:sym typeface="Canva Sans"/>
            </a:endParaRPr>
          </a:p>
          <a:p>
            <a:pPr algn="ctr">
              <a:lnSpc>
                <a:spcPts val="4759"/>
              </a:lnSpc>
            </a:pPr>
            <a:r>
              <a:rPr lang="en-US" sz="3399">
                <a:solidFill>
                  <a:srgbClr val="303642"/>
                </a:solidFill>
                <a:latin typeface="Canva Sans"/>
                <a:ea typeface="Canva Sans"/>
                <a:cs typeface="Canva Sans"/>
                <a:sym typeface="Canva Sans"/>
              </a:rPr>
              <a:t>Here’s your workaround … Let’s ask chatGPT</a:t>
            </a:r>
          </a:p>
          <a:p>
            <a:pPr algn="ctr">
              <a:lnSpc>
                <a:spcPts val="4759"/>
              </a:lnSpc>
            </a:pPr>
            <a:endParaRPr lang="en-US" sz="3399">
              <a:solidFill>
                <a:srgbClr val="303642"/>
              </a:solidFill>
              <a:latin typeface="Canva Sans"/>
              <a:ea typeface="Canva Sans"/>
              <a:cs typeface="Canva Sans"/>
              <a:sym typeface="Canva Sans"/>
            </a:endParaRPr>
          </a:p>
        </p:txBody>
      </p:sp>
      <p:sp>
        <p:nvSpPr>
          <p:cNvPr id="9" name="TextBox 9"/>
          <p:cNvSpPr txBox="1"/>
          <p:nvPr/>
        </p:nvSpPr>
        <p:spPr>
          <a:xfrm>
            <a:off x="4872633" y="6668162"/>
            <a:ext cx="8542734" cy="1203328"/>
          </a:xfrm>
          <a:prstGeom prst="rect">
            <a:avLst/>
          </a:prstGeom>
        </p:spPr>
        <p:txBody>
          <a:bodyPr lIns="0" tIns="0" rIns="0" bIns="0" rtlCol="0" anchor="t">
            <a:spAutoFit/>
          </a:bodyPr>
          <a:lstStyle/>
          <a:p>
            <a:pPr algn="ctr">
              <a:lnSpc>
                <a:spcPts val="9799"/>
              </a:lnSpc>
              <a:spcBef>
                <a:spcPct val="0"/>
              </a:spcBef>
            </a:pPr>
            <a:r>
              <a:rPr lang="en-US" sz="6999">
                <a:solidFill>
                  <a:srgbClr val="E4292C"/>
                </a:solidFill>
                <a:latin typeface="Archivo Black"/>
                <a:ea typeface="Archivo Black"/>
                <a:cs typeface="Archivo Black"/>
                <a:sym typeface="Archivo Black"/>
              </a:rPr>
              <a:t>STEAL THIS IDEA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3402124" y="397078"/>
            <a:ext cx="8116381" cy="9492843"/>
          </a:xfrm>
          <a:custGeom>
            <a:avLst/>
            <a:gdLst/>
            <a:ahLst/>
            <a:cxnLst/>
            <a:rect l="l" t="t" r="r" b="b"/>
            <a:pathLst>
              <a:path w="8116381" h="9492843">
                <a:moveTo>
                  <a:pt x="0" y="0"/>
                </a:moveTo>
                <a:lnTo>
                  <a:pt x="8116381" y="0"/>
                </a:lnTo>
                <a:lnTo>
                  <a:pt x="8116381" y="9492844"/>
                </a:lnTo>
                <a:lnTo>
                  <a:pt x="0" y="9492844"/>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2142188" y="1471175"/>
            <a:ext cx="4842085" cy="1812253"/>
          </a:xfrm>
          <a:prstGeom prst="rect">
            <a:avLst/>
          </a:prstGeom>
        </p:spPr>
        <p:txBody>
          <a:bodyPr lIns="0" tIns="0" rIns="0" bIns="0" rtlCol="0" anchor="t">
            <a:spAutoFit/>
          </a:bodyPr>
          <a:lstStyle/>
          <a:p>
            <a:pPr algn="l">
              <a:lnSpc>
                <a:spcPts val="7212"/>
              </a:lnSpc>
            </a:pPr>
            <a:r>
              <a:rPr lang="en-US" sz="5151">
                <a:solidFill>
                  <a:srgbClr val="000000"/>
                </a:solidFill>
                <a:latin typeface="Roboto"/>
                <a:ea typeface="Roboto"/>
                <a:cs typeface="Roboto"/>
                <a:sym typeface="Roboto"/>
              </a:rPr>
              <a:t>HERE’S THE RESULT</a:t>
            </a:r>
          </a:p>
        </p:txBody>
      </p:sp>
      <p:sp>
        <p:nvSpPr>
          <p:cNvPr id="5" name="TextBox 5"/>
          <p:cNvSpPr txBox="1"/>
          <p:nvPr/>
        </p:nvSpPr>
        <p:spPr>
          <a:xfrm>
            <a:off x="11951688" y="3557131"/>
            <a:ext cx="5634574" cy="2318586"/>
          </a:xfrm>
          <a:prstGeom prst="rect">
            <a:avLst/>
          </a:prstGeom>
        </p:spPr>
        <p:txBody>
          <a:bodyPr lIns="0" tIns="0" rIns="0" bIns="0" rtlCol="0" anchor="t">
            <a:spAutoFit/>
          </a:bodyPr>
          <a:lstStyle/>
          <a:p>
            <a:pPr marL="610124" lvl="1" indent="-305062" algn="l">
              <a:lnSpc>
                <a:spcPts val="4634"/>
              </a:lnSpc>
              <a:buFont typeface="Arial"/>
              <a:buChar char="•"/>
            </a:pPr>
            <a:r>
              <a:rPr lang="en-US" sz="2825">
                <a:solidFill>
                  <a:srgbClr val="000000"/>
                </a:solidFill>
                <a:latin typeface="Poppins"/>
                <a:ea typeface="Poppins"/>
                <a:cs typeface="Poppins"/>
                <a:sym typeface="Poppins"/>
              </a:rPr>
              <a:t>Time savings</a:t>
            </a:r>
          </a:p>
          <a:p>
            <a:pPr marL="610124" lvl="1" indent="-305062" algn="l">
              <a:lnSpc>
                <a:spcPts val="4634"/>
              </a:lnSpc>
              <a:buFont typeface="Arial"/>
              <a:buChar char="•"/>
            </a:pPr>
            <a:r>
              <a:rPr lang="en-US" sz="2825">
                <a:solidFill>
                  <a:srgbClr val="000000"/>
                </a:solidFill>
                <a:latin typeface="Poppins"/>
                <a:ea typeface="Poppins"/>
                <a:cs typeface="Poppins"/>
                <a:sym typeface="Poppins"/>
              </a:rPr>
              <a:t>Treat AI like your assistant</a:t>
            </a:r>
          </a:p>
          <a:p>
            <a:pPr marL="610124" lvl="1" indent="-305062" algn="l">
              <a:lnSpc>
                <a:spcPts val="4634"/>
              </a:lnSpc>
              <a:buFont typeface="Arial"/>
              <a:buChar char="•"/>
            </a:pPr>
            <a:r>
              <a:rPr lang="en-US" sz="2825">
                <a:solidFill>
                  <a:srgbClr val="000000"/>
                </a:solidFill>
                <a:latin typeface="Poppins"/>
                <a:ea typeface="Poppins"/>
                <a:cs typeface="Poppins"/>
                <a:sym typeface="Poppins"/>
              </a:rPr>
              <a:t>You’ll need to fill in the blanks with particulars</a:t>
            </a:r>
          </a:p>
        </p:txBody>
      </p:sp>
      <p:sp>
        <p:nvSpPr>
          <p:cNvPr id="6" name="Freeform 6"/>
          <p:cNvSpPr/>
          <p:nvPr/>
        </p:nvSpPr>
        <p:spPr>
          <a:xfrm>
            <a:off x="15468444" y="8781992"/>
            <a:ext cx="2819556" cy="1505008"/>
          </a:xfrm>
          <a:custGeom>
            <a:avLst/>
            <a:gdLst/>
            <a:ahLst/>
            <a:cxnLst/>
            <a:rect l="l" t="t" r="r" b="b"/>
            <a:pathLst>
              <a:path w="2819556" h="1505008">
                <a:moveTo>
                  <a:pt x="0" y="0"/>
                </a:moveTo>
                <a:lnTo>
                  <a:pt x="2819556" y="0"/>
                </a:lnTo>
                <a:lnTo>
                  <a:pt x="2819556" y="1505008"/>
                </a:lnTo>
                <a:lnTo>
                  <a:pt x="0" y="1505008"/>
                </a:lnTo>
                <a:lnTo>
                  <a:pt x="0" y="0"/>
                </a:lnTo>
                <a:close/>
              </a:path>
            </a:pathLst>
          </a:custGeom>
          <a:blipFill>
            <a:blip r:embed="rId4"/>
            <a:stretch>
              <a:fillRect/>
            </a:stretch>
          </a:blipFill>
        </p:spPr>
        <p:txBody>
          <a:bodyPr/>
          <a:lstStyle/>
          <a:p>
            <a:endParaRPr lang="en-US"/>
          </a:p>
        </p:txBody>
      </p:sp>
      <p:grpSp>
        <p:nvGrpSpPr>
          <p:cNvPr id="7" name="Group 7"/>
          <p:cNvGrpSpPr/>
          <p:nvPr/>
        </p:nvGrpSpPr>
        <p:grpSpPr>
          <a:xfrm>
            <a:off x="-970541" y="2006345"/>
            <a:ext cx="1601933" cy="6466659"/>
            <a:chOff x="0" y="0"/>
            <a:chExt cx="421908" cy="1703153"/>
          </a:xfrm>
        </p:grpSpPr>
        <p:sp>
          <p:nvSpPr>
            <p:cNvPr id="8" name="Freeform 8"/>
            <p:cNvSpPr/>
            <p:nvPr/>
          </p:nvSpPr>
          <p:spPr>
            <a:xfrm>
              <a:off x="0" y="0"/>
              <a:ext cx="421908" cy="1703153"/>
            </a:xfrm>
            <a:custGeom>
              <a:avLst/>
              <a:gdLst/>
              <a:ahLst/>
              <a:cxnLst/>
              <a:rect l="l" t="t" r="r" b="b"/>
              <a:pathLst>
                <a:path w="421908" h="1703153">
                  <a:moveTo>
                    <a:pt x="210954" y="0"/>
                  </a:moveTo>
                  <a:lnTo>
                    <a:pt x="210954" y="0"/>
                  </a:lnTo>
                  <a:cubicBezTo>
                    <a:pt x="266903" y="0"/>
                    <a:pt x="320560" y="22225"/>
                    <a:pt x="360121" y="61787"/>
                  </a:cubicBezTo>
                  <a:cubicBezTo>
                    <a:pt x="399683" y="101349"/>
                    <a:pt x="421908" y="155006"/>
                    <a:pt x="421908" y="210954"/>
                  </a:cubicBezTo>
                  <a:lnTo>
                    <a:pt x="421908" y="1492199"/>
                  </a:lnTo>
                  <a:cubicBezTo>
                    <a:pt x="421908" y="1548147"/>
                    <a:pt x="399683" y="1601804"/>
                    <a:pt x="360121" y="1641366"/>
                  </a:cubicBezTo>
                  <a:cubicBezTo>
                    <a:pt x="320560" y="1680928"/>
                    <a:pt x="266903" y="1703153"/>
                    <a:pt x="210954" y="1703153"/>
                  </a:cubicBezTo>
                  <a:lnTo>
                    <a:pt x="210954" y="1703153"/>
                  </a:lnTo>
                  <a:cubicBezTo>
                    <a:pt x="155006" y="1703153"/>
                    <a:pt x="101349" y="1680928"/>
                    <a:pt x="61787" y="1641366"/>
                  </a:cubicBezTo>
                  <a:cubicBezTo>
                    <a:pt x="22225" y="1601804"/>
                    <a:pt x="0" y="1548147"/>
                    <a:pt x="0" y="1492199"/>
                  </a:cubicBezTo>
                  <a:lnTo>
                    <a:pt x="0" y="210954"/>
                  </a:lnTo>
                  <a:cubicBezTo>
                    <a:pt x="0" y="155006"/>
                    <a:pt x="22225" y="101349"/>
                    <a:pt x="61787" y="61787"/>
                  </a:cubicBezTo>
                  <a:cubicBezTo>
                    <a:pt x="101349" y="22225"/>
                    <a:pt x="155006" y="0"/>
                    <a:pt x="210954" y="0"/>
                  </a:cubicBezTo>
                  <a:close/>
                </a:path>
              </a:pathLst>
            </a:custGeom>
            <a:solidFill>
              <a:srgbClr val="0E7DC2"/>
            </a:solidFill>
          </p:spPr>
          <p:txBody>
            <a:bodyPr/>
            <a:lstStyle/>
            <a:p>
              <a:endParaRPr lang="en-US"/>
            </a:p>
          </p:txBody>
        </p:sp>
        <p:sp>
          <p:nvSpPr>
            <p:cNvPr id="9" name="TextBox 9"/>
            <p:cNvSpPr txBox="1"/>
            <p:nvPr/>
          </p:nvSpPr>
          <p:spPr>
            <a:xfrm>
              <a:off x="0" y="-47625"/>
              <a:ext cx="421908" cy="1750778"/>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653113" y="3693901"/>
            <a:ext cx="15606187" cy="1847813"/>
          </a:xfrm>
          <a:prstGeom prst="rect">
            <a:avLst/>
          </a:prstGeom>
        </p:spPr>
        <p:txBody>
          <a:bodyPr lIns="0" tIns="0" rIns="0" bIns="0" rtlCol="0" anchor="t">
            <a:spAutoFit/>
          </a:bodyPr>
          <a:lstStyle/>
          <a:p>
            <a:pPr algn="ctr">
              <a:lnSpc>
                <a:spcPts val="7352"/>
              </a:lnSpc>
            </a:pPr>
            <a:r>
              <a:rPr lang="en-US" sz="5251">
                <a:solidFill>
                  <a:srgbClr val="000000"/>
                </a:solidFill>
                <a:latin typeface="Roboto"/>
                <a:ea typeface="Roboto"/>
                <a:cs typeface="Roboto"/>
                <a:sym typeface="Roboto"/>
              </a:rPr>
              <a:t>FUN FACT: </a:t>
            </a:r>
          </a:p>
          <a:p>
            <a:pPr algn="ctr">
              <a:lnSpc>
                <a:spcPts val="7352"/>
              </a:lnSpc>
            </a:pPr>
            <a:r>
              <a:rPr lang="en-US" sz="5251">
                <a:solidFill>
                  <a:srgbClr val="000000"/>
                </a:solidFill>
                <a:latin typeface="Roboto"/>
                <a:ea typeface="Roboto"/>
                <a:cs typeface="Roboto"/>
                <a:sym typeface="Roboto"/>
              </a:rPr>
              <a:t>DON’T THANK CHATGPT ... HERE’S WHY</a:t>
            </a:r>
          </a:p>
        </p:txBody>
      </p:sp>
      <p:sp>
        <p:nvSpPr>
          <p:cNvPr id="4" name="Freeform 4"/>
          <p:cNvSpPr/>
          <p:nvPr/>
        </p:nvSpPr>
        <p:spPr>
          <a:xfrm>
            <a:off x="15468444" y="8781992"/>
            <a:ext cx="2819556" cy="1505008"/>
          </a:xfrm>
          <a:custGeom>
            <a:avLst/>
            <a:gdLst/>
            <a:ahLst/>
            <a:cxnLst/>
            <a:rect l="l" t="t" r="r" b="b"/>
            <a:pathLst>
              <a:path w="2819556" h="1505008">
                <a:moveTo>
                  <a:pt x="0" y="0"/>
                </a:moveTo>
                <a:lnTo>
                  <a:pt x="2819556" y="0"/>
                </a:lnTo>
                <a:lnTo>
                  <a:pt x="2819556" y="1505008"/>
                </a:lnTo>
                <a:lnTo>
                  <a:pt x="0" y="1505008"/>
                </a:lnTo>
                <a:lnTo>
                  <a:pt x="0" y="0"/>
                </a:lnTo>
                <a:close/>
              </a:path>
            </a:pathLst>
          </a:custGeom>
          <a:blipFill>
            <a:blip r:embed="rId3"/>
            <a:stretch>
              <a:fillRect/>
            </a:stretch>
          </a:blipFill>
        </p:spPr>
        <p:txBody>
          <a:bodyPr/>
          <a:lstStyle/>
          <a:p>
            <a:endParaRPr lang="en-US"/>
          </a:p>
        </p:txBody>
      </p:sp>
      <p:grpSp>
        <p:nvGrpSpPr>
          <p:cNvPr id="5" name="Group 5"/>
          <p:cNvGrpSpPr/>
          <p:nvPr/>
        </p:nvGrpSpPr>
        <p:grpSpPr>
          <a:xfrm>
            <a:off x="-970541" y="2006345"/>
            <a:ext cx="1601933" cy="6466659"/>
            <a:chOff x="0" y="0"/>
            <a:chExt cx="421908" cy="1703153"/>
          </a:xfrm>
        </p:grpSpPr>
        <p:sp>
          <p:nvSpPr>
            <p:cNvPr id="6" name="Freeform 6"/>
            <p:cNvSpPr/>
            <p:nvPr/>
          </p:nvSpPr>
          <p:spPr>
            <a:xfrm>
              <a:off x="0" y="0"/>
              <a:ext cx="421908" cy="1703153"/>
            </a:xfrm>
            <a:custGeom>
              <a:avLst/>
              <a:gdLst/>
              <a:ahLst/>
              <a:cxnLst/>
              <a:rect l="l" t="t" r="r" b="b"/>
              <a:pathLst>
                <a:path w="421908" h="1703153">
                  <a:moveTo>
                    <a:pt x="210954" y="0"/>
                  </a:moveTo>
                  <a:lnTo>
                    <a:pt x="210954" y="0"/>
                  </a:lnTo>
                  <a:cubicBezTo>
                    <a:pt x="266903" y="0"/>
                    <a:pt x="320560" y="22225"/>
                    <a:pt x="360121" y="61787"/>
                  </a:cubicBezTo>
                  <a:cubicBezTo>
                    <a:pt x="399683" y="101349"/>
                    <a:pt x="421908" y="155006"/>
                    <a:pt x="421908" y="210954"/>
                  </a:cubicBezTo>
                  <a:lnTo>
                    <a:pt x="421908" y="1492199"/>
                  </a:lnTo>
                  <a:cubicBezTo>
                    <a:pt x="421908" y="1548147"/>
                    <a:pt x="399683" y="1601804"/>
                    <a:pt x="360121" y="1641366"/>
                  </a:cubicBezTo>
                  <a:cubicBezTo>
                    <a:pt x="320560" y="1680928"/>
                    <a:pt x="266903" y="1703153"/>
                    <a:pt x="210954" y="1703153"/>
                  </a:cubicBezTo>
                  <a:lnTo>
                    <a:pt x="210954" y="1703153"/>
                  </a:lnTo>
                  <a:cubicBezTo>
                    <a:pt x="155006" y="1703153"/>
                    <a:pt x="101349" y="1680928"/>
                    <a:pt x="61787" y="1641366"/>
                  </a:cubicBezTo>
                  <a:cubicBezTo>
                    <a:pt x="22225" y="1601804"/>
                    <a:pt x="0" y="1548147"/>
                    <a:pt x="0" y="1492199"/>
                  </a:cubicBezTo>
                  <a:lnTo>
                    <a:pt x="0" y="210954"/>
                  </a:lnTo>
                  <a:cubicBezTo>
                    <a:pt x="0" y="155006"/>
                    <a:pt x="22225" y="101349"/>
                    <a:pt x="61787" y="61787"/>
                  </a:cubicBezTo>
                  <a:cubicBezTo>
                    <a:pt x="101349" y="22225"/>
                    <a:pt x="155006" y="0"/>
                    <a:pt x="210954" y="0"/>
                  </a:cubicBezTo>
                  <a:close/>
                </a:path>
              </a:pathLst>
            </a:custGeom>
            <a:solidFill>
              <a:srgbClr val="0E7DC2"/>
            </a:solidFill>
          </p:spPr>
          <p:txBody>
            <a:bodyPr/>
            <a:lstStyle/>
            <a:p>
              <a:endParaRPr lang="en-US"/>
            </a:p>
          </p:txBody>
        </p:sp>
        <p:sp>
          <p:nvSpPr>
            <p:cNvPr id="7" name="TextBox 7"/>
            <p:cNvSpPr txBox="1"/>
            <p:nvPr/>
          </p:nvSpPr>
          <p:spPr>
            <a:xfrm>
              <a:off x="0" y="-47625"/>
              <a:ext cx="421908" cy="1750778"/>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15468444" y="8781992"/>
            <a:ext cx="2819556" cy="1505008"/>
          </a:xfrm>
          <a:custGeom>
            <a:avLst/>
            <a:gdLst/>
            <a:ahLst/>
            <a:cxnLst/>
            <a:rect l="l" t="t" r="r" b="b"/>
            <a:pathLst>
              <a:path w="2819556" h="1505008">
                <a:moveTo>
                  <a:pt x="0" y="0"/>
                </a:moveTo>
                <a:lnTo>
                  <a:pt x="2819556" y="0"/>
                </a:lnTo>
                <a:lnTo>
                  <a:pt x="2819556" y="1505008"/>
                </a:lnTo>
                <a:lnTo>
                  <a:pt x="0" y="1505008"/>
                </a:lnTo>
                <a:lnTo>
                  <a:pt x="0" y="0"/>
                </a:lnTo>
                <a:close/>
              </a:path>
            </a:pathLst>
          </a:custGeom>
          <a:blipFill>
            <a:blip r:embed="rId3"/>
            <a:stretch>
              <a:fillRect/>
            </a:stretch>
          </a:blipFill>
        </p:spPr>
        <p:txBody>
          <a:bodyPr/>
          <a:lstStyle/>
          <a:p>
            <a:endParaRPr lang="en-US"/>
          </a:p>
        </p:txBody>
      </p:sp>
      <p:sp>
        <p:nvSpPr>
          <p:cNvPr id="4" name="Freeform 4"/>
          <p:cNvSpPr/>
          <p:nvPr/>
        </p:nvSpPr>
        <p:spPr>
          <a:xfrm>
            <a:off x="2783170" y="1530508"/>
            <a:ext cx="12240635" cy="6992463"/>
          </a:xfrm>
          <a:custGeom>
            <a:avLst/>
            <a:gdLst/>
            <a:ahLst/>
            <a:cxnLst/>
            <a:rect l="l" t="t" r="r" b="b"/>
            <a:pathLst>
              <a:path w="12240635" h="6992463">
                <a:moveTo>
                  <a:pt x="0" y="0"/>
                </a:moveTo>
                <a:lnTo>
                  <a:pt x="12240635" y="0"/>
                </a:lnTo>
                <a:lnTo>
                  <a:pt x="12240635" y="6992463"/>
                </a:lnTo>
                <a:lnTo>
                  <a:pt x="0" y="6992463"/>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130300" y="4057750"/>
            <a:ext cx="3086100" cy="2171499"/>
            <a:chOff x="0" y="0"/>
            <a:chExt cx="812800" cy="571917"/>
          </a:xfrm>
        </p:grpSpPr>
        <p:sp>
          <p:nvSpPr>
            <p:cNvPr id="4" name="Freeform 4"/>
            <p:cNvSpPr/>
            <p:nvPr/>
          </p:nvSpPr>
          <p:spPr>
            <a:xfrm>
              <a:off x="0" y="0"/>
              <a:ext cx="812800" cy="571917"/>
            </a:xfrm>
            <a:custGeom>
              <a:avLst/>
              <a:gdLst/>
              <a:ahLst/>
              <a:cxnLst/>
              <a:rect l="l" t="t" r="r" b="b"/>
              <a:pathLst>
                <a:path w="812800" h="571917">
                  <a:moveTo>
                    <a:pt x="609600" y="0"/>
                  </a:moveTo>
                  <a:cubicBezTo>
                    <a:pt x="721824" y="0"/>
                    <a:pt x="812800" y="128028"/>
                    <a:pt x="812800" y="285959"/>
                  </a:cubicBezTo>
                  <a:cubicBezTo>
                    <a:pt x="812800" y="443889"/>
                    <a:pt x="721824" y="571917"/>
                    <a:pt x="609600" y="571917"/>
                  </a:cubicBezTo>
                  <a:lnTo>
                    <a:pt x="203200" y="571917"/>
                  </a:lnTo>
                  <a:cubicBezTo>
                    <a:pt x="90976" y="571917"/>
                    <a:pt x="0" y="443889"/>
                    <a:pt x="0" y="285959"/>
                  </a:cubicBezTo>
                  <a:cubicBezTo>
                    <a:pt x="0" y="128028"/>
                    <a:pt x="90976" y="0"/>
                    <a:pt x="203200" y="0"/>
                  </a:cubicBezTo>
                  <a:close/>
                </a:path>
              </a:pathLst>
            </a:custGeom>
            <a:solidFill>
              <a:srgbClr val="0E7DC2"/>
            </a:solidFill>
          </p:spPr>
          <p:txBody>
            <a:bodyPr/>
            <a:lstStyle/>
            <a:p>
              <a:endParaRPr lang="en-US"/>
            </a:p>
          </p:txBody>
        </p:sp>
        <p:sp>
          <p:nvSpPr>
            <p:cNvPr id="5" name="TextBox 5"/>
            <p:cNvSpPr txBox="1"/>
            <p:nvPr/>
          </p:nvSpPr>
          <p:spPr>
            <a:xfrm>
              <a:off x="0" y="-47625"/>
              <a:ext cx="812800" cy="619542"/>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6467343" y="4057750"/>
            <a:ext cx="3086100" cy="2171499"/>
            <a:chOff x="0" y="0"/>
            <a:chExt cx="812800" cy="571917"/>
          </a:xfrm>
        </p:grpSpPr>
        <p:sp>
          <p:nvSpPr>
            <p:cNvPr id="7" name="Freeform 7"/>
            <p:cNvSpPr/>
            <p:nvPr/>
          </p:nvSpPr>
          <p:spPr>
            <a:xfrm>
              <a:off x="0" y="0"/>
              <a:ext cx="812800" cy="571917"/>
            </a:xfrm>
            <a:custGeom>
              <a:avLst/>
              <a:gdLst/>
              <a:ahLst/>
              <a:cxnLst/>
              <a:rect l="l" t="t" r="r" b="b"/>
              <a:pathLst>
                <a:path w="812800" h="571917">
                  <a:moveTo>
                    <a:pt x="609600" y="0"/>
                  </a:moveTo>
                  <a:cubicBezTo>
                    <a:pt x="721824" y="0"/>
                    <a:pt x="812800" y="128028"/>
                    <a:pt x="812800" y="285959"/>
                  </a:cubicBezTo>
                  <a:cubicBezTo>
                    <a:pt x="812800" y="443889"/>
                    <a:pt x="721824" y="571917"/>
                    <a:pt x="609600" y="571917"/>
                  </a:cubicBezTo>
                  <a:lnTo>
                    <a:pt x="203200" y="571917"/>
                  </a:lnTo>
                  <a:cubicBezTo>
                    <a:pt x="90976" y="571917"/>
                    <a:pt x="0" y="443889"/>
                    <a:pt x="0" y="285959"/>
                  </a:cubicBezTo>
                  <a:cubicBezTo>
                    <a:pt x="0" y="128028"/>
                    <a:pt x="90976" y="0"/>
                    <a:pt x="203200" y="0"/>
                  </a:cubicBezTo>
                  <a:close/>
                </a:path>
              </a:pathLst>
            </a:custGeom>
            <a:solidFill>
              <a:srgbClr val="0E7DC2"/>
            </a:solidFill>
          </p:spPr>
          <p:txBody>
            <a:bodyPr/>
            <a:lstStyle/>
            <a:p>
              <a:endParaRPr lang="en-US"/>
            </a:p>
          </p:txBody>
        </p:sp>
        <p:sp>
          <p:nvSpPr>
            <p:cNvPr id="8" name="TextBox 8"/>
            <p:cNvSpPr txBox="1"/>
            <p:nvPr/>
          </p:nvSpPr>
          <p:spPr>
            <a:xfrm>
              <a:off x="0" y="-47625"/>
              <a:ext cx="812800" cy="619542"/>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5190836" y="8695692"/>
            <a:ext cx="2819556" cy="1505008"/>
          </a:xfrm>
          <a:custGeom>
            <a:avLst/>
            <a:gdLst/>
            <a:ahLst/>
            <a:cxnLst/>
            <a:rect l="l" t="t" r="r" b="b"/>
            <a:pathLst>
              <a:path w="2819556" h="1505008">
                <a:moveTo>
                  <a:pt x="0" y="0"/>
                </a:moveTo>
                <a:lnTo>
                  <a:pt x="2819557" y="0"/>
                </a:lnTo>
                <a:lnTo>
                  <a:pt x="2819557" y="1505008"/>
                </a:lnTo>
                <a:lnTo>
                  <a:pt x="0" y="1505008"/>
                </a:lnTo>
                <a:lnTo>
                  <a:pt x="0" y="0"/>
                </a:lnTo>
                <a:close/>
              </a:path>
            </a:pathLst>
          </a:custGeom>
          <a:blipFill>
            <a:blip r:embed="rId3"/>
            <a:stretch>
              <a:fillRect/>
            </a:stretch>
          </a:blipFill>
        </p:spPr>
        <p:txBody>
          <a:bodyPr/>
          <a:lstStyle/>
          <a:p>
            <a:endParaRPr lang="en-US"/>
          </a:p>
        </p:txBody>
      </p:sp>
      <p:sp>
        <p:nvSpPr>
          <p:cNvPr id="10" name="TextBox 10"/>
          <p:cNvSpPr txBox="1"/>
          <p:nvPr/>
        </p:nvSpPr>
        <p:spPr>
          <a:xfrm>
            <a:off x="2222450" y="4535486"/>
            <a:ext cx="13843099" cy="1203328"/>
          </a:xfrm>
          <a:prstGeom prst="rect">
            <a:avLst/>
          </a:prstGeom>
        </p:spPr>
        <p:txBody>
          <a:bodyPr lIns="0" tIns="0" rIns="0" bIns="0" rtlCol="0" anchor="t">
            <a:spAutoFit/>
          </a:bodyPr>
          <a:lstStyle/>
          <a:p>
            <a:pPr algn="ctr">
              <a:lnSpc>
                <a:spcPts val="9799"/>
              </a:lnSpc>
              <a:spcBef>
                <a:spcPct val="0"/>
              </a:spcBef>
            </a:pPr>
            <a:r>
              <a:rPr lang="en-US" sz="6999">
                <a:solidFill>
                  <a:srgbClr val="FF3131"/>
                </a:solidFill>
                <a:latin typeface="Archivo Black"/>
                <a:ea typeface="Archivo Black"/>
                <a:cs typeface="Archivo Black"/>
                <a:sym typeface="Archivo Black"/>
              </a:rPr>
              <a:t>Advice from media and PIOS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0" y="0"/>
            <a:ext cx="6792707" cy="10287000"/>
            <a:chOff x="0" y="0"/>
            <a:chExt cx="1789026" cy="2709333"/>
          </a:xfrm>
        </p:grpSpPr>
        <p:sp>
          <p:nvSpPr>
            <p:cNvPr id="4" name="Freeform 4"/>
            <p:cNvSpPr/>
            <p:nvPr/>
          </p:nvSpPr>
          <p:spPr>
            <a:xfrm>
              <a:off x="0" y="0"/>
              <a:ext cx="1789026" cy="2709333"/>
            </a:xfrm>
            <a:custGeom>
              <a:avLst/>
              <a:gdLst/>
              <a:ahLst/>
              <a:cxnLst/>
              <a:rect l="l" t="t" r="r" b="b"/>
              <a:pathLst>
                <a:path w="1789026" h="2709333">
                  <a:moveTo>
                    <a:pt x="0" y="0"/>
                  </a:moveTo>
                  <a:lnTo>
                    <a:pt x="1789026" y="0"/>
                  </a:lnTo>
                  <a:lnTo>
                    <a:pt x="1789026" y="2709333"/>
                  </a:lnTo>
                  <a:lnTo>
                    <a:pt x="0" y="2709333"/>
                  </a:lnTo>
                  <a:close/>
                </a:path>
              </a:pathLst>
            </a:custGeom>
            <a:solidFill>
              <a:srgbClr val="0E7DC2"/>
            </a:solidFill>
          </p:spPr>
          <p:txBody>
            <a:bodyPr/>
            <a:lstStyle/>
            <a:p>
              <a:endParaRPr lang="en-US"/>
            </a:p>
          </p:txBody>
        </p:sp>
        <p:sp>
          <p:nvSpPr>
            <p:cNvPr id="5" name="TextBox 5"/>
            <p:cNvSpPr txBox="1"/>
            <p:nvPr/>
          </p:nvSpPr>
          <p:spPr>
            <a:xfrm>
              <a:off x="0" y="-47625"/>
              <a:ext cx="1789026" cy="275695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5446818" y="9572959"/>
            <a:ext cx="897167" cy="1241091"/>
            <a:chOff x="0" y="0"/>
            <a:chExt cx="236291" cy="326872"/>
          </a:xfrm>
        </p:grpSpPr>
        <p:sp>
          <p:nvSpPr>
            <p:cNvPr id="7" name="Freeform 7"/>
            <p:cNvSpPr/>
            <p:nvPr/>
          </p:nvSpPr>
          <p:spPr>
            <a:xfrm>
              <a:off x="0" y="0"/>
              <a:ext cx="236291" cy="326872"/>
            </a:xfrm>
            <a:custGeom>
              <a:avLst/>
              <a:gdLst/>
              <a:ahLst/>
              <a:cxnLst/>
              <a:rect l="l" t="t" r="r" b="b"/>
              <a:pathLst>
                <a:path w="236291" h="326872">
                  <a:moveTo>
                    <a:pt x="118145" y="0"/>
                  </a:moveTo>
                  <a:lnTo>
                    <a:pt x="118145" y="0"/>
                  </a:lnTo>
                  <a:cubicBezTo>
                    <a:pt x="183395" y="0"/>
                    <a:pt x="236291" y="52895"/>
                    <a:pt x="236291" y="118145"/>
                  </a:cubicBezTo>
                  <a:lnTo>
                    <a:pt x="236291" y="208726"/>
                  </a:lnTo>
                  <a:cubicBezTo>
                    <a:pt x="236291" y="240061"/>
                    <a:pt x="223843" y="270111"/>
                    <a:pt x="201687" y="292268"/>
                  </a:cubicBezTo>
                  <a:cubicBezTo>
                    <a:pt x="179530" y="314424"/>
                    <a:pt x="149480" y="326872"/>
                    <a:pt x="118145" y="326872"/>
                  </a:cubicBezTo>
                  <a:lnTo>
                    <a:pt x="118145" y="326872"/>
                  </a:lnTo>
                  <a:cubicBezTo>
                    <a:pt x="52895" y="326872"/>
                    <a:pt x="0" y="273976"/>
                    <a:pt x="0" y="208726"/>
                  </a:cubicBezTo>
                  <a:lnTo>
                    <a:pt x="0" y="118145"/>
                  </a:lnTo>
                  <a:cubicBezTo>
                    <a:pt x="0" y="86811"/>
                    <a:pt x="12447" y="56761"/>
                    <a:pt x="34604" y="34604"/>
                  </a:cubicBezTo>
                  <a:cubicBezTo>
                    <a:pt x="56761" y="12447"/>
                    <a:pt x="86811" y="0"/>
                    <a:pt x="118145" y="0"/>
                  </a:cubicBezTo>
                  <a:close/>
                </a:path>
              </a:pathLst>
            </a:custGeom>
            <a:solidFill>
              <a:srgbClr val="FFFFFF"/>
            </a:solidFill>
          </p:spPr>
          <p:txBody>
            <a:bodyPr/>
            <a:lstStyle/>
            <a:p>
              <a:endParaRPr lang="en-US"/>
            </a:p>
          </p:txBody>
        </p:sp>
        <p:sp>
          <p:nvSpPr>
            <p:cNvPr id="8" name="TextBox 8"/>
            <p:cNvSpPr txBox="1"/>
            <p:nvPr/>
          </p:nvSpPr>
          <p:spPr>
            <a:xfrm>
              <a:off x="0" y="-47625"/>
              <a:ext cx="236291" cy="374497"/>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709411" y="1947665"/>
            <a:ext cx="4842085" cy="3170517"/>
          </a:xfrm>
          <a:prstGeom prst="rect">
            <a:avLst/>
          </a:prstGeom>
        </p:spPr>
        <p:txBody>
          <a:bodyPr lIns="0" tIns="0" rIns="0" bIns="0" rtlCol="0" anchor="t">
            <a:spAutoFit/>
          </a:bodyPr>
          <a:lstStyle/>
          <a:p>
            <a:pPr algn="l">
              <a:lnSpc>
                <a:spcPts val="6372"/>
              </a:lnSpc>
            </a:pPr>
            <a:r>
              <a:rPr lang="en-US" sz="4551">
                <a:solidFill>
                  <a:srgbClr val="FFFFFF"/>
                </a:solidFill>
                <a:latin typeface="Roboto"/>
                <a:ea typeface="Roboto"/>
                <a:cs typeface="Roboto"/>
                <a:sym typeface="Roboto"/>
              </a:rPr>
              <a:t>COACHING ABOUT MEDIA INQUIRIES FROM 3 EXPERTS</a:t>
            </a:r>
          </a:p>
        </p:txBody>
      </p:sp>
      <p:sp>
        <p:nvSpPr>
          <p:cNvPr id="10" name="TextBox 10"/>
          <p:cNvSpPr txBox="1"/>
          <p:nvPr/>
        </p:nvSpPr>
        <p:spPr>
          <a:xfrm>
            <a:off x="709411" y="529075"/>
            <a:ext cx="3730377" cy="332740"/>
          </a:xfrm>
          <a:prstGeom prst="rect">
            <a:avLst/>
          </a:prstGeom>
        </p:spPr>
        <p:txBody>
          <a:bodyPr lIns="0" tIns="0" rIns="0" bIns="0" rtlCol="0" anchor="t">
            <a:spAutoFit/>
          </a:bodyPr>
          <a:lstStyle/>
          <a:p>
            <a:pPr algn="ctr">
              <a:lnSpc>
                <a:spcPts val="2659"/>
              </a:lnSpc>
              <a:spcBef>
                <a:spcPct val="0"/>
              </a:spcBef>
            </a:pPr>
            <a:r>
              <a:rPr lang="en-US" sz="1899">
                <a:solidFill>
                  <a:srgbClr val="FFFFFF"/>
                </a:solidFill>
                <a:latin typeface="Archivo Black"/>
                <a:ea typeface="Archivo Black"/>
                <a:cs typeface="Archivo Black"/>
                <a:sym typeface="Archivo Black"/>
              </a:rPr>
              <a:t>Advice from media and PIOs</a:t>
            </a:r>
          </a:p>
        </p:txBody>
      </p:sp>
      <p:sp>
        <p:nvSpPr>
          <p:cNvPr id="11" name="Freeform 11"/>
          <p:cNvSpPr/>
          <p:nvPr/>
        </p:nvSpPr>
        <p:spPr>
          <a:xfrm>
            <a:off x="15190836" y="8695692"/>
            <a:ext cx="2819556" cy="1505008"/>
          </a:xfrm>
          <a:custGeom>
            <a:avLst/>
            <a:gdLst/>
            <a:ahLst/>
            <a:cxnLst/>
            <a:rect l="l" t="t" r="r" b="b"/>
            <a:pathLst>
              <a:path w="2819556" h="1505008">
                <a:moveTo>
                  <a:pt x="0" y="0"/>
                </a:moveTo>
                <a:lnTo>
                  <a:pt x="2819557" y="0"/>
                </a:lnTo>
                <a:lnTo>
                  <a:pt x="2819557" y="1505008"/>
                </a:lnTo>
                <a:lnTo>
                  <a:pt x="0" y="1505008"/>
                </a:lnTo>
                <a:lnTo>
                  <a:pt x="0" y="0"/>
                </a:lnTo>
                <a:close/>
              </a:path>
            </a:pathLst>
          </a:custGeom>
          <a:blipFill>
            <a:blip r:embed="rId3"/>
            <a:stretch>
              <a:fillRect/>
            </a:stretch>
          </a:blipFill>
        </p:spPr>
        <p:txBody>
          <a:bodyPr/>
          <a:lstStyle/>
          <a:p>
            <a:endParaRPr lang="en-US"/>
          </a:p>
        </p:txBody>
      </p:sp>
      <p:sp>
        <p:nvSpPr>
          <p:cNvPr id="12" name="TextBox 12"/>
          <p:cNvSpPr txBox="1"/>
          <p:nvPr/>
        </p:nvSpPr>
        <p:spPr>
          <a:xfrm>
            <a:off x="6857484" y="3022701"/>
            <a:ext cx="10943359" cy="3585847"/>
          </a:xfrm>
          <a:prstGeom prst="rect">
            <a:avLst/>
          </a:prstGeom>
        </p:spPr>
        <p:txBody>
          <a:bodyPr lIns="0" tIns="0" rIns="0" bIns="0" rtlCol="0" anchor="t">
            <a:spAutoFit/>
          </a:bodyPr>
          <a:lstStyle/>
          <a:p>
            <a:pPr marL="755641" lvl="1" indent="-377820" algn="l">
              <a:lnSpc>
                <a:spcPts val="5739"/>
              </a:lnSpc>
              <a:buFont typeface="Arial"/>
              <a:buChar char="•"/>
            </a:pPr>
            <a:r>
              <a:rPr lang="en-US" sz="3499">
                <a:solidFill>
                  <a:srgbClr val="0E7DC2"/>
                </a:solidFill>
                <a:latin typeface="Archivo Black"/>
                <a:ea typeface="Archivo Black"/>
                <a:cs typeface="Archivo Black"/>
                <a:sym typeface="Archivo Black"/>
              </a:rPr>
              <a:t>Ben: TV reporter from NewsChannel5     in Nashville</a:t>
            </a:r>
          </a:p>
          <a:p>
            <a:pPr marL="755641" lvl="1" indent="-377820" algn="l">
              <a:lnSpc>
                <a:spcPts val="5739"/>
              </a:lnSpc>
              <a:buFont typeface="Arial"/>
              <a:buChar char="•"/>
            </a:pPr>
            <a:r>
              <a:rPr lang="en-US" sz="3499">
                <a:solidFill>
                  <a:srgbClr val="0E7DC2"/>
                </a:solidFill>
                <a:latin typeface="Archivo Black"/>
                <a:ea typeface="Archivo Black"/>
                <a:cs typeface="Archivo Black"/>
                <a:sym typeface="Archivo Black"/>
              </a:rPr>
              <a:t>Sonia: Director of Communications at Nashville Metro Water Services</a:t>
            </a:r>
          </a:p>
          <a:p>
            <a:pPr marL="755641" lvl="1" indent="-377820" algn="l">
              <a:lnSpc>
                <a:spcPts val="5739"/>
              </a:lnSpc>
              <a:buFont typeface="Arial"/>
              <a:buChar char="•"/>
            </a:pPr>
            <a:r>
              <a:rPr lang="en-US" sz="3499">
                <a:solidFill>
                  <a:srgbClr val="0E7DC2"/>
                </a:solidFill>
                <a:latin typeface="Archivo Black"/>
                <a:ea typeface="Archivo Black"/>
                <a:cs typeface="Archivo Black"/>
                <a:sym typeface="Archivo Black"/>
              </a:rPr>
              <a:t>Ashley: Former PIO for Rutherford County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a:grpSpLocks noChangeAspect="1"/>
          </p:cNvGrpSpPr>
          <p:nvPr/>
        </p:nvGrpSpPr>
        <p:grpSpPr>
          <a:xfrm rot="-2838344">
            <a:off x="1086559" y="110224"/>
            <a:ext cx="5246370" cy="5246370"/>
            <a:chOff x="0" y="0"/>
            <a:chExt cx="6350000" cy="6350000"/>
          </a:xfrm>
        </p:grpSpPr>
        <p:sp>
          <p:nvSpPr>
            <p:cNvPr id="4" name="Freeform 4"/>
            <p:cNvSpPr/>
            <p:nvPr/>
          </p:nvSpPr>
          <p:spPr>
            <a:xfrm>
              <a:off x="0" y="0"/>
              <a:ext cx="6350000" cy="6350000"/>
            </a:xfrm>
            <a:custGeom>
              <a:avLst/>
              <a:gdLst/>
              <a:ahLst/>
              <a:cxnLst/>
              <a:rect l="l" t="t" r="r" b="b"/>
              <a:pathLst>
                <a:path w="6350000" h="6350000">
                  <a:moveTo>
                    <a:pt x="0" y="3175000"/>
                  </a:moveTo>
                  <a:cubicBezTo>
                    <a:pt x="0" y="4928870"/>
                    <a:pt x="1421130" y="6350000"/>
                    <a:pt x="3175000" y="6350000"/>
                  </a:cubicBezTo>
                  <a:lnTo>
                    <a:pt x="6350000" y="6350000"/>
                  </a:lnTo>
                  <a:lnTo>
                    <a:pt x="6350000" y="3175000"/>
                  </a:lnTo>
                  <a:cubicBezTo>
                    <a:pt x="6350000" y="1421130"/>
                    <a:pt x="4928870" y="0"/>
                    <a:pt x="3175000" y="0"/>
                  </a:cubicBezTo>
                  <a:cubicBezTo>
                    <a:pt x="1421130" y="0"/>
                    <a:pt x="0" y="1421130"/>
                    <a:pt x="0" y="3175000"/>
                  </a:cubicBezTo>
                  <a:close/>
                </a:path>
              </a:pathLst>
            </a:custGeom>
            <a:solidFill>
              <a:srgbClr val="0E7DC2"/>
            </a:solidFill>
          </p:spPr>
          <p:txBody>
            <a:bodyPr/>
            <a:lstStyle/>
            <a:p>
              <a:endParaRPr lang="en-US"/>
            </a:p>
          </p:txBody>
        </p:sp>
        <p:sp>
          <p:nvSpPr>
            <p:cNvPr id="5" name="Freeform 5"/>
            <p:cNvSpPr/>
            <p:nvPr/>
          </p:nvSpPr>
          <p:spPr>
            <a:xfrm rot="1692000">
              <a:off x="-7569" y="-35583"/>
              <a:ext cx="6418327" cy="6420565"/>
            </a:xfrm>
            <a:custGeom>
              <a:avLst/>
              <a:gdLst/>
              <a:ahLst/>
              <a:cxnLst/>
              <a:rect l="l" t="t" r="r" b="b"/>
              <a:pathLst>
                <a:path w="6418327" h="6420565">
                  <a:moveTo>
                    <a:pt x="1881055" y="733371"/>
                  </a:moveTo>
                  <a:cubicBezTo>
                    <a:pt x="3248785" y="0"/>
                    <a:pt x="4951586" y="515044"/>
                    <a:pt x="5684956" y="1882774"/>
                  </a:cubicBezTo>
                  <a:cubicBezTo>
                    <a:pt x="6418327" y="3250505"/>
                    <a:pt x="5903883" y="4954425"/>
                    <a:pt x="4537272" y="5687195"/>
                  </a:cubicBezTo>
                  <a:cubicBezTo>
                    <a:pt x="3169542" y="6420565"/>
                    <a:pt x="1465622" y="5906121"/>
                    <a:pt x="732251" y="4538391"/>
                  </a:cubicBezTo>
                  <a:cubicBezTo>
                    <a:pt x="0" y="3170061"/>
                    <a:pt x="513325" y="1466741"/>
                    <a:pt x="1881055" y="733371"/>
                  </a:cubicBezTo>
                  <a:close/>
                </a:path>
              </a:pathLst>
            </a:custGeom>
            <a:blipFill>
              <a:blip r:embed="rId3"/>
              <a:stretch>
                <a:fillRect l="-25077" r="-25067" b="-8"/>
              </a:stretch>
            </a:blipFill>
          </p:spPr>
          <p:txBody>
            <a:bodyPr/>
            <a:lstStyle/>
            <a:p>
              <a:endParaRPr lang="en-US"/>
            </a:p>
          </p:txBody>
        </p:sp>
      </p:grpSp>
      <p:sp>
        <p:nvSpPr>
          <p:cNvPr id="6" name="TextBox 6"/>
          <p:cNvSpPr txBox="1"/>
          <p:nvPr/>
        </p:nvSpPr>
        <p:spPr>
          <a:xfrm>
            <a:off x="1353575" y="6103413"/>
            <a:ext cx="15905725" cy="1889077"/>
          </a:xfrm>
          <a:prstGeom prst="rect">
            <a:avLst/>
          </a:prstGeom>
        </p:spPr>
        <p:txBody>
          <a:bodyPr lIns="0" tIns="0" rIns="0" bIns="0" rtlCol="0" anchor="t">
            <a:spAutoFit/>
          </a:bodyPr>
          <a:lstStyle/>
          <a:p>
            <a:pPr algn="l">
              <a:lnSpc>
                <a:spcPts val="5001"/>
              </a:lnSpc>
            </a:pPr>
            <a:r>
              <a:rPr lang="en-US" sz="3125">
                <a:solidFill>
                  <a:srgbClr val="0E7DC2"/>
                </a:solidFill>
                <a:latin typeface="Poppins"/>
                <a:ea typeface="Poppins"/>
                <a:cs typeface="Poppins"/>
                <a:sym typeface="Poppins"/>
              </a:rPr>
              <a:t>Ben: “First question could be, ‘What do you need from us? How can we help?’ Reporters are on deadlines. It helps just to know you got the message and are working on it. If you can't help, we can move on.”</a:t>
            </a:r>
          </a:p>
        </p:txBody>
      </p:sp>
      <p:sp>
        <p:nvSpPr>
          <p:cNvPr id="7" name="TextBox 7"/>
          <p:cNvSpPr txBox="1"/>
          <p:nvPr/>
        </p:nvSpPr>
        <p:spPr>
          <a:xfrm>
            <a:off x="7419488" y="1772971"/>
            <a:ext cx="9208507" cy="1844676"/>
          </a:xfrm>
          <a:prstGeom prst="rect">
            <a:avLst/>
          </a:prstGeom>
        </p:spPr>
        <p:txBody>
          <a:bodyPr lIns="0" tIns="0" rIns="0" bIns="0" rtlCol="0" anchor="t">
            <a:spAutoFit/>
          </a:bodyPr>
          <a:lstStyle/>
          <a:p>
            <a:pPr algn="ctr">
              <a:lnSpc>
                <a:spcPts val="4899"/>
              </a:lnSpc>
              <a:spcBef>
                <a:spcPct val="0"/>
              </a:spcBef>
            </a:pPr>
            <a:r>
              <a:rPr lang="en-US" sz="3499">
                <a:solidFill>
                  <a:srgbClr val="FF3131"/>
                </a:solidFill>
                <a:latin typeface="Archivo Black"/>
                <a:ea typeface="Archivo Black"/>
                <a:cs typeface="Archivo Black"/>
                <a:sym typeface="Archivo Black"/>
              </a:rPr>
              <a:t>What's the first question a spokesperson or PIO should ask when a journalist calls?</a:t>
            </a:r>
          </a:p>
        </p:txBody>
      </p:sp>
      <p:sp>
        <p:nvSpPr>
          <p:cNvPr id="8" name="Freeform 8"/>
          <p:cNvSpPr/>
          <p:nvPr/>
        </p:nvSpPr>
        <p:spPr>
          <a:xfrm>
            <a:off x="15190836" y="8695692"/>
            <a:ext cx="2819556" cy="1505008"/>
          </a:xfrm>
          <a:custGeom>
            <a:avLst/>
            <a:gdLst/>
            <a:ahLst/>
            <a:cxnLst/>
            <a:rect l="l" t="t" r="r" b="b"/>
            <a:pathLst>
              <a:path w="2819556" h="1505008">
                <a:moveTo>
                  <a:pt x="0" y="0"/>
                </a:moveTo>
                <a:lnTo>
                  <a:pt x="2819557" y="0"/>
                </a:lnTo>
                <a:lnTo>
                  <a:pt x="2819557" y="1505008"/>
                </a:lnTo>
                <a:lnTo>
                  <a:pt x="0" y="1505008"/>
                </a:lnTo>
                <a:lnTo>
                  <a:pt x="0" y="0"/>
                </a:lnTo>
                <a:close/>
              </a:path>
            </a:pathLst>
          </a:custGeom>
          <a:blipFill>
            <a:blip r:embed="rId4"/>
            <a:stretch>
              <a:fillRect/>
            </a:stretch>
          </a:blipFill>
        </p:spPr>
        <p:txBody>
          <a:bodyPr/>
          <a:lstStyle/>
          <a:p>
            <a:endParaRPr lang="en-US"/>
          </a:p>
        </p:txBody>
      </p:sp>
      <p:grpSp>
        <p:nvGrpSpPr>
          <p:cNvPr id="9" name="Group 9"/>
          <p:cNvGrpSpPr/>
          <p:nvPr/>
        </p:nvGrpSpPr>
        <p:grpSpPr>
          <a:xfrm>
            <a:off x="17830617" y="1376630"/>
            <a:ext cx="1266483" cy="6466659"/>
            <a:chOff x="0" y="0"/>
            <a:chExt cx="333559" cy="1703153"/>
          </a:xfrm>
        </p:grpSpPr>
        <p:sp>
          <p:nvSpPr>
            <p:cNvPr id="10" name="Freeform 10"/>
            <p:cNvSpPr/>
            <p:nvPr/>
          </p:nvSpPr>
          <p:spPr>
            <a:xfrm>
              <a:off x="0" y="0"/>
              <a:ext cx="333559" cy="1703153"/>
            </a:xfrm>
            <a:custGeom>
              <a:avLst/>
              <a:gdLst/>
              <a:ahLst/>
              <a:cxnLst/>
              <a:rect l="l" t="t" r="r" b="b"/>
              <a:pathLst>
                <a:path w="333559" h="1703153">
                  <a:moveTo>
                    <a:pt x="166780" y="0"/>
                  </a:moveTo>
                  <a:lnTo>
                    <a:pt x="166780" y="0"/>
                  </a:lnTo>
                  <a:cubicBezTo>
                    <a:pt x="258890" y="0"/>
                    <a:pt x="333559" y="74670"/>
                    <a:pt x="333559" y="166780"/>
                  </a:cubicBezTo>
                  <a:lnTo>
                    <a:pt x="333559" y="1536373"/>
                  </a:lnTo>
                  <a:cubicBezTo>
                    <a:pt x="333559" y="1580606"/>
                    <a:pt x="315988" y="1623027"/>
                    <a:pt x="284711" y="1654304"/>
                  </a:cubicBezTo>
                  <a:cubicBezTo>
                    <a:pt x="253433" y="1685582"/>
                    <a:pt x="211012" y="1703153"/>
                    <a:pt x="166780" y="1703153"/>
                  </a:cubicBezTo>
                  <a:lnTo>
                    <a:pt x="166780" y="1703153"/>
                  </a:lnTo>
                  <a:cubicBezTo>
                    <a:pt x="122547" y="1703153"/>
                    <a:pt x="80126" y="1685582"/>
                    <a:pt x="48849" y="1654304"/>
                  </a:cubicBezTo>
                  <a:cubicBezTo>
                    <a:pt x="17571" y="1623027"/>
                    <a:pt x="0" y="1580606"/>
                    <a:pt x="0" y="1536373"/>
                  </a:cubicBezTo>
                  <a:lnTo>
                    <a:pt x="0" y="166780"/>
                  </a:lnTo>
                  <a:cubicBezTo>
                    <a:pt x="0" y="122547"/>
                    <a:pt x="17571" y="80126"/>
                    <a:pt x="48849" y="48849"/>
                  </a:cubicBezTo>
                  <a:cubicBezTo>
                    <a:pt x="80126" y="17571"/>
                    <a:pt x="122547" y="0"/>
                    <a:pt x="166780" y="0"/>
                  </a:cubicBezTo>
                  <a:close/>
                </a:path>
              </a:pathLst>
            </a:custGeom>
            <a:solidFill>
              <a:srgbClr val="0E7DC2"/>
            </a:solidFill>
          </p:spPr>
          <p:txBody>
            <a:bodyPr/>
            <a:lstStyle/>
            <a:p>
              <a:endParaRPr lang="en-US"/>
            </a:p>
          </p:txBody>
        </p:sp>
        <p:sp>
          <p:nvSpPr>
            <p:cNvPr id="11" name="TextBox 11"/>
            <p:cNvSpPr txBox="1"/>
            <p:nvPr/>
          </p:nvSpPr>
          <p:spPr>
            <a:xfrm>
              <a:off x="0" y="-47625"/>
              <a:ext cx="333559" cy="1750778"/>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12194570" y="417259"/>
            <a:ext cx="3730377" cy="332740"/>
          </a:xfrm>
          <a:prstGeom prst="rect">
            <a:avLst/>
          </a:prstGeom>
        </p:spPr>
        <p:txBody>
          <a:bodyPr lIns="0" tIns="0" rIns="0" bIns="0" rtlCol="0" anchor="t">
            <a:spAutoFit/>
          </a:bodyPr>
          <a:lstStyle/>
          <a:p>
            <a:pPr algn="ctr">
              <a:lnSpc>
                <a:spcPts val="2659"/>
              </a:lnSpc>
              <a:spcBef>
                <a:spcPct val="0"/>
              </a:spcBef>
            </a:pPr>
            <a:r>
              <a:rPr lang="en-US" sz="1899">
                <a:solidFill>
                  <a:srgbClr val="0E7DC2"/>
                </a:solidFill>
                <a:latin typeface="Archivo Black"/>
                <a:ea typeface="Archivo Black"/>
                <a:cs typeface="Archivo Black"/>
                <a:sym typeface="Archivo Black"/>
              </a:rPr>
              <a:t>Advice from media and PIOs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a:grpSpLocks noChangeAspect="1"/>
          </p:cNvGrpSpPr>
          <p:nvPr/>
        </p:nvGrpSpPr>
        <p:grpSpPr>
          <a:xfrm rot="-2838344">
            <a:off x="1086559" y="110224"/>
            <a:ext cx="5246370" cy="5246370"/>
            <a:chOff x="0" y="0"/>
            <a:chExt cx="6350000" cy="6350000"/>
          </a:xfrm>
        </p:grpSpPr>
        <p:sp>
          <p:nvSpPr>
            <p:cNvPr id="4" name="Freeform 4"/>
            <p:cNvSpPr/>
            <p:nvPr/>
          </p:nvSpPr>
          <p:spPr>
            <a:xfrm>
              <a:off x="0" y="0"/>
              <a:ext cx="6350000" cy="6350000"/>
            </a:xfrm>
            <a:custGeom>
              <a:avLst/>
              <a:gdLst/>
              <a:ahLst/>
              <a:cxnLst/>
              <a:rect l="l" t="t" r="r" b="b"/>
              <a:pathLst>
                <a:path w="6350000" h="6350000">
                  <a:moveTo>
                    <a:pt x="0" y="3175000"/>
                  </a:moveTo>
                  <a:cubicBezTo>
                    <a:pt x="0" y="4928870"/>
                    <a:pt x="1421130" y="6350000"/>
                    <a:pt x="3175000" y="6350000"/>
                  </a:cubicBezTo>
                  <a:lnTo>
                    <a:pt x="6350000" y="6350000"/>
                  </a:lnTo>
                  <a:lnTo>
                    <a:pt x="6350000" y="3175000"/>
                  </a:lnTo>
                  <a:cubicBezTo>
                    <a:pt x="6350000" y="1421130"/>
                    <a:pt x="4928870" y="0"/>
                    <a:pt x="3175000" y="0"/>
                  </a:cubicBezTo>
                  <a:cubicBezTo>
                    <a:pt x="1421130" y="0"/>
                    <a:pt x="0" y="1421130"/>
                    <a:pt x="0" y="3175000"/>
                  </a:cubicBezTo>
                  <a:close/>
                </a:path>
              </a:pathLst>
            </a:custGeom>
            <a:solidFill>
              <a:srgbClr val="0E7DC2"/>
            </a:solidFill>
          </p:spPr>
          <p:txBody>
            <a:bodyPr/>
            <a:lstStyle/>
            <a:p>
              <a:endParaRPr lang="en-US"/>
            </a:p>
          </p:txBody>
        </p:sp>
        <p:sp>
          <p:nvSpPr>
            <p:cNvPr id="5" name="Freeform 5"/>
            <p:cNvSpPr/>
            <p:nvPr/>
          </p:nvSpPr>
          <p:spPr>
            <a:xfrm rot="1692000">
              <a:off x="-7569" y="-35583"/>
              <a:ext cx="6418327" cy="6420565"/>
            </a:xfrm>
            <a:custGeom>
              <a:avLst/>
              <a:gdLst/>
              <a:ahLst/>
              <a:cxnLst/>
              <a:rect l="l" t="t" r="r" b="b"/>
              <a:pathLst>
                <a:path w="6418327" h="6420565">
                  <a:moveTo>
                    <a:pt x="1881055" y="733371"/>
                  </a:moveTo>
                  <a:cubicBezTo>
                    <a:pt x="3248785" y="0"/>
                    <a:pt x="4951586" y="515044"/>
                    <a:pt x="5684956" y="1882774"/>
                  </a:cubicBezTo>
                  <a:cubicBezTo>
                    <a:pt x="6418327" y="3250505"/>
                    <a:pt x="5903883" y="4954425"/>
                    <a:pt x="4537272" y="5687195"/>
                  </a:cubicBezTo>
                  <a:cubicBezTo>
                    <a:pt x="3169542" y="6420565"/>
                    <a:pt x="1465622" y="5906121"/>
                    <a:pt x="732251" y="4538391"/>
                  </a:cubicBezTo>
                  <a:cubicBezTo>
                    <a:pt x="0" y="3170061"/>
                    <a:pt x="513325" y="1466741"/>
                    <a:pt x="1881055" y="733371"/>
                  </a:cubicBezTo>
                  <a:close/>
                </a:path>
              </a:pathLst>
            </a:custGeom>
            <a:blipFill>
              <a:blip r:embed="rId3"/>
              <a:stretch>
                <a:fillRect l="-25077" r="-25067" b="-8"/>
              </a:stretch>
            </a:blipFill>
          </p:spPr>
          <p:txBody>
            <a:bodyPr/>
            <a:lstStyle/>
            <a:p>
              <a:endParaRPr lang="en-US"/>
            </a:p>
          </p:txBody>
        </p:sp>
      </p:grpSp>
      <p:sp>
        <p:nvSpPr>
          <p:cNvPr id="6" name="TextBox 6"/>
          <p:cNvSpPr txBox="1"/>
          <p:nvPr/>
        </p:nvSpPr>
        <p:spPr>
          <a:xfrm>
            <a:off x="1028700" y="5850916"/>
            <a:ext cx="16464808" cy="3190032"/>
          </a:xfrm>
          <a:prstGeom prst="rect">
            <a:avLst/>
          </a:prstGeom>
        </p:spPr>
        <p:txBody>
          <a:bodyPr lIns="0" tIns="0" rIns="0" bIns="0" rtlCol="0" anchor="t">
            <a:spAutoFit/>
          </a:bodyPr>
          <a:lstStyle/>
          <a:p>
            <a:pPr algn="l">
              <a:lnSpc>
                <a:spcPts val="5032"/>
              </a:lnSpc>
            </a:pPr>
            <a:r>
              <a:rPr lang="en-US" sz="3125">
                <a:solidFill>
                  <a:srgbClr val="0E7DC2"/>
                </a:solidFill>
                <a:latin typeface="Poppins"/>
                <a:ea typeface="Poppins"/>
                <a:cs typeface="Poppins"/>
                <a:sym typeface="Poppins"/>
              </a:rPr>
              <a:t>Sonia: “Attempt to meet the deadline. Provide a statement that you are working to gather the information and let them know when you might have it. They will be reporting the story whether they receive input from you or not. Reporters often state: “We reached out but did not receive a response.” </a:t>
            </a:r>
          </a:p>
          <a:p>
            <a:pPr algn="l">
              <a:lnSpc>
                <a:spcPts val="5032"/>
              </a:lnSpc>
            </a:pPr>
            <a:endParaRPr lang="en-US" sz="3125">
              <a:solidFill>
                <a:srgbClr val="0E7DC2"/>
              </a:solidFill>
              <a:latin typeface="Poppins"/>
              <a:ea typeface="Poppins"/>
              <a:cs typeface="Poppins"/>
              <a:sym typeface="Poppins"/>
            </a:endParaRPr>
          </a:p>
        </p:txBody>
      </p:sp>
      <p:sp>
        <p:nvSpPr>
          <p:cNvPr id="7" name="TextBox 7"/>
          <p:cNvSpPr txBox="1"/>
          <p:nvPr/>
        </p:nvSpPr>
        <p:spPr>
          <a:xfrm>
            <a:off x="7419488" y="1772971"/>
            <a:ext cx="9208507" cy="1844676"/>
          </a:xfrm>
          <a:prstGeom prst="rect">
            <a:avLst/>
          </a:prstGeom>
        </p:spPr>
        <p:txBody>
          <a:bodyPr lIns="0" tIns="0" rIns="0" bIns="0" rtlCol="0" anchor="t">
            <a:spAutoFit/>
          </a:bodyPr>
          <a:lstStyle/>
          <a:p>
            <a:pPr algn="ctr">
              <a:lnSpc>
                <a:spcPts val="4899"/>
              </a:lnSpc>
              <a:spcBef>
                <a:spcPct val="0"/>
              </a:spcBef>
            </a:pPr>
            <a:r>
              <a:rPr lang="en-US" sz="3499">
                <a:solidFill>
                  <a:srgbClr val="FF3131"/>
                </a:solidFill>
                <a:latin typeface="Archivo Black"/>
                <a:ea typeface="Archivo Black"/>
                <a:cs typeface="Archivo Black"/>
                <a:sym typeface="Archivo Black"/>
              </a:rPr>
              <a:t>What's the first question a spokesperson or PIO should ask when a journalist calls?</a:t>
            </a:r>
          </a:p>
        </p:txBody>
      </p:sp>
      <p:sp>
        <p:nvSpPr>
          <p:cNvPr id="8" name="Freeform 8"/>
          <p:cNvSpPr/>
          <p:nvPr/>
        </p:nvSpPr>
        <p:spPr>
          <a:xfrm>
            <a:off x="15190836" y="8695692"/>
            <a:ext cx="2819556" cy="1505008"/>
          </a:xfrm>
          <a:custGeom>
            <a:avLst/>
            <a:gdLst/>
            <a:ahLst/>
            <a:cxnLst/>
            <a:rect l="l" t="t" r="r" b="b"/>
            <a:pathLst>
              <a:path w="2819556" h="1505008">
                <a:moveTo>
                  <a:pt x="0" y="0"/>
                </a:moveTo>
                <a:lnTo>
                  <a:pt x="2819557" y="0"/>
                </a:lnTo>
                <a:lnTo>
                  <a:pt x="2819557" y="1505008"/>
                </a:lnTo>
                <a:lnTo>
                  <a:pt x="0" y="1505008"/>
                </a:lnTo>
                <a:lnTo>
                  <a:pt x="0" y="0"/>
                </a:lnTo>
                <a:close/>
              </a:path>
            </a:pathLst>
          </a:custGeom>
          <a:blipFill>
            <a:blip r:embed="rId4"/>
            <a:stretch>
              <a:fillRect/>
            </a:stretch>
          </a:blipFill>
        </p:spPr>
        <p:txBody>
          <a:bodyPr/>
          <a:lstStyle/>
          <a:p>
            <a:endParaRPr lang="en-US"/>
          </a:p>
        </p:txBody>
      </p:sp>
      <p:grpSp>
        <p:nvGrpSpPr>
          <p:cNvPr id="9" name="Group 9"/>
          <p:cNvGrpSpPr/>
          <p:nvPr/>
        </p:nvGrpSpPr>
        <p:grpSpPr>
          <a:xfrm>
            <a:off x="17830617" y="1376630"/>
            <a:ext cx="1266483" cy="6466659"/>
            <a:chOff x="0" y="0"/>
            <a:chExt cx="333559" cy="1703153"/>
          </a:xfrm>
        </p:grpSpPr>
        <p:sp>
          <p:nvSpPr>
            <p:cNvPr id="10" name="Freeform 10"/>
            <p:cNvSpPr/>
            <p:nvPr/>
          </p:nvSpPr>
          <p:spPr>
            <a:xfrm>
              <a:off x="0" y="0"/>
              <a:ext cx="333559" cy="1703153"/>
            </a:xfrm>
            <a:custGeom>
              <a:avLst/>
              <a:gdLst/>
              <a:ahLst/>
              <a:cxnLst/>
              <a:rect l="l" t="t" r="r" b="b"/>
              <a:pathLst>
                <a:path w="333559" h="1703153">
                  <a:moveTo>
                    <a:pt x="166780" y="0"/>
                  </a:moveTo>
                  <a:lnTo>
                    <a:pt x="166780" y="0"/>
                  </a:lnTo>
                  <a:cubicBezTo>
                    <a:pt x="258890" y="0"/>
                    <a:pt x="333559" y="74670"/>
                    <a:pt x="333559" y="166780"/>
                  </a:cubicBezTo>
                  <a:lnTo>
                    <a:pt x="333559" y="1536373"/>
                  </a:lnTo>
                  <a:cubicBezTo>
                    <a:pt x="333559" y="1580606"/>
                    <a:pt x="315988" y="1623027"/>
                    <a:pt x="284711" y="1654304"/>
                  </a:cubicBezTo>
                  <a:cubicBezTo>
                    <a:pt x="253433" y="1685582"/>
                    <a:pt x="211012" y="1703153"/>
                    <a:pt x="166780" y="1703153"/>
                  </a:cubicBezTo>
                  <a:lnTo>
                    <a:pt x="166780" y="1703153"/>
                  </a:lnTo>
                  <a:cubicBezTo>
                    <a:pt x="122547" y="1703153"/>
                    <a:pt x="80126" y="1685582"/>
                    <a:pt x="48849" y="1654304"/>
                  </a:cubicBezTo>
                  <a:cubicBezTo>
                    <a:pt x="17571" y="1623027"/>
                    <a:pt x="0" y="1580606"/>
                    <a:pt x="0" y="1536373"/>
                  </a:cubicBezTo>
                  <a:lnTo>
                    <a:pt x="0" y="166780"/>
                  </a:lnTo>
                  <a:cubicBezTo>
                    <a:pt x="0" y="122547"/>
                    <a:pt x="17571" y="80126"/>
                    <a:pt x="48849" y="48849"/>
                  </a:cubicBezTo>
                  <a:cubicBezTo>
                    <a:pt x="80126" y="17571"/>
                    <a:pt x="122547" y="0"/>
                    <a:pt x="166780" y="0"/>
                  </a:cubicBezTo>
                  <a:close/>
                </a:path>
              </a:pathLst>
            </a:custGeom>
            <a:solidFill>
              <a:srgbClr val="0E7DC2"/>
            </a:solidFill>
          </p:spPr>
          <p:txBody>
            <a:bodyPr/>
            <a:lstStyle/>
            <a:p>
              <a:endParaRPr lang="en-US"/>
            </a:p>
          </p:txBody>
        </p:sp>
        <p:sp>
          <p:nvSpPr>
            <p:cNvPr id="11" name="TextBox 11"/>
            <p:cNvSpPr txBox="1"/>
            <p:nvPr/>
          </p:nvSpPr>
          <p:spPr>
            <a:xfrm>
              <a:off x="0" y="-47625"/>
              <a:ext cx="333559" cy="1750778"/>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12194570" y="417259"/>
            <a:ext cx="3730377" cy="332740"/>
          </a:xfrm>
          <a:prstGeom prst="rect">
            <a:avLst/>
          </a:prstGeom>
        </p:spPr>
        <p:txBody>
          <a:bodyPr lIns="0" tIns="0" rIns="0" bIns="0" rtlCol="0" anchor="t">
            <a:spAutoFit/>
          </a:bodyPr>
          <a:lstStyle/>
          <a:p>
            <a:pPr algn="ctr">
              <a:lnSpc>
                <a:spcPts val="2659"/>
              </a:lnSpc>
              <a:spcBef>
                <a:spcPct val="0"/>
              </a:spcBef>
            </a:pPr>
            <a:r>
              <a:rPr lang="en-US" sz="1899">
                <a:solidFill>
                  <a:srgbClr val="0E7DC2"/>
                </a:solidFill>
                <a:latin typeface="Archivo Black"/>
                <a:ea typeface="Archivo Black"/>
                <a:cs typeface="Archivo Black"/>
                <a:sym typeface="Archivo Black"/>
              </a:rPr>
              <a:t>Advice from media and PIOs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a:grpSpLocks noChangeAspect="1"/>
          </p:cNvGrpSpPr>
          <p:nvPr/>
        </p:nvGrpSpPr>
        <p:grpSpPr>
          <a:xfrm rot="-2838344">
            <a:off x="1086559" y="110224"/>
            <a:ext cx="5246370" cy="5246370"/>
            <a:chOff x="0" y="0"/>
            <a:chExt cx="6350000" cy="6350000"/>
          </a:xfrm>
        </p:grpSpPr>
        <p:sp>
          <p:nvSpPr>
            <p:cNvPr id="4" name="Freeform 4"/>
            <p:cNvSpPr/>
            <p:nvPr/>
          </p:nvSpPr>
          <p:spPr>
            <a:xfrm>
              <a:off x="0" y="0"/>
              <a:ext cx="6350000" cy="6350000"/>
            </a:xfrm>
            <a:custGeom>
              <a:avLst/>
              <a:gdLst/>
              <a:ahLst/>
              <a:cxnLst/>
              <a:rect l="l" t="t" r="r" b="b"/>
              <a:pathLst>
                <a:path w="6350000" h="6350000">
                  <a:moveTo>
                    <a:pt x="0" y="3175000"/>
                  </a:moveTo>
                  <a:cubicBezTo>
                    <a:pt x="0" y="4928870"/>
                    <a:pt x="1421130" y="6350000"/>
                    <a:pt x="3175000" y="6350000"/>
                  </a:cubicBezTo>
                  <a:lnTo>
                    <a:pt x="6350000" y="6350000"/>
                  </a:lnTo>
                  <a:lnTo>
                    <a:pt x="6350000" y="3175000"/>
                  </a:lnTo>
                  <a:cubicBezTo>
                    <a:pt x="6350000" y="1421130"/>
                    <a:pt x="4928870" y="0"/>
                    <a:pt x="3175000" y="0"/>
                  </a:cubicBezTo>
                  <a:cubicBezTo>
                    <a:pt x="1421130" y="0"/>
                    <a:pt x="0" y="1421130"/>
                    <a:pt x="0" y="3175000"/>
                  </a:cubicBezTo>
                  <a:close/>
                </a:path>
              </a:pathLst>
            </a:custGeom>
            <a:solidFill>
              <a:srgbClr val="0E7DC2"/>
            </a:solidFill>
          </p:spPr>
          <p:txBody>
            <a:bodyPr/>
            <a:lstStyle/>
            <a:p>
              <a:endParaRPr lang="en-US"/>
            </a:p>
          </p:txBody>
        </p:sp>
        <p:sp>
          <p:nvSpPr>
            <p:cNvPr id="5" name="Freeform 5"/>
            <p:cNvSpPr/>
            <p:nvPr/>
          </p:nvSpPr>
          <p:spPr>
            <a:xfrm rot="1692000">
              <a:off x="-7569" y="-35583"/>
              <a:ext cx="6418327" cy="6420565"/>
            </a:xfrm>
            <a:custGeom>
              <a:avLst/>
              <a:gdLst/>
              <a:ahLst/>
              <a:cxnLst/>
              <a:rect l="l" t="t" r="r" b="b"/>
              <a:pathLst>
                <a:path w="6418327" h="6420565">
                  <a:moveTo>
                    <a:pt x="1881055" y="733371"/>
                  </a:moveTo>
                  <a:cubicBezTo>
                    <a:pt x="3248785" y="0"/>
                    <a:pt x="4951586" y="515044"/>
                    <a:pt x="5684956" y="1882774"/>
                  </a:cubicBezTo>
                  <a:cubicBezTo>
                    <a:pt x="6418327" y="3250505"/>
                    <a:pt x="5903883" y="4954425"/>
                    <a:pt x="4537272" y="5687195"/>
                  </a:cubicBezTo>
                  <a:cubicBezTo>
                    <a:pt x="3169542" y="6420565"/>
                    <a:pt x="1465622" y="5906121"/>
                    <a:pt x="732251" y="4538391"/>
                  </a:cubicBezTo>
                  <a:cubicBezTo>
                    <a:pt x="0" y="3170061"/>
                    <a:pt x="513325" y="1466741"/>
                    <a:pt x="1881055" y="733371"/>
                  </a:cubicBezTo>
                  <a:close/>
                </a:path>
              </a:pathLst>
            </a:custGeom>
            <a:blipFill>
              <a:blip r:embed="rId3"/>
              <a:stretch>
                <a:fillRect l="-25077" r="-25067" b="-8"/>
              </a:stretch>
            </a:blipFill>
          </p:spPr>
          <p:txBody>
            <a:bodyPr/>
            <a:lstStyle/>
            <a:p>
              <a:endParaRPr lang="en-US"/>
            </a:p>
          </p:txBody>
        </p:sp>
      </p:grpSp>
      <p:sp>
        <p:nvSpPr>
          <p:cNvPr id="6" name="TextBox 6"/>
          <p:cNvSpPr txBox="1"/>
          <p:nvPr/>
        </p:nvSpPr>
        <p:spPr>
          <a:xfrm>
            <a:off x="1028700" y="5850916"/>
            <a:ext cx="16464808" cy="1913682"/>
          </a:xfrm>
          <a:prstGeom prst="rect">
            <a:avLst/>
          </a:prstGeom>
        </p:spPr>
        <p:txBody>
          <a:bodyPr lIns="0" tIns="0" rIns="0" bIns="0" rtlCol="0" anchor="t">
            <a:spAutoFit/>
          </a:bodyPr>
          <a:lstStyle/>
          <a:p>
            <a:pPr algn="l">
              <a:lnSpc>
                <a:spcPts val="5032"/>
              </a:lnSpc>
            </a:pPr>
            <a:r>
              <a:rPr lang="en-US" sz="3125">
                <a:solidFill>
                  <a:srgbClr val="0E7DC2"/>
                </a:solidFill>
                <a:latin typeface="Poppins"/>
                <a:ea typeface="Poppins"/>
                <a:cs typeface="Poppins"/>
                <a:sym typeface="Poppins"/>
              </a:rPr>
              <a:t>Ashley: “If it's a phone call, I don't typically answer much over the phone. I'll ask if they mind sending me over the questions via email to review so I can make sure I have the most useful information prepared for their news story/interview.”</a:t>
            </a:r>
          </a:p>
        </p:txBody>
      </p:sp>
      <p:sp>
        <p:nvSpPr>
          <p:cNvPr id="7" name="TextBox 7"/>
          <p:cNvSpPr txBox="1"/>
          <p:nvPr/>
        </p:nvSpPr>
        <p:spPr>
          <a:xfrm>
            <a:off x="7419488" y="1772971"/>
            <a:ext cx="9208507" cy="1844676"/>
          </a:xfrm>
          <a:prstGeom prst="rect">
            <a:avLst/>
          </a:prstGeom>
        </p:spPr>
        <p:txBody>
          <a:bodyPr lIns="0" tIns="0" rIns="0" bIns="0" rtlCol="0" anchor="t">
            <a:spAutoFit/>
          </a:bodyPr>
          <a:lstStyle/>
          <a:p>
            <a:pPr algn="ctr">
              <a:lnSpc>
                <a:spcPts val="4899"/>
              </a:lnSpc>
              <a:spcBef>
                <a:spcPct val="0"/>
              </a:spcBef>
            </a:pPr>
            <a:r>
              <a:rPr lang="en-US" sz="3499">
                <a:solidFill>
                  <a:srgbClr val="FF3131"/>
                </a:solidFill>
                <a:latin typeface="Archivo Black"/>
                <a:ea typeface="Archivo Black"/>
                <a:cs typeface="Archivo Black"/>
                <a:sym typeface="Archivo Black"/>
              </a:rPr>
              <a:t>What's the first question a spokesperson or PIO should ask when a journalist calls?</a:t>
            </a:r>
          </a:p>
        </p:txBody>
      </p:sp>
      <p:sp>
        <p:nvSpPr>
          <p:cNvPr id="8" name="Freeform 8"/>
          <p:cNvSpPr/>
          <p:nvPr/>
        </p:nvSpPr>
        <p:spPr>
          <a:xfrm>
            <a:off x="15190836" y="8695692"/>
            <a:ext cx="2819556" cy="1505008"/>
          </a:xfrm>
          <a:custGeom>
            <a:avLst/>
            <a:gdLst/>
            <a:ahLst/>
            <a:cxnLst/>
            <a:rect l="l" t="t" r="r" b="b"/>
            <a:pathLst>
              <a:path w="2819556" h="1505008">
                <a:moveTo>
                  <a:pt x="0" y="0"/>
                </a:moveTo>
                <a:lnTo>
                  <a:pt x="2819557" y="0"/>
                </a:lnTo>
                <a:lnTo>
                  <a:pt x="2819557" y="1505008"/>
                </a:lnTo>
                <a:lnTo>
                  <a:pt x="0" y="1505008"/>
                </a:lnTo>
                <a:lnTo>
                  <a:pt x="0" y="0"/>
                </a:lnTo>
                <a:close/>
              </a:path>
            </a:pathLst>
          </a:custGeom>
          <a:blipFill>
            <a:blip r:embed="rId4"/>
            <a:stretch>
              <a:fillRect/>
            </a:stretch>
          </a:blipFill>
        </p:spPr>
        <p:txBody>
          <a:bodyPr/>
          <a:lstStyle/>
          <a:p>
            <a:endParaRPr lang="en-US"/>
          </a:p>
        </p:txBody>
      </p:sp>
      <p:grpSp>
        <p:nvGrpSpPr>
          <p:cNvPr id="9" name="Group 9"/>
          <p:cNvGrpSpPr/>
          <p:nvPr/>
        </p:nvGrpSpPr>
        <p:grpSpPr>
          <a:xfrm>
            <a:off x="17830617" y="1376630"/>
            <a:ext cx="1266483" cy="6466659"/>
            <a:chOff x="0" y="0"/>
            <a:chExt cx="333559" cy="1703153"/>
          </a:xfrm>
        </p:grpSpPr>
        <p:sp>
          <p:nvSpPr>
            <p:cNvPr id="10" name="Freeform 10"/>
            <p:cNvSpPr/>
            <p:nvPr/>
          </p:nvSpPr>
          <p:spPr>
            <a:xfrm>
              <a:off x="0" y="0"/>
              <a:ext cx="333559" cy="1703153"/>
            </a:xfrm>
            <a:custGeom>
              <a:avLst/>
              <a:gdLst/>
              <a:ahLst/>
              <a:cxnLst/>
              <a:rect l="l" t="t" r="r" b="b"/>
              <a:pathLst>
                <a:path w="333559" h="1703153">
                  <a:moveTo>
                    <a:pt x="166780" y="0"/>
                  </a:moveTo>
                  <a:lnTo>
                    <a:pt x="166780" y="0"/>
                  </a:lnTo>
                  <a:cubicBezTo>
                    <a:pt x="258890" y="0"/>
                    <a:pt x="333559" y="74670"/>
                    <a:pt x="333559" y="166780"/>
                  </a:cubicBezTo>
                  <a:lnTo>
                    <a:pt x="333559" y="1536373"/>
                  </a:lnTo>
                  <a:cubicBezTo>
                    <a:pt x="333559" y="1580606"/>
                    <a:pt x="315988" y="1623027"/>
                    <a:pt x="284711" y="1654304"/>
                  </a:cubicBezTo>
                  <a:cubicBezTo>
                    <a:pt x="253433" y="1685582"/>
                    <a:pt x="211012" y="1703153"/>
                    <a:pt x="166780" y="1703153"/>
                  </a:cubicBezTo>
                  <a:lnTo>
                    <a:pt x="166780" y="1703153"/>
                  </a:lnTo>
                  <a:cubicBezTo>
                    <a:pt x="122547" y="1703153"/>
                    <a:pt x="80126" y="1685582"/>
                    <a:pt x="48849" y="1654304"/>
                  </a:cubicBezTo>
                  <a:cubicBezTo>
                    <a:pt x="17571" y="1623027"/>
                    <a:pt x="0" y="1580606"/>
                    <a:pt x="0" y="1536373"/>
                  </a:cubicBezTo>
                  <a:lnTo>
                    <a:pt x="0" y="166780"/>
                  </a:lnTo>
                  <a:cubicBezTo>
                    <a:pt x="0" y="122547"/>
                    <a:pt x="17571" y="80126"/>
                    <a:pt x="48849" y="48849"/>
                  </a:cubicBezTo>
                  <a:cubicBezTo>
                    <a:pt x="80126" y="17571"/>
                    <a:pt x="122547" y="0"/>
                    <a:pt x="166780" y="0"/>
                  </a:cubicBezTo>
                  <a:close/>
                </a:path>
              </a:pathLst>
            </a:custGeom>
            <a:solidFill>
              <a:srgbClr val="0E7DC2"/>
            </a:solidFill>
          </p:spPr>
          <p:txBody>
            <a:bodyPr/>
            <a:lstStyle/>
            <a:p>
              <a:endParaRPr lang="en-US"/>
            </a:p>
          </p:txBody>
        </p:sp>
        <p:sp>
          <p:nvSpPr>
            <p:cNvPr id="11" name="TextBox 11"/>
            <p:cNvSpPr txBox="1"/>
            <p:nvPr/>
          </p:nvSpPr>
          <p:spPr>
            <a:xfrm>
              <a:off x="0" y="-47625"/>
              <a:ext cx="333559" cy="1750778"/>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12194570" y="417259"/>
            <a:ext cx="3730377" cy="332740"/>
          </a:xfrm>
          <a:prstGeom prst="rect">
            <a:avLst/>
          </a:prstGeom>
        </p:spPr>
        <p:txBody>
          <a:bodyPr lIns="0" tIns="0" rIns="0" bIns="0" rtlCol="0" anchor="t">
            <a:spAutoFit/>
          </a:bodyPr>
          <a:lstStyle/>
          <a:p>
            <a:pPr algn="ctr">
              <a:lnSpc>
                <a:spcPts val="2659"/>
              </a:lnSpc>
              <a:spcBef>
                <a:spcPct val="0"/>
              </a:spcBef>
            </a:pPr>
            <a:r>
              <a:rPr lang="en-US" sz="1899">
                <a:solidFill>
                  <a:srgbClr val="0E7DC2"/>
                </a:solidFill>
                <a:latin typeface="Archivo Black"/>
                <a:ea typeface="Archivo Black"/>
                <a:cs typeface="Archivo Black"/>
                <a:sym typeface="Archivo Black"/>
              </a:rPr>
              <a:t>Advice from media and PIOs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a:grpSpLocks noChangeAspect="1"/>
          </p:cNvGrpSpPr>
          <p:nvPr/>
        </p:nvGrpSpPr>
        <p:grpSpPr>
          <a:xfrm rot="-2838344">
            <a:off x="1086559" y="110224"/>
            <a:ext cx="5246370" cy="5246370"/>
            <a:chOff x="0" y="0"/>
            <a:chExt cx="6350000" cy="6350000"/>
          </a:xfrm>
        </p:grpSpPr>
        <p:sp>
          <p:nvSpPr>
            <p:cNvPr id="4" name="Freeform 4"/>
            <p:cNvSpPr/>
            <p:nvPr/>
          </p:nvSpPr>
          <p:spPr>
            <a:xfrm>
              <a:off x="0" y="0"/>
              <a:ext cx="6350000" cy="6350000"/>
            </a:xfrm>
            <a:custGeom>
              <a:avLst/>
              <a:gdLst/>
              <a:ahLst/>
              <a:cxnLst/>
              <a:rect l="l" t="t" r="r" b="b"/>
              <a:pathLst>
                <a:path w="6350000" h="6350000">
                  <a:moveTo>
                    <a:pt x="0" y="3175000"/>
                  </a:moveTo>
                  <a:cubicBezTo>
                    <a:pt x="0" y="4928870"/>
                    <a:pt x="1421130" y="6350000"/>
                    <a:pt x="3175000" y="6350000"/>
                  </a:cubicBezTo>
                  <a:lnTo>
                    <a:pt x="6350000" y="6350000"/>
                  </a:lnTo>
                  <a:lnTo>
                    <a:pt x="6350000" y="3175000"/>
                  </a:lnTo>
                  <a:cubicBezTo>
                    <a:pt x="6350000" y="1421130"/>
                    <a:pt x="4928870" y="0"/>
                    <a:pt x="3175000" y="0"/>
                  </a:cubicBezTo>
                  <a:cubicBezTo>
                    <a:pt x="1421130" y="0"/>
                    <a:pt x="0" y="1421130"/>
                    <a:pt x="0" y="3175000"/>
                  </a:cubicBezTo>
                  <a:close/>
                </a:path>
              </a:pathLst>
            </a:custGeom>
            <a:solidFill>
              <a:srgbClr val="0E7DC2"/>
            </a:solidFill>
          </p:spPr>
          <p:txBody>
            <a:bodyPr/>
            <a:lstStyle/>
            <a:p>
              <a:endParaRPr lang="en-US"/>
            </a:p>
          </p:txBody>
        </p:sp>
        <p:sp>
          <p:nvSpPr>
            <p:cNvPr id="5" name="Freeform 5"/>
            <p:cNvSpPr/>
            <p:nvPr/>
          </p:nvSpPr>
          <p:spPr>
            <a:xfrm rot="2826000">
              <a:off x="86210" y="60208"/>
              <a:ext cx="6229650" cy="6229584"/>
            </a:xfrm>
            <a:custGeom>
              <a:avLst/>
              <a:gdLst/>
              <a:ahLst/>
              <a:cxnLst/>
              <a:rect l="l" t="t" r="r" b="b"/>
              <a:pathLst>
                <a:path w="6229650" h="6229584">
                  <a:moveTo>
                    <a:pt x="1056438" y="1201154"/>
                  </a:moveTo>
                  <a:cubicBezTo>
                    <a:pt x="2112876" y="64291"/>
                    <a:pt x="3890703" y="0"/>
                    <a:pt x="5027566" y="1056438"/>
                  </a:cubicBezTo>
                  <a:cubicBezTo>
                    <a:pt x="6164428" y="2112876"/>
                    <a:pt x="6229650" y="3891567"/>
                    <a:pt x="5174076" y="5027499"/>
                  </a:cubicBezTo>
                  <a:cubicBezTo>
                    <a:pt x="4117638" y="6164362"/>
                    <a:pt x="2338947" y="6229584"/>
                    <a:pt x="1202084" y="5173146"/>
                  </a:cubicBezTo>
                  <a:cubicBezTo>
                    <a:pt x="66086" y="4115778"/>
                    <a:pt x="0" y="2338016"/>
                    <a:pt x="1056438" y="1201154"/>
                  </a:cubicBezTo>
                  <a:close/>
                </a:path>
              </a:pathLst>
            </a:custGeom>
            <a:blipFill>
              <a:blip r:embed="rId3"/>
              <a:stretch>
                <a:fillRect l="-3954" t="-18" r="-3946" b="-25"/>
              </a:stretch>
            </a:blipFill>
          </p:spPr>
          <p:txBody>
            <a:bodyPr/>
            <a:lstStyle/>
            <a:p>
              <a:endParaRPr lang="en-US"/>
            </a:p>
          </p:txBody>
        </p:sp>
      </p:grpSp>
      <p:sp>
        <p:nvSpPr>
          <p:cNvPr id="6" name="TextBox 6"/>
          <p:cNvSpPr txBox="1"/>
          <p:nvPr/>
        </p:nvSpPr>
        <p:spPr>
          <a:xfrm>
            <a:off x="1028700" y="5850916"/>
            <a:ext cx="16464808" cy="1271537"/>
          </a:xfrm>
          <a:prstGeom prst="rect">
            <a:avLst/>
          </a:prstGeom>
        </p:spPr>
        <p:txBody>
          <a:bodyPr lIns="0" tIns="0" rIns="0" bIns="0" rtlCol="0" anchor="t">
            <a:spAutoFit/>
          </a:bodyPr>
          <a:lstStyle/>
          <a:p>
            <a:pPr algn="l">
              <a:lnSpc>
                <a:spcPts val="5064"/>
              </a:lnSpc>
            </a:pPr>
            <a:r>
              <a:rPr lang="en-US" sz="3125">
                <a:solidFill>
                  <a:srgbClr val="0E7DC2"/>
                </a:solidFill>
                <a:latin typeface="Poppins"/>
                <a:ea typeface="Poppins"/>
                <a:cs typeface="Poppins"/>
                <a:sym typeface="Poppins"/>
              </a:rPr>
              <a:t>Ben: “They still have value. We definitely look at social media, but a well-timed, good news release can make a difference.”</a:t>
            </a:r>
          </a:p>
        </p:txBody>
      </p:sp>
      <p:sp>
        <p:nvSpPr>
          <p:cNvPr id="7" name="TextBox 7"/>
          <p:cNvSpPr txBox="1"/>
          <p:nvPr/>
        </p:nvSpPr>
        <p:spPr>
          <a:xfrm>
            <a:off x="7850780" y="1581285"/>
            <a:ext cx="9208507" cy="1844676"/>
          </a:xfrm>
          <a:prstGeom prst="rect">
            <a:avLst/>
          </a:prstGeom>
        </p:spPr>
        <p:txBody>
          <a:bodyPr lIns="0" tIns="0" rIns="0" bIns="0" rtlCol="0" anchor="t">
            <a:spAutoFit/>
          </a:bodyPr>
          <a:lstStyle/>
          <a:p>
            <a:pPr algn="ctr">
              <a:lnSpc>
                <a:spcPts val="4899"/>
              </a:lnSpc>
              <a:spcBef>
                <a:spcPct val="0"/>
              </a:spcBef>
            </a:pPr>
            <a:r>
              <a:rPr lang="en-US" sz="3499">
                <a:solidFill>
                  <a:srgbClr val="FF3131"/>
                </a:solidFill>
                <a:latin typeface="Archivo Black"/>
                <a:ea typeface="Archivo Black"/>
                <a:cs typeface="Archivo Black"/>
                <a:sym typeface="Archivo Black"/>
              </a:rPr>
              <a:t>Does a press release matter anymore — or does the media look to social posts more readily?</a:t>
            </a:r>
          </a:p>
        </p:txBody>
      </p:sp>
      <p:sp>
        <p:nvSpPr>
          <p:cNvPr id="8" name="Freeform 8"/>
          <p:cNvSpPr/>
          <p:nvPr/>
        </p:nvSpPr>
        <p:spPr>
          <a:xfrm>
            <a:off x="15190836" y="8695692"/>
            <a:ext cx="2819556" cy="1505008"/>
          </a:xfrm>
          <a:custGeom>
            <a:avLst/>
            <a:gdLst/>
            <a:ahLst/>
            <a:cxnLst/>
            <a:rect l="l" t="t" r="r" b="b"/>
            <a:pathLst>
              <a:path w="2819556" h="1505008">
                <a:moveTo>
                  <a:pt x="0" y="0"/>
                </a:moveTo>
                <a:lnTo>
                  <a:pt x="2819557" y="0"/>
                </a:lnTo>
                <a:lnTo>
                  <a:pt x="2819557" y="1505008"/>
                </a:lnTo>
                <a:lnTo>
                  <a:pt x="0" y="1505008"/>
                </a:lnTo>
                <a:lnTo>
                  <a:pt x="0" y="0"/>
                </a:lnTo>
                <a:close/>
              </a:path>
            </a:pathLst>
          </a:custGeom>
          <a:blipFill>
            <a:blip r:embed="rId4"/>
            <a:stretch>
              <a:fillRect/>
            </a:stretch>
          </a:blipFill>
        </p:spPr>
        <p:txBody>
          <a:bodyPr/>
          <a:lstStyle/>
          <a:p>
            <a:endParaRPr lang="en-US"/>
          </a:p>
        </p:txBody>
      </p:sp>
      <p:grpSp>
        <p:nvGrpSpPr>
          <p:cNvPr id="9" name="Group 9"/>
          <p:cNvGrpSpPr/>
          <p:nvPr/>
        </p:nvGrpSpPr>
        <p:grpSpPr>
          <a:xfrm>
            <a:off x="17830617" y="1376630"/>
            <a:ext cx="1266483" cy="6466659"/>
            <a:chOff x="0" y="0"/>
            <a:chExt cx="333559" cy="1703153"/>
          </a:xfrm>
        </p:grpSpPr>
        <p:sp>
          <p:nvSpPr>
            <p:cNvPr id="10" name="Freeform 10"/>
            <p:cNvSpPr/>
            <p:nvPr/>
          </p:nvSpPr>
          <p:spPr>
            <a:xfrm>
              <a:off x="0" y="0"/>
              <a:ext cx="333559" cy="1703153"/>
            </a:xfrm>
            <a:custGeom>
              <a:avLst/>
              <a:gdLst/>
              <a:ahLst/>
              <a:cxnLst/>
              <a:rect l="l" t="t" r="r" b="b"/>
              <a:pathLst>
                <a:path w="333559" h="1703153">
                  <a:moveTo>
                    <a:pt x="166780" y="0"/>
                  </a:moveTo>
                  <a:lnTo>
                    <a:pt x="166780" y="0"/>
                  </a:lnTo>
                  <a:cubicBezTo>
                    <a:pt x="258890" y="0"/>
                    <a:pt x="333559" y="74670"/>
                    <a:pt x="333559" y="166780"/>
                  </a:cubicBezTo>
                  <a:lnTo>
                    <a:pt x="333559" y="1536373"/>
                  </a:lnTo>
                  <a:cubicBezTo>
                    <a:pt x="333559" y="1580606"/>
                    <a:pt x="315988" y="1623027"/>
                    <a:pt x="284711" y="1654304"/>
                  </a:cubicBezTo>
                  <a:cubicBezTo>
                    <a:pt x="253433" y="1685582"/>
                    <a:pt x="211012" y="1703153"/>
                    <a:pt x="166780" y="1703153"/>
                  </a:cubicBezTo>
                  <a:lnTo>
                    <a:pt x="166780" y="1703153"/>
                  </a:lnTo>
                  <a:cubicBezTo>
                    <a:pt x="122547" y="1703153"/>
                    <a:pt x="80126" y="1685582"/>
                    <a:pt x="48849" y="1654304"/>
                  </a:cubicBezTo>
                  <a:cubicBezTo>
                    <a:pt x="17571" y="1623027"/>
                    <a:pt x="0" y="1580606"/>
                    <a:pt x="0" y="1536373"/>
                  </a:cubicBezTo>
                  <a:lnTo>
                    <a:pt x="0" y="166780"/>
                  </a:lnTo>
                  <a:cubicBezTo>
                    <a:pt x="0" y="122547"/>
                    <a:pt x="17571" y="80126"/>
                    <a:pt x="48849" y="48849"/>
                  </a:cubicBezTo>
                  <a:cubicBezTo>
                    <a:pt x="80126" y="17571"/>
                    <a:pt x="122547" y="0"/>
                    <a:pt x="166780" y="0"/>
                  </a:cubicBezTo>
                  <a:close/>
                </a:path>
              </a:pathLst>
            </a:custGeom>
            <a:solidFill>
              <a:srgbClr val="0E7DC2"/>
            </a:solidFill>
          </p:spPr>
          <p:txBody>
            <a:bodyPr/>
            <a:lstStyle/>
            <a:p>
              <a:endParaRPr lang="en-US"/>
            </a:p>
          </p:txBody>
        </p:sp>
        <p:sp>
          <p:nvSpPr>
            <p:cNvPr id="11" name="TextBox 11"/>
            <p:cNvSpPr txBox="1"/>
            <p:nvPr/>
          </p:nvSpPr>
          <p:spPr>
            <a:xfrm>
              <a:off x="0" y="-47625"/>
              <a:ext cx="333559" cy="1750778"/>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12194570" y="417259"/>
            <a:ext cx="3730377" cy="332740"/>
          </a:xfrm>
          <a:prstGeom prst="rect">
            <a:avLst/>
          </a:prstGeom>
        </p:spPr>
        <p:txBody>
          <a:bodyPr lIns="0" tIns="0" rIns="0" bIns="0" rtlCol="0" anchor="t">
            <a:spAutoFit/>
          </a:bodyPr>
          <a:lstStyle/>
          <a:p>
            <a:pPr algn="ctr">
              <a:lnSpc>
                <a:spcPts val="2659"/>
              </a:lnSpc>
              <a:spcBef>
                <a:spcPct val="0"/>
              </a:spcBef>
            </a:pPr>
            <a:r>
              <a:rPr lang="en-US" sz="1899">
                <a:solidFill>
                  <a:srgbClr val="0E7DC2"/>
                </a:solidFill>
                <a:latin typeface="Archivo Black"/>
                <a:ea typeface="Archivo Black"/>
                <a:cs typeface="Archivo Black"/>
                <a:sym typeface="Archivo Black"/>
              </a:rPr>
              <a:t>Advice from media and PIOs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130300" y="4057750"/>
            <a:ext cx="3086100" cy="2171499"/>
            <a:chOff x="0" y="0"/>
            <a:chExt cx="812800" cy="571917"/>
          </a:xfrm>
        </p:grpSpPr>
        <p:sp>
          <p:nvSpPr>
            <p:cNvPr id="4" name="Freeform 4"/>
            <p:cNvSpPr/>
            <p:nvPr/>
          </p:nvSpPr>
          <p:spPr>
            <a:xfrm>
              <a:off x="0" y="0"/>
              <a:ext cx="812800" cy="571917"/>
            </a:xfrm>
            <a:custGeom>
              <a:avLst/>
              <a:gdLst/>
              <a:ahLst/>
              <a:cxnLst/>
              <a:rect l="l" t="t" r="r" b="b"/>
              <a:pathLst>
                <a:path w="812800" h="571917">
                  <a:moveTo>
                    <a:pt x="609600" y="0"/>
                  </a:moveTo>
                  <a:cubicBezTo>
                    <a:pt x="721824" y="0"/>
                    <a:pt x="812800" y="128028"/>
                    <a:pt x="812800" y="285959"/>
                  </a:cubicBezTo>
                  <a:cubicBezTo>
                    <a:pt x="812800" y="443889"/>
                    <a:pt x="721824" y="571917"/>
                    <a:pt x="609600" y="571917"/>
                  </a:cubicBezTo>
                  <a:lnTo>
                    <a:pt x="203200" y="571917"/>
                  </a:lnTo>
                  <a:cubicBezTo>
                    <a:pt x="90976" y="571917"/>
                    <a:pt x="0" y="443889"/>
                    <a:pt x="0" y="285959"/>
                  </a:cubicBezTo>
                  <a:cubicBezTo>
                    <a:pt x="0" y="128028"/>
                    <a:pt x="90976" y="0"/>
                    <a:pt x="203200" y="0"/>
                  </a:cubicBezTo>
                  <a:close/>
                </a:path>
              </a:pathLst>
            </a:custGeom>
            <a:solidFill>
              <a:srgbClr val="0E7DC2"/>
            </a:solidFill>
          </p:spPr>
          <p:txBody>
            <a:bodyPr/>
            <a:lstStyle/>
            <a:p>
              <a:endParaRPr lang="en-US"/>
            </a:p>
          </p:txBody>
        </p:sp>
        <p:sp>
          <p:nvSpPr>
            <p:cNvPr id="5" name="TextBox 5"/>
            <p:cNvSpPr txBox="1"/>
            <p:nvPr/>
          </p:nvSpPr>
          <p:spPr>
            <a:xfrm>
              <a:off x="0" y="-47625"/>
              <a:ext cx="812800" cy="619542"/>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6467343" y="4057750"/>
            <a:ext cx="3086100" cy="2171499"/>
            <a:chOff x="0" y="0"/>
            <a:chExt cx="812800" cy="571917"/>
          </a:xfrm>
        </p:grpSpPr>
        <p:sp>
          <p:nvSpPr>
            <p:cNvPr id="7" name="Freeform 7"/>
            <p:cNvSpPr/>
            <p:nvPr/>
          </p:nvSpPr>
          <p:spPr>
            <a:xfrm>
              <a:off x="0" y="0"/>
              <a:ext cx="812800" cy="571917"/>
            </a:xfrm>
            <a:custGeom>
              <a:avLst/>
              <a:gdLst/>
              <a:ahLst/>
              <a:cxnLst/>
              <a:rect l="l" t="t" r="r" b="b"/>
              <a:pathLst>
                <a:path w="812800" h="571917">
                  <a:moveTo>
                    <a:pt x="609600" y="0"/>
                  </a:moveTo>
                  <a:cubicBezTo>
                    <a:pt x="721824" y="0"/>
                    <a:pt x="812800" y="128028"/>
                    <a:pt x="812800" y="285959"/>
                  </a:cubicBezTo>
                  <a:cubicBezTo>
                    <a:pt x="812800" y="443889"/>
                    <a:pt x="721824" y="571917"/>
                    <a:pt x="609600" y="571917"/>
                  </a:cubicBezTo>
                  <a:lnTo>
                    <a:pt x="203200" y="571917"/>
                  </a:lnTo>
                  <a:cubicBezTo>
                    <a:pt x="90976" y="571917"/>
                    <a:pt x="0" y="443889"/>
                    <a:pt x="0" y="285959"/>
                  </a:cubicBezTo>
                  <a:cubicBezTo>
                    <a:pt x="0" y="128028"/>
                    <a:pt x="90976" y="0"/>
                    <a:pt x="203200" y="0"/>
                  </a:cubicBezTo>
                  <a:close/>
                </a:path>
              </a:pathLst>
            </a:custGeom>
            <a:solidFill>
              <a:srgbClr val="0E7DC2"/>
            </a:solidFill>
          </p:spPr>
          <p:txBody>
            <a:bodyPr/>
            <a:lstStyle/>
            <a:p>
              <a:endParaRPr lang="en-US"/>
            </a:p>
          </p:txBody>
        </p:sp>
        <p:sp>
          <p:nvSpPr>
            <p:cNvPr id="8" name="TextBox 8"/>
            <p:cNvSpPr txBox="1"/>
            <p:nvPr/>
          </p:nvSpPr>
          <p:spPr>
            <a:xfrm>
              <a:off x="0" y="-47625"/>
              <a:ext cx="812800" cy="619542"/>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5190836" y="8695692"/>
            <a:ext cx="2819556" cy="1505008"/>
          </a:xfrm>
          <a:custGeom>
            <a:avLst/>
            <a:gdLst/>
            <a:ahLst/>
            <a:cxnLst/>
            <a:rect l="l" t="t" r="r" b="b"/>
            <a:pathLst>
              <a:path w="2819556" h="1505008">
                <a:moveTo>
                  <a:pt x="0" y="0"/>
                </a:moveTo>
                <a:lnTo>
                  <a:pt x="2819557" y="0"/>
                </a:lnTo>
                <a:lnTo>
                  <a:pt x="2819557" y="1505008"/>
                </a:lnTo>
                <a:lnTo>
                  <a:pt x="0" y="1505008"/>
                </a:lnTo>
                <a:lnTo>
                  <a:pt x="0" y="0"/>
                </a:lnTo>
                <a:close/>
              </a:path>
            </a:pathLst>
          </a:custGeom>
          <a:blipFill>
            <a:blip r:embed="rId3"/>
            <a:stretch>
              <a:fillRect/>
            </a:stretch>
          </a:blipFill>
        </p:spPr>
        <p:txBody>
          <a:bodyPr/>
          <a:lstStyle/>
          <a:p>
            <a:endParaRPr lang="en-US"/>
          </a:p>
        </p:txBody>
      </p:sp>
      <p:sp>
        <p:nvSpPr>
          <p:cNvPr id="10" name="TextBox 10"/>
          <p:cNvSpPr txBox="1"/>
          <p:nvPr/>
        </p:nvSpPr>
        <p:spPr>
          <a:xfrm>
            <a:off x="4220957" y="1499674"/>
            <a:ext cx="9846085" cy="1201648"/>
          </a:xfrm>
          <a:prstGeom prst="rect">
            <a:avLst/>
          </a:prstGeom>
        </p:spPr>
        <p:txBody>
          <a:bodyPr lIns="0" tIns="0" rIns="0" bIns="0" rtlCol="0" anchor="t">
            <a:spAutoFit/>
          </a:bodyPr>
          <a:lstStyle/>
          <a:p>
            <a:pPr algn="ctr">
              <a:lnSpc>
                <a:spcPts val="9892"/>
              </a:lnSpc>
            </a:pPr>
            <a:r>
              <a:rPr lang="en-US" sz="7066" b="1">
                <a:solidFill>
                  <a:srgbClr val="0E7DC2"/>
                </a:solidFill>
                <a:latin typeface="League Spartan"/>
                <a:ea typeface="League Spartan"/>
                <a:cs typeface="League Spartan"/>
                <a:sym typeface="League Spartan"/>
              </a:rPr>
              <a:t>OVERVIEW</a:t>
            </a:r>
          </a:p>
        </p:txBody>
      </p:sp>
      <p:sp>
        <p:nvSpPr>
          <p:cNvPr id="11" name="TextBox 11"/>
          <p:cNvSpPr txBox="1"/>
          <p:nvPr/>
        </p:nvSpPr>
        <p:spPr>
          <a:xfrm>
            <a:off x="2636340" y="3432731"/>
            <a:ext cx="4987148" cy="547371"/>
          </a:xfrm>
          <a:prstGeom prst="rect">
            <a:avLst/>
          </a:prstGeom>
        </p:spPr>
        <p:txBody>
          <a:bodyPr lIns="0" tIns="0" rIns="0" bIns="0" rtlCol="0" anchor="t">
            <a:spAutoFit/>
          </a:bodyPr>
          <a:lstStyle/>
          <a:p>
            <a:pPr algn="l">
              <a:lnSpc>
                <a:spcPts val="4479"/>
              </a:lnSpc>
              <a:spcBef>
                <a:spcPct val="0"/>
              </a:spcBef>
            </a:pPr>
            <a:r>
              <a:rPr lang="en-US" sz="3199">
                <a:solidFill>
                  <a:srgbClr val="0E7DC2"/>
                </a:solidFill>
                <a:latin typeface="Archivo Black"/>
                <a:ea typeface="Archivo Black"/>
                <a:cs typeface="Archivo Black"/>
                <a:sym typeface="Archivo Black"/>
              </a:rPr>
              <a:t>Build your foundation</a:t>
            </a:r>
          </a:p>
        </p:txBody>
      </p:sp>
      <p:sp>
        <p:nvSpPr>
          <p:cNvPr id="12" name="TextBox 12"/>
          <p:cNvSpPr txBox="1"/>
          <p:nvPr/>
        </p:nvSpPr>
        <p:spPr>
          <a:xfrm>
            <a:off x="5053714" y="4596129"/>
            <a:ext cx="6327577" cy="547371"/>
          </a:xfrm>
          <a:prstGeom prst="rect">
            <a:avLst/>
          </a:prstGeom>
        </p:spPr>
        <p:txBody>
          <a:bodyPr lIns="0" tIns="0" rIns="0" bIns="0" rtlCol="0" anchor="t">
            <a:spAutoFit/>
          </a:bodyPr>
          <a:lstStyle/>
          <a:p>
            <a:pPr algn="ctr">
              <a:lnSpc>
                <a:spcPts val="4479"/>
              </a:lnSpc>
              <a:spcBef>
                <a:spcPct val="0"/>
              </a:spcBef>
            </a:pPr>
            <a:r>
              <a:rPr lang="en-US" sz="3199">
                <a:solidFill>
                  <a:srgbClr val="0E7DC2"/>
                </a:solidFill>
                <a:latin typeface="Archivo Black"/>
                <a:ea typeface="Archivo Black"/>
                <a:cs typeface="Archivo Black"/>
                <a:sym typeface="Archivo Black"/>
              </a:rPr>
              <a:t>Advice from media and PIOS</a:t>
            </a:r>
          </a:p>
        </p:txBody>
      </p:sp>
      <p:sp>
        <p:nvSpPr>
          <p:cNvPr id="13" name="TextBox 13"/>
          <p:cNvSpPr txBox="1"/>
          <p:nvPr/>
        </p:nvSpPr>
        <p:spPr>
          <a:xfrm>
            <a:off x="7539441" y="5876925"/>
            <a:ext cx="6327577" cy="547371"/>
          </a:xfrm>
          <a:prstGeom prst="rect">
            <a:avLst/>
          </a:prstGeom>
        </p:spPr>
        <p:txBody>
          <a:bodyPr lIns="0" tIns="0" rIns="0" bIns="0" rtlCol="0" anchor="t">
            <a:spAutoFit/>
          </a:bodyPr>
          <a:lstStyle/>
          <a:p>
            <a:pPr algn="ctr">
              <a:lnSpc>
                <a:spcPts val="4479"/>
              </a:lnSpc>
              <a:spcBef>
                <a:spcPct val="0"/>
              </a:spcBef>
            </a:pPr>
            <a:r>
              <a:rPr lang="en-US" sz="3199">
                <a:solidFill>
                  <a:srgbClr val="0E7DC2"/>
                </a:solidFill>
                <a:latin typeface="Archivo Black"/>
                <a:ea typeface="Archivo Black"/>
                <a:cs typeface="Archivo Black"/>
                <a:sym typeface="Archivo Black"/>
              </a:rPr>
              <a:t>Managing your social media</a:t>
            </a:r>
          </a:p>
        </p:txBody>
      </p:sp>
      <p:sp>
        <p:nvSpPr>
          <p:cNvPr id="14" name="TextBox 14"/>
          <p:cNvSpPr txBox="1"/>
          <p:nvPr/>
        </p:nvSpPr>
        <p:spPr>
          <a:xfrm>
            <a:off x="10476483" y="7157721"/>
            <a:ext cx="6327577" cy="547371"/>
          </a:xfrm>
          <a:prstGeom prst="rect">
            <a:avLst/>
          </a:prstGeom>
        </p:spPr>
        <p:txBody>
          <a:bodyPr lIns="0" tIns="0" rIns="0" bIns="0" rtlCol="0" anchor="t">
            <a:spAutoFit/>
          </a:bodyPr>
          <a:lstStyle/>
          <a:p>
            <a:pPr algn="ctr">
              <a:lnSpc>
                <a:spcPts val="4479"/>
              </a:lnSpc>
              <a:spcBef>
                <a:spcPct val="0"/>
              </a:spcBef>
            </a:pPr>
            <a:r>
              <a:rPr lang="en-US" sz="3199">
                <a:solidFill>
                  <a:srgbClr val="0E7DC2"/>
                </a:solidFill>
                <a:latin typeface="Archivo Black"/>
                <a:ea typeface="Archivo Black"/>
                <a:cs typeface="Archivo Black"/>
                <a:sym typeface="Archivo Black"/>
              </a:rPr>
              <a:t>Real-world examples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a:grpSpLocks noChangeAspect="1"/>
          </p:cNvGrpSpPr>
          <p:nvPr/>
        </p:nvGrpSpPr>
        <p:grpSpPr>
          <a:xfrm rot="-2909929">
            <a:off x="1086559" y="110224"/>
            <a:ext cx="5246370" cy="5246370"/>
            <a:chOff x="0" y="0"/>
            <a:chExt cx="6350000" cy="6350000"/>
          </a:xfrm>
        </p:grpSpPr>
        <p:sp>
          <p:nvSpPr>
            <p:cNvPr id="4" name="Freeform 4"/>
            <p:cNvSpPr/>
            <p:nvPr/>
          </p:nvSpPr>
          <p:spPr>
            <a:xfrm>
              <a:off x="0" y="0"/>
              <a:ext cx="6350000" cy="6350000"/>
            </a:xfrm>
            <a:custGeom>
              <a:avLst/>
              <a:gdLst/>
              <a:ahLst/>
              <a:cxnLst/>
              <a:rect l="l" t="t" r="r" b="b"/>
              <a:pathLst>
                <a:path w="6350000" h="6350000">
                  <a:moveTo>
                    <a:pt x="0" y="3175000"/>
                  </a:moveTo>
                  <a:cubicBezTo>
                    <a:pt x="0" y="4928870"/>
                    <a:pt x="1421130" y="6350000"/>
                    <a:pt x="3175000" y="6350000"/>
                  </a:cubicBezTo>
                  <a:lnTo>
                    <a:pt x="6350000" y="6350000"/>
                  </a:lnTo>
                  <a:lnTo>
                    <a:pt x="6350000" y="3175000"/>
                  </a:lnTo>
                  <a:cubicBezTo>
                    <a:pt x="6350000" y="1421130"/>
                    <a:pt x="4928870" y="0"/>
                    <a:pt x="3175000" y="0"/>
                  </a:cubicBezTo>
                  <a:cubicBezTo>
                    <a:pt x="1421130" y="0"/>
                    <a:pt x="0" y="1421130"/>
                    <a:pt x="0" y="3175000"/>
                  </a:cubicBezTo>
                  <a:close/>
                </a:path>
              </a:pathLst>
            </a:custGeom>
            <a:solidFill>
              <a:srgbClr val="0E7DC2"/>
            </a:solidFill>
          </p:spPr>
          <p:txBody>
            <a:bodyPr/>
            <a:lstStyle/>
            <a:p>
              <a:endParaRPr lang="en-US"/>
            </a:p>
          </p:txBody>
        </p:sp>
        <p:sp>
          <p:nvSpPr>
            <p:cNvPr id="5" name="Freeform 5"/>
            <p:cNvSpPr/>
            <p:nvPr/>
          </p:nvSpPr>
          <p:spPr>
            <a:xfrm rot="2914909">
              <a:off x="67164" y="41186"/>
              <a:ext cx="6267741" cy="6267629"/>
            </a:xfrm>
            <a:custGeom>
              <a:avLst/>
              <a:gdLst/>
              <a:ahLst/>
              <a:cxnLst/>
              <a:rect l="l" t="t" r="r" b="b"/>
              <a:pathLst>
                <a:path w="6267741" h="6267629">
                  <a:moveTo>
                    <a:pt x="1026686" y="1274046"/>
                  </a:moveTo>
                  <a:cubicBezTo>
                    <a:pt x="2053371" y="110244"/>
                    <a:pt x="3828941" y="0"/>
                    <a:pt x="4992743" y="1026685"/>
                  </a:cubicBezTo>
                  <a:cubicBezTo>
                    <a:pt x="6156545" y="2053370"/>
                    <a:pt x="6267741" y="3829780"/>
                    <a:pt x="5241896" y="4992630"/>
                  </a:cubicBezTo>
                  <a:cubicBezTo>
                    <a:pt x="4215211" y="6156431"/>
                    <a:pt x="2438801" y="6267628"/>
                    <a:pt x="1274999" y="5240943"/>
                  </a:cubicBezTo>
                  <a:cubicBezTo>
                    <a:pt x="112037" y="4213305"/>
                    <a:pt x="0" y="2437847"/>
                    <a:pt x="1026686" y="1274046"/>
                  </a:cubicBezTo>
                  <a:close/>
                </a:path>
              </a:pathLst>
            </a:custGeom>
            <a:blipFill>
              <a:blip r:embed="rId3"/>
              <a:stretch>
                <a:fillRect l="-24926" t="-2" r="-24918" b="-10"/>
              </a:stretch>
            </a:blipFill>
          </p:spPr>
          <p:txBody>
            <a:bodyPr/>
            <a:lstStyle/>
            <a:p>
              <a:endParaRPr lang="en-US"/>
            </a:p>
          </p:txBody>
        </p:sp>
      </p:grpSp>
      <p:sp>
        <p:nvSpPr>
          <p:cNvPr id="6" name="Freeform 6"/>
          <p:cNvSpPr/>
          <p:nvPr/>
        </p:nvSpPr>
        <p:spPr>
          <a:xfrm>
            <a:off x="15190836" y="8695692"/>
            <a:ext cx="2819556" cy="1505008"/>
          </a:xfrm>
          <a:custGeom>
            <a:avLst/>
            <a:gdLst/>
            <a:ahLst/>
            <a:cxnLst/>
            <a:rect l="l" t="t" r="r" b="b"/>
            <a:pathLst>
              <a:path w="2819556" h="1505008">
                <a:moveTo>
                  <a:pt x="0" y="0"/>
                </a:moveTo>
                <a:lnTo>
                  <a:pt x="2819557" y="0"/>
                </a:lnTo>
                <a:lnTo>
                  <a:pt x="2819557" y="1505008"/>
                </a:lnTo>
                <a:lnTo>
                  <a:pt x="0" y="1505008"/>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1028700" y="5850916"/>
            <a:ext cx="16464808" cy="1260427"/>
          </a:xfrm>
          <a:prstGeom prst="rect">
            <a:avLst/>
          </a:prstGeom>
        </p:spPr>
        <p:txBody>
          <a:bodyPr lIns="0" tIns="0" rIns="0" bIns="0" rtlCol="0" anchor="t">
            <a:spAutoFit/>
          </a:bodyPr>
          <a:lstStyle/>
          <a:p>
            <a:pPr algn="l">
              <a:lnSpc>
                <a:spcPts val="5001"/>
              </a:lnSpc>
            </a:pPr>
            <a:r>
              <a:rPr lang="en-US" sz="3125">
                <a:solidFill>
                  <a:srgbClr val="0E7DC2"/>
                </a:solidFill>
                <a:latin typeface="Poppins"/>
                <a:ea typeface="Poppins"/>
                <a:cs typeface="Poppins"/>
                <a:sym typeface="Poppins"/>
              </a:rPr>
              <a:t>Ben: “If you are going to send a press release, have someone available to talk about it. It does not help to have someone available next week.”</a:t>
            </a:r>
          </a:p>
        </p:txBody>
      </p:sp>
      <p:sp>
        <p:nvSpPr>
          <p:cNvPr id="8" name="TextBox 8"/>
          <p:cNvSpPr txBox="1"/>
          <p:nvPr/>
        </p:nvSpPr>
        <p:spPr>
          <a:xfrm>
            <a:off x="7850780" y="1581285"/>
            <a:ext cx="9208507" cy="1844676"/>
          </a:xfrm>
          <a:prstGeom prst="rect">
            <a:avLst/>
          </a:prstGeom>
        </p:spPr>
        <p:txBody>
          <a:bodyPr lIns="0" tIns="0" rIns="0" bIns="0" rtlCol="0" anchor="t">
            <a:spAutoFit/>
          </a:bodyPr>
          <a:lstStyle/>
          <a:p>
            <a:pPr algn="ctr">
              <a:lnSpc>
                <a:spcPts val="4899"/>
              </a:lnSpc>
              <a:spcBef>
                <a:spcPct val="0"/>
              </a:spcBef>
            </a:pPr>
            <a:r>
              <a:rPr lang="en-US" sz="3499">
                <a:solidFill>
                  <a:srgbClr val="FF3131"/>
                </a:solidFill>
                <a:latin typeface="Archivo Black"/>
                <a:ea typeface="Archivo Black"/>
                <a:cs typeface="Archivo Black"/>
                <a:sym typeface="Archivo Black"/>
              </a:rPr>
              <a:t>Is there anything spokespeople should avoid doing in their interactions with journalists?</a:t>
            </a:r>
          </a:p>
        </p:txBody>
      </p:sp>
      <p:grpSp>
        <p:nvGrpSpPr>
          <p:cNvPr id="9" name="Group 9"/>
          <p:cNvGrpSpPr/>
          <p:nvPr/>
        </p:nvGrpSpPr>
        <p:grpSpPr>
          <a:xfrm>
            <a:off x="17830617" y="1376630"/>
            <a:ext cx="1266483" cy="6466659"/>
            <a:chOff x="0" y="0"/>
            <a:chExt cx="333559" cy="1703153"/>
          </a:xfrm>
        </p:grpSpPr>
        <p:sp>
          <p:nvSpPr>
            <p:cNvPr id="10" name="Freeform 10"/>
            <p:cNvSpPr/>
            <p:nvPr/>
          </p:nvSpPr>
          <p:spPr>
            <a:xfrm>
              <a:off x="0" y="0"/>
              <a:ext cx="333559" cy="1703153"/>
            </a:xfrm>
            <a:custGeom>
              <a:avLst/>
              <a:gdLst/>
              <a:ahLst/>
              <a:cxnLst/>
              <a:rect l="l" t="t" r="r" b="b"/>
              <a:pathLst>
                <a:path w="333559" h="1703153">
                  <a:moveTo>
                    <a:pt x="166780" y="0"/>
                  </a:moveTo>
                  <a:lnTo>
                    <a:pt x="166780" y="0"/>
                  </a:lnTo>
                  <a:cubicBezTo>
                    <a:pt x="258890" y="0"/>
                    <a:pt x="333559" y="74670"/>
                    <a:pt x="333559" y="166780"/>
                  </a:cubicBezTo>
                  <a:lnTo>
                    <a:pt x="333559" y="1536373"/>
                  </a:lnTo>
                  <a:cubicBezTo>
                    <a:pt x="333559" y="1580606"/>
                    <a:pt x="315988" y="1623027"/>
                    <a:pt x="284711" y="1654304"/>
                  </a:cubicBezTo>
                  <a:cubicBezTo>
                    <a:pt x="253433" y="1685582"/>
                    <a:pt x="211012" y="1703153"/>
                    <a:pt x="166780" y="1703153"/>
                  </a:cubicBezTo>
                  <a:lnTo>
                    <a:pt x="166780" y="1703153"/>
                  </a:lnTo>
                  <a:cubicBezTo>
                    <a:pt x="122547" y="1703153"/>
                    <a:pt x="80126" y="1685582"/>
                    <a:pt x="48849" y="1654304"/>
                  </a:cubicBezTo>
                  <a:cubicBezTo>
                    <a:pt x="17571" y="1623027"/>
                    <a:pt x="0" y="1580606"/>
                    <a:pt x="0" y="1536373"/>
                  </a:cubicBezTo>
                  <a:lnTo>
                    <a:pt x="0" y="166780"/>
                  </a:lnTo>
                  <a:cubicBezTo>
                    <a:pt x="0" y="122547"/>
                    <a:pt x="17571" y="80126"/>
                    <a:pt x="48849" y="48849"/>
                  </a:cubicBezTo>
                  <a:cubicBezTo>
                    <a:pt x="80126" y="17571"/>
                    <a:pt x="122547" y="0"/>
                    <a:pt x="166780" y="0"/>
                  </a:cubicBezTo>
                  <a:close/>
                </a:path>
              </a:pathLst>
            </a:custGeom>
            <a:solidFill>
              <a:srgbClr val="0E7DC2"/>
            </a:solidFill>
          </p:spPr>
          <p:txBody>
            <a:bodyPr/>
            <a:lstStyle/>
            <a:p>
              <a:endParaRPr lang="en-US"/>
            </a:p>
          </p:txBody>
        </p:sp>
        <p:sp>
          <p:nvSpPr>
            <p:cNvPr id="11" name="TextBox 11"/>
            <p:cNvSpPr txBox="1"/>
            <p:nvPr/>
          </p:nvSpPr>
          <p:spPr>
            <a:xfrm>
              <a:off x="0" y="-47625"/>
              <a:ext cx="333559" cy="1750778"/>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12194570" y="417259"/>
            <a:ext cx="3730377" cy="332740"/>
          </a:xfrm>
          <a:prstGeom prst="rect">
            <a:avLst/>
          </a:prstGeom>
        </p:spPr>
        <p:txBody>
          <a:bodyPr lIns="0" tIns="0" rIns="0" bIns="0" rtlCol="0" anchor="t">
            <a:spAutoFit/>
          </a:bodyPr>
          <a:lstStyle/>
          <a:p>
            <a:pPr algn="ctr">
              <a:lnSpc>
                <a:spcPts val="2659"/>
              </a:lnSpc>
              <a:spcBef>
                <a:spcPct val="0"/>
              </a:spcBef>
            </a:pPr>
            <a:r>
              <a:rPr lang="en-US" sz="1899">
                <a:solidFill>
                  <a:srgbClr val="0E7DC2"/>
                </a:solidFill>
                <a:latin typeface="Archivo Black"/>
                <a:ea typeface="Archivo Black"/>
                <a:cs typeface="Archivo Black"/>
                <a:sym typeface="Archivo Black"/>
              </a:rPr>
              <a:t>Advice from media and PIOs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a:grpSpLocks noChangeAspect="1"/>
          </p:cNvGrpSpPr>
          <p:nvPr/>
        </p:nvGrpSpPr>
        <p:grpSpPr>
          <a:xfrm rot="-2909929">
            <a:off x="1086559" y="110224"/>
            <a:ext cx="5246370" cy="5246370"/>
            <a:chOff x="0" y="0"/>
            <a:chExt cx="6350000" cy="6350000"/>
          </a:xfrm>
        </p:grpSpPr>
        <p:sp>
          <p:nvSpPr>
            <p:cNvPr id="4" name="Freeform 4"/>
            <p:cNvSpPr/>
            <p:nvPr/>
          </p:nvSpPr>
          <p:spPr>
            <a:xfrm>
              <a:off x="0" y="0"/>
              <a:ext cx="6350000" cy="6350000"/>
            </a:xfrm>
            <a:custGeom>
              <a:avLst/>
              <a:gdLst/>
              <a:ahLst/>
              <a:cxnLst/>
              <a:rect l="l" t="t" r="r" b="b"/>
              <a:pathLst>
                <a:path w="6350000" h="6350000">
                  <a:moveTo>
                    <a:pt x="0" y="3175000"/>
                  </a:moveTo>
                  <a:cubicBezTo>
                    <a:pt x="0" y="4928870"/>
                    <a:pt x="1421130" y="6350000"/>
                    <a:pt x="3175000" y="6350000"/>
                  </a:cubicBezTo>
                  <a:lnTo>
                    <a:pt x="6350000" y="6350000"/>
                  </a:lnTo>
                  <a:lnTo>
                    <a:pt x="6350000" y="3175000"/>
                  </a:lnTo>
                  <a:cubicBezTo>
                    <a:pt x="6350000" y="1421130"/>
                    <a:pt x="4928870" y="0"/>
                    <a:pt x="3175000" y="0"/>
                  </a:cubicBezTo>
                  <a:cubicBezTo>
                    <a:pt x="1421130" y="0"/>
                    <a:pt x="0" y="1421130"/>
                    <a:pt x="0" y="3175000"/>
                  </a:cubicBezTo>
                  <a:close/>
                </a:path>
              </a:pathLst>
            </a:custGeom>
            <a:solidFill>
              <a:srgbClr val="0E7DC2"/>
            </a:solidFill>
          </p:spPr>
          <p:txBody>
            <a:bodyPr/>
            <a:lstStyle/>
            <a:p>
              <a:endParaRPr lang="en-US"/>
            </a:p>
          </p:txBody>
        </p:sp>
        <p:sp>
          <p:nvSpPr>
            <p:cNvPr id="5" name="Freeform 5"/>
            <p:cNvSpPr/>
            <p:nvPr/>
          </p:nvSpPr>
          <p:spPr>
            <a:xfrm rot="2914909">
              <a:off x="67164" y="41186"/>
              <a:ext cx="6267741" cy="6267629"/>
            </a:xfrm>
            <a:custGeom>
              <a:avLst/>
              <a:gdLst/>
              <a:ahLst/>
              <a:cxnLst/>
              <a:rect l="l" t="t" r="r" b="b"/>
              <a:pathLst>
                <a:path w="6267741" h="6267629">
                  <a:moveTo>
                    <a:pt x="1026686" y="1274046"/>
                  </a:moveTo>
                  <a:cubicBezTo>
                    <a:pt x="2053371" y="110244"/>
                    <a:pt x="3828941" y="0"/>
                    <a:pt x="4992743" y="1026685"/>
                  </a:cubicBezTo>
                  <a:cubicBezTo>
                    <a:pt x="6156545" y="2053370"/>
                    <a:pt x="6267741" y="3829780"/>
                    <a:pt x="5241896" y="4992630"/>
                  </a:cubicBezTo>
                  <a:cubicBezTo>
                    <a:pt x="4215211" y="6156431"/>
                    <a:pt x="2438801" y="6267628"/>
                    <a:pt x="1274999" y="5240943"/>
                  </a:cubicBezTo>
                  <a:cubicBezTo>
                    <a:pt x="112037" y="4213305"/>
                    <a:pt x="0" y="2437847"/>
                    <a:pt x="1026686" y="1274046"/>
                  </a:cubicBezTo>
                  <a:close/>
                </a:path>
              </a:pathLst>
            </a:custGeom>
            <a:blipFill>
              <a:blip r:embed="rId3"/>
              <a:stretch>
                <a:fillRect l="-24926" t="-2" r="-24918" b="-10"/>
              </a:stretch>
            </a:blipFill>
          </p:spPr>
          <p:txBody>
            <a:bodyPr/>
            <a:lstStyle/>
            <a:p>
              <a:endParaRPr lang="en-US"/>
            </a:p>
          </p:txBody>
        </p:sp>
      </p:grpSp>
      <p:sp>
        <p:nvSpPr>
          <p:cNvPr id="6" name="Freeform 6"/>
          <p:cNvSpPr/>
          <p:nvPr/>
        </p:nvSpPr>
        <p:spPr>
          <a:xfrm>
            <a:off x="15190836" y="8695692"/>
            <a:ext cx="2819556" cy="1505008"/>
          </a:xfrm>
          <a:custGeom>
            <a:avLst/>
            <a:gdLst/>
            <a:ahLst/>
            <a:cxnLst/>
            <a:rect l="l" t="t" r="r" b="b"/>
            <a:pathLst>
              <a:path w="2819556" h="1505008">
                <a:moveTo>
                  <a:pt x="0" y="0"/>
                </a:moveTo>
                <a:lnTo>
                  <a:pt x="2819557" y="0"/>
                </a:lnTo>
                <a:lnTo>
                  <a:pt x="2819557" y="1505008"/>
                </a:lnTo>
                <a:lnTo>
                  <a:pt x="0" y="1505008"/>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1028700" y="5850916"/>
            <a:ext cx="16464808" cy="1909712"/>
          </a:xfrm>
          <a:prstGeom prst="rect">
            <a:avLst/>
          </a:prstGeom>
        </p:spPr>
        <p:txBody>
          <a:bodyPr lIns="0" tIns="0" rIns="0" bIns="0" rtlCol="0" anchor="t">
            <a:spAutoFit/>
          </a:bodyPr>
          <a:lstStyle/>
          <a:p>
            <a:pPr algn="l">
              <a:lnSpc>
                <a:spcPts val="5064"/>
              </a:lnSpc>
            </a:pPr>
            <a:r>
              <a:rPr lang="en-US" sz="3125">
                <a:solidFill>
                  <a:srgbClr val="0E7DC2"/>
                </a:solidFill>
                <a:latin typeface="Poppins"/>
                <a:ea typeface="Poppins"/>
                <a:cs typeface="Poppins"/>
                <a:sym typeface="Poppins"/>
              </a:rPr>
              <a:t>Sonia: “There is no such thing as “off record”. If you say it, they can use it. Sharing too much - answer the question, then wait for the next question. Reporters are looking for a short sound bite.”</a:t>
            </a:r>
          </a:p>
        </p:txBody>
      </p:sp>
      <p:sp>
        <p:nvSpPr>
          <p:cNvPr id="8" name="TextBox 8"/>
          <p:cNvSpPr txBox="1"/>
          <p:nvPr/>
        </p:nvSpPr>
        <p:spPr>
          <a:xfrm>
            <a:off x="7850780" y="1581285"/>
            <a:ext cx="9208507" cy="1844676"/>
          </a:xfrm>
          <a:prstGeom prst="rect">
            <a:avLst/>
          </a:prstGeom>
        </p:spPr>
        <p:txBody>
          <a:bodyPr lIns="0" tIns="0" rIns="0" bIns="0" rtlCol="0" anchor="t">
            <a:spAutoFit/>
          </a:bodyPr>
          <a:lstStyle/>
          <a:p>
            <a:pPr algn="ctr">
              <a:lnSpc>
                <a:spcPts val="4899"/>
              </a:lnSpc>
              <a:spcBef>
                <a:spcPct val="0"/>
              </a:spcBef>
            </a:pPr>
            <a:r>
              <a:rPr lang="en-US" sz="3499">
                <a:solidFill>
                  <a:srgbClr val="FF3131"/>
                </a:solidFill>
                <a:latin typeface="Archivo Black"/>
                <a:ea typeface="Archivo Black"/>
                <a:cs typeface="Archivo Black"/>
                <a:sym typeface="Archivo Black"/>
              </a:rPr>
              <a:t>Is there anything spokespeople should avoid doing in their interactions with journalists?</a:t>
            </a:r>
          </a:p>
        </p:txBody>
      </p:sp>
      <p:grpSp>
        <p:nvGrpSpPr>
          <p:cNvPr id="9" name="Group 9"/>
          <p:cNvGrpSpPr/>
          <p:nvPr/>
        </p:nvGrpSpPr>
        <p:grpSpPr>
          <a:xfrm>
            <a:off x="17830617" y="1376630"/>
            <a:ext cx="1266483" cy="6466659"/>
            <a:chOff x="0" y="0"/>
            <a:chExt cx="333559" cy="1703153"/>
          </a:xfrm>
        </p:grpSpPr>
        <p:sp>
          <p:nvSpPr>
            <p:cNvPr id="10" name="Freeform 10"/>
            <p:cNvSpPr/>
            <p:nvPr/>
          </p:nvSpPr>
          <p:spPr>
            <a:xfrm>
              <a:off x="0" y="0"/>
              <a:ext cx="333559" cy="1703153"/>
            </a:xfrm>
            <a:custGeom>
              <a:avLst/>
              <a:gdLst/>
              <a:ahLst/>
              <a:cxnLst/>
              <a:rect l="l" t="t" r="r" b="b"/>
              <a:pathLst>
                <a:path w="333559" h="1703153">
                  <a:moveTo>
                    <a:pt x="166780" y="0"/>
                  </a:moveTo>
                  <a:lnTo>
                    <a:pt x="166780" y="0"/>
                  </a:lnTo>
                  <a:cubicBezTo>
                    <a:pt x="258890" y="0"/>
                    <a:pt x="333559" y="74670"/>
                    <a:pt x="333559" y="166780"/>
                  </a:cubicBezTo>
                  <a:lnTo>
                    <a:pt x="333559" y="1536373"/>
                  </a:lnTo>
                  <a:cubicBezTo>
                    <a:pt x="333559" y="1580606"/>
                    <a:pt x="315988" y="1623027"/>
                    <a:pt x="284711" y="1654304"/>
                  </a:cubicBezTo>
                  <a:cubicBezTo>
                    <a:pt x="253433" y="1685582"/>
                    <a:pt x="211012" y="1703153"/>
                    <a:pt x="166780" y="1703153"/>
                  </a:cubicBezTo>
                  <a:lnTo>
                    <a:pt x="166780" y="1703153"/>
                  </a:lnTo>
                  <a:cubicBezTo>
                    <a:pt x="122547" y="1703153"/>
                    <a:pt x="80126" y="1685582"/>
                    <a:pt x="48849" y="1654304"/>
                  </a:cubicBezTo>
                  <a:cubicBezTo>
                    <a:pt x="17571" y="1623027"/>
                    <a:pt x="0" y="1580606"/>
                    <a:pt x="0" y="1536373"/>
                  </a:cubicBezTo>
                  <a:lnTo>
                    <a:pt x="0" y="166780"/>
                  </a:lnTo>
                  <a:cubicBezTo>
                    <a:pt x="0" y="122547"/>
                    <a:pt x="17571" y="80126"/>
                    <a:pt x="48849" y="48849"/>
                  </a:cubicBezTo>
                  <a:cubicBezTo>
                    <a:pt x="80126" y="17571"/>
                    <a:pt x="122547" y="0"/>
                    <a:pt x="166780" y="0"/>
                  </a:cubicBezTo>
                  <a:close/>
                </a:path>
              </a:pathLst>
            </a:custGeom>
            <a:solidFill>
              <a:srgbClr val="0E7DC2"/>
            </a:solidFill>
          </p:spPr>
          <p:txBody>
            <a:bodyPr/>
            <a:lstStyle/>
            <a:p>
              <a:endParaRPr lang="en-US"/>
            </a:p>
          </p:txBody>
        </p:sp>
        <p:sp>
          <p:nvSpPr>
            <p:cNvPr id="11" name="TextBox 11"/>
            <p:cNvSpPr txBox="1"/>
            <p:nvPr/>
          </p:nvSpPr>
          <p:spPr>
            <a:xfrm>
              <a:off x="0" y="-47625"/>
              <a:ext cx="333559" cy="1750778"/>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12194570" y="417259"/>
            <a:ext cx="3730377" cy="332740"/>
          </a:xfrm>
          <a:prstGeom prst="rect">
            <a:avLst/>
          </a:prstGeom>
        </p:spPr>
        <p:txBody>
          <a:bodyPr lIns="0" tIns="0" rIns="0" bIns="0" rtlCol="0" anchor="t">
            <a:spAutoFit/>
          </a:bodyPr>
          <a:lstStyle/>
          <a:p>
            <a:pPr algn="ctr">
              <a:lnSpc>
                <a:spcPts val="2659"/>
              </a:lnSpc>
              <a:spcBef>
                <a:spcPct val="0"/>
              </a:spcBef>
            </a:pPr>
            <a:r>
              <a:rPr lang="en-US" sz="1899">
                <a:solidFill>
                  <a:srgbClr val="0E7DC2"/>
                </a:solidFill>
                <a:latin typeface="Archivo Black"/>
                <a:ea typeface="Archivo Black"/>
                <a:cs typeface="Archivo Black"/>
                <a:sym typeface="Archivo Black"/>
              </a:rPr>
              <a:t>Advice from media and PIOs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a:grpSpLocks noChangeAspect="1"/>
          </p:cNvGrpSpPr>
          <p:nvPr/>
        </p:nvGrpSpPr>
        <p:grpSpPr>
          <a:xfrm rot="-2909929">
            <a:off x="1086559" y="110224"/>
            <a:ext cx="5246370" cy="5246370"/>
            <a:chOff x="0" y="0"/>
            <a:chExt cx="6350000" cy="6350000"/>
          </a:xfrm>
        </p:grpSpPr>
        <p:sp>
          <p:nvSpPr>
            <p:cNvPr id="4" name="Freeform 4"/>
            <p:cNvSpPr/>
            <p:nvPr/>
          </p:nvSpPr>
          <p:spPr>
            <a:xfrm>
              <a:off x="0" y="0"/>
              <a:ext cx="6350000" cy="6350000"/>
            </a:xfrm>
            <a:custGeom>
              <a:avLst/>
              <a:gdLst/>
              <a:ahLst/>
              <a:cxnLst/>
              <a:rect l="l" t="t" r="r" b="b"/>
              <a:pathLst>
                <a:path w="6350000" h="6350000">
                  <a:moveTo>
                    <a:pt x="0" y="3175000"/>
                  </a:moveTo>
                  <a:cubicBezTo>
                    <a:pt x="0" y="4928870"/>
                    <a:pt x="1421130" y="6350000"/>
                    <a:pt x="3175000" y="6350000"/>
                  </a:cubicBezTo>
                  <a:lnTo>
                    <a:pt x="6350000" y="6350000"/>
                  </a:lnTo>
                  <a:lnTo>
                    <a:pt x="6350000" y="3175000"/>
                  </a:lnTo>
                  <a:cubicBezTo>
                    <a:pt x="6350000" y="1421130"/>
                    <a:pt x="4928870" y="0"/>
                    <a:pt x="3175000" y="0"/>
                  </a:cubicBezTo>
                  <a:cubicBezTo>
                    <a:pt x="1421130" y="0"/>
                    <a:pt x="0" y="1421130"/>
                    <a:pt x="0" y="3175000"/>
                  </a:cubicBezTo>
                  <a:close/>
                </a:path>
              </a:pathLst>
            </a:custGeom>
            <a:solidFill>
              <a:srgbClr val="0E7DC2"/>
            </a:solidFill>
          </p:spPr>
          <p:txBody>
            <a:bodyPr/>
            <a:lstStyle/>
            <a:p>
              <a:endParaRPr lang="en-US"/>
            </a:p>
          </p:txBody>
        </p:sp>
        <p:sp>
          <p:nvSpPr>
            <p:cNvPr id="5" name="Freeform 5"/>
            <p:cNvSpPr/>
            <p:nvPr/>
          </p:nvSpPr>
          <p:spPr>
            <a:xfrm rot="2914909">
              <a:off x="67164" y="41186"/>
              <a:ext cx="6267741" cy="6267629"/>
            </a:xfrm>
            <a:custGeom>
              <a:avLst/>
              <a:gdLst/>
              <a:ahLst/>
              <a:cxnLst/>
              <a:rect l="l" t="t" r="r" b="b"/>
              <a:pathLst>
                <a:path w="6267741" h="6267629">
                  <a:moveTo>
                    <a:pt x="1026686" y="1274046"/>
                  </a:moveTo>
                  <a:cubicBezTo>
                    <a:pt x="2053371" y="110244"/>
                    <a:pt x="3828941" y="0"/>
                    <a:pt x="4992743" y="1026685"/>
                  </a:cubicBezTo>
                  <a:cubicBezTo>
                    <a:pt x="6156545" y="2053370"/>
                    <a:pt x="6267741" y="3829780"/>
                    <a:pt x="5241896" y="4992630"/>
                  </a:cubicBezTo>
                  <a:cubicBezTo>
                    <a:pt x="4215211" y="6156431"/>
                    <a:pt x="2438801" y="6267628"/>
                    <a:pt x="1274999" y="5240943"/>
                  </a:cubicBezTo>
                  <a:cubicBezTo>
                    <a:pt x="112037" y="4213305"/>
                    <a:pt x="0" y="2437847"/>
                    <a:pt x="1026686" y="1274046"/>
                  </a:cubicBezTo>
                  <a:close/>
                </a:path>
              </a:pathLst>
            </a:custGeom>
            <a:blipFill>
              <a:blip r:embed="rId3"/>
              <a:stretch>
                <a:fillRect l="-24926" t="-2" r="-24918" b="-10"/>
              </a:stretch>
            </a:blipFill>
          </p:spPr>
          <p:txBody>
            <a:bodyPr/>
            <a:lstStyle/>
            <a:p>
              <a:endParaRPr lang="en-US"/>
            </a:p>
          </p:txBody>
        </p:sp>
      </p:grpSp>
      <p:sp>
        <p:nvSpPr>
          <p:cNvPr id="6" name="Freeform 6"/>
          <p:cNvSpPr/>
          <p:nvPr/>
        </p:nvSpPr>
        <p:spPr>
          <a:xfrm>
            <a:off x="15190836" y="8695692"/>
            <a:ext cx="2819556" cy="1505008"/>
          </a:xfrm>
          <a:custGeom>
            <a:avLst/>
            <a:gdLst/>
            <a:ahLst/>
            <a:cxnLst/>
            <a:rect l="l" t="t" r="r" b="b"/>
            <a:pathLst>
              <a:path w="2819556" h="1505008">
                <a:moveTo>
                  <a:pt x="0" y="0"/>
                </a:moveTo>
                <a:lnTo>
                  <a:pt x="2819557" y="0"/>
                </a:lnTo>
                <a:lnTo>
                  <a:pt x="2819557" y="1505008"/>
                </a:lnTo>
                <a:lnTo>
                  <a:pt x="0" y="1505008"/>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1028700" y="5850916"/>
            <a:ext cx="16464808" cy="1913682"/>
          </a:xfrm>
          <a:prstGeom prst="rect">
            <a:avLst/>
          </a:prstGeom>
        </p:spPr>
        <p:txBody>
          <a:bodyPr lIns="0" tIns="0" rIns="0" bIns="0" rtlCol="0" anchor="t">
            <a:spAutoFit/>
          </a:bodyPr>
          <a:lstStyle/>
          <a:p>
            <a:pPr algn="l">
              <a:lnSpc>
                <a:spcPts val="5032"/>
              </a:lnSpc>
            </a:pPr>
            <a:r>
              <a:rPr lang="en-US" sz="3125">
                <a:solidFill>
                  <a:srgbClr val="0E7DC2"/>
                </a:solidFill>
                <a:latin typeface="Poppins"/>
                <a:ea typeface="Poppins"/>
                <a:cs typeface="Poppins"/>
                <a:sym typeface="Poppins"/>
              </a:rPr>
              <a:t>Ashley: “Never forget the mic is always hot, and the camera is rolling. Another common mistake is not speaking in soundbites, and trying to fill an uncomfortable pause after a question is asked/answered with too much information.”</a:t>
            </a:r>
          </a:p>
        </p:txBody>
      </p:sp>
      <p:sp>
        <p:nvSpPr>
          <p:cNvPr id="8" name="TextBox 8"/>
          <p:cNvSpPr txBox="1"/>
          <p:nvPr/>
        </p:nvSpPr>
        <p:spPr>
          <a:xfrm>
            <a:off x="7850780" y="1581285"/>
            <a:ext cx="9208507" cy="1844676"/>
          </a:xfrm>
          <a:prstGeom prst="rect">
            <a:avLst/>
          </a:prstGeom>
        </p:spPr>
        <p:txBody>
          <a:bodyPr lIns="0" tIns="0" rIns="0" bIns="0" rtlCol="0" anchor="t">
            <a:spAutoFit/>
          </a:bodyPr>
          <a:lstStyle/>
          <a:p>
            <a:pPr algn="ctr">
              <a:lnSpc>
                <a:spcPts val="4899"/>
              </a:lnSpc>
              <a:spcBef>
                <a:spcPct val="0"/>
              </a:spcBef>
            </a:pPr>
            <a:r>
              <a:rPr lang="en-US" sz="3499">
                <a:solidFill>
                  <a:srgbClr val="FF3131"/>
                </a:solidFill>
                <a:latin typeface="Archivo Black"/>
                <a:ea typeface="Archivo Black"/>
                <a:cs typeface="Archivo Black"/>
                <a:sym typeface="Archivo Black"/>
              </a:rPr>
              <a:t>Is there anything spokespeople should avoid doing in their interactions with journalists?</a:t>
            </a:r>
          </a:p>
        </p:txBody>
      </p:sp>
      <p:grpSp>
        <p:nvGrpSpPr>
          <p:cNvPr id="9" name="Group 9"/>
          <p:cNvGrpSpPr/>
          <p:nvPr/>
        </p:nvGrpSpPr>
        <p:grpSpPr>
          <a:xfrm>
            <a:off x="17830617" y="1376630"/>
            <a:ext cx="1266483" cy="6466659"/>
            <a:chOff x="0" y="0"/>
            <a:chExt cx="333559" cy="1703153"/>
          </a:xfrm>
        </p:grpSpPr>
        <p:sp>
          <p:nvSpPr>
            <p:cNvPr id="10" name="Freeform 10"/>
            <p:cNvSpPr/>
            <p:nvPr/>
          </p:nvSpPr>
          <p:spPr>
            <a:xfrm>
              <a:off x="0" y="0"/>
              <a:ext cx="333559" cy="1703153"/>
            </a:xfrm>
            <a:custGeom>
              <a:avLst/>
              <a:gdLst/>
              <a:ahLst/>
              <a:cxnLst/>
              <a:rect l="l" t="t" r="r" b="b"/>
              <a:pathLst>
                <a:path w="333559" h="1703153">
                  <a:moveTo>
                    <a:pt x="166780" y="0"/>
                  </a:moveTo>
                  <a:lnTo>
                    <a:pt x="166780" y="0"/>
                  </a:lnTo>
                  <a:cubicBezTo>
                    <a:pt x="258890" y="0"/>
                    <a:pt x="333559" y="74670"/>
                    <a:pt x="333559" y="166780"/>
                  </a:cubicBezTo>
                  <a:lnTo>
                    <a:pt x="333559" y="1536373"/>
                  </a:lnTo>
                  <a:cubicBezTo>
                    <a:pt x="333559" y="1580606"/>
                    <a:pt x="315988" y="1623027"/>
                    <a:pt x="284711" y="1654304"/>
                  </a:cubicBezTo>
                  <a:cubicBezTo>
                    <a:pt x="253433" y="1685582"/>
                    <a:pt x="211012" y="1703153"/>
                    <a:pt x="166780" y="1703153"/>
                  </a:cubicBezTo>
                  <a:lnTo>
                    <a:pt x="166780" y="1703153"/>
                  </a:lnTo>
                  <a:cubicBezTo>
                    <a:pt x="122547" y="1703153"/>
                    <a:pt x="80126" y="1685582"/>
                    <a:pt x="48849" y="1654304"/>
                  </a:cubicBezTo>
                  <a:cubicBezTo>
                    <a:pt x="17571" y="1623027"/>
                    <a:pt x="0" y="1580606"/>
                    <a:pt x="0" y="1536373"/>
                  </a:cubicBezTo>
                  <a:lnTo>
                    <a:pt x="0" y="166780"/>
                  </a:lnTo>
                  <a:cubicBezTo>
                    <a:pt x="0" y="122547"/>
                    <a:pt x="17571" y="80126"/>
                    <a:pt x="48849" y="48849"/>
                  </a:cubicBezTo>
                  <a:cubicBezTo>
                    <a:pt x="80126" y="17571"/>
                    <a:pt x="122547" y="0"/>
                    <a:pt x="166780" y="0"/>
                  </a:cubicBezTo>
                  <a:close/>
                </a:path>
              </a:pathLst>
            </a:custGeom>
            <a:solidFill>
              <a:srgbClr val="0E7DC2"/>
            </a:solidFill>
          </p:spPr>
          <p:txBody>
            <a:bodyPr/>
            <a:lstStyle/>
            <a:p>
              <a:endParaRPr lang="en-US"/>
            </a:p>
          </p:txBody>
        </p:sp>
        <p:sp>
          <p:nvSpPr>
            <p:cNvPr id="11" name="TextBox 11"/>
            <p:cNvSpPr txBox="1"/>
            <p:nvPr/>
          </p:nvSpPr>
          <p:spPr>
            <a:xfrm>
              <a:off x="0" y="-47625"/>
              <a:ext cx="333559" cy="1750778"/>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12194570" y="417259"/>
            <a:ext cx="3730377" cy="332740"/>
          </a:xfrm>
          <a:prstGeom prst="rect">
            <a:avLst/>
          </a:prstGeom>
        </p:spPr>
        <p:txBody>
          <a:bodyPr lIns="0" tIns="0" rIns="0" bIns="0" rtlCol="0" anchor="t">
            <a:spAutoFit/>
          </a:bodyPr>
          <a:lstStyle/>
          <a:p>
            <a:pPr algn="ctr">
              <a:lnSpc>
                <a:spcPts val="2659"/>
              </a:lnSpc>
              <a:spcBef>
                <a:spcPct val="0"/>
              </a:spcBef>
            </a:pPr>
            <a:r>
              <a:rPr lang="en-US" sz="1899">
                <a:solidFill>
                  <a:srgbClr val="0E7DC2"/>
                </a:solidFill>
                <a:latin typeface="Archivo Black"/>
                <a:ea typeface="Archivo Black"/>
                <a:cs typeface="Archivo Black"/>
                <a:sym typeface="Archivo Black"/>
              </a:rPr>
              <a:t>Advice from media and PIOs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15190836" y="8695692"/>
            <a:ext cx="2819556" cy="1505008"/>
          </a:xfrm>
          <a:custGeom>
            <a:avLst/>
            <a:gdLst/>
            <a:ahLst/>
            <a:cxnLst/>
            <a:rect l="l" t="t" r="r" b="b"/>
            <a:pathLst>
              <a:path w="2819556" h="1505008">
                <a:moveTo>
                  <a:pt x="0" y="0"/>
                </a:moveTo>
                <a:lnTo>
                  <a:pt x="2819557" y="0"/>
                </a:lnTo>
                <a:lnTo>
                  <a:pt x="2819557" y="1505008"/>
                </a:lnTo>
                <a:lnTo>
                  <a:pt x="0" y="1505008"/>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028700" y="1552710"/>
            <a:ext cx="16030587" cy="936627"/>
          </a:xfrm>
          <a:prstGeom prst="rect">
            <a:avLst/>
          </a:prstGeom>
        </p:spPr>
        <p:txBody>
          <a:bodyPr lIns="0" tIns="0" rIns="0" bIns="0" rtlCol="0" anchor="t">
            <a:spAutoFit/>
          </a:bodyPr>
          <a:lstStyle/>
          <a:p>
            <a:pPr algn="ctr">
              <a:lnSpc>
                <a:spcPts val="7699"/>
              </a:lnSpc>
              <a:spcBef>
                <a:spcPct val="0"/>
              </a:spcBef>
            </a:pPr>
            <a:r>
              <a:rPr lang="en-US" sz="5499">
                <a:solidFill>
                  <a:srgbClr val="FF3131"/>
                </a:solidFill>
                <a:latin typeface="Archivo Black"/>
                <a:ea typeface="Archivo Black"/>
                <a:cs typeface="Archivo Black"/>
                <a:sym typeface="Archivo Black"/>
              </a:rPr>
              <a:t>To sum up ...</a:t>
            </a:r>
          </a:p>
        </p:txBody>
      </p:sp>
      <p:grpSp>
        <p:nvGrpSpPr>
          <p:cNvPr id="5" name="Group 5"/>
          <p:cNvGrpSpPr/>
          <p:nvPr/>
        </p:nvGrpSpPr>
        <p:grpSpPr>
          <a:xfrm>
            <a:off x="17830617" y="1376630"/>
            <a:ext cx="1266483" cy="6466659"/>
            <a:chOff x="0" y="0"/>
            <a:chExt cx="333559" cy="1703153"/>
          </a:xfrm>
        </p:grpSpPr>
        <p:sp>
          <p:nvSpPr>
            <p:cNvPr id="6" name="Freeform 6"/>
            <p:cNvSpPr/>
            <p:nvPr/>
          </p:nvSpPr>
          <p:spPr>
            <a:xfrm>
              <a:off x="0" y="0"/>
              <a:ext cx="333559" cy="1703153"/>
            </a:xfrm>
            <a:custGeom>
              <a:avLst/>
              <a:gdLst/>
              <a:ahLst/>
              <a:cxnLst/>
              <a:rect l="l" t="t" r="r" b="b"/>
              <a:pathLst>
                <a:path w="333559" h="1703153">
                  <a:moveTo>
                    <a:pt x="166780" y="0"/>
                  </a:moveTo>
                  <a:lnTo>
                    <a:pt x="166780" y="0"/>
                  </a:lnTo>
                  <a:cubicBezTo>
                    <a:pt x="258890" y="0"/>
                    <a:pt x="333559" y="74670"/>
                    <a:pt x="333559" y="166780"/>
                  </a:cubicBezTo>
                  <a:lnTo>
                    <a:pt x="333559" y="1536373"/>
                  </a:lnTo>
                  <a:cubicBezTo>
                    <a:pt x="333559" y="1580606"/>
                    <a:pt x="315988" y="1623027"/>
                    <a:pt x="284711" y="1654304"/>
                  </a:cubicBezTo>
                  <a:cubicBezTo>
                    <a:pt x="253433" y="1685582"/>
                    <a:pt x="211012" y="1703153"/>
                    <a:pt x="166780" y="1703153"/>
                  </a:cubicBezTo>
                  <a:lnTo>
                    <a:pt x="166780" y="1703153"/>
                  </a:lnTo>
                  <a:cubicBezTo>
                    <a:pt x="122547" y="1703153"/>
                    <a:pt x="80126" y="1685582"/>
                    <a:pt x="48849" y="1654304"/>
                  </a:cubicBezTo>
                  <a:cubicBezTo>
                    <a:pt x="17571" y="1623027"/>
                    <a:pt x="0" y="1580606"/>
                    <a:pt x="0" y="1536373"/>
                  </a:cubicBezTo>
                  <a:lnTo>
                    <a:pt x="0" y="166780"/>
                  </a:lnTo>
                  <a:cubicBezTo>
                    <a:pt x="0" y="122547"/>
                    <a:pt x="17571" y="80126"/>
                    <a:pt x="48849" y="48849"/>
                  </a:cubicBezTo>
                  <a:cubicBezTo>
                    <a:pt x="80126" y="17571"/>
                    <a:pt x="122547" y="0"/>
                    <a:pt x="166780" y="0"/>
                  </a:cubicBezTo>
                  <a:close/>
                </a:path>
              </a:pathLst>
            </a:custGeom>
            <a:solidFill>
              <a:srgbClr val="0E7DC2"/>
            </a:solidFill>
          </p:spPr>
          <p:txBody>
            <a:bodyPr/>
            <a:lstStyle/>
            <a:p>
              <a:endParaRPr lang="en-US"/>
            </a:p>
          </p:txBody>
        </p:sp>
        <p:sp>
          <p:nvSpPr>
            <p:cNvPr id="7" name="TextBox 7"/>
            <p:cNvSpPr txBox="1"/>
            <p:nvPr/>
          </p:nvSpPr>
          <p:spPr>
            <a:xfrm>
              <a:off x="0" y="-47625"/>
              <a:ext cx="333559" cy="1750778"/>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12194570" y="417259"/>
            <a:ext cx="3730377" cy="332740"/>
          </a:xfrm>
          <a:prstGeom prst="rect">
            <a:avLst/>
          </a:prstGeom>
        </p:spPr>
        <p:txBody>
          <a:bodyPr lIns="0" tIns="0" rIns="0" bIns="0" rtlCol="0" anchor="t">
            <a:spAutoFit/>
          </a:bodyPr>
          <a:lstStyle/>
          <a:p>
            <a:pPr algn="ctr">
              <a:lnSpc>
                <a:spcPts val="2659"/>
              </a:lnSpc>
              <a:spcBef>
                <a:spcPct val="0"/>
              </a:spcBef>
            </a:pPr>
            <a:r>
              <a:rPr lang="en-US" sz="1899">
                <a:solidFill>
                  <a:srgbClr val="0E7DC2"/>
                </a:solidFill>
                <a:latin typeface="Archivo Black"/>
                <a:ea typeface="Archivo Black"/>
                <a:cs typeface="Archivo Black"/>
                <a:sym typeface="Archivo Black"/>
              </a:rPr>
              <a:t>Advice from media and PIOs</a:t>
            </a:r>
          </a:p>
        </p:txBody>
      </p:sp>
      <p:sp>
        <p:nvSpPr>
          <p:cNvPr id="9" name="TextBox 9"/>
          <p:cNvSpPr txBox="1"/>
          <p:nvPr/>
        </p:nvSpPr>
        <p:spPr>
          <a:xfrm>
            <a:off x="1524000" y="3222940"/>
            <a:ext cx="15240000" cy="4450514"/>
          </a:xfrm>
          <a:prstGeom prst="rect">
            <a:avLst/>
          </a:prstGeom>
        </p:spPr>
        <p:txBody>
          <a:bodyPr lIns="0" tIns="0" rIns="0" bIns="0" rtlCol="0" anchor="t">
            <a:spAutoFit/>
          </a:bodyPr>
          <a:lstStyle/>
          <a:p>
            <a:pPr algn="ctr">
              <a:lnSpc>
                <a:spcPts val="7104"/>
              </a:lnSpc>
            </a:pPr>
            <a:r>
              <a:rPr lang="en-US" sz="3499" dirty="0">
                <a:solidFill>
                  <a:srgbClr val="000000"/>
                </a:solidFill>
                <a:latin typeface="Poppins"/>
                <a:ea typeface="Poppins"/>
                <a:cs typeface="Poppins"/>
                <a:sym typeface="Poppins"/>
              </a:rPr>
              <a:t>Ask what the reporter needs based on his/her deadlines</a:t>
            </a:r>
          </a:p>
          <a:p>
            <a:pPr algn="ctr">
              <a:lnSpc>
                <a:spcPts val="7104"/>
              </a:lnSpc>
            </a:pPr>
            <a:r>
              <a:rPr lang="en-US" sz="3499" dirty="0">
                <a:solidFill>
                  <a:srgbClr val="000000"/>
                </a:solidFill>
                <a:latin typeface="Poppins"/>
                <a:ea typeface="Poppins"/>
                <a:cs typeface="Poppins"/>
                <a:sym typeface="Poppins"/>
              </a:rPr>
              <a:t>Ask if you can answer by email</a:t>
            </a:r>
          </a:p>
          <a:p>
            <a:pPr algn="ctr">
              <a:lnSpc>
                <a:spcPts val="7104"/>
              </a:lnSpc>
            </a:pPr>
            <a:r>
              <a:rPr lang="en-US" sz="3499" dirty="0">
                <a:solidFill>
                  <a:srgbClr val="000000"/>
                </a:solidFill>
                <a:latin typeface="Poppins"/>
                <a:ea typeface="Poppins"/>
                <a:cs typeface="Poppins"/>
                <a:sym typeface="Poppins"/>
              </a:rPr>
              <a:t>They’ll check your social page first, </a:t>
            </a:r>
          </a:p>
          <a:p>
            <a:pPr algn="ctr">
              <a:lnSpc>
                <a:spcPts val="7104"/>
              </a:lnSpc>
            </a:pPr>
            <a:r>
              <a:rPr lang="en-US" sz="3499" dirty="0">
                <a:solidFill>
                  <a:srgbClr val="000000"/>
                </a:solidFill>
                <a:latin typeface="Poppins"/>
                <a:ea typeface="Poppins"/>
                <a:cs typeface="Poppins"/>
                <a:sym typeface="Poppins"/>
              </a:rPr>
              <a:t>but press releases still have value</a:t>
            </a:r>
          </a:p>
          <a:p>
            <a:pPr algn="ctr">
              <a:lnSpc>
                <a:spcPts val="7104"/>
              </a:lnSpc>
            </a:pPr>
            <a:r>
              <a:rPr lang="en-US" sz="3499" dirty="0">
                <a:solidFill>
                  <a:srgbClr val="000000"/>
                </a:solidFill>
                <a:latin typeface="Poppins"/>
                <a:ea typeface="Poppins"/>
                <a:cs typeface="Poppins"/>
                <a:sym typeface="Poppins"/>
              </a:rPr>
              <a:t>Nothing is truly off the record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0" y="8887377"/>
            <a:ext cx="2819556" cy="1505008"/>
          </a:xfrm>
          <a:custGeom>
            <a:avLst/>
            <a:gdLst/>
            <a:ahLst/>
            <a:cxnLst/>
            <a:rect l="l" t="t" r="r" b="b"/>
            <a:pathLst>
              <a:path w="2819556" h="1505008">
                <a:moveTo>
                  <a:pt x="0" y="0"/>
                </a:moveTo>
                <a:lnTo>
                  <a:pt x="2819556" y="0"/>
                </a:lnTo>
                <a:lnTo>
                  <a:pt x="2819556" y="1505009"/>
                </a:lnTo>
                <a:lnTo>
                  <a:pt x="0" y="1505009"/>
                </a:lnTo>
                <a:lnTo>
                  <a:pt x="0" y="0"/>
                </a:lnTo>
                <a:close/>
              </a:path>
            </a:pathLst>
          </a:custGeom>
          <a:blipFill>
            <a:blip r:embed="rId3"/>
            <a:stretch>
              <a:fillRect/>
            </a:stretch>
          </a:blipFill>
        </p:spPr>
        <p:txBody>
          <a:bodyPr/>
          <a:lstStyle/>
          <a:p>
            <a:endParaRPr lang="en-US"/>
          </a:p>
        </p:txBody>
      </p:sp>
      <p:sp>
        <p:nvSpPr>
          <p:cNvPr id="4" name="Freeform 4"/>
          <p:cNvSpPr/>
          <p:nvPr/>
        </p:nvSpPr>
        <p:spPr>
          <a:xfrm>
            <a:off x="9594029" y="3519625"/>
            <a:ext cx="7920486" cy="4178056"/>
          </a:xfrm>
          <a:custGeom>
            <a:avLst/>
            <a:gdLst/>
            <a:ahLst/>
            <a:cxnLst/>
            <a:rect l="l" t="t" r="r" b="b"/>
            <a:pathLst>
              <a:path w="7920486" h="4178056">
                <a:moveTo>
                  <a:pt x="0" y="0"/>
                </a:moveTo>
                <a:lnTo>
                  <a:pt x="7920487" y="0"/>
                </a:lnTo>
                <a:lnTo>
                  <a:pt x="7920487" y="4178056"/>
                </a:lnTo>
                <a:lnTo>
                  <a:pt x="0" y="4178056"/>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028700" y="1726528"/>
            <a:ext cx="4243380" cy="912915"/>
          </a:xfrm>
          <a:prstGeom prst="rect">
            <a:avLst/>
          </a:prstGeom>
        </p:spPr>
        <p:txBody>
          <a:bodyPr lIns="0" tIns="0" rIns="0" bIns="0" rtlCol="0" anchor="t">
            <a:spAutoFit/>
          </a:bodyPr>
          <a:lstStyle/>
          <a:p>
            <a:pPr algn="l">
              <a:lnSpc>
                <a:spcPts val="7431"/>
              </a:lnSpc>
            </a:pPr>
            <a:r>
              <a:rPr lang="en-US" sz="5308" b="1">
                <a:solidFill>
                  <a:srgbClr val="0E7DC2"/>
                </a:solidFill>
                <a:latin typeface="League Spartan"/>
                <a:ea typeface="League Spartan"/>
                <a:cs typeface="League Spartan"/>
                <a:sym typeface="League Spartan"/>
              </a:rPr>
              <a:t>MESSAGE</a:t>
            </a:r>
          </a:p>
        </p:txBody>
      </p:sp>
      <p:sp>
        <p:nvSpPr>
          <p:cNvPr id="6" name="TextBox 6"/>
          <p:cNvSpPr txBox="1"/>
          <p:nvPr/>
        </p:nvSpPr>
        <p:spPr>
          <a:xfrm>
            <a:off x="1028700" y="914400"/>
            <a:ext cx="5634574" cy="897853"/>
          </a:xfrm>
          <a:prstGeom prst="rect">
            <a:avLst/>
          </a:prstGeom>
        </p:spPr>
        <p:txBody>
          <a:bodyPr lIns="0" tIns="0" rIns="0" bIns="0" rtlCol="0" anchor="t">
            <a:spAutoFit/>
          </a:bodyPr>
          <a:lstStyle/>
          <a:p>
            <a:pPr algn="l">
              <a:lnSpc>
                <a:spcPts val="7212"/>
              </a:lnSpc>
            </a:pPr>
            <a:r>
              <a:rPr lang="en-US" sz="5151">
                <a:solidFill>
                  <a:srgbClr val="000000"/>
                </a:solidFill>
                <a:latin typeface="Roboto"/>
                <a:ea typeface="Roboto"/>
                <a:cs typeface="Roboto"/>
                <a:sym typeface="Roboto"/>
              </a:rPr>
              <a:t>CRAFTING YOUR </a:t>
            </a:r>
          </a:p>
        </p:txBody>
      </p:sp>
      <p:sp>
        <p:nvSpPr>
          <p:cNvPr id="7" name="TextBox 7"/>
          <p:cNvSpPr txBox="1"/>
          <p:nvPr/>
        </p:nvSpPr>
        <p:spPr>
          <a:xfrm>
            <a:off x="849483" y="3086477"/>
            <a:ext cx="7764230" cy="5523841"/>
          </a:xfrm>
          <a:prstGeom prst="rect">
            <a:avLst/>
          </a:prstGeom>
        </p:spPr>
        <p:txBody>
          <a:bodyPr lIns="0" tIns="0" rIns="0" bIns="0" rtlCol="0" anchor="t">
            <a:spAutoFit/>
          </a:bodyPr>
          <a:lstStyle/>
          <a:p>
            <a:pPr marL="653303" lvl="1" indent="-326651" algn="l">
              <a:lnSpc>
                <a:spcPts val="4236"/>
              </a:lnSpc>
              <a:buFont typeface="Arial"/>
              <a:buChar char="•"/>
            </a:pPr>
            <a:r>
              <a:rPr lang="en-US" sz="3025">
                <a:solidFill>
                  <a:srgbClr val="0E7DC2"/>
                </a:solidFill>
                <a:latin typeface="Poppins"/>
                <a:ea typeface="Poppins"/>
                <a:cs typeface="Poppins"/>
                <a:sym typeface="Poppins"/>
              </a:rPr>
              <a:t>Care:</a:t>
            </a:r>
            <a:r>
              <a:rPr lang="en-US" sz="3025">
                <a:solidFill>
                  <a:srgbClr val="000000"/>
                </a:solidFill>
                <a:latin typeface="Poppins"/>
                <a:ea typeface="Poppins"/>
                <a:cs typeface="Poppins"/>
                <a:sym typeface="Poppins"/>
              </a:rPr>
              <a:t> Communicate and show compassion about the gravity of the situation.</a:t>
            </a:r>
          </a:p>
          <a:p>
            <a:pPr algn="l">
              <a:lnSpc>
                <a:spcPts val="2836"/>
              </a:lnSpc>
            </a:pPr>
            <a:endParaRPr lang="en-US" sz="3025">
              <a:solidFill>
                <a:srgbClr val="000000"/>
              </a:solidFill>
              <a:latin typeface="Poppins"/>
              <a:ea typeface="Poppins"/>
              <a:cs typeface="Poppins"/>
              <a:sym typeface="Poppins"/>
            </a:endParaRPr>
          </a:p>
          <a:p>
            <a:pPr marL="653303" lvl="1" indent="-326651" algn="l">
              <a:lnSpc>
                <a:spcPts val="4236"/>
              </a:lnSpc>
              <a:buFont typeface="Arial"/>
              <a:buChar char="•"/>
            </a:pPr>
            <a:r>
              <a:rPr lang="en-US" sz="3025">
                <a:solidFill>
                  <a:srgbClr val="0E7DC2"/>
                </a:solidFill>
                <a:latin typeface="Poppins"/>
                <a:ea typeface="Poppins"/>
                <a:cs typeface="Poppins"/>
                <a:sym typeface="Poppins"/>
              </a:rPr>
              <a:t>Action: </a:t>
            </a:r>
            <a:r>
              <a:rPr lang="en-US" sz="3025">
                <a:solidFill>
                  <a:srgbClr val="000000"/>
                </a:solidFill>
                <a:latin typeface="Poppins"/>
                <a:ea typeface="Poppins"/>
                <a:cs typeface="Poppins"/>
                <a:sym typeface="Poppins"/>
              </a:rPr>
              <a:t>What steps you have taken or will take to address the issue.</a:t>
            </a:r>
          </a:p>
          <a:p>
            <a:pPr algn="l">
              <a:lnSpc>
                <a:spcPts val="2836"/>
              </a:lnSpc>
            </a:pPr>
            <a:endParaRPr lang="en-US" sz="3025">
              <a:solidFill>
                <a:srgbClr val="000000"/>
              </a:solidFill>
              <a:latin typeface="Poppins"/>
              <a:ea typeface="Poppins"/>
              <a:cs typeface="Poppins"/>
              <a:sym typeface="Poppins"/>
            </a:endParaRPr>
          </a:p>
          <a:p>
            <a:pPr marL="653303" lvl="1" indent="-326651" algn="l">
              <a:lnSpc>
                <a:spcPts val="4236"/>
              </a:lnSpc>
              <a:buFont typeface="Arial"/>
              <a:buChar char="•"/>
            </a:pPr>
            <a:r>
              <a:rPr lang="en-US" sz="3025">
                <a:solidFill>
                  <a:srgbClr val="0E7DC2"/>
                </a:solidFill>
                <a:latin typeface="Poppins"/>
                <a:ea typeface="Poppins"/>
                <a:cs typeface="Poppins"/>
                <a:sym typeface="Poppins"/>
              </a:rPr>
              <a:t>Perspective:</a:t>
            </a:r>
            <a:r>
              <a:rPr lang="en-US" sz="3025">
                <a:solidFill>
                  <a:srgbClr val="000000"/>
                </a:solidFill>
                <a:latin typeface="Poppins"/>
                <a:ea typeface="Poppins"/>
                <a:cs typeface="Poppins"/>
                <a:sym typeface="Poppins"/>
              </a:rPr>
              <a:t> Provide information that puts the issue in context.</a:t>
            </a:r>
          </a:p>
          <a:p>
            <a:pPr algn="l">
              <a:lnSpc>
                <a:spcPts val="4236"/>
              </a:lnSpc>
            </a:pPr>
            <a:endParaRPr lang="en-US" sz="3025">
              <a:solidFill>
                <a:srgbClr val="000000"/>
              </a:solidFill>
              <a:latin typeface="Poppins"/>
              <a:ea typeface="Poppins"/>
              <a:cs typeface="Poppins"/>
              <a:sym typeface="Poppins"/>
            </a:endParaRPr>
          </a:p>
          <a:p>
            <a:pPr algn="l">
              <a:lnSpc>
                <a:spcPts val="4236"/>
              </a:lnSpc>
              <a:spcBef>
                <a:spcPct val="0"/>
              </a:spcBef>
            </a:pPr>
            <a:r>
              <a:rPr lang="en-US" sz="3025">
                <a:solidFill>
                  <a:srgbClr val="0E7DC2"/>
                </a:solidFill>
                <a:latin typeface="Poppins"/>
                <a:ea typeface="Poppins"/>
                <a:cs typeface="Poppins"/>
                <a:sym typeface="Poppins"/>
              </a:rPr>
              <a:t>The CAP method</a:t>
            </a:r>
          </a:p>
        </p:txBody>
      </p:sp>
      <p:sp>
        <p:nvSpPr>
          <p:cNvPr id="8" name="TextBox 8"/>
          <p:cNvSpPr txBox="1"/>
          <p:nvPr/>
        </p:nvSpPr>
        <p:spPr>
          <a:xfrm>
            <a:off x="12194570" y="417259"/>
            <a:ext cx="3730377" cy="332740"/>
          </a:xfrm>
          <a:prstGeom prst="rect">
            <a:avLst/>
          </a:prstGeom>
        </p:spPr>
        <p:txBody>
          <a:bodyPr lIns="0" tIns="0" rIns="0" bIns="0" rtlCol="0" anchor="t">
            <a:spAutoFit/>
          </a:bodyPr>
          <a:lstStyle/>
          <a:p>
            <a:pPr algn="ctr">
              <a:lnSpc>
                <a:spcPts val="2659"/>
              </a:lnSpc>
              <a:spcBef>
                <a:spcPct val="0"/>
              </a:spcBef>
            </a:pPr>
            <a:r>
              <a:rPr lang="en-US" sz="1899">
                <a:solidFill>
                  <a:srgbClr val="0E7DC2"/>
                </a:solidFill>
                <a:latin typeface="Archivo Black"/>
                <a:ea typeface="Archivo Black"/>
                <a:cs typeface="Archivo Black"/>
                <a:sym typeface="Archivo Black"/>
              </a:rPr>
              <a:t>Advice from media and PIOs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565415" y="3219639"/>
            <a:ext cx="14896247" cy="4339566"/>
          </a:xfrm>
          <a:prstGeom prst="rect">
            <a:avLst/>
          </a:prstGeom>
        </p:spPr>
        <p:txBody>
          <a:bodyPr lIns="0" tIns="0" rIns="0" bIns="0" rtlCol="0" anchor="t">
            <a:spAutoFit/>
          </a:bodyPr>
          <a:lstStyle/>
          <a:p>
            <a:pPr algn="l">
              <a:lnSpc>
                <a:spcPts val="4936"/>
              </a:lnSpc>
            </a:pPr>
            <a:r>
              <a:rPr lang="en-US" sz="3525" b="1">
                <a:solidFill>
                  <a:srgbClr val="0E7DC2"/>
                </a:solidFill>
                <a:latin typeface="Poppins Bold"/>
                <a:ea typeface="Poppins Bold"/>
                <a:cs typeface="Poppins Bold"/>
                <a:sym typeface="Poppins Bold"/>
              </a:rPr>
              <a:t>CARING CONCERN:</a:t>
            </a:r>
            <a:r>
              <a:rPr lang="en-US" sz="3525">
                <a:solidFill>
                  <a:srgbClr val="000000"/>
                </a:solidFill>
                <a:latin typeface="Poppins"/>
                <a:ea typeface="Poppins"/>
                <a:cs typeface="Poppins"/>
                <a:sym typeface="Poppins"/>
              </a:rPr>
              <a:t> Name the concern with a caring attitude. </a:t>
            </a:r>
          </a:p>
          <a:p>
            <a:pPr algn="l">
              <a:lnSpc>
                <a:spcPts val="4936"/>
              </a:lnSpc>
            </a:pPr>
            <a:r>
              <a:rPr lang="en-US" sz="3525">
                <a:solidFill>
                  <a:srgbClr val="000000"/>
                </a:solidFill>
                <a:latin typeface="Poppins"/>
                <a:ea typeface="Poppins"/>
                <a:cs typeface="Poppins"/>
                <a:sym typeface="Poppins"/>
              </a:rPr>
              <a:t>“I understand your concern about children’s health and lead in drinking water.” </a:t>
            </a:r>
          </a:p>
          <a:p>
            <a:pPr algn="l">
              <a:lnSpc>
                <a:spcPts val="4936"/>
              </a:lnSpc>
            </a:pPr>
            <a:endParaRPr lang="en-US" sz="3525">
              <a:solidFill>
                <a:srgbClr val="000000"/>
              </a:solidFill>
              <a:latin typeface="Poppins"/>
              <a:ea typeface="Poppins"/>
              <a:cs typeface="Poppins"/>
              <a:sym typeface="Poppins"/>
            </a:endParaRPr>
          </a:p>
          <a:p>
            <a:pPr algn="l">
              <a:lnSpc>
                <a:spcPts val="4936"/>
              </a:lnSpc>
              <a:spcBef>
                <a:spcPct val="0"/>
              </a:spcBef>
            </a:pPr>
            <a:r>
              <a:rPr lang="en-US" sz="3525">
                <a:solidFill>
                  <a:srgbClr val="000000"/>
                </a:solidFill>
                <a:latin typeface="Poppins"/>
                <a:ea typeface="Poppins"/>
                <a:cs typeface="Poppins"/>
                <a:sym typeface="Poppins"/>
              </a:rPr>
              <a:t>Connect further using empathy. “The health of children is important to me and one of the reasons I work at/run a drinking water utility.”</a:t>
            </a:r>
          </a:p>
        </p:txBody>
      </p:sp>
      <p:sp>
        <p:nvSpPr>
          <p:cNvPr id="4" name="TextBox 4"/>
          <p:cNvSpPr txBox="1"/>
          <p:nvPr/>
        </p:nvSpPr>
        <p:spPr>
          <a:xfrm>
            <a:off x="12194570" y="417259"/>
            <a:ext cx="3730377" cy="332740"/>
          </a:xfrm>
          <a:prstGeom prst="rect">
            <a:avLst/>
          </a:prstGeom>
        </p:spPr>
        <p:txBody>
          <a:bodyPr lIns="0" tIns="0" rIns="0" bIns="0" rtlCol="0" anchor="t">
            <a:spAutoFit/>
          </a:bodyPr>
          <a:lstStyle/>
          <a:p>
            <a:pPr algn="ctr">
              <a:lnSpc>
                <a:spcPts val="2659"/>
              </a:lnSpc>
              <a:spcBef>
                <a:spcPct val="0"/>
              </a:spcBef>
            </a:pPr>
            <a:r>
              <a:rPr lang="en-US" sz="1899">
                <a:solidFill>
                  <a:srgbClr val="0E7DC2"/>
                </a:solidFill>
                <a:latin typeface="Archivo Black"/>
                <a:ea typeface="Archivo Black"/>
                <a:cs typeface="Archivo Black"/>
                <a:sym typeface="Archivo Black"/>
              </a:rPr>
              <a:t>Advice from media and PIOs</a:t>
            </a:r>
          </a:p>
        </p:txBody>
      </p:sp>
      <p:sp>
        <p:nvSpPr>
          <p:cNvPr id="5" name="Freeform 5"/>
          <p:cNvSpPr/>
          <p:nvPr/>
        </p:nvSpPr>
        <p:spPr>
          <a:xfrm>
            <a:off x="0" y="8887377"/>
            <a:ext cx="2819556" cy="1505008"/>
          </a:xfrm>
          <a:custGeom>
            <a:avLst/>
            <a:gdLst/>
            <a:ahLst/>
            <a:cxnLst/>
            <a:rect l="l" t="t" r="r" b="b"/>
            <a:pathLst>
              <a:path w="2819556" h="1505008">
                <a:moveTo>
                  <a:pt x="0" y="0"/>
                </a:moveTo>
                <a:lnTo>
                  <a:pt x="2819556" y="0"/>
                </a:lnTo>
                <a:lnTo>
                  <a:pt x="2819556" y="1505009"/>
                </a:lnTo>
                <a:lnTo>
                  <a:pt x="0" y="1505009"/>
                </a:lnTo>
                <a:lnTo>
                  <a:pt x="0" y="0"/>
                </a:lnTo>
                <a:close/>
              </a:path>
            </a:pathLst>
          </a:custGeom>
          <a:blipFill>
            <a:blip r:embed="rId3"/>
            <a:stretch>
              <a:fillRect/>
            </a:stretch>
          </a:blipFill>
        </p:spPr>
        <p:txBody>
          <a:bodyPr/>
          <a:lstStyle/>
          <a:p>
            <a:endParaRPr lang="en-US"/>
          </a:p>
        </p:txBody>
      </p:sp>
      <p:grpSp>
        <p:nvGrpSpPr>
          <p:cNvPr id="6" name="Group 6"/>
          <p:cNvGrpSpPr/>
          <p:nvPr/>
        </p:nvGrpSpPr>
        <p:grpSpPr>
          <a:xfrm>
            <a:off x="17830617" y="1376630"/>
            <a:ext cx="1266483" cy="6466659"/>
            <a:chOff x="0" y="0"/>
            <a:chExt cx="333559" cy="1703153"/>
          </a:xfrm>
        </p:grpSpPr>
        <p:sp>
          <p:nvSpPr>
            <p:cNvPr id="7" name="Freeform 7"/>
            <p:cNvSpPr/>
            <p:nvPr/>
          </p:nvSpPr>
          <p:spPr>
            <a:xfrm>
              <a:off x="0" y="0"/>
              <a:ext cx="333559" cy="1703153"/>
            </a:xfrm>
            <a:custGeom>
              <a:avLst/>
              <a:gdLst/>
              <a:ahLst/>
              <a:cxnLst/>
              <a:rect l="l" t="t" r="r" b="b"/>
              <a:pathLst>
                <a:path w="333559" h="1703153">
                  <a:moveTo>
                    <a:pt x="166780" y="0"/>
                  </a:moveTo>
                  <a:lnTo>
                    <a:pt x="166780" y="0"/>
                  </a:lnTo>
                  <a:cubicBezTo>
                    <a:pt x="258890" y="0"/>
                    <a:pt x="333559" y="74670"/>
                    <a:pt x="333559" y="166780"/>
                  </a:cubicBezTo>
                  <a:lnTo>
                    <a:pt x="333559" y="1536373"/>
                  </a:lnTo>
                  <a:cubicBezTo>
                    <a:pt x="333559" y="1580606"/>
                    <a:pt x="315988" y="1623027"/>
                    <a:pt x="284711" y="1654304"/>
                  </a:cubicBezTo>
                  <a:cubicBezTo>
                    <a:pt x="253433" y="1685582"/>
                    <a:pt x="211012" y="1703153"/>
                    <a:pt x="166780" y="1703153"/>
                  </a:cubicBezTo>
                  <a:lnTo>
                    <a:pt x="166780" y="1703153"/>
                  </a:lnTo>
                  <a:cubicBezTo>
                    <a:pt x="122547" y="1703153"/>
                    <a:pt x="80126" y="1685582"/>
                    <a:pt x="48849" y="1654304"/>
                  </a:cubicBezTo>
                  <a:cubicBezTo>
                    <a:pt x="17571" y="1623027"/>
                    <a:pt x="0" y="1580606"/>
                    <a:pt x="0" y="1536373"/>
                  </a:cubicBezTo>
                  <a:lnTo>
                    <a:pt x="0" y="166780"/>
                  </a:lnTo>
                  <a:cubicBezTo>
                    <a:pt x="0" y="122547"/>
                    <a:pt x="17571" y="80126"/>
                    <a:pt x="48849" y="48849"/>
                  </a:cubicBezTo>
                  <a:cubicBezTo>
                    <a:pt x="80126" y="17571"/>
                    <a:pt x="122547" y="0"/>
                    <a:pt x="166780" y="0"/>
                  </a:cubicBezTo>
                  <a:close/>
                </a:path>
              </a:pathLst>
            </a:custGeom>
            <a:solidFill>
              <a:srgbClr val="0E7DC2"/>
            </a:solidFill>
          </p:spPr>
          <p:txBody>
            <a:bodyPr/>
            <a:lstStyle/>
            <a:p>
              <a:endParaRPr lang="en-US"/>
            </a:p>
          </p:txBody>
        </p:sp>
        <p:sp>
          <p:nvSpPr>
            <p:cNvPr id="8" name="TextBox 8"/>
            <p:cNvSpPr txBox="1"/>
            <p:nvPr/>
          </p:nvSpPr>
          <p:spPr>
            <a:xfrm>
              <a:off x="0" y="-47625"/>
              <a:ext cx="333559" cy="1750778"/>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886415" y="2700167"/>
            <a:ext cx="14515169" cy="5046199"/>
          </a:xfrm>
          <a:prstGeom prst="rect">
            <a:avLst/>
          </a:prstGeom>
        </p:spPr>
        <p:txBody>
          <a:bodyPr lIns="0" tIns="0" rIns="0" bIns="0" rtlCol="0" anchor="t">
            <a:spAutoFit/>
          </a:bodyPr>
          <a:lstStyle/>
          <a:p>
            <a:pPr algn="l">
              <a:lnSpc>
                <a:spcPts val="5747"/>
              </a:lnSpc>
            </a:pPr>
            <a:r>
              <a:rPr lang="en-US" sz="3525" b="1">
                <a:solidFill>
                  <a:srgbClr val="0E7DC2"/>
                </a:solidFill>
                <a:latin typeface="Poppins Bold"/>
                <a:ea typeface="Poppins Bold"/>
                <a:cs typeface="Poppins Bold"/>
                <a:sym typeface="Poppins Bold"/>
              </a:rPr>
              <a:t>ACTIONS</a:t>
            </a:r>
            <a:r>
              <a:rPr lang="en-US" sz="3525">
                <a:solidFill>
                  <a:srgbClr val="000000"/>
                </a:solidFill>
                <a:latin typeface="Poppins"/>
                <a:ea typeface="Poppins"/>
                <a:cs typeface="Poppins"/>
                <a:sym typeface="Poppins"/>
              </a:rPr>
              <a:t>: “Our utility has an extensive treatment and monitoring program to ensure the water we produce and deliver protects your family from the risks of lead in drinking water. </a:t>
            </a:r>
          </a:p>
          <a:p>
            <a:pPr algn="l">
              <a:lnSpc>
                <a:spcPts val="5747"/>
              </a:lnSpc>
            </a:pPr>
            <a:endParaRPr lang="en-US" sz="3525">
              <a:solidFill>
                <a:srgbClr val="000000"/>
              </a:solidFill>
              <a:latin typeface="Poppins"/>
              <a:ea typeface="Poppins"/>
              <a:cs typeface="Poppins"/>
              <a:sym typeface="Poppins"/>
            </a:endParaRPr>
          </a:p>
          <a:p>
            <a:pPr algn="l">
              <a:lnSpc>
                <a:spcPts val="5747"/>
              </a:lnSpc>
            </a:pPr>
            <a:r>
              <a:rPr lang="en-US" sz="3525">
                <a:solidFill>
                  <a:srgbClr val="000000"/>
                </a:solidFill>
                <a:latin typeface="Poppins"/>
                <a:ea typeface="Poppins"/>
                <a:cs typeface="Poppins"/>
                <a:sym typeface="Poppins"/>
              </a:rPr>
              <a:t>Our monitoring findings are shared in an open and transparent way with our state regulators and summarized and shared with our community in our annual Consumer Confidence Report.”</a:t>
            </a:r>
          </a:p>
        </p:txBody>
      </p:sp>
      <p:sp>
        <p:nvSpPr>
          <p:cNvPr id="4" name="TextBox 4"/>
          <p:cNvSpPr txBox="1"/>
          <p:nvPr/>
        </p:nvSpPr>
        <p:spPr>
          <a:xfrm>
            <a:off x="12194570" y="417259"/>
            <a:ext cx="3730377" cy="332740"/>
          </a:xfrm>
          <a:prstGeom prst="rect">
            <a:avLst/>
          </a:prstGeom>
        </p:spPr>
        <p:txBody>
          <a:bodyPr lIns="0" tIns="0" rIns="0" bIns="0" rtlCol="0" anchor="t">
            <a:spAutoFit/>
          </a:bodyPr>
          <a:lstStyle/>
          <a:p>
            <a:pPr algn="ctr">
              <a:lnSpc>
                <a:spcPts val="2659"/>
              </a:lnSpc>
              <a:spcBef>
                <a:spcPct val="0"/>
              </a:spcBef>
            </a:pPr>
            <a:r>
              <a:rPr lang="en-US" sz="1899">
                <a:solidFill>
                  <a:srgbClr val="0E7DC2"/>
                </a:solidFill>
                <a:latin typeface="Archivo Black"/>
                <a:ea typeface="Archivo Black"/>
                <a:cs typeface="Archivo Black"/>
                <a:sym typeface="Archivo Black"/>
              </a:rPr>
              <a:t>Advice from media and PIOs</a:t>
            </a:r>
          </a:p>
        </p:txBody>
      </p:sp>
      <p:sp>
        <p:nvSpPr>
          <p:cNvPr id="5" name="Freeform 5"/>
          <p:cNvSpPr/>
          <p:nvPr/>
        </p:nvSpPr>
        <p:spPr>
          <a:xfrm>
            <a:off x="0" y="8887377"/>
            <a:ext cx="2819556" cy="1505008"/>
          </a:xfrm>
          <a:custGeom>
            <a:avLst/>
            <a:gdLst/>
            <a:ahLst/>
            <a:cxnLst/>
            <a:rect l="l" t="t" r="r" b="b"/>
            <a:pathLst>
              <a:path w="2819556" h="1505008">
                <a:moveTo>
                  <a:pt x="0" y="0"/>
                </a:moveTo>
                <a:lnTo>
                  <a:pt x="2819556" y="0"/>
                </a:lnTo>
                <a:lnTo>
                  <a:pt x="2819556" y="1505009"/>
                </a:lnTo>
                <a:lnTo>
                  <a:pt x="0" y="1505009"/>
                </a:lnTo>
                <a:lnTo>
                  <a:pt x="0" y="0"/>
                </a:lnTo>
                <a:close/>
              </a:path>
            </a:pathLst>
          </a:custGeom>
          <a:blipFill>
            <a:blip r:embed="rId3"/>
            <a:stretch>
              <a:fillRect/>
            </a:stretch>
          </a:blipFill>
        </p:spPr>
        <p:txBody>
          <a:bodyPr/>
          <a:lstStyle/>
          <a:p>
            <a:endParaRPr lang="en-US"/>
          </a:p>
        </p:txBody>
      </p:sp>
      <p:grpSp>
        <p:nvGrpSpPr>
          <p:cNvPr id="6" name="Group 6"/>
          <p:cNvGrpSpPr/>
          <p:nvPr/>
        </p:nvGrpSpPr>
        <p:grpSpPr>
          <a:xfrm>
            <a:off x="17830617" y="1376630"/>
            <a:ext cx="1266483" cy="6466659"/>
            <a:chOff x="0" y="0"/>
            <a:chExt cx="333559" cy="1703153"/>
          </a:xfrm>
        </p:grpSpPr>
        <p:sp>
          <p:nvSpPr>
            <p:cNvPr id="7" name="Freeform 7"/>
            <p:cNvSpPr/>
            <p:nvPr/>
          </p:nvSpPr>
          <p:spPr>
            <a:xfrm>
              <a:off x="0" y="0"/>
              <a:ext cx="333559" cy="1703153"/>
            </a:xfrm>
            <a:custGeom>
              <a:avLst/>
              <a:gdLst/>
              <a:ahLst/>
              <a:cxnLst/>
              <a:rect l="l" t="t" r="r" b="b"/>
              <a:pathLst>
                <a:path w="333559" h="1703153">
                  <a:moveTo>
                    <a:pt x="166780" y="0"/>
                  </a:moveTo>
                  <a:lnTo>
                    <a:pt x="166780" y="0"/>
                  </a:lnTo>
                  <a:cubicBezTo>
                    <a:pt x="258890" y="0"/>
                    <a:pt x="333559" y="74670"/>
                    <a:pt x="333559" y="166780"/>
                  </a:cubicBezTo>
                  <a:lnTo>
                    <a:pt x="333559" y="1536373"/>
                  </a:lnTo>
                  <a:cubicBezTo>
                    <a:pt x="333559" y="1580606"/>
                    <a:pt x="315988" y="1623027"/>
                    <a:pt x="284711" y="1654304"/>
                  </a:cubicBezTo>
                  <a:cubicBezTo>
                    <a:pt x="253433" y="1685582"/>
                    <a:pt x="211012" y="1703153"/>
                    <a:pt x="166780" y="1703153"/>
                  </a:cubicBezTo>
                  <a:lnTo>
                    <a:pt x="166780" y="1703153"/>
                  </a:lnTo>
                  <a:cubicBezTo>
                    <a:pt x="122547" y="1703153"/>
                    <a:pt x="80126" y="1685582"/>
                    <a:pt x="48849" y="1654304"/>
                  </a:cubicBezTo>
                  <a:cubicBezTo>
                    <a:pt x="17571" y="1623027"/>
                    <a:pt x="0" y="1580606"/>
                    <a:pt x="0" y="1536373"/>
                  </a:cubicBezTo>
                  <a:lnTo>
                    <a:pt x="0" y="166780"/>
                  </a:lnTo>
                  <a:cubicBezTo>
                    <a:pt x="0" y="122547"/>
                    <a:pt x="17571" y="80126"/>
                    <a:pt x="48849" y="48849"/>
                  </a:cubicBezTo>
                  <a:cubicBezTo>
                    <a:pt x="80126" y="17571"/>
                    <a:pt x="122547" y="0"/>
                    <a:pt x="166780" y="0"/>
                  </a:cubicBezTo>
                  <a:close/>
                </a:path>
              </a:pathLst>
            </a:custGeom>
            <a:solidFill>
              <a:srgbClr val="0E7DC2"/>
            </a:solidFill>
          </p:spPr>
          <p:txBody>
            <a:bodyPr/>
            <a:lstStyle/>
            <a:p>
              <a:endParaRPr lang="en-US"/>
            </a:p>
          </p:txBody>
        </p:sp>
        <p:sp>
          <p:nvSpPr>
            <p:cNvPr id="8" name="TextBox 8"/>
            <p:cNvSpPr txBox="1"/>
            <p:nvPr/>
          </p:nvSpPr>
          <p:spPr>
            <a:xfrm>
              <a:off x="0" y="-47625"/>
              <a:ext cx="333559" cy="1750778"/>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2282842" y="3359231"/>
            <a:ext cx="14009079" cy="2942312"/>
          </a:xfrm>
          <a:prstGeom prst="rect">
            <a:avLst/>
          </a:prstGeom>
        </p:spPr>
        <p:txBody>
          <a:bodyPr lIns="0" tIns="0" rIns="0" bIns="0" rtlCol="0" anchor="t">
            <a:spAutoFit/>
          </a:bodyPr>
          <a:lstStyle/>
          <a:p>
            <a:pPr algn="l">
              <a:lnSpc>
                <a:spcPts val="5888"/>
              </a:lnSpc>
            </a:pPr>
            <a:r>
              <a:rPr lang="en-US" sz="3525" b="1">
                <a:solidFill>
                  <a:srgbClr val="0E7DC2"/>
                </a:solidFill>
                <a:latin typeface="Poppins Bold"/>
                <a:ea typeface="Poppins Bold"/>
                <a:cs typeface="Poppins Bold"/>
                <a:sym typeface="Poppins Bold"/>
              </a:rPr>
              <a:t>PERSPECTIVE:</a:t>
            </a:r>
            <a:r>
              <a:rPr lang="en-US" sz="3525">
                <a:solidFill>
                  <a:srgbClr val="000000"/>
                </a:solidFill>
                <a:latin typeface="Poppins"/>
                <a:ea typeface="Poppins"/>
                <a:cs typeface="Poppins"/>
                <a:sym typeface="Poppins"/>
              </a:rPr>
              <a:t> “Our community water meets every EPA drinking water standard. We pay close attention to emerging research and our concerns about drinking water are always focused on the health of you and your family.”</a:t>
            </a:r>
          </a:p>
        </p:txBody>
      </p:sp>
      <p:sp>
        <p:nvSpPr>
          <p:cNvPr id="4" name="TextBox 4"/>
          <p:cNvSpPr txBox="1"/>
          <p:nvPr/>
        </p:nvSpPr>
        <p:spPr>
          <a:xfrm>
            <a:off x="12194570" y="417259"/>
            <a:ext cx="3730377" cy="332740"/>
          </a:xfrm>
          <a:prstGeom prst="rect">
            <a:avLst/>
          </a:prstGeom>
        </p:spPr>
        <p:txBody>
          <a:bodyPr lIns="0" tIns="0" rIns="0" bIns="0" rtlCol="0" anchor="t">
            <a:spAutoFit/>
          </a:bodyPr>
          <a:lstStyle/>
          <a:p>
            <a:pPr algn="ctr">
              <a:lnSpc>
                <a:spcPts val="2659"/>
              </a:lnSpc>
              <a:spcBef>
                <a:spcPct val="0"/>
              </a:spcBef>
            </a:pPr>
            <a:r>
              <a:rPr lang="en-US" sz="1899">
                <a:solidFill>
                  <a:srgbClr val="0E7DC2"/>
                </a:solidFill>
                <a:latin typeface="Archivo Black"/>
                <a:ea typeface="Archivo Black"/>
                <a:cs typeface="Archivo Black"/>
                <a:sym typeface="Archivo Black"/>
              </a:rPr>
              <a:t>Advice from media and PIOs</a:t>
            </a:r>
          </a:p>
        </p:txBody>
      </p:sp>
      <p:sp>
        <p:nvSpPr>
          <p:cNvPr id="5" name="Freeform 5"/>
          <p:cNvSpPr/>
          <p:nvPr/>
        </p:nvSpPr>
        <p:spPr>
          <a:xfrm>
            <a:off x="15468444" y="8781992"/>
            <a:ext cx="2819556" cy="1505008"/>
          </a:xfrm>
          <a:custGeom>
            <a:avLst/>
            <a:gdLst/>
            <a:ahLst/>
            <a:cxnLst/>
            <a:rect l="l" t="t" r="r" b="b"/>
            <a:pathLst>
              <a:path w="2819556" h="1505008">
                <a:moveTo>
                  <a:pt x="0" y="0"/>
                </a:moveTo>
                <a:lnTo>
                  <a:pt x="2819556" y="0"/>
                </a:lnTo>
                <a:lnTo>
                  <a:pt x="2819556" y="1505008"/>
                </a:lnTo>
                <a:lnTo>
                  <a:pt x="0" y="1505008"/>
                </a:lnTo>
                <a:lnTo>
                  <a:pt x="0" y="0"/>
                </a:lnTo>
                <a:close/>
              </a:path>
            </a:pathLst>
          </a:custGeom>
          <a:blipFill>
            <a:blip r:embed="rId3"/>
            <a:stretch>
              <a:fillRect/>
            </a:stretch>
          </a:blipFill>
        </p:spPr>
        <p:txBody>
          <a:bodyPr/>
          <a:lstStyle/>
          <a:p>
            <a:endParaRPr lang="en-US"/>
          </a:p>
        </p:txBody>
      </p:sp>
      <p:grpSp>
        <p:nvGrpSpPr>
          <p:cNvPr id="6" name="Group 6"/>
          <p:cNvGrpSpPr/>
          <p:nvPr/>
        </p:nvGrpSpPr>
        <p:grpSpPr>
          <a:xfrm>
            <a:off x="17830617" y="1376630"/>
            <a:ext cx="1266483" cy="6466659"/>
            <a:chOff x="0" y="0"/>
            <a:chExt cx="333559" cy="1703153"/>
          </a:xfrm>
        </p:grpSpPr>
        <p:sp>
          <p:nvSpPr>
            <p:cNvPr id="7" name="Freeform 7"/>
            <p:cNvSpPr/>
            <p:nvPr/>
          </p:nvSpPr>
          <p:spPr>
            <a:xfrm>
              <a:off x="0" y="0"/>
              <a:ext cx="333559" cy="1703153"/>
            </a:xfrm>
            <a:custGeom>
              <a:avLst/>
              <a:gdLst/>
              <a:ahLst/>
              <a:cxnLst/>
              <a:rect l="l" t="t" r="r" b="b"/>
              <a:pathLst>
                <a:path w="333559" h="1703153">
                  <a:moveTo>
                    <a:pt x="166780" y="0"/>
                  </a:moveTo>
                  <a:lnTo>
                    <a:pt x="166780" y="0"/>
                  </a:lnTo>
                  <a:cubicBezTo>
                    <a:pt x="258890" y="0"/>
                    <a:pt x="333559" y="74670"/>
                    <a:pt x="333559" y="166780"/>
                  </a:cubicBezTo>
                  <a:lnTo>
                    <a:pt x="333559" y="1536373"/>
                  </a:lnTo>
                  <a:cubicBezTo>
                    <a:pt x="333559" y="1580606"/>
                    <a:pt x="315988" y="1623027"/>
                    <a:pt x="284711" y="1654304"/>
                  </a:cubicBezTo>
                  <a:cubicBezTo>
                    <a:pt x="253433" y="1685582"/>
                    <a:pt x="211012" y="1703153"/>
                    <a:pt x="166780" y="1703153"/>
                  </a:cubicBezTo>
                  <a:lnTo>
                    <a:pt x="166780" y="1703153"/>
                  </a:lnTo>
                  <a:cubicBezTo>
                    <a:pt x="122547" y="1703153"/>
                    <a:pt x="80126" y="1685582"/>
                    <a:pt x="48849" y="1654304"/>
                  </a:cubicBezTo>
                  <a:cubicBezTo>
                    <a:pt x="17571" y="1623027"/>
                    <a:pt x="0" y="1580606"/>
                    <a:pt x="0" y="1536373"/>
                  </a:cubicBezTo>
                  <a:lnTo>
                    <a:pt x="0" y="166780"/>
                  </a:lnTo>
                  <a:cubicBezTo>
                    <a:pt x="0" y="122547"/>
                    <a:pt x="17571" y="80126"/>
                    <a:pt x="48849" y="48849"/>
                  </a:cubicBezTo>
                  <a:cubicBezTo>
                    <a:pt x="80126" y="17571"/>
                    <a:pt x="122547" y="0"/>
                    <a:pt x="166780" y="0"/>
                  </a:cubicBezTo>
                  <a:close/>
                </a:path>
              </a:pathLst>
            </a:custGeom>
            <a:solidFill>
              <a:srgbClr val="0E7DC2"/>
            </a:solidFill>
          </p:spPr>
          <p:txBody>
            <a:bodyPr/>
            <a:lstStyle/>
            <a:p>
              <a:endParaRPr lang="en-US"/>
            </a:p>
          </p:txBody>
        </p:sp>
        <p:sp>
          <p:nvSpPr>
            <p:cNvPr id="8" name="TextBox 8"/>
            <p:cNvSpPr txBox="1"/>
            <p:nvPr/>
          </p:nvSpPr>
          <p:spPr>
            <a:xfrm>
              <a:off x="0" y="-47625"/>
              <a:ext cx="333559" cy="1750778"/>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695876" y="3211979"/>
            <a:ext cx="14896247" cy="2431837"/>
          </a:xfrm>
          <a:prstGeom prst="rect">
            <a:avLst/>
          </a:prstGeom>
        </p:spPr>
        <p:txBody>
          <a:bodyPr lIns="0" tIns="0" rIns="0" bIns="0" rtlCol="0" anchor="t">
            <a:spAutoFit/>
          </a:bodyPr>
          <a:lstStyle/>
          <a:p>
            <a:pPr algn="ctr">
              <a:lnSpc>
                <a:spcPts val="9811"/>
              </a:lnSpc>
            </a:pPr>
            <a:r>
              <a:rPr lang="en-US" sz="7008" b="1">
                <a:solidFill>
                  <a:srgbClr val="0E7DC2"/>
                </a:solidFill>
                <a:latin typeface="League Spartan"/>
                <a:ea typeface="League Spartan"/>
                <a:cs typeface="League Spartan"/>
                <a:sym typeface="League Spartan"/>
              </a:rPr>
              <a:t>WHAT HAPPENS IF WE’RE ADDRESSING A MISTAKE?</a:t>
            </a:r>
          </a:p>
        </p:txBody>
      </p:sp>
      <p:sp>
        <p:nvSpPr>
          <p:cNvPr id="4" name="TextBox 4"/>
          <p:cNvSpPr txBox="1"/>
          <p:nvPr/>
        </p:nvSpPr>
        <p:spPr>
          <a:xfrm>
            <a:off x="12194570" y="417259"/>
            <a:ext cx="3730377" cy="332740"/>
          </a:xfrm>
          <a:prstGeom prst="rect">
            <a:avLst/>
          </a:prstGeom>
        </p:spPr>
        <p:txBody>
          <a:bodyPr lIns="0" tIns="0" rIns="0" bIns="0" rtlCol="0" anchor="t">
            <a:spAutoFit/>
          </a:bodyPr>
          <a:lstStyle/>
          <a:p>
            <a:pPr algn="ctr">
              <a:lnSpc>
                <a:spcPts val="2659"/>
              </a:lnSpc>
              <a:spcBef>
                <a:spcPct val="0"/>
              </a:spcBef>
            </a:pPr>
            <a:r>
              <a:rPr lang="en-US" sz="1899">
                <a:solidFill>
                  <a:srgbClr val="0E7DC2"/>
                </a:solidFill>
                <a:latin typeface="Archivo Black"/>
                <a:ea typeface="Archivo Black"/>
                <a:cs typeface="Archivo Black"/>
                <a:sym typeface="Archivo Black"/>
              </a:rPr>
              <a:t>Advice from media and PIOs</a:t>
            </a:r>
          </a:p>
        </p:txBody>
      </p:sp>
      <p:sp>
        <p:nvSpPr>
          <p:cNvPr id="5" name="Freeform 5"/>
          <p:cNvSpPr/>
          <p:nvPr/>
        </p:nvSpPr>
        <p:spPr>
          <a:xfrm>
            <a:off x="15468444" y="8784964"/>
            <a:ext cx="2819556" cy="1505008"/>
          </a:xfrm>
          <a:custGeom>
            <a:avLst/>
            <a:gdLst/>
            <a:ahLst/>
            <a:cxnLst/>
            <a:rect l="l" t="t" r="r" b="b"/>
            <a:pathLst>
              <a:path w="2819556" h="1505008">
                <a:moveTo>
                  <a:pt x="0" y="0"/>
                </a:moveTo>
                <a:lnTo>
                  <a:pt x="2819556" y="0"/>
                </a:lnTo>
                <a:lnTo>
                  <a:pt x="2819556" y="1505009"/>
                </a:lnTo>
                <a:lnTo>
                  <a:pt x="0" y="1505009"/>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1624726" y="1726528"/>
            <a:ext cx="4243380" cy="912915"/>
          </a:xfrm>
          <a:prstGeom prst="rect">
            <a:avLst/>
          </a:prstGeom>
        </p:spPr>
        <p:txBody>
          <a:bodyPr lIns="0" tIns="0" rIns="0" bIns="0" rtlCol="0" anchor="t">
            <a:spAutoFit/>
          </a:bodyPr>
          <a:lstStyle/>
          <a:p>
            <a:pPr algn="l">
              <a:lnSpc>
                <a:spcPts val="7431"/>
              </a:lnSpc>
            </a:pPr>
            <a:r>
              <a:rPr lang="en-US" sz="5308" b="1">
                <a:solidFill>
                  <a:srgbClr val="0E7DC2"/>
                </a:solidFill>
                <a:latin typeface="League Spartan"/>
                <a:ea typeface="League Spartan"/>
                <a:cs typeface="League Spartan"/>
                <a:sym typeface="League Spartan"/>
              </a:rPr>
              <a:t>THE 4 R’S</a:t>
            </a:r>
          </a:p>
        </p:txBody>
      </p:sp>
      <p:sp>
        <p:nvSpPr>
          <p:cNvPr id="4" name="TextBox 4"/>
          <p:cNvSpPr txBox="1"/>
          <p:nvPr/>
        </p:nvSpPr>
        <p:spPr>
          <a:xfrm>
            <a:off x="8665653" y="3219214"/>
            <a:ext cx="9040465" cy="3424530"/>
          </a:xfrm>
          <a:prstGeom prst="rect">
            <a:avLst/>
          </a:prstGeom>
        </p:spPr>
        <p:txBody>
          <a:bodyPr lIns="0" tIns="0" rIns="0" bIns="0" rtlCol="0" anchor="t">
            <a:spAutoFit/>
          </a:bodyPr>
          <a:lstStyle/>
          <a:p>
            <a:pPr algn="l">
              <a:lnSpc>
                <a:spcPts val="3536"/>
              </a:lnSpc>
            </a:pPr>
            <a:r>
              <a:rPr lang="en-US" sz="2525">
                <a:solidFill>
                  <a:srgbClr val="000000"/>
                </a:solidFill>
                <a:latin typeface="Poppins"/>
                <a:ea typeface="Poppins"/>
                <a:cs typeface="Poppins"/>
                <a:sym typeface="Poppins"/>
              </a:rPr>
              <a:t>Leader takes responsibility, expresses regret, tells how the company will correct the issue, and offer to atone.</a:t>
            </a:r>
          </a:p>
          <a:p>
            <a:pPr algn="l">
              <a:lnSpc>
                <a:spcPts val="3536"/>
              </a:lnSpc>
            </a:pPr>
            <a:endParaRPr lang="en-US" sz="2525">
              <a:solidFill>
                <a:srgbClr val="000000"/>
              </a:solidFill>
              <a:latin typeface="Poppins"/>
              <a:ea typeface="Poppins"/>
              <a:cs typeface="Poppins"/>
              <a:sym typeface="Poppins"/>
            </a:endParaRPr>
          </a:p>
          <a:p>
            <a:pPr algn="l">
              <a:lnSpc>
                <a:spcPts val="3536"/>
              </a:lnSpc>
            </a:pPr>
            <a:r>
              <a:rPr lang="en-US" sz="2525">
                <a:solidFill>
                  <a:srgbClr val="000000"/>
                </a:solidFill>
                <a:latin typeface="Poppins"/>
                <a:ea typeface="Poppins"/>
                <a:cs typeface="Poppins"/>
                <a:sym typeface="Poppins"/>
              </a:rPr>
              <a:t>Research indicates the public will see the issue as an honest mistake and offer grace.</a:t>
            </a:r>
          </a:p>
          <a:p>
            <a:pPr algn="l">
              <a:lnSpc>
                <a:spcPts val="3256"/>
              </a:lnSpc>
            </a:pPr>
            <a:endParaRPr lang="en-US" sz="2525">
              <a:solidFill>
                <a:srgbClr val="000000"/>
              </a:solidFill>
              <a:latin typeface="Poppins"/>
              <a:ea typeface="Poppins"/>
              <a:cs typeface="Poppins"/>
              <a:sym typeface="Poppins"/>
            </a:endParaRPr>
          </a:p>
          <a:p>
            <a:pPr algn="l">
              <a:lnSpc>
                <a:spcPts val="2836"/>
              </a:lnSpc>
            </a:pPr>
            <a:r>
              <a:rPr lang="en-US" sz="2025">
                <a:solidFill>
                  <a:srgbClr val="000000"/>
                </a:solidFill>
                <a:latin typeface="Poppins"/>
                <a:ea typeface="Poppins"/>
                <a:cs typeface="Poppins"/>
                <a:sym typeface="Poppins"/>
              </a:rPr>
              <a:t>Source: Good Enough for Government Work by Amy Lerman, pg. 187</a:t>
            </a:r>
          </a:p>
          <a:p>
            <a:pPr algn="l">
              <a:lnSpc>
                <a:spcPts val="3256"/>
              </a:lnSpc>
              <a:spcBef>
                <a:spcPct val="0"/>
              </a:spcBef>
            </a:pPr>
            <a:endParaRPr lang="en-US" sz="2025">
              <a:solidFill>
                <a:srgbClr val="000000"/>
              </a:solidFill>
              <a:latin typeface="Poppins"/>
              <a:ea typeface="Poppins"/>
              <a:cs typeface="Poppins"/>
              <a:sym typeface="Poppins"/>
            </a:endParaRPr>
          </a:p>
        </p:txBody>
      </p:sp>
      <p:grpSp>
        <p:nvGrpSpPr>
          <p:cNvPr id="5" name="Group 5"/>
          <p:cNvGrpSpPr/>
          <p:nvPr/>
        </p:nvGrpSpPr>
        <p:grpSpPr>
          <a:xfrm>
            <a:off x="1649280" y="806450"/>
            <a:ext cx="5728086" cy="8674100"/>
            <a:chOff x="0" y="0"/>
            <a:chExt cx="1508632" cy="2284537"/>
          </a:xfrm>
        </p:grpSpPr>
        <p:sp>
          <p:nvSpPr>
            <p:cNvPr id="6" name="Freeform 6"/>
            <p:cNvSpPr/>
            <p:nvPr/>
          </p:nvSpPr>
          <p:spPr>
            <a:xfrm>
              <a:off x="0" y="0"/>
              <a:ext cx="1508632" cy="2284537"/>
            </a:xfrm>
            <a:custGeom>
              <a:avLst/>
              <a:gdLst/>
              <a:ahLst/>
              <a:cxnLst/>
              <a:rect l="l" t="t" r="r" b="b"/>
              <a:pathLst>
                <a:path w="1508632" h="2284537">
                  <a:moveTo>
                    <a:pt x="68930" y="0"/>
                  </a:moveTo>
                  <a:lnTo>
                    <a:pt x="1439701" y="0"/>
                  </a:lnTo>
                  <a:cubicBezTo>
                    <a:pt x="1477770" y="0"/>
                    <a:pt x="1508632" y="30861"/>
                    <a:pt x="1508632" y="68930"/>
                  </a:cubicBezTo>
                  <a:lnTo>
                    <a:pt x="1508632" y="2215607"/>
                  </a:lnTo>
                  <a:cubicBezTo>
                    <a:pt x="1508632" y="2233888"/>
                    <a:pt x="1501369" y="2251421"/>
                    <a:pt x="1488442" y="2264347"/>
                  </a:cubicBezTo>
                  <a:cubicBezTo>
                    <a:pt x="1475515" y="2277274"/>
                    <a:pt x="1457983" y="2284537"/>
                    <a:pt x="1439701" y="2284537"/>
                  </a:cubicBezTo>
                  <a:lnTo>
                    <a:pt x="68930" y="2284537"/>
                  </a:lnTo>
                  <a:cubicBezTo>
                    <a:pt x="50649" y="2284537"/>
                    <a:pt x="33116" y="2277274"/>
                    <a:pt x="20189" y="2264347"/>
                  </a:cubicBezTo>
                  <a:cubicBezTo>
                    <a:pt x="7262" y="2251421"/>
                    <a:pt x="0" y="2233888"/>
                    <a:pt x="0" y="2215607"/>
                  </a:cubicBezTo>
                  <a:lnTo>
                    <a:pt x="0" y="68930"/>
                  </a:lnTo>
                  <a:cubicBezTo>
                    <a:pt x="0" y="50649"/>
                    <a:pt x="7262" y="33116"/>
                    <a:pt x="20189" y="20189"/>
                  </a:cubicBezTo>
                  <a:cubicBezTo>
                    <a:pt x="33116" y="7262"/>
                    <a:pt x="50649" y="0"/>
                    <a:pt x="68930" y="0"/>
                  </a:cubicBezTo>
                  <a:close/>
                </a:path>
              </a:pathLst>
            </a:custGeom>
            <a:solidFill>
              <a:srgbClr val="0E7DC2"/>
            </a:solidFill>
          </p:spPr>
          <p:txBody>
            <a:bodyPr/>
            <a:lstStyle/>
            <a:p>
              <a:endParaRPr lang="en-US"/>
            </a:p>
          </p:txBody>
        </p:sp>
        <p:sp>
          <p:nvSpPr>
            <p:cNvPr id="7" name="TextBox 7"/>
            <p:cNvSpPr txBox="1"/>
            <p:nvPr/>
          </p:nvSpPr>
          <p:spPr>
            <a:xfrm>
              <a:off x="0" y="-47625"/>
              <a:ext cx="1508632" cy="2332162"/>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1527000" y="1717003"/>
            <a:ext cx="4856091" cy="726257"/>
          </a:xfrm>
          <a:prstGeom prst="rect">
            <a:avLst/>
          </a:prstGeom>
        </p:spPr>
        <p:txBody>
          <a:bodyPr lIns="0" tIns="0" rIns="0" bIns="0" rtlCol="0" anchor="t">
            <a:spAutoFit/>
          </a:bodyPr>
          <a:lstStyle/>
          <a:p>
            <a:pPr algn="r">
              <a:lnSpc>
                <a:spcPts val="5645"/>
              </a:lnSpc>
              <a:spcBef>
                <a:spcPct val="0"/>
              </a:spcBef>
            </a:pPr>
            <a:r>
              <a:rPr lang="en-US" sz="4032">
                <a:solidFill>
                  <a:srgbClr val="FFFFFF"/>
                </a:solidFill>
                <a:latin typeface="Poppins"/>
                <a:ea typeface="Poppins"/>
                <a:cs typeface="Poppins"/>
                <a:sym typeface="Poppins"/>
              </a:rPr>
              <a:t>Responsibility</a:t>
            </a:r>
          </a:p>
        </p:txBody>
      </p:sp>
      <p:sp>
        <p:nvSpPr>
          <p:cNvPr id="9" name="TextBox 9"/>
          <p:cNvSpPr txBox="1"/>
          <p:nvPr/>
        </p:nvSpPr>
        <p:spPr>
          <a:xfrm>
            <a:off x="1527000" y="3410531"/>
            <a:ext cx="4856091" cy="717550"/>
          </a:xfrm>
          <a:prstGeom prst="rect">
            <a:avLst/>
          </a:prstGeom>
        </p:spPr>
        <p:txBody>
          <a:bodyPr lIns="0" tIns="0" rIns="0" bIns="0" rtlCol="0" anchor="t">
            <a:spAutoFit/>
          </a:bodyPr>
          <a:lstStyle/>
          <a:p>
            <a:pPr algn="r">
              <a:lnSpc>
                <a:spcPts val="5599"/>
              </a:lnSpc>
              <a:spcBef>
                <a:spcPct val="0"/>
              </a:spcBef>
            </a:pPr>
            <a:r>
              <a:rPr lang="en-US" sz="3999">
                <a:solidFill>
                  <a:srgbClr val="FFFFFF"/>
                </a:solidFill>
                <a:latin typeface="Poppins"/>
                <a:ea typeface="Poppins"/>
                <a:cs typeface="Poppins"/>
                <a:sym typeface="Poppins"/>
              </a:rPr>
              <a:t>Regret</a:t>
            </a:r>
          </a:p>
        </p:txBody>
      </p:sp>
      <p:sp>
        <p:nvSpPr>
          <p:cNvPr id="10" name="TextBox 10"/>
          <p:cNvSpPr txBox="1"/>
          <p:nvPr/>
        </p:nvSpPr>
        <p:spPr>
          <a:xfrm>
            <a:off x="1527000" y="5175002"/>
            <a:ext cx="4856091" cy="717550"/>
          </a:xfrm>
          <a:prstGeom prst="rect">
            <a:avLst/>
          </a:prstGeom>
        </p:spPr>
        <p:txBody>
          <a:bodyPr lIns="0" tIns="0" rIns="0" bIns="0" rtlCol="0" anchor="t">
            <a:spAutoFit/>
          </a:bodyPr>
          <a:lstStyle/>
          <a:p>
            <a:pPr algn="r">
              <a:lnSpc>
                <a:spcPts val="5599"/>
              </a:lnSpc>
              <a:spcBef>
                <a:spcPct val="0"/>
              </a:spcBef>
            </a:pPr>
            <a:r>
              <a:rPr lang="en-US" sz="3999">
                <a:solidFill>
                  <a:srgbClr val="FFFFFF"/>
                </a:solidFill>
                <a:latin typeface="Poppins"/>
                <a:ea typeface="Poppins"/>
                <a:cs typeface="Poppins"/>
                <a:sym typeface="Poppins"/>
              </a:rPr>
              <a:t>Reform</a:t>
            </a:r>
          </a:p>
        </p:txBody>
      </p:sp>
      <p:grpSp>
        <p:nvGrpSpPr>
          <p:cNvPr id="11" name="Group 11"/>
          <p:cNvGrpSpPr/>
          <p:nvPr/>
        </p:nvGrpSpPr>
        <p:grpSpPr>
          <a:xfrm>
            <a:off x="6653198" y="1445361"/>
            <a:ext cx="1298081" cy="1298081"/>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E5E5"/>
            </a:solidFill>
          </p:spPr>
          <p:txBody>
            <a:bodyPr/>
            <a:lstStyle/>
            <a:p>
              <a:endParaRPr lang="en-US"/>
            </a:p>
          </p:txBody>
        </p:sp>
        <p:sp>
          <p:nvSpPr>
            <p:cNvPr id="13" name="TextBox 13"/>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6661476" y="3222727"/>
            <a:ext cx="1289802" cy="1289802"/>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E5E5"/>
            </a:solidFill>
          </p:spPr>
          <p:txBody>
            <a:bodyPr/>
            <a:lstStyle/>
            <a:p>
              <a:endParaRPr lang="en-US"/>
            </a:p>
          </p:txBody>
        </p:sp>
        <p:sp>
          <p:nvSpPr>
            <p:cNvPr id="16" name="TextBox 16"/>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6764975" y="5018514"/>
            <a:ext cx="1205353" cy="1205353"/>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E5E5"/>
            </a:solidFill>
          </p:spPr>
          <p:txBody>
            <a:bodyPr/>
            <a:lstStyle/>
            <a:p>
              <a:endParaRPr lang="en-US"/>
            </a:p>
          </p:txBody>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6732902" y="1660771"/>
            <a:ext cx="1138671" cy="917605"/>
          </a:xfrm>
          <a:prstGeom prst="rect">
            <a:avLst/>
          </a:prstGeom>
        </p:spPr>
        <p:txBody>
          <a:bodyPr lIns="0" tIns="0" rIns="0" bIns="0" rtlCol="0" anchor="t">
            <a:spAutoFit/>
          </a:bodyPr>
          <a:lstStyle/>
          <a:p>
            <a:pPr algn="ctr">
              <a:lnSpc>
                <a:spcPts val="7644"/>
              </a:lnSpc>
            </a:pPr>
            <a:r>
              <a:rPr lang="en-US" sz="5460">
                <a:solidFill>
                  <a:srgbClr val="000000"/>
                </a:solidFill>
                <a:latin typeface="League Spartan"/>
                <a:ea typeface="League Spartan"/>
                <a:cs typeface="League Spartan"/>
                <a:sym typeface="League Spartan"/>
              </a:rPr>
              <a:t>1</a:t>
            </a:r>
          </a:p>
        </p:txBody>
      </p:sp>
      <p:sp>
        <p:nvSpPr>
          <p:cNvPr id="21" name="TextBox 21"/>
          <p:cNvSpPr txBox="1"/>
          <p:nvPr/>
        </p:nvSpPr>
        <p:spPr>
          <a:xfrm>
            <a:off x="6740672" y="3420056"/>
            <a:ext cx="1131410" cy="921886"/>
          </a:xfrm>
          <a:prstGeom prst="rect">
            <a:avLst/>
          </a:prstGeom>
        </p:spPr>
        <p:txBody>
          <a:bodyPr lIns="0" tIns="0" rIns="0" bIns="0" rtlCol="0" anchor="t">
            <a:spAutoFit/>
          </a:bodyPr>
          <a:lstStyle/>
          <a:p>
            <a:pPr algn="ctr">
              <a:lnSpc>
                <a:spcPts val="7596"/>
              </a:lnSpc>
            </a:pPr>
            <a:r>
              <a:rPr lang="en-US" sz="5425" b="1">
                <a:solidFill>
                  <a:srgbClr val="000000"/>
                </a:solidFill>
                <a:latin typeface="League Spartan"/>
                <a:ea typeface="League Spartan"/>
                <a:cs typeface="League Spartan"/>
                <a:sym typeface="League Spartan"/>
              </a:rPr>
              <a:t>2</a:t>
            </a:r>
          </a:p>
        </p:txBody>
      </p:sp>
      <p:sp>
        <p:nvSpPr>
          <p:cNvPr id="22" name="TextBox 22"/>
          <p:cNvSpPr txBox="1"/>
          <p:nvPr/>
        </p:nvSpPr>
        <p:spPr>
          <a:xfrm>
            <a:off x="6838986" y="5205946"/>
            <a:ext cx="1057331" cy="858861"/>
          </a:xfrm>
          <a:prstGeom prst="rect">
            <a:avLst/>
          </a:prstGeom>
        </p:spPr>
        <p:txBody>
          <a:bodyPr lIns="0" tIns="0" rIns="0" bIns="0" rtlCol="0" anchor="t">
            <a:spAutoFit/>
          </a:bodyPr>
          <a:lstStyle/>
          <a:p>
            <a:pPr algn="ctr">
              <a:lnSpc>
                <a:spcPts val="7098"/>
              </a:lnSpc>
            </a:pPr>
            <a:r>
              <a:rPr lang="en-US" sz="5070">
                <a:solidFill>
                  <a:srgbClr val="000000"/>
                </a:solidFill>
                <a:latin typeface="League Spartan"/>
                <a:ea typeface="League Spartan"/>
                <a:cs typeface="League Spartan"/>
                <a:sym typeface="League Spartan"/>
              </a:rPr>
              <a:t>3</a:t>
            </a:r>
          </a:p>
        </p:txBody>
      </p:sp>
      <p:grpSp>
        <p:nvGrpSpPr>
          <p:cNvPr id="23" name="Group 23"/>
          <p:cNvGrpSpPr/>
          <p:nvPr/>
        </p:nvGrpSpPr>
        <p:grpSpPr>
          <a:xfrm>
            <a:off x="6755450" y="6747742"/>
            <a:ext cx="1205353" cy="1205353"/>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E5E5"/>
            </a:solidFill>
          </p:spPr>
          <p:txBody>
            <a:bodyPr/>
            <a:lstStyle/>
            <a:p>
              <a:endParaRPr lang="en-US"/>
            </a:p>
          </p:txBody>
        </p:sp>
        <p:sp>
          <p:nvSpPr>
            <p:cNvPr id="25" name="TextBox 25"/>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26" name="TextBox 26"/>
          <p:cNvSpPr txBox="1"/>
          <p:nvPr/>
        </p:nvSpPr>
        <p:spPr>
          <a:xfrm>
            <a:off x="6829461" y="6935174"/>
            <a:ext cx="1057331" cy="858861"/>
          </a:xfrm>
          <a:prstGeom prst="rect">
            <a:avLst/>
          </a:prstGeom>
        </p:spPr>
        <p:txBody>
          <a:bodyPr lIns="0" tIns="0" rIns="0" bIns="0" rtlCol="0" anchor="t">
            <a:spAutoFit/>
          </a:bodyPr>
          <a:lstStyle/>
          <a:p>
            <a:pPr algn="ctr">
              <a:lnSpc>
                <a:spcPts val="7098"/>
              </a:lnSpc>
            </a:pPr>
            <a:r>
              <a:rPr lang="en-US" sz="5070">
                <a:solidFill>
                  <a:srgbClr val="000000"/>
                </a:solidFill>
                <a:latin typeface="League Spartan"/>
                <a:ea typeface="League Spartan"/>
                <a:cs typeface="League Spartan"/>
                <a:sym typeface="League Spartan"/>
              </a:rPr>
              <a:t>4</a:t>
            </a:r>
          </a:p>
        </p:txBody>
      </p:sp>
      <p:sp>
        <p:nvSpPr>
          <p:cNvPr id="27" name="TextBox 27"/>
          <p:cNvSpPr txBox="1"/>
          <p:nvPr/>
        </p:nvSpPr>
        <p:spPr>
          <a:xfrm>
            <a:off x="1527000" y="6916124"/>
            <a:ext cx="4856091" cy="726257"/>
          </a:xfrm>
          <a:prstGeom prst="rect">
            <a:avLst/>
          </a:prstGeom>
        </p:spPr>
        <p:txBody>
          <a:bodyPr lIns="0" tIns="0" rIns="0" bIns="0" rtlCol="0" anchor="t">
            <a:spAutoFit/>
          </a:bodyPr>
          <a:lstStyle/>
          <a:p>
            <a:pPr algn="r">
              <a:lnSpc>
                <a:spcPts val="5645"/>
              </a:lnSpc>
              <a:spcBef>
                <a:spcPct val="0"/>
              </a:spcBef>
            </a:pPr>
            <a:r>
              <a:rPr lang="en-US" sz="4032">
                <a:solidFill>
                  <a:srgbClr val="FFFFFF"/>
                </a:solidFill>
                <a:latin typeface="Poppins"/>
                <a:ea typeface="Poppins"/>
                <a:cs typeface="Poppins"/>
                <a:sym typeface="Poppins"/>
              </a:rPr>
              <a:t>Restitution</a:t>
            </a:r>
          </a:p>
        </p:txBody>
      </p:sp>
      <p:sp>
        <p:nvSpPr>
          <p:cNvPr id="28" name="TextBox 28"/>
          <p:cNvSpPr txBox="1"/>
          <p:nvPr/>
        </p:nvSpPr>
        <p:spPr>
          <a:xfrm>
            <a:off x="12194570" y="417259"/>
            <a:ext cx="3730377" cy="332740"/>
          </a:xfrm>
          <a:prstGeom prst="rect">
            <a:avLst/>
          </a:prstGeom>
        </p:spPr>
        <p:txBody>
          <a:bodyPr lIns="0" tIns="0" rIns="0" bIns="0" rtlCol="0" anchor="t">
            <a:spAutoFit/>
          </a:bodyPr>
          <a:lstStyle/>
          <a:p>
            <a:pPr algn="ctr">
              <a:lnSpc>
                <a:spcPts val="2659"/>
              </a:lnSpc>
              <a:spcBef>
                <a:spcPct val="0"/>
              </a:spcBef>
            </a:pPr>
            <a:r>
              <a:rPr lang="en-US" sz="1899">
                <a:solidFill>
                  <a:srgbClr val="0E7DC2"/>
                </a:solidFill>
                <a:latin typeface="Archivo Black"/>
                <a:ea typeface="Archivo Black"/>
                <a:cs typeface="Archivo Black"/>
                <a:sym typeface="Archivo Black"/>
              </a:rPr>
              <a:t>Advice from media and PIOs</a:t>
            </a:r>
          </a:p>
        </p:txBody>
      </p:sp>
      <p:sp>
        <p:nvSpPr>
          <p:cNvPr id="29" name="Freeform 29"/>
          <p:cNvSpPr/>
          <p:nvPr/>
        </p:nvSpPr>
        <p:spPr>
          <a:xfrm>
            <a:off x="15468444" y="8784964"/>
            <a:ext cx="2819556" cy="1505008"/>
          </a:xfrm>
          <a:custGeom>
            <a:avLst/>
            <a:gdLst/>
            <a:ahLst/>
            <a:cxnLst/>
            <a:rect l="l" t="t" r="r" b="b"/>
            <a:pathLst>
              <a:path w="2819556" h="1505008">
                <a:moveTo>
                  <a:pt x="0" y="0"/>
                </a:moveTo>
                <a:lnTo>
                  <a:pt x="2819556" y="0"/>
                </a:lnTo>
                <a:lnTo>
                  <a:pt x="2819556" y="1505009"/>
                </a:lnTo>
                <a:lnTo>
                  <a:pt x="0" y="1505009"/>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130300" y="4057750"/>
            <a:ext cx="3086100" cy="2171499"/>
            <a:chOff x="0" y="0"/>
            <a:chExt cx="812800" cy="571917"/>
          </a:xfrm>
        </p:grpSpPr>
        <p:sp>
          <p:nvSpPr>
            <p:cNvPr id="4" name="Freeform 4"/>
            <p:cNvSpPr/>
            <p:nvPr/>
          </p:nvSpPr>
          <p:spPr>
            <a:xfrm>
              <a:off x="0" y="0"/>
              <a:ext cx="812800" cy="571917"/>
            </a:xfrm>
            <a:custGeom>
              <a:avLst/>
              <a:gdLst/>
              <a:ahLst/>
              <a:cxnLst/>
              <a:rect l="l" t="t" r="r" b="b"/>
              <a:pathLst>
                <a:path w="812800" h="571917">
                  <a:moveTo>
                    <a:pt x="609600" y="0"/>
                  </a:moveTo>
                  <a:cubicBezTo>
                    <a:pt x="721824" y="0"/>
                    <a:pt x="812800" y="128028"/>
                    <a:pt x="812800" y="285959"/>
                  </a:cubicBezTo>
                  <a:cubicBezTo>
                    <a:pt x="812800" y="443889"/>
                    <a:pt x="721824" y="571917"/>
                    <a:pt x="609600" y="571917"/>
                  </a:cubicBezTo>
                  <a:lnTo>
                    <a:pt x="203200" y="571917"/>
                  </a:lnTo>
                  <a:cubicBezTo>
                    <a:pt x="90976" y="571917"/>
                    <a:pt x="0" y="443889"/>
                    <a:pt x="0" y="285959"/>
                  </a:cubicBezTo>
                  <a:cubicBezTo>
                    <a:pt x="0" y="128028"/>
                    <a:pt x="90976" y="0"/>
                    <a:pt x="203200" y="0"/>
                  </a:cubicBezTo>
                  <a:close/>
                </a:path>
              </a:pathLst>
            </a:custGeom>
            <a:solidFill>
              <a:srgbClr val="0E7DC2"/>
            </a:solidFill>
          </p:spPr>
          <p:txBody>
            <a:bodyPr/>
            <a:lstStyle/>
            <a:p>
              <a:endParaRPr lang="en-US"/>
            </a:p>
          </p:txBody>
        </p:sp>
        <p:sp>
          <p:nvSpPr>
            <p:cNvPr id="5" name="TextBox 5"/>
            <p:cNvSpPr txBox="1"/>
            <p:nvPr/>
          </p:nvSpPr>
          <p:spPr>
            <a:xfrm>
              <a:off x="0" y="-47625"/>
              <a:ext cx="812800" cy="619542"/>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6467343" y="4057750"/>
            <a:ext cx="3086100" cy="2171499"/>
            <a:chOff x="0" y="0"/>
            <a:chExt cx="812800" cy="571917"/>
          </a:xfrm>
        </p:grpSpPr>
        <p:sp>
          <p:nvSpPr>
            <p:cNvPr id="7" name="Freeform 7"/>
            <p:cNvSpPr/>
            <p:nvPr/>
          </p:nvSpPr>
          <p:spPr>
            <a:xfrm>
              <a:off x="0" y="0"/>
              <a:ext cx="812800" cy="571917"/>
            </a:xfrm>
            <a:custGeom>
              <a:avLst/>
              <a:gdLst/>
              <a:ahLst/>
              <a:cxnLst/>
              <a:rect l="l" t="t" r="r" b="b"/>
              <a:pathLst>
                <a:path w="812800" h="571917">
                  <a:moveTo>
                    <a:pt x="609600" y="0"/>
                  </a:moveTo>
                  <a:cubicBezTo>
                    <a:pt x="721824" y="0"/>
                    <a:pt x="812800" y="128028"/>
                    <a:pt x="812800" y="285959"/>
                  </a:cubicBezTo>
                  <a:cubicBezTo>
                    <a:pt x="812800" y="443889"/>
                    <a:pt x="721824" y="571917"/>
                    <a:pt x="609600" y="571917"/>
                  </a:cubicBezTo>
                  <a:lnTo>
                    <a:pt x="203200" y="571917"/>
                  </a:lnTo>
                  <a:cubicBezTo>
                    <a:pt x="90976" y="571917"/>
                    <a:pt x="0" y="443889"/>
                    <a:pt x="0" y="285959"/>
                  </a:cubicBezTo>
                  <a:cubicBezTo>
                    <a:pt x="0" y="128028"/>
                    <a:pt x="90976" y="0"/>
                    <a:pt x="203200" y="0"/>
                  </a:cubicBezTo>
                  <a:close/>
                </a:path>
              </a:pathLst>
            </a:custGeom>
            <a:solidFill>
              <a:srgbClr val="0E7DC2"/>
            </a:solidFill>
          </p:spPr>
          <p:txBody>
            <a:bodyPr/>
            <a:lstStyle/>
            <a:p>
              <a:endParaRPr lang="en-US"/>
            </a:p>
          </p:txBody>
        </p:sp>
        <p:sp>
          <p:nvSpPr>
            <p:cNvPr id="8" name="TextBox 8"/>
            <p:cNvSpPr txBox="1"/>
            <p:nvPr/>
          </p:nvSpPr>
          <p:spPr>
            <a:xfrm>
              <a:off x="0" y="-47625"/>
              <a:ext cx="812800" cy="619542"/>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5190836" y="8695692"/>
            <a:ext cx="2819556" cy="1505008"/>
          </a:xfrm>
          <a:custGeom>
            <a:avLst/>
            <a:gdLst/>
            <a:ahLst/>
            <a:cxnLst/>
            <a:rect l="l" t="t" r="r" b="b"/>
            <a:pathLst>
              <a:path w="2819556" h="1505008">
                <a:moveTo>
                  <a:pt x="0" y="0"/>
                </a:moveTo>
                <a:lnTo>
                  <a:pt x="2819557" y="0"/>
                </a:lnTo>
                <a:lnTo>
                  <a:pt x="2819557" y="1505008"/>
                </a:lnTo>
                <a:lnTo>
                  <a:pt x="0" y="1505008"/>
                </a:lnTo>
                <a:lnTo>
                  <a:pt x="0" y="0"/>
                </a:lnTo>
                <a:close/>
              </a:path>
            </a:pathLst>
          </a:custGeom>
          <a:blipFill>
            <a:blip r:embed="rId3"/>
            <a:stretch>
              <a:fillRect/>
            </a:stretch>
          </a:blipFill>
        </p:spPr>
        <p:txBody>
          <a:bodyPr/>
          <a:lstStyle/>
          <a:p>
            <a:endParaRPr lang="en-US"/>
          </a:p>
        </p:txBody>
      </p:sp>
      <p:sp>
        <p:nvSpPr>
          <p:cNvPr id="10" name="TextBox 10"/>
          <p:cNvSpPr txBox="1"/>
          <p:nvPr/>
        </p:nvSpPr>
        <p:spPr>
          <a:xfrm>
            <a:off x="1955800" y="4621211"/>
            <a:ext cx="14511543" cy="1203328"/>
          </a:xfrm>
          <a:prstGeom prst="rect">
            <a:avLst/>
          </a:prstGeom>
        </p:spPr>
        <p:txBody>
          <a:bodyPr lIns="0" tIns="0" rIns="0" bIns="0" rtlCol="0" anchor="t">
            <a:spAutoFit/>
          </a:bodyPr>
          <a:lstStyle/>
          <a:p>
            <a:pPr algn="ctr">
              <a:lnSpc>
                <a:spcPts val="9799"/>
              </a:lnSpc>
              <a:spcBef>
                <a:spcPct val="0"/>
              </a:spcBef>
            </a:pPr>
            <a:r>
              <a:rPr lang="en-US" sz="6999">
                <a:solidFill>
                  <a:srgbClr val="FF3131"/>
                </a:solidFill>
                <a:latin typeface="Archivo Black"/>
                <a:ea typeface="Archivo Black"/>
                <a:cs typeface="Archivo Black"/>
                <a:sym typeface="Archivo Black"/>
              </a:rPr>
              <a:t>Build your foundation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130300" y="4057750"/>
            <a:ext cx="3086100" cy="2171499"/>
            <a:chOff x="0" y="0"/>
            <a:chExt cx="812800" cy="571917"/>
          </a:xfrm>
        </p:grpSpPr>
        <p:sp>
          <p:nvSpPr>
            <p:cNvPr id="4" name="Freeform 4"/>
            <p:cNvSpPr/>
            <p:nvPr/>
          </p:nvSpPr>
          <p:spPr>
            <a:xfrm>
              <a:off x="0" y="0"/>
              <a:ext cx="812800" cy="571917"/>
            </a:xfrm>
            <a:custGeom>
              <a:avLst/>
              <a:gdLst/>
              <a:ahLst/>
              <a:cxnLst/>
              <a:rect l="l" t="t" r="r" b="b"/>
              <a:pathLst>
                <a:path w="812800" h="571917">
                  <a:moveTo>
                    <a:pt x="609600" y="0"/>
                  </a:moveTo>
                  <a:cubicBezTo>
                    <a:pt x="721824" y="0"/>
                    <a:pt x="812800" y="128028"/>
                    <a:pt x="812800" y="285959"/>
                  </a:cubicBezTo>
                  <a:cubicBezTo>
                    <a:pt x="812800" y="443889"/>
                    <a:pt x="721824" y="571917"/>
                    <a:pt x="609600" y="571917"/>
                  </a:cubicBezTo>
                  <a:lnTo>
                    <a:pt x="203200" y="571917"/>
                  </a:lnTo>
                  <a:cubicBezTo>
                    <a:pt x="90976" y="571917"/>
                    <a:pt x="0" y="443889"/>
                    <a:pt x="0" y="285959"/>
                  </a:cubicBezTo>
                  <a:cubicBezTo>
                    <a:pt x="0" y="128028"/>
                    <a:pt x="90976" y="0"/>
                    <a:pt x="203200" y="0"/>
                  </a:cubicBezTo>
                  <a:close/>
                </a:path>
              </a:pathLst>
            </a:custGeom>
            <a:solidFill>
              <a:srgbClr val="0E7DC2"/>
            </a:solidFill>
          </p:spPr>
          <p:txBody>
            <a:bodyPr/>
            <a:lstStyle/>
            <a:p>
              <a:endParaRPr lang="en-US"/>
            </a:p>
          </p:txBody>
        </p:sp>
        <p:sp>
          <p:nvSpPr>
            <p:cNvPr id="5" name="TextBox 5"/>
            <p:cNvSpPr txBox="1"/>
            <p:nvPr/>
          </p:nvSpPr>
          <p:spPr>
            <a:xfrm>
              <a:off x="0" y="-47625"/>
              <a:ext cx="812800" cy="619542"/>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6467343" y="4057750"/>
            <a:ext cx="3086100" cy="2171499"/>
            <a:chOff x="0" y="0"/>
            <a:chExt cx="812800" cy="571917"/>
          </a:xfrm>
        </p:grpSpPr>
        <p:sp>
          <p:nvSpPr>
            <p:cNvPr id="7" name="Freeform 7"/>
            <p:cNvSpPr/>
            <p:nvPr/>
          </p:nvSpPr>
          <p:spPr>
            <a:xfrm>
              <a:off x="0" y="0"/>
              <a:ext cx="812800" cy="571917"/>
            </a:xfrm>
            <a:custGeom>
              <a:avLst/>
              <a:gdLst/>
              <a:ahLst/>
              <a:cxnLst/>
              <a:rect l="l" t="t" r="r" b="b"/>
              <a:pathLst>
                <a:path w="812800" h="571917">
                  <a:moveTo>
                    <a:pt x="609600" y="0"/>
                  </a:moveTo>
                  <a:cubicBezTo>
                    <a:pt x="721824" y="0"/>
                    <a:pt x="812800" y="128028"/>
                    <a:pt x="812800" y="285959"/>
                  </a:cubicBezTo>
                  <a:cubicBezTo>
                    <a:pt x="812800" y="443889"/>
                    <a:pt x="721824" y="571917"/>
                    <a:pt x="609600" y="571917"/>
                  </a:cubicBezTo>
                  <a:lnTo>
                    <a:pt x="203200" y="571917"/>
                  </a:lnTo>
                  <a:cubicBezTo>
                    <a:pt x="90976" y="571917"/>
                    <a:pt x="0" y="443889"/>
                    <a:pt x="0" y="285959"/>
                  </a:cubicBezTo>
                  <a:cubicBezTo>
                    <a:pt x="0" y="128028"/>
                    <a:pt x="90976" y="0"/>
                    <a:pt x="203200" y="0"/>
                  </a:cubicBezTo>
                  <a:close/>
                </a:path>
              </a:pathLst>
            </a:custGeom>
            <a:solidFill>
              <a:srgbClr val="0E7DC2"/>
            </a:solidFill>
          </p:spPr>
          <p:txBody>
            <a:bodyPr/>
            <a:lstStyle/>
            <a:p>
              <a:endParaRPr lang="en-US"/>
            </a:p>
          </p:txBody>
        </p:sp>
        <p:sp>
          <p:nvSpPr>
            <p:cNvPr id="8" name="TextBox 8"/>
            <p:cNvSpPr txBox="1"/>
            <p:nvPr/>
          </p:nvSpPr>
          <p:spPr>
            <a:xfrm>
              <a:off x="0" y="-47625"/>
              <a:ext cx="812800" cy="619542"/>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5190836" y="8695692"/>
            <a:ext cx="2819556" cy="1505008"/>
          </a:xfrm>
          <a:custGeom>
            <a:avLst/>
            <a:gdLst/>
            <a:ahLst/>
            <a:cxnLst/>
            <a:rect l="l" t="t" r="r" b="b"/>
            <a:pathLst>
              <a:path w="2819556" h="1505008">
                <a:moveTo>
                  <a:pt x="0" y="0"/>
                </a:moveTo>
                <a:lnTo>
                  <a:pt x="2819557" y="0"/>
                </a:lnTo>
                <a:lnTo>
                  <a:pt x="2819557" y="1505008"/>
                </a:lnTo>
                <a:lnTo>
                  <a:pt x="0" y="1505008"/>
                </a:lnTo>
                <a:lnTo>
                  <a:pt x="0" y="0"/>
                </a:lnTo>
                <a:close/>
              </a:path>
            </a:pathLst>
          </a:custGeom>
          <a:blipFill>
            <a:blip r:embed="rId3"/>
            <a:stretch>
              <a:fillRect/>
            </a:stretch>
          </a:blipFill>
        </p:spPr>
        <p:txBody>
          <a:bodyPr/>
          <a:lstStyle/>
          <a:p>
            <a:endParaRPr lang="en-US"/>
          </a:p>
        </p:txBody>
      </p:sp>
      <p:sp>
        <p:nvSpPr>
          <p:cNvPr id="10" name="TextBox 10"/>
          <p:cNvSpPr txBox="1"/>
          <p:nvPr/>
        </p:nvSpPr>
        <p:spPr>
          <a:xfrm>
            <a:off x="2353121" y="4621211"/>
            <a:ext cx="13581757" cy="1203328"/>
          </a:xfrm>
          <a:prstGeom prst="rect">
            <a:avLst/>
          </a:prstGeom>
        </p:spPr>
        <p:txBody>
          <a:bodyPr lIns="0" tIns="0" rIns="0" bIns="0" rtlCol="0" anchor="t">
            <a:spAutoFit/>
          </a:bodyPr>
          <a:lstStyle/>
          <a:p>
            <a:pPr algn="ctr">
              <a:lnSpc>
                <a:spcPts val="9799"/>
              </a:lnSpc>
              <a:spcBef>
                <a:spcPct val="0"/>
              </a:spcBef>
            </a:pPr>
            <a:r>
              <a:rPr lang="en-US" sz="6999">
                <a:solidFill>
                  <a:srgbClr val="FF3131"/>
                </a:solidFill>
                <a:latin typeface="Archivo Black"/>
                <a:ea typeface="Archivo Black"/>
                <a:cs typeface="Archivo Black"/>
                <a:sym typeface="Archivo Black"/>
              </a:rPr>
              <a:t>Managing your social media</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15468444" y="8781992"/>
            <a:ext cx="2819556" cy="1505008"/>
          </a:xfrm>
          <a:custGeom>
            <a:avLst/>
            <a:gdLst/>
            <a:ahLst/>
            <a:cxnLst/>
            <a:rect l="l" t="t" r="r" b="b"/>
            <a:pathLst>
              <a:path w="2819556" h="1505008">
                <a:moveTo>
                  <a:pt x="0" y="0"/>
                </a:moveTo>
                <a:lnTo>
                  <a:pt x="2819556" y="0"/>
                </a:lnTo>
                <a:lnTo>
                  <a:pt x="2819556" y="1505008"/>
                </a:lnTo>
                <a:lnTo>
                  <a:pt x="0" y="1505008"/>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970541" y="2006345"/>
            <a:ext cx="1601933" cy="6466659"/>
            <a:chOff x="0" y="0"/>
            <a:chExt cx="421908" cy="1703153"/>
          </a:xfrm>
        </p:grpSpPr>
        <p:sp>
          <p:nvSpPr>
            <p:cNvPr id="5" name="Freeform 5"/>
            <p:cNvSpPr/>
            <p:nvPr/>
          </p:nvSpPr>
          <p:spPr>
            <a:xfrm>
              <a:off x="0" y="0"/>
              <a:ext cx="421908" cy="1703153"/>
            </a:xfrm>
            <a:custGeom>
              <a:avLst/>
              <a:gdLst/>
              <a:ahLst/>
              <a:cxnLst/>
              <a:rect l="l" t="t" r="r" b="b"/>
              <a:pathLst>
                <a:path w="421908" h="1703153">
                  <a:moveTo>
                    <a:pt x="210954" y="0"/>
                  </a:moveTo>
                  <a:lnTo>
                    <a:pt x="210954" y="0"/>
                  </a:lnTo>
                  <a:cubicBezTo>
                    <a:pt x="266903" y="0"/>
                    <a:pt x="320560" y="22225"/>
                    <a:pt x="360121" y="61787"/>
                  </a:cubicBezTo>
                  <a:cubicBezTo>
                    <a:pt x="399683" y="101349"/>
                    <a:pt x="421908" y="155006"/>
                    <a:pt x="421908" y="210954"/>
                  </a:cubicBezTo>
                  <a:lnTo>
                    <a:pt x="421908" y="1492199"/>
                  </a:lnTo>
                  <a:cubicBezTo>
                    <a:pt x="421908" y="1548147"/>
                    <a:pt x="399683" y="1601804"/>
                    <a:pt x="360121" y="1641366"/>
                  </a:cubicBezTo>
                  <a:cubicBezTo>
                    <a:pt x="320560" y="1680928"/>
                    <a:pt x="266903" y="1703153"/>
                    <a:pt x="210954" y="1703153"/>
                  </a:cubicBezTo>
                  <a:lnTo>
                    <a:pt x="210954" y="1703153"/>
                  </a:lnTo>
                  <a:cubicBezTo>
                    <a:pt x="155006" y="1703153"/>
                    <a:pt x="101349" y="1680928"/>
                    <a:pt x="61787" y="1641366"/>
                  </a:cubicBezTo>
                  <a:cubicBezTo>
                    <a:pt x="22225" y="1601804"/>
                    <a:pt x="0" y="1548147"/>
                    <a:pt x="0" y="1492199"/>
                  </a:cubicBezTo>
                  <a:lnTo>
                    <a:pt x="0" y="210954"/>
                  </a:lnTo>
                  <a:cubicBezTo>
                    <a:pt x="0" y="155006"/>
                    <a:pt x="22225" y="101349"/>
                    <a:pt x="61787" y="61787"/>
                  </a:cubicBezTo>
                  <a:cubicBezTo>
                    <a:pt x="101349" y="22225"/>
                    <a:pt x="155006" y="0"/>
                    <a:pt x="210954" y="0"/>
                  </a:cubicBezTo>
                  <a:close/>
                </a:path>
              </a:pathLst>
            </a:custGeom>
            <a:solidFill>
              <a:srgbClr val="0E7DC2"/>
            </a:solidFill>
          </p:spPr>
          <p:txBody>
            <a:bodyPr/>
            <a:lstStyle/>
            <a:p>
              <a:endParaRPr lang="en-US"/>
            </a:p>
          </p:txBody>
        </p:sp>
        <p:sp>
          <p:nvSpPr>
            <p:cNvPr id="6" name="TextBox 6"/>
            <p:cNvSpPr txBox="1"/>
            <p:nvPr/>
          </p:nvSpPr>
          <p:spPr>
            <a:xfrm>
              <a:off x="0" y="-47625"/>
              <a:ext cx="421908" cy="175077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2113035" y="1585475"/>
            <a:ext cx="8873686" cy="7359879"/>
          </a:xfrm>
          <a:custGeom>
            <a:avLst/>
            <a:gdLst/>
            <a:ahLst/>
            <a:cxnLst/>
            <a:rect l="l" t="t" r="r" b="b"/>
            <a:pathLst>
              <a:path w="8873686" h="7359879">
                <a:moveTo>
                  <a:pt x="0" y="0"/>
                </a:moveTo>
                <a:lnTo>
                  <a:pt x="8873686" y="0"/>
                </a:lnTo>
                <a:lnTo>
                  <a:pt x="8873686" y="7359880"/>
                </a:lnTo>
                <a:lnTo>
                  <a:pt x="0" y="7359880"/>
                </a:lnTo>
                <a:lnTo>
                  <a:pt x="0" y="0"/>
                </a:lnTo>
                <a:close/>
              </a:path>
            </a:pathLst>
          </a:custGeom>
          <a:blipFill>
            <a:blip r:embed="rId4"/>
            <a:stretch>
              <a:fillRect l="-7661" r="-16749"/>
            </a:stretch>
          </a:blipFill>
        </p:spPr>
        <p:txBody>
          <a:bodyPr/>
          <a:lstStyle/>
          <a:p>
            <a:endParaRPr lang="en-US"/>
          </a:p>
        </p:txBody>
      </p:sp>
      <p:sp>
        <p:nvSpPr>
          <p:cNvPr id="8" name="TextBox 8"/>
          <p:cNvSpPr txBox="1"/>
          <p:nvPr/>
        </p:nvSpPr>
        <p:spPr>
          <a:xfrm>
            <a:off x="12142188" y="1872497"/>
            <a:ext cx="5235676" cy="2797773"/>
          </a:xfrm>
          <a:prstGeom prst="rect">
            <a:avLst/>
          </a:prstGeom>
        </p:spPr>
        <p:txBody>
          <a:bodyPr lIns="0" tIns="0" rIns="0" bIns="0" rtlCol="0" anchor="t">
            <a:spAutoFit/>
          </a:bodyPr>
          <a:lstStyle/>
          <a:p>
            <a:pPr algn="l">
              <a:lnSpc>
                <a:spcPts val="7492"/>
              </a:lnSpc>
            </a:pPr>
            <a:r>
              <a:rPr lang="en-US" sz="5351">
                <a:solidFill>
                  <a:srgbClr val="000000"/>
                </a:solidFill>
                <a:latin typeface="Roboto"/>
                <a:ea typeface="Roboto"/>
                <a:cs typeface="Roboto"/>
                <a:sym typeface="Roboto"/>
              </a:rPr>
              <a:t>UNFORTUNATE REALITIES OF SOCIAL MEDIA</a:t>
            </a:r>
          </a:p>
        </p:txBody>
      </p:sp>
      <p:sp>
        <p:nvSpPr>
          <p:cNvPr id="9" name="TextBox 9"/>
          <p:cNvSpPr txBox="1"/>
          <p:nvPr/>
        </p:nvSpPr>
        <p:spPr>
          <a:xfrm>
            <a:off x="11988651" y="5120502"/>
            <a:ext cx="5634574" cy="3189226"/>
          </a:xfrm>
          <a:prstGeom prst="rect">
            <a:avLst/>
          </a:prstGeom>
        </p:spPr>
        <p:txBody>
          <a:bodyPr lIns="0" tIns="0" rIns="0" bIns="0" rtlCol="0" anchor="t">
            <a:spAutoFit/>
          </a:bodyPr>
          <a:lstStyle/>
          <a:p>
            <a:pPr marL="458997" lvl="1" indent="-229499" algn="l">
              <a:lnSpc>
                <a:spcPts val="3614"/>
              </a:lnSpc>
              <a:buFont typeface="Arial"/>
              <a:buChar char="•"/>
            </a:pPr>
            <a:r>
              <a:rPr lang="en-US" sz="2125">
                <a:solidFill>
                  <a:srgbClr val="000000"/>
                </a:solidFill>
                <a:latin typeface="Poppins"/>
                <a:ea typeface="Poppins"/>
                <a:cs typeface="Poppins"/>
                <a:sym typeface="Poppins"/>
              </a:rPr>
              <a:t>Can amplify the worst of our emotions</a:t>
            </a:r>
          </a:p>
          <a:p>
            <a:pPr marL="458997" lvl="1" indent="-229499" algn="l">
              <a:lnSpc>
                <a:spcPts val="3614"/>
              </a:lnSpc>
              <a:buFont typeface="Arial"/>
              <a:buChar char="•"/>
            </a:pPr>
            <a:r>
              <a:rPr lang="en-US" sz="2125">
                <a:solidFill>
                  <a:srgbClr val="000000"/>
                </a:solidFill>
                <a:latin typeface="Poppins"/>
                <a:ea typeface="Poppins"/>
                <a:cs typeface="Poppins"/>
                <a:sym typeface="Poppins"/>
              </a:rPr>
              <a:t>As never before in human history, it provides a platform for people to instigate trouble.</a:t>
            </a:r>
          </a:p>
          <a:p>
            <a:pPr marL="458997" lvl="1" indent="-229499" algn="l">
              <a:lnSpc>
                <a:spcPts val="3614"/>
              </a:lnSpc>
              <a:buFont typeface="Arial"/>
              <a:buChar char="•"/>
            </a:pPr>
            <a:r>
              <a:rPr lang="en-US" sz="2125">
                <a:solidFill>
                  <a:srgbClr val="000000"/>
                </a:solidFill>
                <a:latin typeface="Poppins"/>
                <a:ea typeface="Poppins"/>
                <a:cs typeface="Poppins"/>
                <a:sym typeface="Poppins"/>
              </a:rPr>
              <a:t>The year 2009 changed our society: “like”, “follow”, and “repost/ share” buttons</a:t>
            </a:r>
          </a:p>
        </p:txBody>
      </p:sp>
      <p:sp>
        <p:nvSpPr>
          <p:cNvPr id="10" name="TextBox 10"/>
          <p:cNvSpPr txBox="1"/>
          <p:nvPr/>
        </p:nvSpPr>
        <p:spPr>
          <a:xfrm>
            <a:off x="1028700" y="497128"/>
            <a:ext cx="3686175" cy="332740"/>
          </a:xfrm>
          <a:prstGeom prst="rect">
            <a:avLst/>
          </a:prstGeom>
        </p:spPr>
        <p:txBody>
          <a:bodyPr lIns="0" tIns="0" rIns="0" bIns="0" rtlCol="0" anchor="t">
            <a:spAutoFit/>
          </a:bodyPr>
          <a:lstStyle/>
          <a:p>
            <a:pPr algn="ctr">
              <a:lnSpc>
                <a:spcPts val="2659"/>
              </a:lnSpc>
              <a:spcBef>
                <a:spcPct val="0"/>
              </a:spcBef>
            </a:pPr>
            <a:r>
              <a:rPr lang="en-US" sz="1899">
                <a:solidFill>
                  <a:srgbClr val="0E7DC2"/>
                </a:solidFill>
                <a:latin typeface="Archivo Black"/>
                <a:ea typeface="Archivo Black"/>
                <a:cs typeface="Archivo Black"/>
                <a:sym typeface="Archivo Black"/>
              </a:rPr>
              <a:t>Managing your social media</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15190836" y="8695692"/>
            <a:ext cx="2819556" cy="1505008"/>
          </a:xfrm>
          <a:custGeom>
            <a:avLst/>
            <a:gdLst/>
            <a:ahLst/>
            <a:cxnLst/>
            <a:rect l="l" t="t" r="r" b="b"/>
            <a:pathLst>
              <a:path w="2819556" h="1505008">
                <a:moveTo>
                  <a:pt x="0" y="0"/>
                </a:moveTo>
                <a:lnTo>
                  <a:pt x="2819557" y="0"/>
                </a:lnTo>
                <a:lnTo>
                  <a:pt x="2819557" y="1505008"/>
                </a:lnTo>
                <a:lnTo>
                  <a:pt x="0" y="1505008"/>
                </a:lnTo>
                <a:lnTo>
                  <a:pt x="0" y="0"/>
                </a:lnTo>
                <a:close/>
              </a:path>
            </a:pathLst>
          </a:custGeom>
          <a:blipFill>
            <a:blip r:embed="rId3"/>
            <a:stretch>
              <a:fillRect/>
            </a:stretch>
          </a:blipFill>
        </p:spPr>
        <p:txBody>
          <a:bodyPr/>
          <a:lstStyle/>
          <a:p>
            <a:endParaRPr lang="en-US"/>
          </a:p>
        </p:txBody>
      </p:sp>
      <p:sp>
        <p:nvSpPr>
          <p:cNvPr id="4" name="Freeform 4"/>
          <p:cNvSpPr/>
          <p:nvPr/>
        </p:nvSpPr>
        <p:spPr>
          <a:xfrm>
            <a:off x="7301279" y="2085183"/>
            <a:ext cx="10402611" cy="5829797"/>
          </a:xfrm>
          <a:custGeom>
            <a:avLst/>
            <a:gdLst/>
            <a:ahLst/>
            <a:cxnLst/>
            <a:rect l="l" t="t" r="r" b="b"/>
            <a:pathLst>
              <a:path w="10402611" h="5829797">
                <a:moveTo>
                  <a:pt x="0" y="0"/>
                </a:moveTo>
                <a:lnTo>
                  <a:pt x="10402611" y="0"/>
                </a:lnTo>
                <a:lnTo>
                  <a:pt x="10402611" y="5829797"/>
                </a:lnTo>
                <a:lnTo>
                  <a:pt x="0" y="5829797"/>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028700" y="1726528"/>
            <a:ext cx="5898349" cy="912915"/>
          </a:xfrm>
          <a:prstGeom prst="rect">
            <a:avLst/>
          </a:prstGeom>
        </p:spPr>
        <p:txBody>
          <a:bodyPr lIns="0" tIns="0" rIns="0" bIns="0" rtlCol="0" anchor="t">
            <a:spAutoFit/>
          </a:bodyPr>
          <a:lstStyle/>
          <a:p>
            <a:pPr algn="l">
              <a:lnSpc>
                <a:spcPts val="7431"/>
              </a:lnSpc>
            </a:pPr>
            <a:r>
              <a:rPr lang="en-US" sz="5308" b="1">
                <a:solidFill>
                  <a:srgbClr val="0E7DC2"/>
                </a:solidFill>
                <a:latin typeface="League Spartan"/>
                <a:ea typeface="League Spartan"/>
                <a:cs typeface="League Spartan"/>
                <a:sym typeface="League Spartan"/>
              </a:rPr>
              <a:t>POLICY</a:t>
            </a:r>
          </a:p>
        </p:txBody>
      </p:sp>
      <p:sp>
        <p:nvSpPr>
          <p:cNvPr id="6" name="TextBox 6"/>
          <p:cNvSpPr txBox="1"/>
          <p:nvPr/>
        </p:nvSpPr>
        <p:spPr>
          <a:xfrm>
            <a:off x="1028700" y="914400"/>
            <a:ext cx="5634574" cy="897853"/>
          </a:xfrm>
          <a:prstGeom prst="rect">
            <a:avLst/>
          </a:prstGeom>
        </p:spPr>
        <p:txBody>
          <a:bodyPr lIns="0" tIns="0" rIns="0" bIns="0" rtlCol="0" anchor="t">
            <a:spAutoFit/>
          </a:bodyPr>
          <a:lstStyle/>
          <a:p>
            <a:pPr algn="l">
              <a:lnSpc>
                <a:spcPts val="7212"/>
              </a:lnSpc>
            </a:pPr>
            <a:r>
              <a:rPr lang="en-US" sz="5151">
                <a:solidFill>
                  <a:srgbClr val="000000"/>
                </a:solidFill>
                <a:latin typeface="Roboto"/>
                <a:ea typeface="Roboto"/>
                <a:cs typeface="Roboto"/>
                <a:sym typeface="Roboto"/>
              </a:rPr>
              <a:t>BUILD YOUR</a:t>
            </a:r>
          </a:p>
        </p:txBody>
      </p:sp>
      <p:sp>
        <p:nvSpPr>
          <p:cNvPr id="7" name="TextBox 7"/>
          <p:cNvSpPr txBox="1"/>
          <p:nvPr/>
        </p:nvSpPr>
        <p:spPr>
          <a:xfrm>
            <a:off x="1028700" y="3185404"/>
            <a:ext cx="5634574" cy="4996276"/>
          </a:xfrm>
          <a:prstGeom prst="rect">
            <a:avLst/>
          </a:prstGeom>
        </p:spPr>
        <p:txBody>
          <a:bodyPr lIns="0" tIns="0" rIns="0" bIns="0" rtlCol="0" anchor="t">
            <a:spAutoFit/>
          </a:bodyPr>
          <a:lstStyle/>
          <a:p>
            <a:pPr algn="l">
              <a:lnSpc>
                <a:spcPts val="3635"/>
              </a:lnSpc>
            </a:pPr>
            <a:r>
              <a:rPr lang="en-US" sz="2125">
                <a:solidFill>
                  <a:srgbClr val="000000"/>
                </a:solidFill>
                <a:latin typeface="Poppins"/>
                <a:ea typeface="Poppins"/>
                <a:cs typeface="Poppins"/>
                <a:sym typeface="Poppins"/>
              </a:rPr>
              <a:t>Create a social media policy for your employees. </a:t>
            </a:r>
            <a:r>
              <a:rPr lang="en-US" sz="2125" b="1">
                <a:solidFill>
                  <a:srgbClr val="000000"/>
                </a:solidFill>
                <a:latin typeface="Poppins Bold"/>
                <a:ea typeface="Poppins Bold"/>
                <a:cs typeface="Poppins Bold"/>
                <a:sym typeface="Poppins Bold"/>
              </a:rPr>
              <a:t>Google is a resource; so is ChatGPT.</a:t>
            </a:r>
          </a:p>
          <a:p>
            <a:pPr algn="l">
              <a:lnSpc>
                <a:spcPts val="1754"/>
              </a:lnSpc>
            </a:pPr>
            <a:endParaRPr lang="en-US" sz="2125" b="1">
              <a:solidFill>
                <a:srgbClr val="000000"/>
              </a:solidFill>
              <a:latin typeface="Poppins Bold"/>
              <a:ea typeface="Poppins Bold"/>
              <a:cs typeface="Poppins Bold"/>
              <a:sym typeface="Poppins Bold"/>
            </a:endParaRPr>
          </a:p>
          <a:p>
            <a:pPr algn="l">
              <a:lnSpc>
                <a:spcPts val="3635"/>
              </a:lnSpc>
            </a:pPr>
            <a:r>
              <a:rPr lang="en-US" sz="2125">
                <a:solidFill>
                  <a:srgbClr val="000000"/>
                </a:solidFill>
                <a:latin typeface="Poppins"/>
                <a:ea typeface="Poppins"/>
                <a:cs typeface="Poppins"/>
                <a:sym typeface="Poppins"/>
              </a:rPr>
              <a:t>Sometimes bad publicity on social media can start with employees. </a:t>
            </a:r>
          </a:p>
          <a:p>
            <a:pPr algn="l">
              <a:lnSpc>
                <a:spcPts val="1754"/>
              </a:lnSpc>
            </a:pPr>
            <a:endParaRPr lang="en-US" sz="2125">
              <a:solidFill>
                <a:srgbClr val="000000"/>
              </a:solidFill>
              <a:latin typeface="Poppins"/>
              <a:ea typeface="Poppins"/>
              <a:cs typeface="Poppins"/>
              <a:sym typeface="Poppins"/>
            </a:endParaRPr>
          </a:p>
          <a:p>
            <a:pPr marL="458997" lvl="1" indent="-229499" algn="l">
              <a:lnSpc>
                <a:spcPts val="3635"/>
              </a:lnSpc>
              <a:buFont typeface="Arial"/>
              <a:buChar char="•"/>
            </a:pPr>
            <a:r>
              <a:rPr lang="en-US" sz="2125">
                <a:solidFill>
                  <a:srgbClr val="000000"/>
                </a:solidFill>
                <a:latin typeface="Poppins"/>
                <a:ea typeface="Poppins"/>
                <a:cs typeface="Poppins"/>
                <a:sym typeface="Poppins"/>
              </a:rPr>
              <a:t>Appropriate use of social media</a:t>
            </a:r>
          </a:p>
          <a:p>
            <a:pPr marL="458997" lvl="1" indent="-229499" algn="l">
              <a:lnSpc>
                <a:spcPts val="3635"/>
              </a:lnSpc>
              <a:buFont typeface="Arial"/>
              <a:buChar char="•"/>
            </a:pPr>
            <a:r>
              <a:rPr lang="en-US" sz="2125">
                <a:solidFill>
                  <a:srgbClr val="000000"/>
                </a:solidFill>
                <a:latin typeface="Poppins"/>
                <a:ea typeface="Poppins"/>
                <a:cs typeface="Poppins"/>
                <a:sym typeface="Poppins"/>
              </a:rPr>
              <a:t>Expectations for who can use your utility’s accounts</a:t>
            </a:r>
          </a:p>
          <a:p>
            <a:pPr marL="458997" lvl="1" indent="-229499" algn="l">
              <a:lnSpc>
                <a:spcPts val="3635"/>
              </a:lnSpc>
              <a:buFont typeface="Arial"/>
              <a:buChar char="•"/>
            </a:pPr>
            <a:r>
              <a:rPr lang="en-US" sz="2125">
                <a:solidFill>
                  <a:srgbClr val="000000"/>
                </a:solidFill>
                <a:latin typeface="Poppins"/>
                <a:ea typeface="Poppins"/>
                <a:cs typeface="Poppins"/>
                <a:sym typeface="Poppins"/>
              </a:rPr>
              <a:t>How to deal with customer information on social media</a:t>
            </a:r>
          </a:p>
        </p:txBody>
      </p:sp>
      <p:sp>
        <p:nvSpPr>
          <p:cNvPr id="8" name="TextBox 8"/>
          <p:cNvSpPr txBox="1"/>
          <p:nvPr/>
        </p:nvSpPr>
        <p:spPr>
          <a:xfrm>
            <a:off x="1028700" y="497128"/>
            <a:ext cx="3686175" cy="332740"/>
          </a:xfrm>
          <a:prstGeom prst="rect">
            <a:avLst/>
          </a:prstGeom>
        </p:spPr>
        <p:txBody>
          <a:bodyPr lIns="0" tIns="0" rIns="0" bIns="0" rtlCol="0" anchor="t">
            <a:spAutoFit/>
          </a:bodyPr>
          <a:lstStyle/>
          <a:p>
            <a:pPr algn="ctr">
              <a:lnSpc>
                <a:spcPts val="2659"/>
              </a:lnSpc>
              <a:spcBef>
                <a:spcPct val="0"/>
              </a:spcBef>
            </a:pPr>
            <a:r>
              <a:rPr lang="en-US" sz="1899">
                <a:solidFill>
                  <a:srgbClr val="0E7DC2"/>
                </a:solidFill>
                <a:latin typeface="Archivo Black"/>
                <a:ea typeface="Archivo Black"/>
                <a:cs typeface="Archivo Black"/>
                <a:sym typeface="Archivo Black"/>
              </a:rPr>
              <a:t>Managing your social media</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15190836" y="8695692"/>
            <a:ext cx="2819556" cy="1505008"/>
          </a:xfrm>
          <a:custGeom>
            <a:avLst/>
            <a:gdLst/>
            <a:ahLst/>
            <a:cxnLst/>
            <a:rect l="l" t="t" r="r" b="b"/>
            <a:pathLst>
              <a:path w="2819556" h="1505008">
                <a:moveTo>
                  <a:pt x="0" y="0"/>
                </a:moveTo>
                <a:lnTo>
                  <a:pt x="2819557" y="0"/>
                </a:lnTo>
                <a:lnTo>
                  <a:pt x="2819557" y="1505008"/>
                </a:lnTo>
                <a:lnTo>
                  <a:pt x="0" y="1505008"/>
                </a:lnTo>
                <a:lnTo>
                  <a:pt x="0" y="0"/>
                </a:lnTo>
                <a:close/>
              </a:path>
            </a:pathLst>
          </a:custGeom>
          <a:blipFill>
            <a:blip r:embed="rId3"/>
            <a:stretch>
              <a:fillRect/>
            </a:stretch>
          </a:blipFill>
        </p:spPr>
        <p:txBody>
          <a:bodyPr/>
          <a:lstStyle/>
          <a:p>
            <a:endParaRPr lang="en-US"/>
          </a:p>
        </p:txBody>
      </p:sp>
      <p:sp>
        <p:nvSpPr>
          <p:cNvPr id="4" name="Freeform 4"/>
          <p:cNvSpPr/>
          <p:nvPr/>
        </p:nvSpPr>
        <p:spPr>
          <a:xfrm>
            <a:off x="1648112" y="3720918"/>
            <a:ext cx="14707714" cy="1537804"/>
          </a:xfrm>
          <a:custGeom>
            <a:avLst/>
            <a:gdLst/>
            <a:ahLst/>
            <a:cxnLst/>
            <a:rect l="l" t="t" r="r" b="b"/>
            <a:pathLst>
              <a:path w="14707714" h="1537804">
                <a:moveTo>
                  <a:pt x="0" y="0"/>
                </a:moveTo>
                <a:lnTo>
                  <a:pt x="14707714" y="0"/>
                </a:lnTo>
                <a:lnTo>
                  <a:pt x="14707714" y="1537804"/>
                </a:lnTo>
                <a:lnTo>
                  <a:pt x="0" y="1537804"/>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0" y="2546326"/>
            <a:ext cx="18288000" cy="897853"/>
          </a:xfrm>
          <a:prstGeom prst="rect">
            <a:avLst/>
          </a:prstGeom>
        </p:spPr>
        <p:txBody>
          <a:bodyPr lIns="0" tIns="0" rIns="0" bIns="0" rtlCol="0" anchor="t">
            <a:spAutoFit/>
          </a:bodyPr>
          <a:lstStyle/>
          <a:p>
            <a:pPr algn="ctr">
              <a:lnSpc>
                <a:spcPts val="7212"/>
              </a:lnSpc>
            </a:pPr>
            <a:r>
              <a:rPr lang="en-US" sz="5151">
                <a:solidFill>
                  <a:srgbClr val="000000"/>
                </a:solidFill>
                <a:latin typeface="Roboto"/>
                <a:ea typeface="Roboto"/>
                <a:cs typeface="Roboto"/>
                <a:sym typeface="Roboto"/>
              </a:rPr>
              <a:t>Let’s ask ChatGPT ....</a:t>
            </a:r>
          </a:p>
        </p:txBody>
      </p:sp>
      <p:sp>
        <p:nvSpPr>
          <p:cNvPr id="6" name="TextBox 6"/>
          <p:cNvSpPr txBox="1"/>
          <p:nvPr/>
        </p:nvSpPr>
        <p:spPr>
          <a:xfrm>
            <a:off x="1028700" y="497128"/>
            <a:ext cx="3686175" cy="332740"/>
          </a:xfrm>
          <a:prstGeom prst="rect">
            <a:avLst/>
          </a:prstGeom>
        </p:spPr>
        <p:txBody>
          <a:bodyPr lIns="0" tIns="0" rIns="0" bIns="0" rtlCol="0" anchor="t">
            <a:spAutoFit/>
          </a:bodyPr>
          <a:lstStyle/>
          <a:p>
            <a:pPr algn="ctr">
              <a:lnSpc>
                <a:spcPts val="2659"/>
              </a:lnSpc>
              <a:spcBef>
                <a:spcPct val="0"/>
              </a:spcBef>
            </a:pPr>
            <a:r>
              <a:rPr lang="en-US" sz="1899">
                <a:solidFill>
                  <a:srgbClr val="0E7DC2"/>
                </a:solidFill>
                <a:latin typeface="Archivo Black"/>
                <a:ea typeface="Archivo Black"/>
                <a:cs typeface="Archivo Black"/>
                <a:sym typeface="Archivo Black"/>
              </a:rPr>
              <a:t>Managing your social media</a:t>
            </a:r>
          </a:p>
        </p:txBody>
      </p:sp>
      <p:grpSp>
        <p:nvGrpSpPr>
          <p:cNvPr id="7" name="Group 7"/>
          <p:cNvGrpSpPr/>
          <p:nvPr/>
        </p:nvGrpSpPr>
        <p:grpSpPr>
          <a:xfrm>
            <a:off x="17830617" y="1376630"/>
            <a:ext cx="1266483" cy="6466659"/>
            <a:chOff x="0" y="0"/>
            <a:chExt cx="333559" cy="1703153"/>
          </a:xfrm>
        </p:grpSpPr>
        <p:sp>
          <p:nvSpPr>
            <p:cNvPr id="8" name="Freeform 8"/>
            <p:cNvSpPr/>
            <p:nvPr/>
          </p:nvSpPr>
          <p:spPr>
            <a:xfrm>
              <a:off x="0" y="0"/>
              <a:ext cx="333559" cy="1703153"/>
            </a:xfrm>
            <a:custGeom>
              <a:avLst/>
              <a:gdLst/>
              <a:ahLst/>
              <a:cxnLst/>
              <a:rect l="l" t="t" r="r" b="b"/>
              <a:pathLst>
                <a:path w="333559" h="1703153">
                  <a:moveTo>
                    <a:pt x="166780" y="0"/>
                  </a:moveTo>
                  <a:lnTo>
                    <a:pt x="166780" y="0"/>
                  </a:lnTo>
                  <a:cubicBezTo>
                    <a:pt x="258890" y="0"/>
                    <a:pt x="333559" y="74670"/>
                    <a:pt x="333559" y="166780"/>
                  </a:cubicBezTo>
                  <a:lnTo>
                    <a:pt x="333559" y="1536373"/>
                  </a:lnTo>
                  <a:cubicBezTo>
                    <a:pt x="333559" y="1580606"/>
                    <a:pt x="315988" y="1623027"/>
                    <a:pt x="284711" y="1654304"/>
                  </a:cubicBezTo>
                  <a:cubicBezTo>
                    <a:pt x="253433" y="1685582"/>
                    <a:pt x="211012" y="1703153"/>
                    <a:pt x="166780" y="1703153"/>
                  </a:cubicBezTo>
                  <a:lnTo>
                    <a:pt x="166780" y="1703153"/>
                  </a:lnTo>
                  <a:cubicBezTo>
                    <a:pt x="122547" y="1703153"/>
                    <a:pt x="80126" y="1685582"/>
                    <a:pt x="48849" y="1654304"/>
                  </a:cubicBezTo>
                  <a:cubicBezTo>
                    <a:pt x="17571" y="1623027"/>
                    <a:pt x="0" y="1580606"/>
                    <a:pt x="0" y="1536373"/>
                  </a:cubicBezTo>
                  <a:lnTo>
                    <a:pt x="0" y="166780"/>
                  </a:lnTo>
                  <a:cubicBezTo>
                    <a:pt x="0" y="122547"/>
                    <a:pt x="17571" y="80126"/>
                    <a:pt x="48849" y="48849"/>
                  </a:cubicBezTo>
                  <a:cubicBezTo>
                    <a:pt x="80126" y="17571"/>
                    <a:pt x="122547" y="0"/>
                    <a:pt x="166780" y="0"/>
                  </a:cubicBezTo>
                  <a:close/>
                </a:path>
              </a:pathLst>
            </a:custGeom>
            <a:solidFill>
              <a:srgbClr val="0E7DC2"/>
            </a:solidFill>
          </p:spPr>
          <p:txBody>
            <a:bodyPr/>
            <a:lstStyle/>
            <a:p>
              <a:endParaRPr lang="en-US"/>
            </a:p>
          </p:txBody>
        </p:sp>
        <p:sp>
          <p:nvSpPr>
            <p:cNvPr id="9" name="TextBox 9"/>
            <p:cNvSpPr txBox="1"/>
            <p:nvPr/>
          </p:nvSpPr>
          <p:spPr>
            <a:xfrm>
              <a:off x="0" y="-47625"/>
              <a:ext cx="333559" cy="1750778"/>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0" y="5811672"/>
            <a:ext cx="18288000" cy="897853"/>
          </a:xfrm>
          <a:prstGeom prst="rect">
            <a:avLst/>
          </a:prstGeom>
        </p:spPr>
        <p:txBody>
          <a:bodyPr lIns="0" tIns="0" rIns="0" bIns="0" rtlCol="0" anchor="t">
            <a:spAutoFit/>
          </a:bodyPr>
          <a:lstStyle/>
          <a:p>
            <a:pPr algn="ctr">
              <a:lnSpc>
                <a:spcPts val="7212"/>
              </a:lnSpc>
            </a:pPr>
            <a:r>
              <a:rPr lang="en-US" sz="5151">
                <a:solidFill>
                  <a:srgbClr val="000000"/>
                </a:solidFill>
                <a:latin typeface="Roboto"/>
                <a:ea typeface="Roboto"/>
                <a:cs typeface="Roboto"/>
                <a:sym typeface="Roboto"/>
              </a:rPr>
              <a:t>(Buckle up. There’s a lot.)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15190836" y="8695692"/>
            <a:ext cx="2819556" cy="1505008"/>
          </a:xfrm>
          <a:custGeom>
            <a:avLst/>
            <a:gdLst/>
            <a:ahLst/>
            <a:cxnLst/>
            <a:rect l="l" t="t" r="r" b="b"/>
            <a:pathLst>
              <a:path w="2819556" h="1505008">
                <a:moveTo>
                  <a:pt x="0" y="0"/>
                </a:moveTo>
                <a:lnTo>
                  <a:pt x="2819557" y="0"/>
                </a:lnTo>
                <a:lnTo>
                  <a:pt x="2819557" y="1505008"/>
                </a:lnTo>
                <a:lnTo>
                  <a:pt x="0" y="1505008"/>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17830617" y="1376630"/>
            <a:ext cx="1266483" cy="6466659"/>
            <a:chOff x="0" y="0"/>
            <a:chExt cx="333559" cy="1703153"/>
          </a:xfrm>
        </p:grpSpPr>
        <p:sp>
          <p:nvSpPr>
            <p:cNvPr id="5" name="Freeform 5"/>
            <p:cNvSpPr/>
            <p:nvPr/>
          </p:nvSpPr>
          <p:spPr>
            <a:xfrm>
              <a:off x="0" y="0"/>
              <a:ext cx="333559" cy="1703153"/>
            </a:xfrm>
            <a:custGeom>
              <a:avLst/>
              <a:gdLst/>
              <a:ahLst/>
              <a:cxnLst/>
              <a:rect l="l" t="t" r="r" b="b"/>
              <a:pathLst>
                <a:path w="333559" h="1703153">
                  <a:moveTo>
                    <a:pt x="166780" y="0"/>
                  </a:moveTo>
                  <a:lnTo>
                    <a:pt x="166780" y="0"/>
                  </a:lnTo>
                  <a:cubicBezTo>
                    <a:pt x="258890" y="0"/>
                    <a:pt x="333559" y="74670"/>
                    <a:pt x="333559" y="166780"/>
                  </a:cubicBezTo>
                  <a:lnTo>
                    <a:pt x="333559" y="1536373"/>
                  </a:lnTo>
                  <a:cubicBezTo>
                    <a:pt x="333559" y="1580606"/>
                    <a:pt x="315988" y="1623027"/>
                    <a:pt x="284711" y="1654304"/>
                  </a:cubicBezTo>
                  <a:cubicBezTo>
                    <a:pt x="253433" y="1685582"/>
                    <a:pt x="211012" y="1703153"/>
                    <a:pt x="166780" y="1703153"/>
                  </a:cubicBezTo>
                  <a:lnTo>
                    <a:pt x="166780" y="1703153"/>
                  </a:lnTo>
                  <a:cubicBezTo>
                    <a:pt x="122547" y="1703153"/>
                    <a:pt x="80126" y="1685582"/>
                    <a:pt x="48849" y="1654304"/>
                  </a:cubicBezTo>
                  <a:cubicBezTo>
                    <a:pt x="17571" y="1623027"/>
                    <a:pt x="0" y="1580606"/>
                    <a:pt x="0" y="1536373"/>
                  </a:cubicBezTo>
                  <a:lnTo>
                    <a:pt x="0" y="166780"/>
                  </a:lnTo>
                  <a:cubicBezTo>
                    <a:pt x="0" y="122547"/>
                    <a:pt x="17571" y="80126"/>
                    <a:pt x="48849" y="48849"/>
                  </a:cubicBezTo>
                  <a:cubicBezTo>
                    <a:pt x="80126" y="17571"/>
                    <a:pt x="122547" y="0"/>
                    <a:pt x="166780" y="0"/>
                  </a:cubicBezTo>
                  <a:close/>
                </a:path>
              </a:pathLst>
            </a:custGeom>
            <a:solidFill>
              <a:srgbClr val="0E7DC2"/>
            </a:solidFill>
          </p:spPr>
          <p:txBody>
            <a:bodyPr/>
            <a:lstStyle/>
            <a:p>
              <a:endParaRPr lang="en-US"/>
            </a:p>
          </p:txBody>
        </p:sp>
        <p:sp>
          <p:nvSpPr>
            <p:cNvPr id="6" name="TextBox 6"/>
            <p:cNvSpPr txBox="1"/>
            <p:nvPr/>
          </p:nvSpPr>
          <p:spPr>
            <a:xfrm>
              <a:off x="0" y="-47625"/>
              <a:ext cx="333559" cy="175077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5142106" y="639685"/>
            <a:ext cx="8920329" cy="9172000"/>
          </a:xfrm>
          <a:custGeom>
            <a:avLst/>
            <a:gdLst/>
            <a:ahLst/>
            <a:cxnLst/>
            <a:rect l="l" t="t" r="r" b="b"/>
            <a:pathLst>
              <a:path w="8920329" h="9172000">
                <a:moveTo>
                  <a:pt x="0" y="0"/>
                </a:moveTo>
                <a:lnTo>
                  <a:pt x="8920329" y="0"/>
                </a:lnTo>
                <a:lnTo>
                  <a:pt x="8920329" y="9172000"/>
                </a:lnTo>
                <a:lnTo>
                  <a:pt x="0" y="9172000"/>
                </a:lnTo>
                <a:lnTo>
                  <a:pt x="0" y="0"/>
                </a:lnTo>
                <a:close/>
              </a:path>
            </a:pathLst>
          </a:custGeom>
          <a:blipFill>
            <a:blip r:embed="rId4"/>
            <a:stretch>
              <a:fillRect/>
            </a:stretch>
          </a:blipFill>
        </p:spPr>
        <p:txBody>
          <a:bodyPr/>
          <a:lstStyle/>
          <a:p>
            <a:endParaRPr lang="en-US"/>
          </a:p>
        </p:txBody>
      </p:sp>
      <p:sp>
        <p:nvSpPr>
          <p:cNvPr id="8" name="TextBox 8"/>
          <p:cNvSpPr txBox="1"/>
          <p:nvPr/>
        </p:nvSpPr>
        <p:spPr>
          <a:xfrm>
            <a:off x="1028700" y="497128"/>
            <a:ext cx="3686175" cy="332740"/>
          </a:xfrm>
          <a:prstGeom prst="rect">
            <a:avLst/>
          </a:prstGeom>
        </p:spPr>
        <p:txBody>
          <a:bodyPr lIns="0" tIns="0" rIns="0" bIns="0" rtlCol="0" anchor="t">
            <a:spAutoFit/>
          </a:bodyPr>
          <a:lstStyle/>
          <a:p>
            <a:pPr algn="ctr">
              <a:lnSpc>
                <a:spcPts val="2659"/>
              </a:lnSpc>
              <a:spcBef>
                <a:spcPct val="0"/>
              </a:spcBef>
            </a:pPr>
            <a:r>
              <a:rPr lang="en-US" sz="1899">
                <a:solidFill>
                  <a:srgbClr val="0E7DC2"/>
                </a:solidFill>
                <a:latin typeface="Archivo Black"/>
                <a:ea typeface="Archivo Black"/>
                <a:cs typeface="Archivo Black"/>
                <a:sym typeface="Archivo Black"/>
              </a:rPr>
              <a:t>Managing your social media</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15190836" y="8695692"/>
            <a:ext cx="2819556" cy="1505008"/>
          </a:xfrm>
          <a:custGeom>
            <a:avLst/>
            <a:gdLst/>
            <a:ahLst/>
            <a:cxnLst/>
            <a:rect l="l" t="t" r="r" b="b"/>
            <a:pathLst>
              <a:path w="2819556" h="1505008">
                <a:moveTo>
                  <a:pt x="0" y="0"/>
                </a:moveTo>
                <a:lnTo>
                  <a:pt x="2819557" y="0"/>
                </a:lnTo>
                <a:lnTo>
                  <a:pt x="2819557" y="1505008"/>
                </a:lnTo>
                <a:lnTo>
                  <a:pt x="0" y="1505008"/>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17830617" y="1376630"/>
            <a:ext cx="1266483" cy="6466659"/>
            <a:chOff x="0" y="0"/>
            <a:chExt cx="333559" cy="1703153"/>
          </a:xfrm>
        </p:grpSpPr>
        <p:sp>
          <p:nvSpPr>
            <p:cNvPr id="5" name="Freeform 5"/>
            <p:cNvSpPr/>
            <p:nvPr/>
          </p:nvSpPr>
          <p:spPr>
            <a:xfrm>
              <a:off x="0" y="0"/>
              <a:ext cx="333559" cy="1703153"/>
            </a:xfrm>
            <a:custGeom>
              <a:avLst/>
              <a:gdLst/>
              <a:ahLst/>
              <a:cxnLst/>
              <a:rect l="l" t="t" r="r" b="b"/>
              <a:pathLst>
                <a:path w="333559" h="1703153">
                  <a:moveTo>
                    <a:pt x="166780" y="0"/>
                  </a:moveTo>
                  <a:lnTo>
                    <a:pt x="166780" y="0"/>
                  </a:lnTo>
                  <a:cubicBezTo>
                    <a:pt x="258890" y="0"/>
                    <a:pt x="333559" y="74670"/>
                    <a:pt x="333559" y="166780"/>
                  </a:cubicBezTo>
                  <a:lnTo>
                    <a:pt x="333559" y="1536373"/>
                  </a:lnTo>
                  <a:cubicBezTo>
                    <a:pt x="333559" y="1580606"/>
                    <a:pt x="315988" y="1623027"/>
                    <a:pt x="284711" y="1654304"/>
                  </a:cubicBezTo>
                  <a:cubicBezTo>
                    <a:pt x="253433" y="1685582"/>
                    <a:pt x="211012" y="1703153"/>
                    <a:pt x="166780" y="1703153"/>
                  </a:cubicBezTo>
                  <a:lnTo>
                    <a:pt x="166780" y="1703153"/>
                  </a:lnTo>
                  <a:cubicBezTo>
                    <a:pt x="122547" y="1703153"/>
                    <a:pt x="80126" y="1685582"/>
                    <a:pt x="48849" y="1654304"/>
                  </a:cubicBezTo>
                  <a:cubicBezTo>
                    <a:pt x="17571" y="1623027"/>
                    <a:pt x="0" y="1580606"/>
                    <a:pt x="0" y="1536373"/>
                  </a:cubicBezTo>
                  <a:lnTo>
                    <a:pt x="0" y="166780"/>
                  </a:lnTo>
                  <a:cubicBezTo>
                    <a:pt x="0" y="122547"/>
                    <a:pt x="17571" y="80126"/>
                    <a:pt x="48849" y="48849"/>
                  </a:cubicBezTo>
                  <a:cubicBezTo>
                    <a:pt x="80126" y="17571"/>
                    <a:pt x="122547" y="0"/>
                    <a:pt x="166780" y="0"/>
                  </a:cubicBezTo>
                  <a:close/>
                </a:path>
              </a:pathLst>
            </a:custGeom>
            <a:solidFill>
              <a:srgbClr val="0E7DC2"/>
            </a:solidFill>
          </p:spPr>
          <p:txBody>
            <a:bodyPr/>
            <a:lstStyle/>
            <a:p>
              <a:endParaRPr lang="en-US"/>
            </a:p>
          </p:txBody>
        </p:sp>
        <p:sp>
          <p:nvSpPr>
            <p:cNvPr id="6" name="TextBox 6"/>
            <p:cNvSpPr txBox="1"/>
            <p:nvPr/>
          </p:nvSpPr>
          <p:spPr>
            <a:xfrm>
              <a:off x="0" y="-47625"/>
              <a:ext cx="333559" cy="175077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5294382" y="687310"/>
            <a:ext cx="9316948" cy="9256251"/>
          </a:xfrm>
          <a:custGeom>
            <a:avLst/>
            <a:gdLst/>
            <a:ahLst/>
            <a:cxnLst/>
            <a:rect l="l" t="t" r="r" b="b"/>
            <a:pathLst>
              <a:path w="9316948" h="9256251">
                <a:moveTo>
                  <a:pt x="0" y="0"/>
                </a:moveTo>
                <a:lnTo>
                  <a:pt x="9316947" y="0"/>
                </a:lnTo>
                <a:lnTo>
                  <a:pt x="9316947" y="9256251"/>
                </a:lnTo>
                <a:lnTo>
                  <a:pt x="0" y="9256251"/>
                </a:lnTo>
                <a:lnTo>
                  <a:pt x="0" y="0"/>
                </a:lnTo>
                <a:close/>
              </a:path>
            </a:pathLst>
          </a:custGeom>
          <a:blipFill>
            <a:blip r:embed="rId4"/>
            <a:stretch>
              <a:fillRect/>
            </a:stretch>
          </a:blipFill>
        </p:spPr>
        <p:txBody>
          <a:bodyPr/>
          <a:lstStyle/>
          <a:p>
            <a:endParaRPr lang="en-US"/>
          </a:p>
        </p:txBody>
      </p:sp>
      <p:sp>
        <p:nvSpPr>
          <p:cNvPr id="8" name="TextBox 8"/>
          <p:cNvSpPr txBox="1"/>
          <p:nvPr/>
        </p:nvSpPr>
        <p:spPr>
          <a:xfrm>
            <a:off x="1028700" y="497128"/>
            <a:ext cx="3686175" cy="332740"/>
          </a:xfrm>
          <a:prstGeom prst="rect">
            <a:avLst/>
          </a:prstGeom>
        </p:spPr>
        <p:txBody>
          <a:bodyPr lIns="0" tIns="0" rIns="0" bIns="0" rtlCol="0" anchor="t">
            <a:spAutoFit/>
          </a:bodyPr>
          <a:lstStyle/>
          <a:p>
            <a:pPr algn="ctr">
              <a:lnSpc>
                <a:spcPts val="2659"/>
              </a:lnSpc>
              <a:spcBef>
                <a:spcPct val="0"/>
              </a:spcBef>
            </a:pPr>
            <a:r>
              <a:rPr lang="en-US" sz="1899">
                <a:solidFill>
                  <a:srgbClr val="0E7DC2"/>
                </a:solidFill>
                <a:latin typeface="Archivo Black"/>
                <a:ea typeface="Archivo Black"/>
                <a:cs typeface="Archivo Black"/>
                <a:sym typeface="Archivo Black"/>
              </a:rPr>
              <a:t>Managing your social media</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15190836" y="8695692"/>
            <a:ext cx="2819556" cy="1505008"/>
          </a:xfrm>
          <a:custGeom>
            <a:avLst/>
            <a:gdLst/>
            <a:ahLst/>
            <a:cxnLst/>
            <a:rect l="l" t="t" r="r" b="b"/>
            <a:pathLst>
              <a:path w="2819556" h="1505008">
                <a:moveTo>
                  <a:pt x="0" y="0"/>
                </a:moveTo>
                <a:lnTo>
                  <a:pt x="2819557" y="0"/>
                </a:lnTo>
                <a:lnTo>
                  <a:pt x="2819557" y="1505008"/>
                </a:lnTo>
                <a:lnTo>
                  <a:pt x="0" y="1505008"/>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17830617" y="1376630"/>
            <a:ext cx="1266483" cy="6466659"/>
            <a:chOff x="0" y="0"/>
            <a:chExt cx="333559" cy="1703153"/>
          </a:xfrm>
        </p:grpSpPr>
        <p:sp>
          <p:nvSpPr>
            <p:cNvPr id="5" name="Freeform 5"/>
            <p:cNvSpPr/>
            <p:nvPr/>
          </p:nvSpPr>
          <p:spPr>
            <a:xfrm>
              <a:off x="0" y="0"/>
              <a:ext cx="333559" cy="1703153"/>
            </a:xfrm>
            <a:custGeom>
              <a:avLst/>
              <a:gdLst/>
              <a:ahLst/>
              <a:cxnLst/>
              <a:rect l="l" t="t" r="r" b="b"/>
              <a:pathLst>
                <a:path w="333559" h="1703153">
                  <a:moveTo>
                    <a:pt x="166780" y="0"/>
                  </a:moveTo>
                  <a:lnTo>
                    <a:pt x="166780" y="0"/>
                  </a:lnTo>
                  <a:cubicBezTo>
                    <a:pt x="258890" y="0"/>
                    <a:pt x="333559" y="74670"/>
                    <a:pt x="333559" y="166780"/>
                  </a:cubicBezTo>
                  <a:lnTo>
                    <a:pt x="333559" y="1536373"/>
                  </a:lnTo>
                  <a:cubicBezTo>
                    <a:pt x="333559" y="1580606"/>
                    <a:pt x="315988" y="1623027"/>
                    <a:pt x="284711" y="1654304"/>
                  </a:cubicBezTo>
                  <a:cubicBezTo>
                    <a:pt x="253433" y="1685582"/>
                    <a:pt x="211012" y="1703153"/>
                    <a:pt x="166780" y="1703153"/>
                  </a:cubicBezTo>
                  <a:lnTo>
                    <a:pt x="166780" y="1703153"/>
                  </a:lnTo>
                  <a:cubicBezTo>
                    <a:pt x="122547" y="1703153"/>
                    <a:pt x="80126" y="1685582"/>
                    <a:pt x="48849" y="1654304"/>
                  </a:cubicBezTo>
                  <a:cubicBezTo>
                    <a:pt x="17571" y="1623027"/>
                    <a:pt x="0" y="1580606"/>
                    <a:pt x="0" y="1536373"/>
                  </a:cubicBezTo>
                  <a:lnTo>
                    <a:pt x="0" y="166780"/>
                  </a:lnTo>
                  <a:cubicBezTo>
                    <a:pt x="0" y="122547"/>
                    <a:pt x="17571" y="80126"/>
                    <a:pt x="48849" y="48849"/>
                  </a:cubicBezTo>
                  <a:cubicBezTo>
                    <a:pt x="80126" y="17571"/>
                    <a:pt x="122547" y="0"/>
                    <a:pt x="166780" y="0"/>
                  </a:cubicBezTo>
                  <a:close/>
                </a:path>
              </a:pathLst>
            </a:custGeom>
            <a:solidFill>
              <a:srgbClr val="0E7DC2"/>
            </a:solidFill>
          </p:spPr>
          <p:txBody>
            <a:bodyPr/>
            <a:lstStyle/>
            <a:p>
              <a:endParaRPr lang="en-US"/>
            </a:p>
          </p:txBody>
        </p:sp>
        <p:sp>
          <p:nvSpPr>
            <p:cNvPr id="6" name="TextBox 6"/>
            <p:cNvSpPr txBox="1"/>
            <p:nvPr/>
          </p:nvSpPr>
          <p:spPr>
            <a:xfrm>
              <a:off x="0" y="-47625"/>
              <a:ext cx="333559" cy="175077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5629460" y="544753"/>
            <a:ext cx="8071453" cy="9410133"/>
          </a:xfrm>
          <a:custGeom>
            <a:avLst/>
            <a:gdLst/>
            <a:ahLst/>
            <a:cxnLst/>
            <a:rect l="l" t="t" r="r" b="b"/>
            <a:pathLst>
              <a:path w="8071453" h="9410133">
                <a:moveTo>
                  <a:pt x="0" y="0"/>
                </a:moveTo>
                <a:lnTo>
                  <a:pt x="8071453" y="0"/>
                </a:lnTo>
                <a:lnTo>
                  <a:pt x="8071453" y="9410132"/>
                </a:lnTo>
                <a:lnTo>
                  <a:pt x="0" y="9410132"/>
                </a:lnTo>
                <a:lnTo>
                  <a:pt x="0" y="0"/>
                </a:lnTo>
                <a:close/>
              </a:path>
            </a:pathLst>
          </a:custGeom>
          <a:blipFill>
            <a:blip r:embed="rId4"/>
            <a:stretch>
              <a:fillRect/>
            </a:stretch>
          </a:blipFill>
        </p:spPr>
        <p:txBody>
          <a:bodyPr/>
          <a:lstStyle/>
          <a:p>
            <a:endParaRPr lang="en-US"/>
          </a:p>
        </p:txBody>
      </p:sp>
      <p:sp>
        <p:nvSpPr>
          <p:cNvPr id="8" name="TextBox 8"/>
          <p:cNvSpPr txBox="1"/>
          <p:nvPr/>
        </p:nvSpPr>
        <p:spPr>
          <a:xfrm>
            <a:off x="1028700" y="497128"/>
            <a:ext cx="3686175" cy="332740"/>
          </a:xfrm>
          <a:prstGeom prst="rect">
            <a:avLst/>
          </a:prstGeom>
        </p:spPr>
        <p:txBody>
          <a:bodyPr lIns="0" tIns="0" rIns="0" bIns="0" rtlCol="0" anchor="t">
            <a:spAutoFit/>
          </a:bodyPr>
          <a:lstStyle/>
          <a:p>
            <a:pPr algn="ctr">
              <a:lnSpc>
                <a:spcPts val="2659"/>
              </a:lnSpc>
              <a:spcBef>
                <a:spcPct val="0"/>
              </a:spcBef>
            </a:pPr>
            <a:r>
              <a:rPr lang="en-US" sz="1899">
                <a:solidFill>
                  <a:srgbClr val="0E7DC2"/>
                </a:solidFill>
                <a:latin typeface="Archivo Black"/>
                <a:ea typeface="Archivo Black"/>
                <a:cs typeface="Archivo Black"/>
                <a:sym typeface="Archivo Black"/>
              </a:rPr>
              <a:t>Managing your social media</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15190836" y="8695692"/>
            <a:ext cx="2819556" cy="1505008"/>
          </a:xfrm>
          <a:custGeom>
            <a:avLst/>
            <a:gdLst/>
            <a:ahLst/>
            <a:cxnLst/>
            <a:rect l="l" t="t" r="r" b="b"/>
            <a:pathLst>
              <a:path w="2819556" h="1505008">
                <a:moveTo>
                  <a:pt x="0" y="0"/>
                </a:moveTo>
                <a:lnTo>
                  <a:pt x="2819557" y="0"/>
                </a:lnTo>
                <a:lnTo>
                  <a:pt x="2819557" y="1505008"/>
                </a:lnTo>
                <a:lnTo>
                  <a:pt x="0" y="1505008"/>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17830617" y="1376630"/>
            <a:ext cx="1266483" cy="6466659"/>
            <a:chOff x="0" y="0"/>
            <a:chExt cx="333559" cy="1703153"/>
          </a:xfrm>
        </p:grpSpPr>
        <p:sp>
          <p:nvSpPr>
            <p:cNvPr id="5" name="Freeform 5"/>
            <p:cNvSpPr/>
            <p:nvPr/>
          </p:nvSpPr>
          <p:spPr>
            <a:xfrm>
              <a:off x="0" y="0"/>
              <a:ext cx="333559" cy="1703153"/>
            </a:xfrm>
            <a:custGeom>
              <a:avLst/>
              <a:gdLst/>
              <a:ahLst/>
              <a:cxnLst/>
              <a:rect l="l" t="t" r="r" b="b"/>
              <a:pathLst>
                <a:path w="333559" h="1703153">
                  <a:moveTo>
                    <a:pt x="166780" y="0"/>
                  </a:moveTo>
                  <a:lnTo>
                    <a:pt x="166780" y="0"/>
                  </a:lnTo>
                  <a:cubicBezTo>
                    <a:pt x="258890" y="0"/>
                    <a:pt x="333559" y="74670"/>
                    <a:pt x="333559" y="166780"/>
                  </a:cubicBezTo>
                  <a:lnTo>
                    <a:pt x="333559" y="1536373"/>
                  </a:lnTo>
                  <a:cubicBezTo>
                    <a:pt x="333559" y="1580606"/>
                    <a:pt x="315988" y="1623027"/>
                    <a:pt x="284711" y="1654304"/>
                  </a:cubicBezTo>
                  <a:cubicBezTo>
                    <a:pt x="253433" y="1685582"/>
                    <a:pt x="211012" y="1703153"/>
                    <a:pt x="166780" y="1703153"/>
                  </a:cubicBezTo>
                  <a:lnTo>
                    <a:pt x="166780" y="1703153"/>
                  </a:lnTo>
                  <a:cubicBezTo>
                    <a:pt x="122547" y="1703153"/>
                    <a:pt x="80126" y="1685582"/>
                    <a:pt x="48849" y="1654304"/>
                  </a:cubicBezTo>
                  <a:cubicBezTo>
                    <a:pt x="17571" y="1623027"/>
                    <a:pt x="0" y="1580606"/>
                    <a:pt x="0" y="1536373"/>
                  </a:cubicBezTo>
                  <a:lnTo>
                    <a:pt x="0" y="166780"/>
                  </a:lnTo>
                  <a:cubicBezTo>
                    <a:pt x="0" y="122547"/>
                    <a:pt x="17571" y="80126"/>
                    <a:pt x="48849" y="48849"/>
                  </a:cubicBezTo>
                  <a:cubicBezTo>
                    <a:pt x="80126" y="17571"/>
                    <a:pt x="122547" y="0"/>
                    <a:pt x="166780" y="0"/>
                  </a:cubicBezTo>
                  <a:close/>
                </a:path>
              </a:pathLst>
            </a:custGeom>
            <a:solidFill>
              <a:srgbClr val="0E7DC2"/>
            </a:solidFill>
          </p:spPr>
          <p:txBody>
            <a:bodyPr/>
            <a:lstStyle/>
            <a:p>
              <a:endParaRPr lang="en-US"/>
            </a:p>
          </p:txBody>
        </p:sp>
        <p:sp>
          <p:nvSpPr>
            <p:cNvPr id="6" name="TextBox 6"/>
            <p:cNvSpPr txBox="1"/>
            <p:nvPr/>
          </p:nvSpPr>
          <p:spPr>
            <a:xfrm>
              <a:off x="0" y="-47625"/>
              <a:ext cx="333559" cy="175077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4587873" y="1376630"/>
            <a:ext cx="9997314" cy="8279509"/>
          </a:xfrm>
          <a:custGeom>
            <a:avLst/>
            <a:gdLst/>
            <a:ahLst/>
            <a:cxnLst/>
            <a:rect l="l" t="t" r="r" b="b"/>
            <a:pathLst>
              <a:path w="9997314" h="8279509">
                <a:moveTo>
                  <a:pt x="0" y="0"/>
                </a:moveTo>
                <a:lnTo>
                  <a:pt x="9997314" y="0"/>
                </a:lnTo>
                <a:lnTo>
                  <a:pt x="9997314" y="8279510"/>
                </a:lnTo>
                <a:lnTo>
                  <a:pt x="0" y="8279510"/>
                </a:lnTo>
                <a:lnTo>
                  <a:pt x="0" y="0"/>
                </a:lnTo>
                <a:close/>
              </a:path>
            </a:pathLst>
          </a:custGeom>
          <a:blipFill>
            <a:blip r:embed="rId4"/>
            <a:stretch>
              <a:fillRect/>
            </a:stretch>
          </a:blipFill>
        </p:spPr>
        <p:txBody>
          <a:bodyPr/>
          <a:lstStyle/>
          <a:p>
            <a:endParaRPr lang="en-US"/>
          </a:p>
        </p:txBody>
      </p:sp>
      <p:sp>
        <p:nvSpPr>
          <p:cNvPr id="8" name="TextBox 8"/>
          <p:cNvSpPr txBox="1"/>
          <p:nvPr/>
        </p:nvSpPr>
        <p:spPr>
          <a:xfrm>
            <a:off x="1028700" y="497128"/>
            <a:ext cx="3686175" cy="332740"/>
          </a:xfrm>
          <a:prstGeom prst="rect">
            <a:avLst/>
          </a:prstGeom>
        </p:spPr>
        <p:txBody>
          <a:bodyPr lIns="0" tIns="0" rIns="0" bIns="0" rtlCol="0" anchor="t">
            <a:spAutoFit/>
          </a:bodyPr>
          <a:lstStyle/>
          <a:p>
            <a:pPr algn="ctr">
              <a:lnSpc>
                <a:spcPts val="2659"/>
              </a:lnSpc>
              <a:spcBef>
                <a:spcPct val="0"/>
              </a:spcBef>
            </a:pPr>
            <a:r>
              <a:rPr lang="en-US" sz="1899">
                <a:solidFill>
                  <a:srgbClr val="0E7DC2"/>
                </a:solidFill>
                <a:latin typeface="Archivo Black"/>
                <a:ea typeface="Archivo Black"/>
                <a:cs typeface="Archivo Black"/>
                <a:sym typeface="Archivo Black"/>
              </a:rPr>
              <a:t>Managing your social media</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2544813" y="2858102"/>
            <a:ext cx="13390059" cy="3398940"/>
          </a:xfrm>
          <a:prstGeom prst="rect">
            <a:avLst/>
          </a:prstGeom>
        </p:spPr>
        <p:txBody>
          <a:bodyPr lIns="0" tIns="0" rIns="0" bIns="0" rtlCol="0" anchor="t">
            <a:spAutoFit/>
          </a:bodyPr>
          <a:lstStyle/>
          <a:p>
            <a:pPr algn="ctr">
              <a:lnSpc>
                <a:spcPts val="7431"/>
              </a:lnSpc>
            </a:pPr>
            <a:r>
              <a:rPr lang="en-US" sz="5308" b="1">
                <a:solidFill>
                  <a:srgbClr val="0E7DC2"/>
                </a:solidFill>
                <a:latin typeface="League Spartan"/>
                <a:ea typeface="League Spartan"/>
                <a:cs typeface="League Spartan"/>
                <a:sym typeface="League Spartan"/>
              </a:rPr>
              <a:t>INCLUDE YOUR LOGO </a:t>
            </a:r>
          </a:p>
          <a:p>
            <a:pPr algn="ctr">
              <a:lnSpc>
                <a:spcPts val="7431"/>
              </a:lnSpc>
            </a:pPr>
            <a:r>
              <a:rPr lang="en-US" sz="5308" b="1">
                <a:solidFill>
                  <a:srgbClr val="0E7DC2"/>
                </a:solidFill>
                <a:latin typeface="League Spartan"/>
                <a:ea typeface="League Spartan"/>
                <a:cs typeface="League Spartan"/>
                <a:sym typeface="League Spartan"/>
              </a:rPr>
              <a:t>IN SOCIAL POSTS.</a:t>
            </a:r>
          </a:p>
          <a:p>
            <a:pPr algn="ctr">
              <a:lnSpc>
                <a:spcPts val="4771"/>
              </a:lnSpc>
            </a:pPr>
            <a:endParaRPr lang="en-US" sz="5308" b="1">
              <a:solidFill>
                <a:srgbClr val="0E7DC2"/>
              </a:solidFill>
              <a:latin typeface="League Spartan"/>
              <a:ea typeface="League Spartan"/>
              <a:cs typeface="League Spartan"/>
              <a:sym typeface="League Spartan"/>
            </a:endParaRPr>
          </a:p>
          <a:p>
            <a:pPr algn="ctr">
              <a:lnSpc>
                <a:spcPts val="7431"/>
              </a:lnSpc>
            </a:pPr>
            <a:r>
              <a:rPr lang="en-US" sz="5308" b="1">
                <a:solidFill>
                  <a:srgbClr val="FF3131"/>
                </a:solidFill>
                <a:latin typeface="League Spartan"/>
                <a:ea typeface="League Spartan"/>
                <a:cs typeface="League Spartan"/>
                <a:sym typeface="League Spartan"/>
              </a:rPr>
              <a:t> WHY?</a:t>
            </a:r>
          </a:p>
        </p:txBody>
      </p:sp>
      <p:sp>
        <p:nvSpPr>
          <p:cNvPr id="4" name="Freeform 4"/>
          <p:cNvSpPr/>
          <p:nvPr/>
        </p:nvSpPr>
        <p:spPr>
          <a:xfrm>
            <a:off x="15190836" y="8695692"/>
            <a:ext cx="2819556" cy="1505008"/>
          </a:xfrm>
          <a:custGeom>
            <a:avLst/>
            <a:gdLst/>
            <a:ahLst/>
            <a:cxnLst/>
            <a:rect l="l" t="t" r="r" b="b"/>
            <a:pathLst>
              <a:path w="2819556" h="1505008">
                <a:moveTo>
                  <a:pt x="0" y="0"/>
                </a:moveTo>
                <a:lnTo>
                  <a:pt x="2819557" y="0"/>
                </a:lnTo>
                <a:lnTo>
                  <a:pt x="2819557" y="1505008"/>
                </a:lnTo>
                <a:lnTo>
                  <a:pt x="0" y="1505008"/>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028700" y="404592"/>
            <a:ext cx="3686175" cy="332740"/>
          </a:xfrm>
          <a:prstGeom prst="rect">
            <a:avLst/>
          </a:prstGeom>
        </p:spPr>
        <p:txBody>
          <a:bodyPr lIns="0" tIns="0" rIns="0" bIns="0" rtlCol="0" anchor="t">
            <a:spAutoFit/>
          </a:bodyPr>
          <a:lstStyle/>
          <a:p>
            <a:pPr algn="ctr">
              <a:lnSpc>
                <a:spcPts val="2659"/>
              </a:lnSpc>
              <a:spcBef>
                <a:spcPct val="0"/>
              </a:spcBef>
            </a:pPr>
            <a:r>
              <a:rPr lang="en-US" sz="1899">
                <a:solidFill>
                  <a:srgbClr val="0E7DC2"/>
                </a:solidFill>
                <a:latin typeface="Archivo Black"/>
                <a:ea typeface="Archivo Black"/>
                <a:cs typeface="Archivo Black"/>
                <a:sym typeface="Archivo Black"/>
              </a:rPr>
              <a:t>Managing your social media</a:t>
            </a:r>
          </a:p>
        </p:txBody>
      </p:sp>
      <p:grpSp>
        <p:nvGrpSpPr>
          <p:cNvPr id="6" name="Group 6"/>
          <p:cNvGrpSpPr/>
          <p:nvPr/>
        </p:nvGrpSpPr>
        <p:grpSpPr>
          <a:xfrm>
            <a:off x="17830617" y="1376630"/>
            <a:ext cx="1266483" cy="6466659"/>
            <a:chOff x="0" y="0"/>
            <a:chExt cx="333559" cy="1703153"/>
          </a:xfrm>
        </p:grpSpPr>
        <p:sp>
          <p:nvSpPr>
            <p:cNvPr id="7" name="Freeform 7"/>
            <p:cNvSpPr/>
            <p:nvPr/>
          </p:nvSpPr>
          <p:spPr>
            <a:xfrm>
              <a:off x="0" y="0"/>
              <a:ext cx="333559" cy="1703153"/>
            </a:xfrm>
            <a:custGeom>
              <a:avLst/>
              <a:gdLst/>
              <a:ahLst/>
              <a:cxnLst/>
              <a:rect l="l" t="t" r="r" b="b"/>
              <a:pathLst>
                <a:path w="333559" h="1703153">
                  <a:moveTo>
                    <a:pt x="166780" y="0"/>
                  </a:moveTo>
                  <a:lnTo>
                    <a:pt x="166780" y="0"/>
                  </a:lnTo>
                  <a:cubicBezTo>
                    <a:pt x="258890" y="0"/>
                    <a:pt x="333559" y="74670"/>
                    <a:pt x="333559" y="166780"/>
                  </a:cubicBezTo>
                  <a:lnTo>
                    <a:pt x="333559" y="1536373"/>
                  </a:lnTo>
                  <a:cubicBezTo>
                    <a:pt x="333559" y="1580606"/>
                    <a:pt x="315988" y="1623027"/>
                    <a:pt x="284711" y="1654304"/>
                  </a:cubicBezTo>
                  <a:cubicBezTo>
                    <a:pt x="253433" y="1685582"/>
                    <a:pt x="211012" y="1703153"/>
                    <a:pt x="166780" y="1703153"/>
                  </a:cubicBezTo>
                  <a:lnTo>
                    <a:pt x="166780" y="1703153"/>
                  </a:lnTo>
                  <a:cubicBezTo>
                    <a:pt x="122547" y="1703153"/>
                    <a:pt x="80126" y="1685582"/>
                    <a:pt x="48849" y="1654304"/>
                  </a:cubicBezTo>
                  <a:cubicBezTo>
                    <a:pt x="17571" y="1623027"/>
                    <a:pt x="0" y="1580606"/>
                    <a:pt x="0" y="1536373"/>
                  </a:cubicBezTo>
                  <a:lnTo>
                    <a:pt x="0" y="166780"/>
                  </a:lnTo>
                  <a:cubicBezTo>
                    <a:pt x="0" y="122547"/>
                    <a:pt x="17571" y="80126"/>
                    <a:pt x="48849" y="48849"/>
                  </a:cubicBezTo>
                  <a:cubicBezTo>
                    <a:pt x="80126" y="17571"/>
                    <a:pt x="122547" y="0"/>
                    <a:pt x="166780" y="0"/>
                  </a:cubicBezTo>
                  <a:close/>
                </a:path>
              </a:pathLst>
            </a:custGeom>
            <a:solidFill>
              <a:srgbClr val="0E7DC2"/>
            </a:solidFill>
          </p:spPr>
          <p:txBody>
            <a:bodyPr/>
            <a:lstStyle/>
            <a:p>
              <a:endParaRPr lang="en-US"/>
            </a:p>
          </p:txBody>
        </p:sp>
        <p:sp>
          <p:nvSpPr>
            <p:cNvPr id="8" name="TextBox 8"/>
            <p:cNvSpPr txBox="1"/>
            <p:nvPr/>
          </p:nvSpPr>
          <p:spPr>
            <a:xfrm>
              <a:off x="0" y="-47625"/>
              <a:ext cx="333559" cy="1750778"/>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15190836" y="8695692"/>
            <a:ext cx="2819556" cy="1505008"/>
          </a:xfrm>
          <a:custGeom>
            <a:avLst/>
            <a:gdLst/>
            <a:ahLst/>
            <a:cxnLst/>
            <a:rect l="l" t="t" r="r" b="b"/>
            <a:pathLst>
              <a:path w="2819556" h="1505008">
                <a:moveTo>
                  <a:pt x="0" y="0"/>
                </a:moveTo>
                <a:lnTo>
                  <a:pt x="2819557" y="0"/>
                </a:lnTo>
                <a:lnTo>
                  <a:pt x="2819557" y="1505008"/>
                </a:lnTo>
                <a:lnTo>
                  <a:pt x="0" y="1505008"/>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17830617" y="1376630"/>
            <a:ext cx="1266483" cy="6466659"/>
            <a:chOff x="0" y="0"/>
            <a:chExt cx="333559" cy="1703153"/>
          </a:xfrm>
        </p:grpSpPr>
        <p:sp>
          <p:nvSpPr>
            <p:cNvPr id="5" name="Freeform 5"/>
            <p:cNvSpPr/>
            <p:nvPr/>
          </p:nvSpPr>
          <p:spPr>
            <a:xfrm>
              <a:off x="0" y="0"/>
              <a:ext cx="333559" cy="1703153"/>
            </a:xfrm>
            <a:custGeom>
              <a:avLst/>
              <a:gdLst/>
              <a:ahLst/>
              <a:cxnLst/>
              <a:rect l="l" t="t" r="r" b="b"/>
              <a:pathLst>
                <a:path w="333559" h="1703153">
                  <a:moveTo>
                    <a:pt x="166780" y="0"/>
                  </a:moveTo>
                  <a:lnTo>
                    <a:pt x="166780" y="0"/>
                  </a:lnTo>
                  <a:cubicBezTo>
                    <a:pt x="258890" y="0"/>
                    <a:pt x="333559" y="74670"/>
                    <a:pt x="333559" y="166780"/>
                  </a:cubicBezTo>
                  <a:lnTo>
                    <a:pt x="333559" y="1536373"/>
                  </a:lnTo>
                  <a:cubicBezTo>
                    <a:pt x="333559" y="1580606"/>
                    <a:pt x="315988" y="1623027"/>
                    <a:pt x="284711" y="1654304"/>
                  </a:cubicBezTo>
                  <a:cubicBezTo>
                    <a:pt x="253433" y="1685582"/>
                    <a:pt x="211012" y="1703153"/>
                    <a:pt x="166780" y="1703153"/>
                  </a:cubicBezTo>
                  <a:lnTo>
                    <a:pt x="166780" y="1703153"/>
                  </a:lnTo>
                  <a:cubicBezTo>
                    <a:pt x="122547" y="1703153"/>
                    <a:pt x="80126" y="1685582"/>
                    <a:pt x="48849" y="1654304"/>
                  </a:cubicBezTo>
                  <a:cubicBezTo>
                    <a:pt x="17571" y="1623027"/>
                    <a:pt x="0" y="1580606"/>
                    <a:pt x="0" y="1536373"/>
                  </a:cubicBezTo>
                  <a:lnTo>
                    <a:pt x="0" y="166780"/>
                  </a:lnTo>
                  <a:cubicBezTo>
                    <a:pt x="0" y="122547"/>
                    <a:pt x="17571" y="80126"/>
                    <a:pt x="48849" y="48849"/>
                  </a:cubicBezTo>
                  <a:cubicBezTo>
                    <a:pt x="80126" y="17571"/>
                    <a:pt x="122547" y="0"/>
                    <a:pt x="166780" y="0"/>
                  </a:cubicBezTo>
                  <a:close/>
                </a:path>
              </a:pathLst>
            </a:custGeom>
            <a:solidFill>
              <a:srgbClr val="0E7DC2"/>
            </a:solidFill>
          </p:spPr>
          <p:txBody>
            <a:bodyPr/>
            <a:lstStyle/>
            <a:p>
              <a:endParaRPr lang="en-US"/>
            </a:p>
          </p:txBody>
        </p:sp>
        <p:sp>
          <p:nvSpPr>
            <p:cNvPr id="6" name="TextBox 6"/>
            <p:cNvSpPr txBox="1"/>
            <p:nvPr/>
          </p:nvSpPr>
          <p:spPr>
            <a:xfrm>
              <a:off x="0" y="-47625"/>
              <a:ext cx="333559" cy="175077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6050192" y="1992077"/>
            <a:ext cx="6631675" cy="5646496"/>
          </a:xfrm>
          <a:custGeom>
            <a:avLst/>
            <a:gdLst/>
            <a:ahLst/>
            <a:cxnLst/>
            <a:rect l="l" t="t" r="r" b="b"/>
            <a:pathLst>
              <a:path w="6631675" h="5646496">
                <a:moveTo>
                  <a:pt x="0" y="0"/>
                </a:moveTo>
                <a:lnTo>
                  <a:pt x="6631676" y="0"/>
                </a:lnTo>
                <a:lnTo>
                  <a:pt x="6631676" y="5646496"/>
                </a:lnTo>
                <a:lnTo>
                  <a:pt x="0" y="5646496"/>
                </a:lnTo>
                <a:lnTo>
                  <a:pt x="0" y="0"/>
                </a:lnTo>
                <a:close/>
              </a:path>
            </a:pathLst>
          </a:custGeom>
          <a:blipFill>
            <a:blip r:embed="rId4"/>
            <a:stretch>
              <a:fillRect r="-95173"/>
            </a:stretch>
          </a:blipFill>
        </p:spPr>
        <p:txBody>
          <a:bodyPr/>
          <a:lstStyle/>
          <a:p>
            <a:endParaRPr lang="en-US"/>
          </a:p>
        </p:txBody>
      </p:sp>
      <p:sp>
        <p:nvSpPr>
          <p:cNvPr id="8" name="TextBox 8"/>
          <p:cNvSpPr txBox="1"/>
          <p:nvPr/>
        </p:nvSpPr>
        <p:spPr>
          <a:xfrm>
            <a:off x="1028700" y="404592"/>
            <a:ext cx="3686175" cy="332740"/>
          </a:xfrm>
          <a:prstGeom prst="rect">
            <a:avLst/>
          </a:prstGeom>
        </p:spPr>
        <p:txBody>
          <a:bodyPr lIns="0" tIns="0" rIns="0" bIns="0" rtlCol="0" anchor="t">
            <a:spAutoFit/>
          </a:bodyPr>
          <a:lstStyle/>
          <a:p>
            <a:pPr algn="ctr">
              <a:lnSpc>
                <a:spcPts val="2659"/>
              </a:lnSpc>
              <a:spcBef>
                <a:spcPct val="0"/>
              </a:spcBef>
            </a:pPr>
            <a:r>
              <a:rPr lang="en-US" sz="1899">
                <a:solidFill>
                  <a:srgbClr val="0E7DC2"/>
                </a:solidFill>
                <a:latin typeface="Archivo Black"/>
                <a:ea typeface="Archivo Black"/>
                <a:cs typeface="Archivo Black"/>
                <a:sym typeface="Archivo Black"/>
              </a:rPr>
              <a:t>Managing your social media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0" y="0"/>
            <a:ext cx="6792707" cy="10287000"/>
            <a:chOff x="0" y="0"/>
            <a:chExt cx="1789026" cy="2709333"/>
          </a:xfrm>
        </p:grpSpPr>
        <p:sp>
          <p:nvSpPr>
            <p:cNvPr id="4" name="Freeform 4"/>
            <p:cNvSpPr/>
            <p:nvPr/>
          </p:nvSpPr>
          <p:spPr>
            <a:xfrm>
              <a:off x="0" y="0"/>
              <a:ext cx="1789026" cy="2709333"/>
            </a:xfrm>
            <a:custGeom>
              <a:avLst/>
              <a:gdLst/>
              <a:ahLst/>
              <a:cxnLst/>
              <a:rect l="l" t="t" r="r" b="b"/>
              <a:pathLst>
                <a:path w="1789026" h="2709333">
                  <a:moveTo>
                    <a:pt x="0" y="0"/>
                  </a:moveTo>
                  <a:lnTo>
                    <a:pt x="1789026" y="0"/>
                  </a:lnTo>
                  <a:lnTo>
                    <a:pt x="1789026" y="2709333"/>
                  </a:lnTo>
                  <a:lnTo>
                    <a:pt x="0" y="2709333"/>
                  </a:lnTo>
                  <a:close/>
                </a:path>
              </a:pathLst>
            </a:custGeom>
            <a:solidFill>
              <a:srgbClr val="0E7DC2"/>
            </a:solidFill>
          </p:spPr>
          <p:txBody>
            <a:bodyPr/>
            <a:lstStyle/>
            <a:p>
              <a:endParaRPr lang="en-US"/>
            </a:p>
          </p:txBody>
        </p:sp>
        <p:sp>
          <p:nvSpPr>
            <p:cNvPr id="5" name="TextBox 5"/>
            <p:cNvSpPr txBox="1"/>
            <p:nvPr/>
          </p:nvSpPr>
          <p:spPr>
            <a:xfrm>
              <a:off x="0" y="-47625"/>
              <a:ext cx="1789026" cy="275695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5446818" y="9572959"/>
            <a:ext cx="897167" cy="1241091"/>
            <a:chOff x="0" y="0"/>
            <a:chExt cx="236291" cy="326872"/>
          </a:xfrm>
        </p:grpSpPr>
        <p:sp>
          <p:nvSpPr>
            <p:cNvPr id="7" name="Freeform 7"/>
            <p:cNvSpPr/>
            <p:nvPr/>
          </p:nvSpPr>
          <p:spPr>
            <a:xfrm>
              <a:off x="0" y="0"/>
              <a:ext cx="236291" cy="326872"/>
            </a:xfrm>
            <a:custGeom>
              <a:avLst/>
              <a:gdLst/>
              <a:ahLst/>
              <a:cxnLst/>
              <a:rect l="l" t="t" r="r" b="b"/>
              <a:pathLst>
                <a:path w="236291" h="326872">
                  <a:moveTo>
                    <a:pt x="118145" y="0"/>
                  </a:moveTo>
                  <a:lnTo>
                    <a:pt x="118145" y="0"/>
                  </a:lnTo>
                  <a:cubicBezTo>
                    <a:pt x="183395" y="0"/>
                    <a:pt x="236291" y="52895"/>
                    <a:pt x="236291" y="118145"/>
                  </a:cubicBezTo>
                  <a:lnTo>
                    <a:pt x="236291" y="208726"/>
                  </a:lnTo>
                  <a:cubicBezTo>
                    <a:pt x="236291" y="240061"/>
                    <a:pt x="223843" y="270111"/>
                    <a:pt x="201687" y="292268"/>
                  </a:cubicBezTo>
                  <a:cubicBezTo>
                    <a:pt x="179530" y="314424"/>
                    <a:pt x="149480" y="326872"/>
                    <a:pt x="118145" y="326872"/>
                  </a:cubicBezTo>
                  <a:lnTo>
                    <a:pt x="118145" y="326872"/>
                  </a:lnTo>
                  <a:cubicBezTo>
                    <a:pt x="52895" y="326872"/>
                    <a:pt x="0" y="273976"/>
                    <a:pt x="0" y="208726"/>
                  </a:cubicBezTo>
                  <a:lnTo>
                    <a:pt x="0" y="118145"/>
                  </a:lnTo>
                  <a:cubicBezTo>
                    <a:pt x="0" y="86811"/>
                    <a:pt x="12447" y="56761"/>
                    <a:pt x="34604" y="34604"/>
                  </a:cubicBezTo>
                  <a:cubicBezTo>
                    <a:pt x="56761" y="12447"/>
                    <a:pt x="86811" y="0"/>
                    <a:pt x="118145" y="0"/>
                  </a:cubicBezTo>
                  <a:close/>
                </a:path>
              </a:pathLst>
            </a:custGeom>
            <a:solidFill>
              <a:srgbClr val="FFFFFF"/>
            </a:solidFill>
          </p:spPr>
          <p:txBody>
            <a:bodyPr/>
            <a:lstStyle/>
            <a:p>
              <a:endParaRPr lang="en-US"/>
            </a:p>
          </p:txBody>
        </p:sp>
        <p:sp>
          <p:nvSpPr>
            <p:cNvPr id="8" name="TextBox 8"/>
            <p:cNvSpPr txBox="1"/>
            <p:nvPr/>
          </p:nvSpPr>
          <p:spPr>
            <a:xfrm>
              <a:off x="0" y="-47625"/>
              <a:ext cx="236291" cy="37449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8981046" y="466671"/>
            <a:ext cx="7302417" cy="9353658"/>
          </a:xfrm>
          <a:custGeom>
            <a:avLst/>
            <a:gdLst/>
            <a:ahLst/>
            <a:cxnLst/>
            <a:rect l="l" t="t" r="r" b="b"/>
            <a:pathLst>
              <a:path w="7302417" h="9353658">
                <a:moveTo>
                  <a:pt x="0" y="0"/>
                </a:moveTo>
                <a:lnTo>
                  <a:pt x="7302417" y="0"/>
                </a:lnTo>
                <a:lnTo>
                  <a:pt x="7302417" y="9353658"/>
                </a:lnTo>
                <a:lnTo>
                  <a:pt x="0" y="9353658"/>
                </a:lnTo>
                <a:lnTo>
                  <a:pt x="0" y="0"/>
                </a:lnTo>
                <a:close/>
              </a:path>
            </a:pathLst>
          </a:custGeom>
          <a:blipFill>
            <a:blip r:embed="rId3"/>
            <a:stretch>
              <a:fillRect/>
            </a:stretch>
          </a:blipFill>
        </p:spPr>
        <p:txBody>
          <a:bodyPr/>
          <a:lstStyle/>
          <a:p>
            <a:endParaRPr lang="en-US"/>
          </a:p>
        </p:txBody>
      </p:sp>
      <p:sp>
        <p:nvSpPr>
          <p:cNvPr id="10" name="TextBox 10"/>
          <p:cNvSpPr txBox="1"/>
          <p:nvPr/>
        </p:nvSpPr>
        <p:spPr>
          <a:xfrm>
            <a:off x="709411" y="2666824"/>
            <a:ext cx="5185990" cy="794805"/>
          </a:xfrm>
          <a:prstGeom prst="rect">
            <a:avLst/>
          </a:prstGeom>
        </p:spPr>
        <p:txBody>
          <a:bodyPr lIns="0" tIns="0" rIns="0" bIns="0" rtlCol="0" anchor="t">
            <a:spAutoFit/>
          </a:bodyPr>
          <a:lstStyle/>
          <a:p>
            <a:pPr algn="l">
              <a:lnSpc>
                <a:spcPts val="6591"/>
              </a:lnSpc>
            </a:pPr>
            <a:r>
              <a:rPr lang="en-US" sz="4708">
                <a:solidFill>
                  <a:srgbClr val="FFFFFF"/>
                </a:solidFill>
                <a:latin typeface="League Spartan"/>
                <a:ea typeface="League Spartan"/>
                <a:cs typeface="League Spartan"/>
                <a:sym typeface="League Spartan"/>
              </a:rPr>
              <a:t>REPORT CARD</a:t>
            </a:r>
          </a:p>
        </p:txBody>
      </p:sp>
      <p:sp>
        <p:nvSpPr>
          <p:cNvPr id="11" name="TextBox 11"/>
          <p:cNvSpPr txBox="1"/>
          <p:nvPr/>
        </p:nvSpPr>
        <p:spPr>
          <a:xfrm>
            <a:off x="709411" y="1947665"/>
            <a:ext cx="4842085" cy="770217"/>
          </a:xfrm>
          <a:prstGeom prst="rect">
            <a:avLst/>
          </a:prstGeom>
        </p:spPr>
        <p:txBody>
          <a:bodyPr lIns="0" tIns="0" rIns="0" bIns="0" rtlCol="0" anchor="t">
            <a:spAutoFit/>
          </a:bodyPr>
          <a:lstStyle/>
          <a:p>
            <a:pPr algn="l">
              <a:lnSpc>
                <a:spcPts val="6372"/>
              </a:lnSpc>
            </a:pPr>
            <a:r>
              <a:rPr lang="en-US" sz="4551">
                <a:solidFill>
                  <a:srgbClr val="FFFFFF"/>
                </a:solidFill>
                <a:latin typeface="Roboto"/>
                <a:ea typeface="Roboto"/>
                <a:cs typeface="Roboto"/>
                <a:sym typeface="Roboto"/>
              </a:rPr>
              <a:t>A NEW KIND OF</a:t>
            </a:r>
          </a:p>
        </p:txBody>
      </p:sp>
      <p:sp>
        <p:nvSpPr>
          <p:cNvPr id="12" name="TextBox 12"/>
          <p:cNvSpPr txBox="1"/>
          <p:nvPr/>
        </p:nvSpPr>
        <p:spPr>
          <a:xfrm>
            <a:off x="709411" y="3385429"/>
            <a:ext cx="5634574" cy="374625"/>
          </a:xfrm>
          <a:prstGeom prst="rect">
            <a:avLst/>
          </a:prstGeom>
        </p:spPr>
        <p:txBody>
          <a:bodyPr lIns="0" tIns="0" rIns="0" bIns="0" rtlCol="0" anchor="t">
            <a:spAutoFit/>
          </a:bodyPr>
          <a:lstStyle/>
          <a:p>
            <a:pPr algn="l">
              <a:lnSpc>
                <a:spcPts val="2976"/>
              </a:lnSpc>
              <a:spcBef>
                <a:spcPct val="0"/>
              </a:spcBef>
            </a:pPr>
            <a:r>
              <a:rPr lang="en-US" sz="2125">
                <a:solidFill>
                  <a:srgbClr val="FFFFFF"/>
                </a:solidFill>
                <a:latin typeface="Poppins"/>
                <a:ea typeface="Poppins"/>
                <a:cs typeface="Poppins"/>
                <a:sym typeface="Poppins"/>
              </a:rPr>
              <a:t>Developed at University of Wisconsin</a:t>
            </a:r>
          </a:p>
        </p:txBody>
      </p:sp>
      <p:sp>
        <p:nvSpPr>
          <p:cNvPr id="13" name="TextBox 13"/>
          <p:cNvSpPr txBox="1"/>
          <p:nvPr/>
        </p:nvSpPr>
        <p:spPr>
          <a:xfrm>
            <a:off x="709411" y="528576"/>
            <a:ext cx="2802880" cy="332740"/>
          </a:xfrm>
          <a:prstGeom prst="rect">
            <a:avLst/>
          </a:prstGeom>
        </p:spPr>
        <p:txBody>
          <a:bodyPr lIns="0" tIns="0" rIns="0" bIns="0" rtlCol="0" anchor="t">
            <a:spAutoFit/>
          </a:bodyPr>
          <a:lstStyle/>
          <a:p>
            <a:pPr algn="ctr">
              <a:lnSpc>
                <a:spcPts val="2659"/>
              </a:lnSpc>
              <a:spcBef>
                <a:spcPct val="0"/>
              </a:spcBef>
            </a:pPr>
            <a:r>
              <a:rPr lang="en-US" sz="1899">
                <a:solidFill>
                  <a:srgbClr val="FFFFFF"/>
                </a:solidFill>
                <a:latin typeface="Archivo Black"/>
                <a:ea typeface="Archivo Black"/>
                <a:cs typeface="Archivo Black"/>
                <a:sym typeface="Archivo Black"/>
              </a:rPr>
              <a:t>Build your foundation</a:t>
            </a:r>
          </a:p>
        </p:txBody>
      </p:sp>
      <p:sp>
        <p:nvSpPr>
          <p:cNvPr id="14" name="TextBox 14"/>
          <p:cNvSpPr txBox="1"/>
          <p:nvPr/>
        </p:nvSpPr>
        <p:spPr>
          <a:xfrm>
            <a:off x="421699" y="4619942"/>
            <a:ext cx="5417509" cy="1332865"/>
          </a:xfrm>
          <a:prstGeom prst="rect">
            <a:avLst/>
          </a:prstGeom>
        </p:spPr>
        <p:txBody>
          <a:bodyPr lIns="0" tIns="0" rIns="0" bIns="0" rtlCol="0" anchor="t">
            <a:spAutoFit/>
          </a:bodyPr>
          <a:lstStyle/>
          <a:p>
            <a:pPr marL="410209" lvl="1" indent="-205105" algn="l">
              <a:lnSpc>
                <a:spcPts val="2659"/>
              </a:lnSpc>
              <a:buFont typeface="Arial"/>
              <a:buChar char="•"/>
            </a:pPr>
            <a:r>
              <a:rPr lang="en-US" sz="1899">
                <a:solidFill>
                  <a:srgbClr val="FFFFFF"/>
                </a:solidFill>
                <a:latin typeface="Archivo Black"/>
                <a:ea typeface="Archivo Black"/>
                <a:cs typeface="Archivo Black"/>
                <a:sym typeface="Archivo Black"/>
              </a:rPr>
              <a:t>A new effort to provide grades and metrics to the work of public utilities</a:t>
            </a:r>
          </a:p>
          <a:p>
            <a:pPr algn="l">
              <a:lnSpc>
                <a:spcPts val="2659"/>
              </a:lnSpc>
            </a:pPr>
            <a:endParaRPr lang="en-US" sz="1899">
              <a:solidFill>
                <a:srgbClr val="FFFFFF"/>
              </a:solidFill>
              <a:latin typeface="Archivo Black"/>
              <a:ea typeface="Archivo Black"/>
              <a:cs typeface="Archivo Black"/>
              <a:sym typeface="Archivo Black"/>
            </a:endParaRPr>
          </a:p>
          <a:p>
            <a:pPr marL="410209" lvl="1" indent="-205105" algn="l">
              <a:lnSpc>
                <a:spcPts val="2659"/>
              </a:lnSpc>
              <a:spcBef>
                <a:spcPct val="0"/>
              </a:spcBef>
              <a:buFont typeface="Arial"/>
              <a:buChar char="•"/>
            </a:pPr>
            <a:r>
              <a:rPr lang="en-US" sz="1899">
                <a:solidFill>
                  <a:srgbClr val="FFFFFF"/>
                </a:solidFill>
                <a:latin typeface="Archivo Black"/>
                <a:ea typeface="Archivo Black"/>
                <a:cs typeface="Archivo Black"/>
                <a:sym typeface="Archivo Black"/>
              </a:rPr>
              <a:t>Gaining notice and traction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a:grpSpLocks noChangeAspect="1"/>
          </p:cNvGrpSpPr>
          <p:nvPr/>
        </p:nvGrpSpPr>
        <p:grpSpPr>
          <a:xfrm>
            <a:off x="8418187" y="594774"/>
            <a:ext cx="4441740" cy="4236599"/>
            <a:chOff x="0" y="0"/>
            <a:chExt cx="6324600" cy="6032500"/>
          </a:xfrm>
        </p:grpSpPr>
        <p:sp>
          <p:nvSpPr>
            <p:cNvPr id="4" name="Freeform 4"/>
            <p:cNvSpPr/>
            <p:nvPr/>
          </p:nvSpPr>
          <p:spPr>
            <a:xfrm>
              <a:off x="127000" y="127000"/>
              <a:ext cx="6070600" cy="5778500"/>
            </a:xfrm>
            <a:custGeom>
              <a:avLst/>
              <a:gdLst/>
              <a:ahLst/>
              <a:cxnLst/>
              <a:rect l="l" t="t" r="r" b="b"/>
              <a:pathLst>
                <a:path w="6070600" h="5778500">
                  <a:moveTo>
                    <a:pt x="0" y="0"/>
                  </a:moveTo>
                  <a:lnTo>
                    <a:pt x="6070600" y="0"/>
                  </a:lnTo>
                  <a:lnTo>
                    <a:pt x="6070600" y="5778500"/>
                  </a:lnTo>
                  <a:lnTo>
                    <a:pt x="0" y="5778500"/>
                  </a:lnTo>
                  <a:close/>
                </a:path>
              </a:pathLst>
            </a:custGeom>
            <a:blipFill>
              <a:blip r:embed="rId3"/>
              <a:stretch>
                <a:fillRect l="-21391" r="-21391"/>
              </a:stretch>
            </a:blipFill>
          </p:spPr>
          <p:txBody>
            <a:bodyPr/>
            <a:lstStyle/>
            <a:p>
              <a:endParaRPr lang="en-US"/>
            </a:p>
          </p:txBody>
        </p:sp>
        <p:sp>
          <p:nvSpPr>
            <p:cNvPr id="5" name="Freeform 5"/>
            <p:cNvSpPr/>
            <p:nvPr/>
          </p:nvSpPr>
          <p:spPr>
            <a:xfrm>
              <a:off x="0" y="0"/>
              <a:ext cx="6324600" cy="6032500"/>
            </a:xfrm>
            <a:custGeom>
              <a:avLst/>
              <a:gdLst/>
              <a:ahLst/>
              <a:cxnLst/>
              <a:rect l="l" t="t" r="r" b="b"/>
              <a:pathLst>
                <a:path w="6324600" h="60325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004AAD"/>
            </a:solidFill>
          </p:spPr>
          <p:txBody>
            <a:bodyPr/>
            <a:lstStyle/>
            <a:p>
              <a:endParaRPr lang="en-US"/>
            </a:p>
          </p:txBody>
        </p:sp>
      </p:grpSp>
      <p:sp>
        <p:nvSpPr>
          <p:cNvPr id="6" name="TextBox 6"/>
          <p:cNvSpPr txBox="1"/>
          <p:nvPr/>
        </p:nvSpPr>
        <p:spPr>
          <a:xfrm>
            <a:off x="1028700" y="1726528"/>
            <a:ext cx="4243380" cy="1855890"/>
          </a:xfrm>
          <a:prstGeom prst="rect">
            <a:avLst/>
          </a:prstGeom>
        </p:spPr>
        <p:txBody>
          <a:bodyPr lIns="0" tIns="0" rIns="0" bIns="0" rtlCol="0" anchor="t">
            <a:spAutoFit/>
          </a:bodyPr>
          <a:lstStyle/>
          <a:p>
            <a:pPr algn="l">
              <a:lnSpc>
                <a:spcPts val="7431"/>
              </a:lnSpc>
            </a:pPr>
            <a:r>
              <a:rPr lang="en-US" sz="5308">
                <a:solidFill>
                  <a:srgbClr val="0E7DC2"/>
                </a:solidFill>
                <a:latin typeface="League Spartan"/>
                <a:ea typeface="League Spartan"/>
                <a:cs typeface="League Spartan"/>
                <a:sym typeface="League Spartan"/>
              </a:rPr>
              <a:t>MUST WE RESPOND?</a:t>
            </a:r>
          </a:p>
        </p:txBody>
      </p:sp>
      <p:sp>
        <p:nvSpPr>
          <p:cNvPr id="7" name="TextBox 7"/>
          <p:cNvSpPr txBox="1"/>
          <p:nvPr/>
        </p:nvSpPr>
        <p:spPr>
          <a:xfrm>
            <a:off x="4989036" y="5545148"/>
            <a:ext cx="11872655" cy="2891413"/>
          </a:xfrm>
          <a:prstGeom prst="rect">
            <a:avLst/>
          </a:prstGeom>
        </p:spPr>
        <p:txBody>
          <a:bodyPr lIns="0" tIns="0" rIns="0" bIns="0" rtlCol="0" anchor="t">
            <a:spAutoFit/>
          </a:bodyPr>
          <a:lstStyle/>
          <a:p>
            <a:pPr marL="585456" lvl="1" indent="-292728" algn="l">
              <a:lnSpc>
                <a:spcPts val="4637"/>
              </a:lnSpc>
              <a:buFont typeface="Arial"/>
              <a:buChar char="•"/>
            </a:pPr>
            <a:r>
              <a:rPr lang="en-US" sz="2711">
                <a:solidFill>
                  <a:srgbClr val="000000"/>
                </a:solidFill>
                <a:latin typeface="Poppins"/>
                <a:ea typeface="Poppins"/>
                <a:cs typeface="Poppins"/>
                <a:sym typeface="Poppins"/>
              </a:rPr>
              <a:t>What information do you have available? Define the topic.</a:t>
            </a:r>
          </a:p>
          <a:p>
            <a:pPr marL="585456" lvl="1" indent="-292728" algn="l">
              <a:lnSpc>
                <a:spcPts val="4637"/>
              </a:lnSpc>
              <a:buFont typeface="Arial"/>
              <a:buChar char="•"/>
            </a:pPr>
            <a:r>
              <a:rPr lang="en-US" sz="2711">
                <a:solidFill>
                  <a:srgbClr val="000000"/>
                </a:solidFill>
                <a:latin typeface="Poppins"/>
                <a:ea typeface="Poppins"/>
                <a:cs typeface="Poppins"/>
                <a:sym typeface="Poppins"/>
              </a:rPr>
              <a:t>Is this a growing issue or an annoyance?</a:t>
            </a:r>
          </a:p>
          <a:p>
            <a:pPr marL="585456" lvl="1" indent="-292728" algn="l">
              <a:lnSpc>
                <a:spcPts val="4637"/>
              </a:lnSpc>
              <a:buFont typeface="Arial"/>
              <a:buChar char="•"/>
            </a:pPr>
            <a:r>
              <a:rPr lang="en-US" sz="2711">
                <a:solidFill>
                  <a:srgbClr val="000000"/>
                </a:solidFill>
                <a:latin typeface="Poppins"/>
                <a:ea typeface="Poppins"/>
                <a:cs typeface="Poppins"/>
                <a:sym typeface="Poppins"/>
              </a:rPr>
              <a:t>How concerned are your customers?</a:t>
            </a:r>
          </a:p>
          <a:p>
            <a:pPr marL="585456" lvl="1" indent="-292728" algn="l">
              <a:lnSpc>
                <a:spcPts val="4637"/>
              </a:lnSpc>
              <a:buFont typeface="Arial"/>
              <a:buChar char="•"/>
            </a:pPr>
            <a:r>
              <a:rPr lang="en-US" sz="2711">
                <a:solidFill>
                  <a:srgbClr val="000000"/>
                </a:solidFill>
                <a:latin typeface="Poppins"/>
                <a:ea typeface="Poppins"/>
                <a:cs typeface="Poppins"/>
                <a:sym typeface="Poppins"/>
              </a:rPr>
              <a:t>Are the interested parties part of a specific group?</a:t>
            </a:r>
          </a:p>
          <a:p>
            <a:pPr marL="585456" lvl="1" indent="-292728" algn="l">
              <a:lnSpc>
                <a:spcPts val="4637"/>
              </a:lnSpc>
              <a:buFont typeface="Arial"/>
              <a:buChar char="•"/>
            </a:pPr>
            <a:r>
              <a:rPr lang="en-US" sz="2711">
                <a:solidFill>
                  <a:srgbClr val="000000"/>
                </a:solidFill>
                <a:latin typeface="Poppins"/>
                <a:ea typeface="Poppins"/>
                <a:cs typeface="Poppins"/>
                <a:sym typeface="Poppins"/>
              </a:rPr>
              <a:t>Does someone else in the community have the lead on this one?</a:t>
            </a:r>
          </a:p>
        </p:txBody>
      </p:sp>
      <p:sp>
        <p:nvSpPr>
          <p:cNvPr id="8" name="Freeform 8"/>
          <p:cNvSpPr/>
          <p:nvPr/>
        </p:nvSpPr>
        <p:spPr>
          <a:xfrm>
            <a:off x="15190836" y="8695692"/>
            <a:ext cx="2819556" cy="1505008"/>
          </a:xfrm>
          <a:custGeom>
            <a:avLst/>
            <a:gdLst/>
            <a:ahLst/>
            <a:cxnLst/>
            <a:rect l="l" t="t" r="r" b="b"/>
            <a:pathLst>
              <a:path w="2819556" h="1505008">
                <a:moveTo>
                  <a:pt x="0" y="0"/>
                </a:moveTo>
                <a:lnTo>
                  <a:pt x="2819557" y="0"/>
                </a:lnTo>
                <a:lnTo>
                  <a:pt x="2819557" y="1505008"/>
                </a:lnTo>
                <a:lnTo>
                  <a:pt x="0" y="1505008"/>
                </a:lnTo>
                <a:lnTo>
                  <a:pt x="0" y="0"/>
                </a:lnTo>
                <a:close/>
              </a:path>
            </a:pathLst>
          </a:custGeom>
          <a:blipFill>
            <a:blip r:embed="rId4"/>
            <a:stretch>
              <a:fillRect/>
            </a:stretch>
          </a:blipFill>
        </p:spPr>
        <p:txBody>
          <a:bodyPr/>
          <a:lstStyle/>
          <a:p>
            <a:endParaRPr lang="en-US"/>
          </a:p>
        </p:txBody>
      </p:sp>
      <p:sp>
        <p:nvSpPr>
          <p:cNvPr id="9" name="TextBox 9"/>
          <p:cNvSpPr txBox="1"/>
          <p:nvPr/>
        </p:nvSpPr>
        <p:spPr>
          <a:xfrm>
            <a:off x="1028700" y="4029528"/>
            <a:ext cx="8784946" cy="634703"/>
          </a:xfrm>
          <a:prstGeom prst="rect">
            <a:avLst/>
          </a:prstGeom>
        </p:spPr>
        <p:txBody>
          <a:bodyPr lIns="0" tIns="0" rIns="0" bIns="0" rtlCol="0" anchor="t">
            <a:spAutoFit/>
          </a:bodyPr>
          <a:lstStyle/>
          <a:p>
            <a:pPr algn="l">
              <a:lnSpc>
                <a:spcPts val="4916"/>
              </a:lnSpc>
              <a:spcBef>
                <a:spcPct val="0"/>
              </a:spcBef>
            </a:pPr>
            <a:r>
              <a:rPr lang="en-US" sz="3511">
                <a:solidFill>
                  <a:srgbClr val="000000"/>
                </a:solidFill>
                <a:latin typeface="Poppins"/>
                <a:ea typeface="Poppins"/>
                <a:cs typeface="Poppins"/>
                <a:sym typeface="Poppins"/>
              </a:rPr>
              <a:t>5 questions to answer ...</a:t>
            </a:r>
          </a:p>
        </p:txBody>
      </p:sp>
      <p:sp>
        <p:nvSpPr>
          <p:cNvPr id="10" name="TextBox 10"/>
          <p:cNvSpPr txBox="1"/>
          <p:nvPr/>
        </p:nvSpPr>
        <p:spPr>
          <a:xfrm>
            <a:off x="1028700" y="404592"/>
            <a:ext cx="3686175" cy="332740"/>
          </a:xfrm>
          <a:prstGeom prst="rect">
            <a:avLst/>
          </a:prstGeom>
        </p:spPr>
        <p:txBody>
          <a:bodyPr lIns="0" tIns="0" rIns="0" bIns="0" rtlCol="0" anchor="t">
            <a:spAutoFit/>
          </a:bodyPr>
          <a:lstStyle/>
          <a:p>
            <a:pPr algn="ctr">
              <a:lnSpc>
                <a:spcPts val="2659"/>
              </a:lnSpc>
              <a:spcBef>
                <a:spcPct val="0"/>
              </a:spcBef>
            </a:pPr>
            <a:r>
              <a:rPr lang="en-US" sz="1899">
                <a:solidFill>
                  <a:srgbClr val="0E7DC2"/>
                </a:solidFill>
                <a:latin typeface="Archivo Black"/>
                <a:ea typeface="Archivo Black"/>
                <a:cs typeface="Archivo Black"/>
                <a:sym typeface="Archivo Black"/>
              </a:rPr>
              <a:t>Managing your social media</a:t>
            </a:r>
          </a:p>
        </p:txBody>
      </p:sp>
      <p:grpSp>
        <p:nvGrpSpPr>
          <p:cNvPr id="11" name="Group 11"/>
          <p:cNvGrpSpPr/>
          <p:nvPr/>
        </p:nvGrpSpPr>
        <p:grpSpPr>
          <a:xfrm>
            <a:off x="17830617" y="1376630"/>
            <a:ext cx="1266483" cy="6466659"/>
            <a:chOff x="0" y="0"/>
            <a:chExt cx="333559" cy="1703153"/>
          </a:xfrm>
        </p:grpSpPr>
        <p:sp>
          <p:nvSpPr>
            <p:cNvPr id="12" name="Freeform 12"/>
            <p:cNvSpPr/>
            <p:nvPr/>
          </p:nvSpPr>
          <p:spPr>
            <a:xfrm>
              <a:off x="0" y="0"/>
              <a:ext cx="333559" cy="1703153"/>
            </a:xfrm>
            <a:custGeom>
              <a:avLst/>
              <a:gdLst/>
              <a:ahLst/>
              <a:cxnLst/>
              <a:rect l="l" t="t" r="r" b="b"/>
              <a:pathLst>
                <a:path w="333559" h="1703153">
                  <a:moveTo>
                    <a:pt x="166780" y="0"/>
                  </a:moveTo>
                  <a:lnTo>
                    <a:pt x="166780" y="0"/>
                  </a:lnTo>
                  <a:cubicBezTo>
                    <a:pt x="258890" y="0"/>
                    <a:pt x="333559" y="74670"/>
                    <a:pt x="333559" y="166780"/>
                  </a:cubicBezTo>
                  <a:lnTo>
                    <a:pt x="333559" y="1536373"/>
                  </a:lnTo>
                  <a:cubicBezTo>
                    <a:pt x="333559" y="1580606"/>
                    <a:pt x="315988" y="1623027"/>
                    <a:pt x="284711" y="1654304"/>
                  </a:cubicBezTo>
                  <a:cubicBezTo>
                    <a:pt x="253433" y="1685582"/>
                    <a:pt x="211012" y="1703153"/>
                    <a:pt x="166780" y="1703153"/>
                  </a:cubicBezTo>
                  <a:lnTo>
                    <a:pt x="166780" y="1703153"/>
                  </a:lnTo>
                  <a:cubicBezTo>
                    <a:pt x="122547" y="1703153"/>
                    <a:pt x="80126" y="1685582"/>
                    <a:pt x="48849" y="1654304"/>
                  </a:cubicBezTo>
                  <a:cubicBezTo>
                    <a:pt x="17571" y="1623027"/>
                    <a:pt x="0" y="1580606"/>
                    <a:pt x="0" y="1536373"/>
                  </a:cubicBezTo>
                  <a:lnTo>
                    <a:pt x="0" y="166780"/>
                  </a:lnTo>
                  <a:cubicBezTo>
                    <a:pt x="0" y="122547"/>
                    <a:pt x="17571" y="80126"/>
                    <a:pt x="48849" y="48849"/>
                  </a:cubicBezTo>
                  <a:cubicBezTo>
                    <a:pt x="80126" y="17571"/>
                    <a:pt x="122547" y="0"/>
                    <a:pt x="166780" y="0"/>
                  </a:cubicBezTo>
                  <a:close/>
                </a:path>
              </a:pathLst>
            </a:custGeom>
            <a:solidFill>
              <a:srgbClr val="0E7DC2"/>
            </a:solidFill>
          </p:spPr>
          <p:txBody>
            <a:bodyPr/>
            <a:lstStyle/>
            <a:p>
              <a:endParaRPr lang="en-US"/>
            </a:p>
          </p:txBody>
        </p:sp>
        <p:sp>
          <p:nvSpPr>
            <p:cNvPr id="13" name="TextBox 13"/>
            <p:cNvSpPr txBox="1"/>
            <p:nvPr/>
          </p:nvSpPr>
          <p:spPr>
            <a:xfrm>
              <a:off x="0" y="-47625"/>
              <a:ext cx="333559" cy="1750778"/>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511743" y="2431941"/>
            <a:ext cx="14704940" cy="4649348"/>
          </a:xfrm>
          <a:prstGeom prst="rect">
            <a:avLst/>
          </a:prstGeom>
        </p:spPr>
        <p:txBody>
          <a:bodyPr lIns="0" tIns="0" rIns="0" bIns="0" rtlCol="0" anchor="t">
            <a:spAutoFit/>
          </a:bodyPr>
          <a:lstStyle/>
          <a:p>
            <a:pPr marL="758172" lvl="1" indent="-379086" algn="l">
              <a:lnSpc>
                <a:spcPts val="6004"/>
              </a:lnSpc>
              <a:buFont typeface="Arial"/>
              <a:buChar char="•"/>
            </a:pPr>
            <a:r>
              <a:rPr lang="en-US" sz="3511">
                <a:solidFill>
                  <a:srgbClr val="E4292C"/>
                </a:solidFill>
                <a:latin typeface="Poppins"/>
                <a:ea typeface="Poppins"/>
                <a:cs typeface="Poppins"/>
                <a:sym typeface="Poppins"/>
              </a:rPr>
              <a:t>Respond quickly</a:t>
            </a:r>
            <a:r>
              <a:rPr lang="en-US" sz="3511">
                <a:solidFill>
                  <a:srgbClr val="000000"/>
                </a:solidFill>
                <a:latin typeface="Poppins"/>
                <a:ea typeface="Poppins"/>
                <a:cs typeface="Poppins"/>
                <a:sym typeface="Poppins"/>
              </a:rPr>
              <a:t> – even if you must provide a “hold message”. </a:t>
            </a:r>
          </a:p>
          <a:p>
            <a:pPr algn="l">
              <a:lnSpc>
                <a:spcPts val="3440"/>
              </a:lnSpc>
            </a:pPr>
            <a:endParaRPr lang="en-US" sz="3511">
              <a:solidFill>
                <a:srgbClr val="000000"/>
              </a:solidFill>
              <a:latin typeface="Poppins"/>
              <a:ea typeface="Poppins"/>
              <a:cs typeface="Poppins"/>
              <a:sym typeface="Poppins"/>
            </a:endParaRPr>
          </a:p>
          <a:p>
            <a:pPr marL="758172" lvl="1" indent="-379086" algn="l">
              <a:lnSpc>
                <a:spcPts val="6004"/>
              </a:lnSpc>
              <a:buFont typeface="Arial"/>
              <a:buChar char="•"/>
            </a:pPr>
            <a:r>
              <a:rPr lang="en-US" sz="3511">
                <a:solidFill>
                  <a:srgbClr val="E4292C"/>
                </a:solidFill>
                <a:latin typeface="Poppins"/>
                <a:ea typeface="Poppins"/>
                <a:cs typeface="Poppins"/>
                <a:sym typeface="Poppins"/>
              </a:rPr>
              <a:t>Use a human tone.</a:t>
            </a:r>
            <a:r>
              <a:rPr lang="en-US" sz="3511">
                <a:solidFill>
                  <a:srgbClr val="000000"/>
                </a:solidFill>
                <a:latin typeface="Poppins"/>
                <a:ea typeface="Poppins"/>
                <a:cs typeface="Poppins"/>
                <a:sym typeface="Poppins"/>
              </a:rPr>
              <a:t>  “We are so sad to hear about…” sounds better than “A regrettable  incident has occurred.”</a:t>
            </a:r>
          </a:p>
          <a:p>
            <a:pPr algn="l">
              <a:lnSpc>
                <a:spcPts val="3440"/>
              </a:lnSpc>
            </a:pPr>
            <a:endParaRPr lang="en-US" sz="3511">
              <a:solidFill>
                <a:srgbClr val="000000"/>
              </a:solidFill>
              <a:latin typeface="Poppins"/>
              <a:ea typeface="Poppins"/>
              <a:cs typeface="Poppins"/>
              <a:sym typeface="Poppins"/>
            </a:endParaRPr>
          </a:p>
          <a:p>
            <a:pPr marL="758172" lvl="1" indent="-379086" algn="l">
              <a:lnSpc>
                <a:spcPts val="6004"/>
              </a:lnSpc>
              <a:buFont typeface="Arial"/>
              <a:buChar char="•"/>
            </a:pPr>
            <a:r>
              <a:rPr lang="en-US" sz="3511">
                <a:solidFill>
                  <a:srgbClr val="E4292C"/>
                </a:solidFill>
                <a:latin typeface="Poppins"/>
                <a:ea typeface="Poppins"/>
                <a:cs typeface="Poppins"/>
                <a:sym typeface="Poppins"/>
              </a:rPr>
              <a:t>Tailor your responses.</a:t>
            </a:r>
            <a:r>
              <a:rPr lang="en-US" sz="3511">
                <a:solidFill>
                  <a:srgbClr val="000000"/>
                </a:solidFill>
                <a:latin typeface="Poppins"/>
                <a:ea typeface="Poppins"/>
                <a:cs typeface="Poppins"/>
                <a:sym typeface="Poppins"/>
              </a:rPr>
              <a:t> It’s tempting to quickly respond to a complaint or concern with a link to your website.</a:t>
            </a:r>
          </a:p>
        </p:txBody>
      </p:sp>
      <p:sp>
        <p:nvSpPr>
          <p:cNvPr id="4" name="Freeform 4"/>
          <p:cNvSpPr/>
          <p:nvPr/>
        </p:nvSpPr>
        <p:spPr>
          <a:xfrm>
            <a:off x="15190836" y="8695692"/>
            <a:ext cx="2819556" cy="1505008"/>
          </a:xfrm>
          <a:custGeom>
            <a:avLst/>
            <a:gdLst/>
            <a:ahLst/>
            <a:cxnLst/>
            <a:rect l="l" t="t" r="r" b="b"/>
            <a:pathLst>
              <a:path w="2819556" h="1505008">
                <a:moveTo>
                  <a:pt x="0" y="0"/>
                </a:moveTo>
                <a:lnTo>
                  <a:pt x="2819557" y="0"/>
                </a:lnTo>
                <a:lnTo>
                  <a:pt x="2819557" y="1505008"/>
                </a:lnTo>
                <a:lnTo>
                  <a:pt x="0" y="1505008"/>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028700" y="404592"/>
            <a:ext cx="3686175" cy="332740"/>
          </a:xfrm>
          <a:prstGeom prst="rect">
            <a:avLst/>
          </a:prstGeom>
        </p:spPr>
        <p:txBody>
          <a:bodyPr lIns="0" tIns="0" rIns="0" bIns="0" rtlCol="0" anchor="t">
            <a:spAutoFit/>
          </a:bodyPr>
          <a:lstStyle/>
          <a:p>
            <a:pPr algn="ctr">
              <a:lnSpc>
                <a:spcPts val="2659"/>
              </a:lnSpc>
              <a:spcBef>
                <a:spcPct val="0"/>
              </a:spcBef>
            </a:pPr>
            <a:r>
              <a:rPr lang="en-US" sz="1899">
                <a:solidFill>
                  <a:srgbClr val="0E7DC2"/>
                </a:solidFill>
                <a:latin typeface="Archivo Black"/>
                <a:ea typeface="Archivo Black"/>
                <a:cs typeface="Archivo Black"/>
                <a:sym typeface="Archivo Black"/>
              </a:rPr>
              <a:t>Managing your social media</a:t>
            </a:r>
          </a:p>
        </p:txBody>
      </p:sp>
      <p:grpSp>
        <p:nvGrpSpPr>
          <p:cNvPr id="6" name="Group 6"/>
          <p:cNvGrpSpPr/>
          <p:nvPr/>
        </p:nvGrpSpPr>
        <p:grpSpPr>
          <a:xfrm>
            <a:off x="17830617" y="1376630"/>
            <a:ext cx="1266483" cy="6466659"/>
            <a:chOff x="0" y="0"/>
            <a:chExt cx="333559" cy="1703153"/>
          </a:xfrm>
        </p:grpSpPr>
        <p:sp>
          <p:nvSpPr>
            <p:cNvPr id="7" name="Freeform 7"/>
            <p:cNvSpPr/>
            <p:nvPr/>
          </p:nvSpPr>
          <p:spPr>
            <a:xfrm>
              <a:off x="0" y="0"/>
              <a:ext cx="333559" cy="1703153"/>
            </a:xfrm>
            <a:custGeom>
              <a:avLst/>
              <a:gdLst/>
              <a:ahLst/>
              <a:cxnLst/>
              <a:rect l="l" t="t" r="r" b="b"/>
              <a:pathLst>
                <a:path w="333559" h="1703153">
                  <a:moveTo>
                    <a:pt x="166780" y="0"/>
                  </a:moveTo>
                  <a:lnTo>
                    <a:pt x="166780" y="0"/>
                  </a:lnTo>
                  <a:cubicBezTo>
                    <a:pt x="258890" y="0"/>
                    <a:pt x="333559" y="74670"/>
                    <a:pt x="333559" y="166780"/>
                  </a:cubicBezTo>
                  <a:lnTo>
                    <a:pt x="333559" y="1536373"/>
                  </a:lnTo>
                  <a:cubicBezTo>
                    <a:pt x="333559" y="1580606"/>
                    <a:pt x="315988" y="1623027"/>
                    <a:pt x="284711" y="1654304"/>
                  </a:cubicBezTo>
                  <a:cubicBezTo>
                    <a:pt x="253433" y="1685582"/>
                    <a:pt x="211012" y="1703153"/>
                    <a:pt x="166780" y="1703153"/>
                  </a:cubicBezTo>
                  <a:lnTo>
                    <a:pt x="166780" y="1703153"/>
                  </a:lnTo>
                  <a:cubicBezTo>
                    <a:pt x="122547" y="1703153"/>
                    <a:pt x="80126" y="1685582"/>
                    <a:pt x="48849" y="1654304"/>
                  </a:cubicBezTo>
                  <a:cubicBezTo>
                    <a:pt x="17571" y="1623027"/>
                    <a:pt x="0" y="1580606"/>
                    <a:pt x="0" y="1536373"/>
                  </a:cubicBezTo>
                  <a:lnTo>
                    <a:pt x="0" y="166780"/>
                  </a:lnTo>
                  <a:cubicBezTo>
                    <a:pt x="0" y="122547"/>
                    <a:pt x="17571" y="80126"/>
                    <a:pt x="48849" y="48849"/>
                  </a:cubicBezTo>
                  <a:cubicBezTo>
                    <a:pt x="80126" y="17571"/>
                    <a:pt x="122547" y="0"/>
                    <a:pt x="166780" y="0"/>
                  </a:cubicBezTo>
                  <a:close/>
                </a:path>
              </a:pathLst>
            </a:custGeom>
            <a:solidFill>
              <a:srgbClr val="0E7DC2"/>
            </a:solidFill>
          </p:spPr>
          <p:txBody>
            <a:bodyPr/>
            <a:lstStyle/>
            <a:p>
              <a:endParaRPr lang="en-US"/>
            </a:p>
          </p:txBody>
        </p:sp>
        <p:sp>
          <p:nvSpPr>
            <p:cNvPr id="8" name="TextBox 8"/>
            <p:cNvSpPr txBox="1"/>
            <p:nvPr/>
          </p:nvSpPr>
          <p:spPr>
            <a:xfrm>
              <a:off x="0" y="-47625"/>
              <a:ext cx="333559" cy="1750778"/>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028700" y="2335769"/>
            <a:ext cx="15201900" cy="5754248"/>
          </a:xfrm>
          <a:prstGeom prst="rect">
            <a:avLst/>
          </a:prstGeom>
        </p:spPr>
        <p:txBody>
          <a:bodyPr wrap="square" lIns="0" tIns="0" rIns="0" bIns="0" rtlCol="0" anchor="t">
            <a:spAutoFit/>
          </a:bodyPr>
          <a:lstStyle/>
          <a:p>
            <a:pPr marL="758172" lvl="1" indent="-379086" algn="l">
              <a:lnSpc>
                <a:spcPts val="6004"/>
              </a:lnSpc>
              <a:buFont typeface="Arial"/>
              <a:buChar char="•"/>
            </a:pPr>
            <a:r>
              <a:rPr lang="en-US" sz="3511" dirty="0">
                <a:solidFill>
                  <a:srgbClr val="E4292C"/>
                </a:solidFill>
                <a:latin typeface="Poppins"/>
                <a:ea typeface="Poppins"/>
                <a:cs typeface="Poppins"/>
                <a:sym typeface="Poppins"/>
              </a:rPr>
              <a:t>Take responsibility.</a:t>
            </a:r>
            <a:r>
              <a:rPr lang="en-US" sz="3511" dirty="0">
                <a:solidFill>
                  <a:srgbClr val="000000"/>
                </a:solidFill>
                <a:latin typeface="Poppins"/>
                <a:ea typeface="Poppins"/>
                <a:cs typeface="Poppins"/>
                <a:sym typeface="Poppins"/>
              </a:rPr>
              <a:t> If this is something under your control, be empathetic.</a:t>
            </a:r>
          </a:p>
          <a:p>
            <a:pPr algn="l">
              <a:lnSpc>
                <a:spcPts val="1730"/>
              </a:lnSpc>
            </a:pPr>
            <a:endParaRPr lang="en-US" sz="3511" dirty="0">
              <a:solidFill>
                <a:srgbClr val="000000"/>
              </a:solidFill>
              <a:latin typeface="Poppins"/>
              <a:ea typeface="Poppins"/>
              <a:cs typeface="Poppins"/>
              <a:sym typeface="Poppins"/>
            </a:endParaRPr>
          </a:p>
          <a:p>
            <a:pPr marL="758172" lvl="1" indent="-379086" algn="l">
              <a:lnSpc>
                <a:spcPts val="6004"/>
              </a:lnSpc>
              <a:buFont typeface="Arial"/>
              <a:buChar char="•"/>
            </a:pPr>
            <a:r>
              <a:rPr lang="en-US" sz="3511" dirty="0">
                <a:solidFill>
                  <a:srgbClr val="E4292C"/>
                </a:solidFill>
                <a:latin typeface="Poppins"/>
                <a:ea typeface="Poppins"/>
                <a:cs typeface="Poppins"/>
                <a:sym typeface="Poppins"/>
              </a:rPr>
              <a:t>Be visible.</a:t>
            </a:r>
            <a:r>
              <a:rPr lang="en-US" sz="3511" dirty="0">
                <a:solidFill>
                  <a:srgbClr val="000000"/>
                </a:solidFill>
                <a:latin typeface="Poppins"/>
                <a:ea typeface="Poppins"/>
                <a:cs typeface="Poppins"/>
                <a:sym typeface="Poppins"/>
              </a:rPr>
              <a:t> Deleting or hiding comments will only anger the commenter, who will then turn to other channels. </a:t>
            </a:r>
          </a:p>
          <a:p>
            <a:pPr algn="l">
              <a:lnSpc>
                <a:spcPts val="1730"/>
              </a:lnSpc>
            </a:pPr>
            <a:endParaRPr lang="en-US" sz="3511" dirty="0">
              <a:solidFill>
                <a:srgbClr val="000000"/>
              </a:solidFill>
              <a:latin typeface="Poppins"/>
              <a:ea typeface="Poppins"/>
              <a:cs typeface="Poppins"/>
              <a:sym typeface="Poppins"/>
            </a:endParaRPr>
          </a:p>
          <a:p>
            <a:pPr marL="758172" lvl="1" indent="-379086" algn="l">
              <a:lnSpc>
                <a:spcPts val="6004"/>
              </a:lnSpc>
              <a:buFont typeface="Arial"/>
              <a:buChar char="•"/>
            </a:pPr>
            <a:r>
              <a:rPr lang="en-US" sz="3511" dirty="0">
                <a:solidFill>
                  <a:srgbClr val="E4292C"/>
                </a:solidFill>
                <a:latin typeface="Poppins"/>
                <a:ea typeface="Poppins"/>
                <a:cs typeface="Poppins"/>
                <a:sym typeface="Poppins"/>
              </a:rPr>
              <a:t>Pause scheduled social media posts.</a:t>
            </a:r>
            <a:r>
              <a:rPr lang="en-US" sz="3511" dirty="0">
                <a:solidFill>
                  <a:srgbClr val="000000"/>
                </a:solidFill>
                <a:latin typeface="Poppins"/>
                <a:ea typeface="Poppins"/>
                <a:cs typeface="Poppins"/>
                <a:sym typeface="Poppins"/>
              </a:rPr>
              <a:t> If you schedule your posts in advance, stop them immediately. Nothing is worse than having a fun, quirky post pop up in the middle of a situation.</a:t>
            </a:r>
          </a:p>
        </p:txBody>
      </p:sp>
      <p:sp>
        <p:nvSpPr>
          <p:cNvPr id="4" name="Freeform 4"/>
          <p:cNvSpPr/>
          <p:nvPr/>
        </p:nvSpPr>
        <p:spPr>
          <a:xfrm>
            <a:off x="15190836" y="8695692"/>
            <a:ext cx="2819556" cy="1505008"/>
          </a:xfrm>
          <a:custGeom>
            <a:avLst/>
            <a:gdLst/>
            <a:ahLst/>
            <a:cxnLst/>
            <a:rect l="l" t="t" r="r" b="b"/>
            <a:pathLst>
              <a:path w="2819556" h="1505008">
                <a:moveTo>
                  <a:pt x="0" y="0"/>
                </a:moveTo>
                <a:lnTo>
                  <a:pt x="2819557" y="0"/>
                </a:lnTo>
                <a:lnTo>
                  <a:pt x="2819557" y="1505008"/>
                </a:lnTo>
                <a:lnTo>
                  <a:pt x="0" y="1505008"/>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028700" y="404592"/>
            <a:ext cx="3686175" cy="332740"/>
          </a:xfrm>
          <a:prstGeom prst="rect">
            <a:avLst/>
          </a:prstGeom>
        </p:spPr>
        <p:txBody>
          <a:bodyPr lIns="0" tIns="0" rIns="0" bIns="0" rtlCol="0" anchor="t">
            <a:spAutoFit/>
          </a:bodyPr>
          <a:lstStyle/>
          <a:p>
            <a:pPr algn="ctr">
              <a:lnSpc>
                <a:spcPts val="2659"/>
              </a:lnSpc>
              <a:spcBef>
                <a:spcPct val="0"/>
              </a:spcBef>
            </a:pPr>
            <a:r>
              <a:rPr lang="en-US" sz="1899">
                <a:solidFill>
                  <a:srgbClr val="0E7DC2"/>
                </a:solidFill>
                <a:latin typeface="Archivo Black"/>
                <a:ea typeface="Archivo Black"/>
                <a:cs typeface="Archivo Black"/>
                <a:sym typeface="Archivo Black"/>
              </a:rPr>
              <a:t>Managing your social media</a:t>
            </a:r>
          </a:p>
        </p:txBody>
      </p:sp>
      <p:grpSp>
        <p:nvGrpSpPr>
          <p:cNvPr id="6" name="Group 6"/>
          <p:cNvGrpSpPr/>
          <p:nvPr/>
        </p:nvGrpSpPr>
        <p:grpSpPr>
          <a:xfrm>
            <a:off x="17830617" y="1376630"/>
            <a:ext cx="1266483" cy="6466659"/>
            <a:chOff x="0" y="0"/>
            <a:chExt cx="333559" cy="1703153"/>
          </a:xfrm>
        </p:grpSpPr>
        <p:sp>
          <p:nvSpPr>
            <p:cNvPr id="7" name="Freeform 7"/>
            <p:cNvSpPr/>
            <p:nvPr/>
          </p:nvSpPr>
          <p:spPr>
            <a:xfrm>
              <a:off x="0" y="0"/>
              <a:ext cx="333559" cy="1703153"/>
            </a:xfrm>
            <a:custGeom>
              <a:avLst/>
              <a:gdLst/>
              <a:ahLst/>
              <a:cxnLst/>
              <a:rect l="l" t="t" r="r" b="b"/>
              <a:pathLst>
                <a:path w="333559" h="1703153">
                  <a:moveTo>
                    <a:pt x="166780" y="0"/>
                  </a:moveTo>
                  <a:lnTo>
                    <a:pt x="166780" y="0"/>
                  </a:lnTo>
                  <a:cubicBezTo>
                    <a:pt x="258890" y="0"/>
                    <a:pt x="333559" y="74670"/>
                    <a:pt x="333559" y="166780"/>
                  </a:cubicBezTo>
                  <a:lnTo>
                    <a:pt x="333559" y="1536373"/>
                  </a:lnTo>
                  <a:cubicBezTo>
                    <a:pt x="333559" y="1580606"/>
                    <a:pt x="315988" y="1623027"/>
                    <a:pt x="284711" y="1654304"/>
                  </a:cubicBezTo>
                  <a:cubicBezTo>
                    <a:pt x="253433" y="1685582"/>
                    <a:pt x="211012" y="1703153"/>
                    <a:pt x="166780" y="1703153"/>
                  </a:cubicBezTo>
                  <a:lnTo>
                    <a:pt x="166780" y="1703153"/>
                  </a:lnTo>
                  <a:cubicBezTo>
                    <a:pt x="122547" y="1703153"/>
                    <a:pt x="80126" y="1685582"/>
                    <a:pt x="48849" y="1654304"/>
                  </a:cubicBezTo>
                  <a:cubicBezTo>
                    <a:pt x="17571" y="1623027"/>
                    <a:pt x="0" y="1580606"/>
                    <a:pt x="0" y="1536373"/>
                  </a:cubicBezTo>
                  <a:lnTo>
                    <a:pt x="0" y="166780"/>
                  </a:lnTo>
                  <a:cubicBezTo>
                    <a:pt x="0" y="122547"/>
                    <a:pt x="17571" y="80126"/>
                    <a:pt x="48849" y="48849"/>
                  </a:cubicBezTo>
                  <a:cubicBezTo>
                    <a:pt x="80126" y="17571"/>
                    <a:pt x="122547" y="0"/>
                    <a:pt x="166780" y="0"/>
                  </a:cubicBezTo>
                  <a:close/>
                </a:path>
              </a:pathLst>
            </a:custGeom>
            <a:solidFill>
              <a:srgbClr val="0E7DC2"/>
            </a:solidFill>
          </p:spPr>
          <p:txBody>
            <a:bodyPr/>
            <a:lstStyle/>
            <a:p>
              <a:endParaRPr lang="en-US"/>
            </a:p>
          </p:txBody>
        </p:sp>
        <p:sp>
          <p:nvSpPr>
            <p:cNvPr id="8" name="TextBox 8"/>
            <p:cNvSpPr txBox="1"/>
            <p:nvPr/>
          </p:nvSpPr>
          <p:spPr>
            <a:xfrm>
              <a:off x="0" y="-47625"/>
              <a:ext cx="333559" cy="1750778"/>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158355" y="2356190"/>
            <a:ext cx="16100945" cy="4415844"/>
          </a:xfrm>
          <a:prstGeom prst="rect">
            <a:avLst/>
          </a:prstGeom>
        </p:spPr>
        <p:txBody>
          <a:bodyPr lIns="0" tIns="0" rIns="0" bIns="0" rtlCol="0" anchor="t">
            <a:spAutoFit/>
          </a:bodyPr>
          <a:lstStyle/>
          <a:p>
            <a:pPr algn="l">
              <a:lnSpc>
                <a:spcPts val="7093"/>
              </a:lnSpc>
            </a:pPr>
            <a:r>
              <a:rPr lang="en-US" sz="3511">
                <a:solidFill>
                  <a:srgbClr val="FF3131"/>
                </a:solidFill>
                <a:latin typeface="Poppins"/>
                <a:ea typeface="Poppins"/>
                <a:cs typeface="Poppins"/>
                <a:sym typeface="Poppins"/>
              </a:rPr>
              <a:t>Judgment calls ...</a:t>
            </a:r>
          </a:p>
          <a:p>
            <a:pPr marL="758172" lvl="1" indent="-379086" algn="l">
              <a:lnSpc>
                <a:spcPts val="7093"/>
              </a:lnSpc>
              <a:buFont typeface="Arial"/>
              <a:buChar char="•"/>
            </a:pPr>
            <a:r>
              <a:rPr lang="en-US" sz="3511">
                <a:solidFill>
                  <a:srgbClr val="000000"/>
                </a:solidFill>
                <a:latin typeface="Poppins"/>
                <a:ea typeface="Poppins"/>
                <a:cs typeface="Poppins"/>
                <a:sym typeface="Poppins"/>
              </a:rPr>
              <a:t>Is it a one-off comment, or is their sentiment gaining traction?</a:t>
            </a:r>
          </a:p>
          <a:p>
            <a:pPr marL="758172" lvl="1" indent="-379086" algn="l">
              <a:lnSpc>
                <a:spcPts val="7093"/>
              </a:lnSpc>
              <a:buFont typeface="Arial"/>
              <a:buChar char="•"/>
            </a:pPr>
            <a:r>
              <a:rPr lang="en-US" sz="3511">
                <a:solidFill>
                  <a:srgbClr val="000000"/>
                </a:solidFill>
                <a:latin typeface="Poppins"/>
                <a:ea typeface="Poppins"/>
                <a:cs typeface="Poppins"/>
                <a:sym typeface="Poppins"/>
              </a:rPr>
              <a:t>Take emotion out of your reply; just the facts</a:t>
            </a:r>
          </a:p>
          <a:p>
            <a:pPr marL="758172" lvl="1" indent="-379086" algn="l">
              <a:lnSpc>
                <a:spcPts val="7093"/>
              </a:lnSpc>
              <a:buFont typeface="Arial"/>
              <a:buChar char="•"/>
            </a:pPr>
            <a:r>
              <a:rPr lang="en-US" sz="3511">
                <a:solidFill>
                  <a:srgbClr val="000000"/>
                </a:solidFill>
                <a:latin typeface="Poppins"/>
                <a:ea typeface="Poppins"/>
                <a:cs typeface="Poppins"/>
                <a:sym typeface="Poppins"/>
              </a:rPr>
              <a:t>Did they “@ you” angrily – or is it a legit question?</a:t>
            </a:r>
          </a:p>
          <a:p>
            <a:pPr marL="758172" lvl="1" indent="-379086" algn="l">
              <a:lnSpc>
                <a:spcPts val="7093"/>
              </a:lnSpc>
              <a:buFont typeface="Arial"/>
              <a:buChar char="•"/>
            </a:pPr>
            <a:r>
              <a:rPr lang="en-US" sz="3511">
                <a:solidFill>
                  <a:srgbClr val="000000"/>
                </a:solidFill>
                <a:latin typeface="Poppins"/>
                <a:ea typeface="Poppins"/>
                <a:cs typeface="Poppins"/>
                <a:sym typeface="Poppins"/>
              </a:rPr>
              <a:t>You don’t have to answer everything</a:t>
            </a:r>
          </a:p>
        </p:txBody>
      </p:sp>
      <p:sp>
        <p:nvSpPr>
          <p:cNvPr id="4" name="Freeform 4"/>
          <p:cNvSpPr/>
          <p:nvPr/>
        </p:nvSpPr>
        <p:spPr>
          <a:xfrm>
            <a:off x="15190836" y="8695692"/>
            <a:ext cx="2819556" cy="1505008"/>
          </a:xfrm>
          <a:custGeom>
            <a:avLst/>
            <a:gdLst/>
            <a:ahLst/>
            <a:cxnLst/>
            <a:rect l="l" t="t" r="r" b="b"/>
            <a:pathLst>
              <a:path w="2819556" h="1505008">
                <a:moveTo>
                  <a:pt x="0" y="0"/>
                </a:moveTo>
                <a:lnTo>
                  <a:pt x="2819557" y="0"/>
                </a:lnTo>
                <a:lnTo>
                  <a:pt x="2819557" y="1505008"/>
                </a:lnTo>
                <a:lnTo>
                  <a:pt x="0" y="1505008"/>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028700" y="404592"/>
            <a:ext cx="3686175" cy="332740"/>
          </a:xfrm>
          <a:prstGeom prst="rect">
            <a:avLst/>
          </a:prstGeom>
        </p:spPr>
        <p:txBody>
          <a:bodyPr lIns="0" tIns="0" rIns="0" bIns="0" rtlCol="0" anchor="t">
            <a:spAutoFit/>
          </a:bodyPr>
          <a:lstStyle/>
          <a:p>
            <a:pPr algn="ctr">
              <a:lnSpc>
                <a:spcPts val="2659"/>
              </a:lnSpc>
              <a:spcBef>
                <a:spcPct val="0"/>
              </a:spcBef>
            </a:pPr>
            <a:r>
              <a:rPr lang="en-US" sz="1899">
                <a:solidFill>
                  <a:srgbClr val="0E7DC2"/>
                </a:solidFill>
                <a:latin typeface="Archivo Black"/>
                <a:ea typeface="Archivo Black"/>
                <a:cs typeface="Archivo Black"/>
                <a:sym typeface="Archivo Black"/>
              </a:rPr>
              <a:t>Managing your social media</a:t>
            </a:r>
          </a:p>
        </p:txBody>
      </p:sp>
      <p:grpSp>
        <p:nvGrpSpPr>
          <p:cNvPr id="6" name="Group 6"/>
          <p:cNvGrpSpPr/>
          <p:nvPr/>
        </p:nvGrpSpPr>
        <p:grpSpPr>
          <a:xfrm>
            <a:off x="17830617" y="1376630"/>
            <a:ext cx="1266483" cy="6466659"/>
            <a:chOff x="0" y="0"/>
            <a:chExt cx="333559" cy="1703153"/>
          </a:xfrm>
        </p:grpSpPr>
        <p:sp>
          <p:nvSpPr>
            <p:cNvPr id="7" name="Freeform 7"/>
            <p:cNvSpPr/>
            <p:nvPr/>
          </p:nvSpPr>
          <p:spPr>
            <a:xfrm>
              <a:off x="0" y="0"/>
              <a:ext cx="333559" cy="1703153"/>
            </a:xfrm>
            <a:custGeom>
              <a:avLst/>
              <a:gdLst/>
              <a:ahLst/>
              <a:cxnLst/>
              <a:rect l="l" t="t" r="r" b="b"/>
              <a:pathLst>
                <a:path w="333559" h="1703153">
                  <a:moveTo>
                    <a:pt x="166780" y="0"/>
                  </a:moveTo>
                  <a:lnTo>
                    <a:pt x="166780" y="0"/>
                  </a:lnTo>
                  <a:cubicBezTo>
                    <a:pt x="258890" y="0"/>
                    <a:pt x="333559" y="74670"/>
                    <a:pt x="333559" y="166780"/>
                  </a:cubicBezTo>
                  <a:lnTo>
                    <a:pt x="333559" y="1536373"/>
                  </a:lnTo>
                  <a:cubicBezTo>
                    <a:pt x="333559" y="1580606"/>
                    <a:pt x="315988" y="1623027"/>
                    <a:pt x="284711" y="1654304"/>
                  </a:cubicBezTo>
                  <a:cubicBezTo>
                    <a:pt x="253433" y="1685582"/>
                    <a:pt x="211012" y="1703153"/>
                    <a:pt x="166780" y="1703153"/>
                  </a:cubicBezTo>
                  <a:lnTo>
                    <a:pt x="166780" y="1703153"/>
                  </a:lnTo>
                  <a:cubicBezTo>
                    <a:pt x="122547" y="1703153"/>
                    <a:pt x="80126" y="1685582"/>
                    <a:pt x="48849" y="1654304"/>
                  </a:cubicBezTo>
                  <a:cubicBezTo>
                    <a:pt x="17571" y="1623027"/>
                    <a:pt x="0" y="1580606"/>
                    <a:pt x="0" y="1536373"/>
                  </a:cubicBezTo>
                  <a:lnTo>
                    <a:pt x="0" y="166780"/>
                  </a:lnTo>
                  <a:cubicBezTo>
                    <a:pt x="0" y="122547"/>
                    <a:pt x="17571" y="80126"/>
                    <a:pt x="48849" y="48849"/>
                  </a:cubicBezTo>
                  <a:cubicBezTo>
                    <a:pt x="80126" y="17571"/>
                    <a:pt x="122547" y="0"/>
                    <a:pt x="166780" y="0"/>
                  </a:cubicBezTo>
                  <a:close/>
                </a:path>
              </a:pathLst>
            </a:custGeom>
            <a:solidFill>
              <a:srgbClr val="0E7DC2"/>
            </a:solidFill>
          </p:spPr>
          <p:txBody>
            <a:bodyPr/>
            <a:lstStyle/>
            <a:p>
              <a:endParaRPr lang="en-US"/>
            </a:p>
          </p:txBody>
        </p:sp>
        <p:sp>
          <p:nvSpPr>
            <p:cNvPr id="8" name="TextBox 8"/>
            <p:cNvSpPr txBox="1"/>
            <p:nvPr/>
          </p:nvSpPr>
          <p:spPr>
            <a:xfrm>
              <a:off x="0" y="-47625"/>
              <a:ext cx="333559" cy="1750778"/>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15190836" y="8695692"/>
            <a:ext cx="2819556" cy="1505008"/>
          </a:xfrm>
          <a:custGeom>
            <a:avLst/>
            <a:gdLst/>
            <a:ahLst/>
            <a:cxnLst/>
            <a:rect l="l" t="t" r="r" b="b"/>
            <a:pathLst>
              <a:path w="2819556" h="1505008">
                <a:moveTo>
                  <a:pt x="0" y="0"/>
                </a:moveTo>
                <a:lnTo>
                  <a:pt x="2819557" y="0"/>
                </a:lnTo>
                <a:lnTo>
                  <a:pt x="2819557" y="1505008"/>
                </a:lnTo>
                <a:lnTo>
                  <a:pt x="0" y="1505008"/>
                </a:lnTo>
                <a:lnTo>
                  <a:pt x="0" y="0"/>
                </a:lnTo>
                <a:close/>
              </a:path>
            </a:pathLst>
          </a:custGeom>
          <a:blipFill>
            <a:blip r:embed="rId3"/>
            <a:stretch>
              <a:fillRect/>
            </a:stretch>
          </a:blipFill>
        </p:spPr>
        <p:txBody>
          <a:bodyPr/>
          <a:lstStyle/>
          <a:p>
            <a:endParaRPr lang="en-US"/>
          </a:p>
        </p:txBody>
      </p:sp>
      <p:sp>
        <p:nvSpPr>
          <p:cNvPr id="4" name="Freeform 4"/>
          <p:cNvSpPr/>
          <p:nvPr/>
        </p:nvSpPr>
        <p:spPr>
          <a:xfrm>
            <a:off x="1752280" y="6605715"/>
            <a:ext cx="4946067" cy="3594985"/>
          </a:xfrm>
          <a:custGeom>
            <a:avLst/>
            <a:gdLst/>
            <a:ahLst/>
            <a:cxnLst/>
            <a:rect l="l" t="t" r="r" b="b"/>
            <a:pathLst>
              <a:path w="4946067" h="3594985">
                <a:moveTo>
                  <a:pt x="0" y="0"/>
                </a:moveTo>
                <a:lnTo>
                  <a:pt x="4946066" y="0"/>
                </a:lnTo>
                <a:lnTo>
                  <a:pt x="4946066" y="3594985"/>
                </a:lnTo>
                <a:lnTo>
                  <a:pt x="0" y="3594985"/>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399698" y="932400"/>
            <a:ext cx="7744302" cy="5316098"/>
          </a:xfrm>
          <a:prstGeom prst="rect">
            <a:avLst/>
          </a:prstGeom>
        </p:spPr>
        <p:txBody>
          <a:bodyPr lIns="0" tIns="0" rIns="0" bIns="0" rtlCol="0" anchor="t">
            <a:spAutoFit/>
          </a:bodyPr>
          <a:lstStyle/>
          <a:p>
            <a:pPr algn="l">
              <a:lnSpc>
                <a:spcPts val="6004"/>
              </a:lnSpc>
            </a:pPr>
            <a:r>
              <a:rPr lang="en-US" sz="3511">
                <a:solidFill>
                  <a:srgbClr val="FF3131"/>
                </a:solidFill>
                <a:latin typeface="Poppins"/>
                <a:ea typeface="Poppins"/>
                <a:cs typeface="Poppins"/>
                <a:sym typeface="Poppins"/>
              </a:rPr>
              <a:t>Social media judo</a:t>
            </a:r>
          </a:p>
          <a:p>
            <a:pPr marL="758172" lvl="1" indent="-379086" algn="l">
              <a:lnSpc>
                <a:spcPts val="6004"/>
              </a:lnSpc>
              <a:buFont typeface="Arial"/>
              <a:buChar char="•"/>
            </a:pPr>
            <a:r>
              <a:rPr lang="en-US" sz="3511">
                <a:solidFill>
                  <a:srgbClr val="000000"/>
                </a:solidFill>
                <a:latin typeface="Poppins"/>
                <a:ea typeface="Poppins"/>
                <a:cs typeface="Poppins"/>
                <a:sym typeface="Poppins"/>
              </a:rPr>
              <a:t>“I’m glad you asked”</a:t>
            </a:r>
          </a:p>
          <a:p>
            <a:pPr marL="758172" lvl="1" indent="-379086" algn="l">
              <a:lnSpc>
                <a:spcPts val="6004"/>
              </a:lnSpc>
              <a:buFont typeface="Arial"/>
              <a:buChar char="•"/>
            </a:pPr>
            <a:r>
              <a:rPr lang="en-US" sz="3511">
                <a:solidFill>
                  <a:srgbClr val="000000"/>
                </a:solidFill>
                <a:latin typeface="Poppins"/>
                <a:ea typeface="Poppins"/>
                <a:cs typeface="Poppins"/>
                <a:sym typeface="Poppins"/>
              </a:rPr>
              <a:t>“You’re right!”</a:t>
            </a:r>
          </a:p>
          <a:p>
            <a:pPr marL="758172" lvl="1" indent="-379086" algn="l">
              <a:lnSpc>
                <a:spcPts val="6004"/>
              </a:lnSpc>
              <a:buFont typeface="Arial"/>
              <a:buChar char="•"/>
            </a:pPr>
            <a:r>
              <a:rPr lang="en-US" sz="3511">
                <a:solidFill>
                  <a:srgbClr val="000000"/>
                </a:solidFill>
                <a:latin typeface="Poppins"/>
                <a:ea typeface="Poppins"/>
                <a:cs typeface="Poppins"/>
                <a:sym typeface="Poppins"/>
              </a:rPr>
              <a:t>“We’re working on that now” (provide updates)</a:t>
            </a:r>
          </a:p>
          <a:p>
            <a:pPr marL="758172" lvl="1" indent="-379086" algn="l">
              <a:lnSpc>
                <a:spcPts val="6004"/>
              </a:lnSpc>
              <a:buFont typeface="Arial"/>
              <a:buChar char="•"/>
            </a:pPr>
            <a:r>
              <a:rPr lang="en-US" sz="3511">
                <a:solidFill>
                  <a:srgbClr val="000000"/>
                </a:solidFill>
                <a:latin typeface="Poppins"/>
                <a:ea typeface="Poppins"/>
                <a:cs typeface="Poppins"/>
                <a:sym typeface="Poppins"/>
              </a:rPr>
              <a:t>Agree – and offer a factoid</a:t>
            </a:r>
          </a:p>
          <a:p>
            <a:pPr marL="758172" lvl="1" indent="-379086" algn="l">
              <a:lnSpc>
                <a:spcPts val="6004"/>
              </a:lnSpc>
              <a:buFont typeface="Arial"/>
              <a:buChar char="•"/>
            </a:pPr>
            <a:r>
              <a:rPr lang="en-US" sz="3511">
                <a:solidFill>
                  <a:srgbClr val="000000"/>
                </a:solidFill>
                <a:latin typeface="Poppins"/>
                <a:ea typeface="Poppins"/>
                <a:cs typeface="Poppins"/>
                <a:sym typeface="Poppins"/>
              </a:rPr>
              <a:t>We’re our own customers</a:t>
            </a:r>
          </a:p>
        </p:txBody>
      </p:sp>
      <p:sp>
        <p:nvSpPr>
          <p:cNvPr id="6" name="TextBox 6"/>
          <p:cNvSpPr txBox="1"/>
          <p:nvPr/>
        </p:nvSpPr>
        <p:spPr>
          <a:xfrm>
            <a:off x="1028700" y="404592"/>
            <a:ext cx="3686175" cy="332740"/>
          </a:xfrm>
          <a:prstGeom prst="rect">
            <a:avLst/>
          </a:prstGeom>
        </p:spPr>
        <p:txBody>
          <a:bodyPr lIns="0" tIns="0" rIns="0" bIns="0" rtlCol="0" anchor="t">
            <a:spAutoFit/>
          </a:bodyPr>
          <a:lstStyle/>
          <a:p>
            <a:pPr algn="ctr">
              <a:lnSpc>
                <a:spcPts val="2659"/>
              </a:lnSpc>
              <a:spcBef>
                <a:spcPct val="0"/>
              </a:spcBef>
            </a:pPr>
            <a:r>
              <a:rPr lang="en-US" sz="1899">
                <a:solidFill>
                  <a:srgbClr val="0E7DC2"/>
                </a:solidFill>
                <a:latin typeface="Archivo Black"/>
                <a:ea typeface="Archivo Black"/>
                <a:cs typeface="Archivo Black"/>
                <a:sym typeface="Archivo Black"/>
              </a:rPr>
              <a:t>Managing your social media</a:t>
            </a:r>
          </a:p>
        </p:txBody>
      </p:sp>
      <p:sp>
        <p:nvSpPr>
          <p:cNvPr id="7" name="Freeform 7"/>
          <p:cNvSpPr/>
          <p:nvPr/>
        </p:nvSpPr>
        <p:spPr>
          <a:xfrm>
            <a:off x="9700528" y="1028700"/>
            <a:ext cx="5863082" cy="5863082"/>
          </a:xfrm>
          <a:custGeom>
            <a:avLst/>
            <a:gdLst/>
            <a:ahLst/>
            <a:cxnLst/>
            <a:rect l="l" t="t" r="r" b="b"/>
            <a:pathLst>
              <a:path w="5863082" h="5863082">
                <a:moveTo>
                  <a:pt x="0" y="0"/>
                </a:moveTo>
                <a:lnTo>
                  <a:pt x="5863082" y="0"/>
                </a:lnTo>
                <a:lnTo>
                  <a:pt x="5863082" y="5863082"/>
                </a:lnTo>
                <a:lnTo>
                  <a:pt x="0" y="5863082"/>
                </a:lnTo>
                <a:lnTo>
                  <a:pt x="0" y="0"/>
                </a:lnTo>
                <a:close/>
              </a:path>
            </a:pathLst>
          </a:custGeom>
          <a:blipFill>
            <a:blip r:embed="rId5"/>
            <a:stretch>
              <a:fillRect/>
            </a:stretch>
          </a:blipFill>
        </p:spPr>
        <p:txBody>
          <a:bodyPr/>
          <a:lstStyle/>
          <a:p>
            <a:endParaRPr lang="en-US"/>
          </a:p>
        </p:txBody>
      </p:sp>
      <p:grpSp>
        <p:nvGrpSpPr>
          <p:cNvPr id="8" name="Group 8"/>
          <p:cNvGrpSpPr/>
          <p:nvPr/>
        </p:nvGrpSpPr>
        <p:grpSpPr>
          <a:xfrm>
            <a:off x="17830617" y="1376630"/>
            <a:ext cx="1266483" cy="6466659"/>
            <a:chOff x="0" y="0"/>
            <a:chExt cx="333559" cy="1703153"/>
          </a:xfrm>
        </p:grpSpPr>
        <p:sp>
          <p:nvSpPr>
            <p:cNvPr id="9" name="Freeform 9"/>
            <p:cNvSpPr/>
            <p:nvPr/>
          </p:nvSpPr>
          <p:spPr>
            <a:xfrm>
              <a:off x="0" y="0"/>
              <a:ext cx="333559" cy="1703153"/>
            </a:xfrm>
            <a:custGeom>
              <a:avLst/>
              <a:gdLst/>
              <a:ahLst/>
              <a:cxnLst/>
              <a:rect l="l" t="t" r="r" b="b"/>
              <a:pathLst>
                <a:path w="333559" h="1703153">
                  <a:moveTo>
                    <a:pt x="166780" y="0"/>
                  </a:moveTo>
                  <a:lnTo>
                    <a:pt x="166780" y="0"/>
                  </a:lnTo>
                  <a:cubicBezTo>
                    <a:pt x="258890" y="0"/>
                    <a:pt x="333559" y="74670"/>
                    <a:pt x="333559" y="166780"/>
                  </a:cubicBezTo>
                  <a:lnTo>
                    <a:pt x="333559" y="1536373"/>
                  </a:lnTo>
                  <a:cubicBezTo>
                    <a:pt x="333559" y="1580606"/>
                    <a:pt x="315988" y="1623027"/>
                    <a:pt x="284711" y="1654304"/>
                  </a:cubicBezTo>
                  <a:cubicBezTo>
                    <a:pt x="253433" y="1685582"/>
                    <a:pt x="211012" y="1703153"/>
                    <a:pt x="166780" y="1703153"/>
                  </a:cubicBezTo>
                  <a:lnTo>
                    <a:pt x="166780" y="1703153"/>
                  </a:lnTo>
                  <a:cubicBezTo>
                    <a:pt x="122547" y="1703153"/>
                    <a:pt x="80126" y="1685582"/>
                    <a:pt x="48849" y="1654304"/>
                  </a:cubicBezTo>
                  <a:cubicBezTo>
                    <a:pt x="17571" y="1623027"/>
                    <a:pt x="0" y="1580606"/>
                    <a:pt x="0" y="1536373"/>
                  </a:cubicBezTo>
                  <a:lnTo>
                    <a:pt x="0" y="166780"/>
                  </a:lnTo>
                  <a:cubicBezTo>
                    <a:pt x="0" y="122547"/>
                    <a:pt x="17571" y="80126"/>
                    <a:pt x="48849" y="48849"/>
                  </a:cubicBezTo>
                  <a:cubicBezTo>
                    <a:pt x="80126" y="17571"/>
                    <a:pt x="122547" y="0"/>
                    <a:pt x="166780" y="0"/>
                  </a:cubicBezTo>
                  <a:close/>
                </a:path>
              </a:pathLst>
            </a:custGeom>
            <a:solidFill>
              <a:srgbClr val="0E7DC2"/>
            </a:solidFill>
          </p:spPr>
          <p:txBody>
            <a:bodyPr/>
            <a:lstStyle/>
            <a:p>
              <a:endParaRPr lang="en-US"/>
            </a:p>
          </p:txBody>
        </p:sp>
        <p:sp>
          <p:nvSpPr>
            <p:cNvPr id="10" name="TextBox 10"/>
            <p:cNvSpPr txBox="1"/>
            <p:nvPr/>
          </p:nvSpPr>
          <p:spPr>
            <a:xfrm>
              <a:off x="0" y="-47625"/>
              <a:ext cx="333559" cy="1750778"/>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130300" y="4057750"/>
            <a:ext cx="3086100" cy="2171499"/>
            <a:chOff x="0" y="0"/>
            <a:chExt cx="812800" cy="571917"/>
          </a:xfrm>
        </p:grpSpPr>
        <p:sp>
          <p:nvSpPr>
            <p:cNvPr id="4" name="Freeform 4"/>
            <p:cNvSpPr/>
            <p:nvPr/>
          </p:nvSpPr>
          <p:spPr>
            <a:xfrm>
              <a:off x="0" y="0"/>
              <a:ext cx="812800" cy="571917"/>
            </a:xfrm>
            <a:custGeom>
              <a:avLst/>
              <a:gdLst/>
              <a:ahLst/>
              <a:cxnLst/>
              <a:rect l="l" t="t" r="r" b="b"/>
              <a:pathLst>
                <a:path w="812800" h="571917">
                  <a:moveTo>
                    <a:pt x="609600" y="0"/>
                  </a:moveTo>
                  <a:cubicBezTo>
                    <a:pt x="721824" y="0"/>
                    <a:pt x="812800" y="128028"/>
                    <a:pt x="812800" y="285959"/>
                  </a:cubicBezTo>
                  <a:cubicBezTo>
                    <a:pt x="812800" y="443889"/>
                    <a:pt x="721824" y="571917"/>
                    <a:pt x="609600" y="571917"/>
                  </a:cubicBezTo>
                  <a:lnTo>
                    <a:pt x="203200" y="571917"/>
                  </a:lnTo>
                  <a:cubicBezTo>
                    <a:pt x="90976" y="571917"/>
                    <a:pt x="0" y="443889"/>
                    <a:pt x="0" y="285959"/>
                  </a:cubicBezTo>
                  <a:cubicBezTo>
                    <a:pt x="0" y="128028"/>
                    <a:pt x="90976" y="0"/>
                    <a:pt x="203200" y="0"/>
                  </a:cubicBezTo>
                  <a:close/>
                </a:path>
              </a:pathLst>
            </a:custGeom>
            <a:solidFill>
              <a:srgbClr val="0E7DC2"/>
            </a:solidFill>
          </p:spPr>
          <p:txBody>
            <a:bodyPr/>
            <a:lstStyle/>
            <a:p>
              <a:endParaRPr lang="en-US"/>
            </a:p>
          </p:txBody>
        </p:sp>
        <p:sp>
          <p:nvSpPr>
            <p:cNvPr id="5" name="TextBox 5"/>
            <p:cNvSpPr txBox="1"/>
            <p:nvPr/>
          </p:nvSpPr>
          <p:spPr>
            <a:xfrm>
              <a:off x="0" y="-47625"/>
              <a:ext cx="812800" cy="619542"/>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6467343" y="4057750"/>
            <a:ext cx="3086100" cy="2171499"/>
            <a:chOff x="0" y="0"/>
            <a:chExt cx="812800" cy="571917"/>
          </a:xfrm>
        </p:grpSpPr>
        <p:sp>
          <p:nvSpPr>
            <p:cNvPr id="7" name="Freeform 7"/>
            <p:cNvSpPr/>
            <p:nvPr/>
          </p:nvSpPr>
          <p:spPr>
            <a:xfrm>
              <a:off x="0" y="0"/>
              <a:ext cx="812800" cy="571917"/>
            </a:xfrm>
            <a:custGeom>
              <a:avLst/>
              <a:gdLst/>
              <a:ahLst/>
              <a:cxnLst/>
              <a:rect l="l" t="t" r="r" b="b"/>
              <a:pathLst>
                <a:path w="812800" h="571917">
                  <a:moveTo>
                    <a:pt x="609600" y="0"/>
                  </a:moveTo>
                  <a:cubicBezTo>
                    <a:pt x="721824" y="0"/>
                    <a:pt x="812800" y="128028"/>
                    <a:pt x="812800" y="285959"/>
                  </a:cubicBezTo>
                  <a:cubicBezTo>
                    <a:pt x="812800" y="443889"/>
                    <a:pt x="721824" y="571917"/>
                    <a:pt x="609600" y="571917"/>
                  </a:cubicBezTo>
                  <a:lnTo>
                    <a:pt x="203200" y="571917"/>
                  </a:lnTo>
                  <a:cubicBezTo>
                    <a:pt x="90976" y="571917"/>
                    <a:pt x="0" y="443889"/>
                    <a:pt x="0" y="285959"/>
                  </a:cubicBezTo>
                  <a:cubicBezTo>
                    <a:pt x="0" y="128028"/>
                    <a:pt x="90976" y="0"/>
                    <a:pt x="203200" y="0"/>
                  </a:cubicBezTo>
                  <a:close/>
                </a:path>
              </a:pathLst>
            </a:custGeom>
            <a:solidFill>
              <a:srgbClr val="0E7DC2"/>
            </a:solidFill>
          </p:spPr>
          <p:txBody>
            <a:bodyPr/>
            <a:lstStyle/>
            <a:p>
              <a:endParaRPr lang="en-US"/>
            </a:p>
          </p:txBody>
        </p:sp>
        <p:sp>
          <p:nvSpPr>
            <p:cNvPr id="8" name="TextBox 8"/>
            <p:cNvSpPr txBox="1"/>
            <p:nvPr/>
          </p:nvSpPr>
          <p:spPr>
            <a:xfrm>
              <a:off x="0" y="-47625"/>
              <a:ext cx="812800" cy="619542"/>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5190836" y="8695692"/>
            <a:ext cx="2819556" cy="1505008"/>
          </a:xfrm>
          <a:custGeom>
            <a:avLst/>
            <a:gdLst/>
            <a:ahLst/>
            <a:cxnLst/>
            <a:rect l="l" t="t" r="r" b="b"/>
            <a:pathLst>
              <a:path w="2819556" h="1505008">
                <a:moveTo>
                  <a:pt x="0" y="0"/>
                </a:moveTo>
                <a:lnTo>
                  <a:pt x="2819557" y="0"/>
                </a:lnTo>
                <a:lnTo>
                  <a:pt x="2819557" y="1505008"/>
                </a:lnTo>
                <a:lnTo>
                  <a:pt x="0" y="1505008"/>
                </a:lnTo>
                <a:lnTo>
                  <a:pt x="0" y="0"/>
                </a:lnTo>
                <a:close/>
              </a:path>
            </a:pathLst>
          </a:custGeom>
          <a:blipFill>
            <a:blip r:embed="rId3"/>
            <a:stretch>
              <a:fillRect/>
            </a:stretch>
          </a:blipFill>
        </p:spPr>
        <p:txBody>
          <a:bodyPr/>
          <a:lstStyle/>
          <a:p>
            <a:endParaRPr lang="en-US"/>
          </a:p>
        </p:txBody>
      </p:sp>
      <p:sp>
        <p:nvSpPr>
          <p:cNvPr id="10" name="TextBox 10"/>
          <p:cNvSpPr txBox="1"/>
          <p:nvPr/>
        </p:nvSpPr>
        <p:spPr>
          <a:xfrm>
            <a:off x="3086100" y="4397372"/>
            <a:ext cx="12104736" cy="1203328"/>
          </a:xfrm>
          <a:prstGeom prst="rect">
            <a:avLst/>
          </a:prstGeom>
        </p:spPr>
        <p:txBody>
          <a:bodyPr wrap="square" lIns="0" tIns="0" rIns="0" bIns="0" rtlCol="0" anchor="t">
            <a:spAutoFit/>
          </a:bodyPr>
          <a:lstStyle/>
          <a:p>
            <a:pPr algn="ctr">
              <a:lnSpc>
                <a:spcPts val="9799"/>
              </a:lnSpc>
              <a:spcBef>
                <a:spcPct val="0"/>
              </a:spcBef>
            </a:pPr>
            <a:r>
              <a:rPr lang="en-US" sz="6999" dirty="0">
                <a:solidFill>
                  <a:srgbClr val="FF3131"/>
                </a:solidFill>
                <a:latin typeface="Archivo Black"/>
                <a:ea typeface="Archivo Black"/>
                <a:cs typeface="Archivo Black"/>
                <a:sym typeface="Archivo Black"/>
              </a:rPr>
              <a:t>Real-world examples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130300" y="4057750"/>
            <a:ext cx="3086100" cy="2171499"/>
            <a:chOff x="0" y="0"/>
            <a:chExt cx="812800" cy="571917"/>
          </a:xfrm>
        </p:grpSpPr>
        <p:sp>
          <p:nvSpPr>
            <p:cNvPr id="4" name="Freeform 4"/>
            <p:cNvSpPr/>
            <p:nvPr/>
          </p:nvSpPr>
          <p:spPr>
            <a:xfrm>
              <a:off x="0" y="0"/>
              <a:ext cx="812800" cy="571917"/>
            </a:xfrm>
            <a:custGeom>
              <a:avLst/>
              <a:gdLst/>
              <a:ahLst/>
              <a:cxnLst/>
              <a:rect l="l" t="t" r="r" b="b"/>
              <a:pathLst>
                <a:path w="812800" h="571917">
                  <a:moveTo>
                    <a:pt x="609600" y="0"/>
                  </a:moveTo>
                  <a:cubicBezTo>
                    <a:pt x="721824" y="0"/>
                    <a:pt x="812800" y="128028"/>
                    <a:pt x="812800" y="285959"/>
                  </a:cubicBezTo>
                  <a:cubicBezTo>
                    <a:pt x="812800" y="443889"/>
                    <a:pt x="721824" y="571917"/>
                    <a:pt x="609600" y="571917"/>
                  </a:cubicBezTo>
                  <a:lnTo>
                    <a:pt x="203200" y="571917"/>
                  </a:lnTo>
                  <a:cubicBezTo>
                    <a:pt x="90976" y="571917"/>
                    <a:pt x="0" y="443889"/>
                    <a:pt x="0" y="285959"/>
                  </a:cubicBezTo>
                  <a:cubicBezTo>
                    <a:pt x="0" y="128028"/>
                    <a:pt x="90976" y="0"/>
                    <a:pt x="203200" y="0"/>
                  </a:cubicBezTo>
                  <a:close/>
                </a:path>
              </a:pathLst>
            </a:custGeom>
            <a:solidFill>
              <a:srgbClr val="0E7DC2"/>
            </a:solidFill>
          </p:spPr>
          <p:txBody>
            <a:bodyPr/>
            <a:lstStyle/>
            <a:p>
              <a:endParaRPr lang="en-US"/>
            </a:p>
          </p:txBody>
        </p:sp>
        <p:sp>
          <p:nvSpPr>
            <p:cNvPr id="5" name="TextBox 5"/>
            <p:cNvSpPr txBox="1"/>
            <p:nvPr/>
          </p:nvSpPr>
          <p:spPr>
            <a:xfrm>
              <a:off x="0" y="-47625"/>
              <a:ext cx="812800" cy="619542"/>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6467343" y="4057750"/>
            <a:ext cx="3086100" cy="2171499"/>
            <a:chOff x="0" y="0"/>
            <a:chExt cx="812800" cy="571917"/>
          </a:xfrm>
        </p:grpSpPr>
        <p:sp>
          <p:nvSpPr>
            <p:cNvPr id="7" name="Freeform 7"/>
            <p:cNvSpPr/>
            <p:nvPr/>
          </p:nvSpPr>
          <p:spPr>
            <a:xfrm>
              <a:off x="0" y="0"/>
              <a:ext cx="812800" cy="571917"/>
            </a:xfrm>
            <a:custGeom>
              <a:avLst/>
              <a:gdLst/>
              <a:ahLst/>
              <a:cxnLst/>
              <a:rect l="l" t="t" r="r" b="b"/>
              <a:pathLst>
                <a:path w="812800" h="571917">
                  <a:moveTo>
                    <a:pt x="609600" y="0"/>
                  </a:moveTo>
                  <a:cubicBezTo>
                    <a:pt x="721824" y="0"/>
                    <a:pt x="812800" y="128028"/>
                    <a:pt x="812800" y="285959"/>
                  </a:cubicBezTo>
                  <a:cubicBezTo>
                    <a:pt x="812800" y="443889"/>
                    <a:pt x="721824" y="571917"/>
                    <a:pt x="609600" y="571917"/>
                  </a:cubicBezTo>
                  <a:lnTo>
                    <a:pt x="203200" y="571917"/>
                  </a:lnTo>
                  <a:cubicBezTo>
                    <a:pt x="90976" y="571917"/>
                    <a:pt x="0" y="443889"/>
                    <a:pt x="0" y="285959"/>
                  </a:cubicBezTo>
                  <a:cubicBezTo>
                    <a:pt x="0" y="128028"/>
                    <a:pt x="90976" y="0"/>
                    <a:pt x="203200" y="0"/>
                  </a:cubicBezTo>
                  <a:close/>
                </a:path>
              </a:pathLst>
            </a:custGeom>
            <a:solidFill>
              <a:srgbClr val="0E7DC2"/>
            </a:solidFill>
          </p:spPr>
          <p:txBody>
            <a:bodyPr/>
            <a:lstStyle/>
            <a:p>
              <a:endParaRPr lang="en-US"/>
            </a:p>
          </p:txBody>
        </p:sp>
        <p:sp>
          <p:nvSpPr>
            <p:cNvPr id="8" name="TextBox 8"/>
            <p:cNvSpPr txBox="1"/>
            <p:nvPr/>
          </p:nvSpPr>
          <p:spPr>
            <a:xfrm>
              <a:off x="0" y="-47625"/>
              <a:ext cx="812800" cy="619542"/>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5190836" y="8695692"/>
            <a:ext cx="2819556" cy="1505008"/>
          </a:xfrm>
          <a:custGeom>
            <a:avLst/>
            <a:gdLst/>
            <a:ahLst/>
            <a:cxnLst/>
            <a:rect l="l" t="t" r="r" b="b"/>
            <a:pathLst>
              <a:path w="2819556" h="1505008">
                <a:moveTo>
                  <a:pt x="0" y="0"/>
                </a:moveTo>
                <a:lnTo>
                  <a:pt x="2819557" y="0"/>
                </a:lnTo>
                <a:lnTo>
                  <a:pt x="2819557" y="1505008"/>
                </a:lnTo>
                <a:lnTo>
                  <a:pt x="0" y="1505008"/>
                </a:lnTo>
                <a:lnTo>
                  <a:pt x="0" y="0"/>
                </a:lnTo>
                <a:close/>
              </a:path>
            </a:pathLst>
          </a:custGeom>
          <a:blipFill>
            <a:blip r:embed="rId3"/>
            <a:stretch>
              <a:fillRect/>
            </a:stretch>
          </a:blipFill>
        </p:spPr>
        <p:txBody>
          <a:bodyPr/>
          <a:lstStyle/>
          <a:p>
            <a:endParaRPr lang="en-US"/>
          </a:p>
        </p:txBody>
      </p:sp>
      <p:sp>
        <p:nvSpPr>
          <p:cNvPr id="10" name="Freeform 10"/>
          <p:cNvSpPr/>
          <p:nvPr/>
        </p:nvSpPr>
        <p:spPr>
          <a:xfrm>
            <a:off x="3493371" y="2812615"/>
            <a:ext cx="11301259" cy="4661769"/>
          </a:xfrm>
          <a:custGeom>
            <a:avLst/>
            <a:gdLst/>
            <a:ahLst/>
            <a:cxnLst/>
            <a:rect l="l" t="t" r="r" b="b"/>
            <a:pathLst>
              <a:path w="11301259" h="4661769">
                <a:moveTo>
                  <a:pt x="0" y="0"/>
                </a:moveTo>
                <a:lnTo>
                  <a:pt x="11301258" y="0"/>
                </a:lnTo>
                <a:lnTo>
                  <a:pt x="11301258" y="4661770"/>
                </a:lnTo>
                <a:lnTo>
                  <a:pt x="0" y="4661770"/>
                </a:lnTo>
                <a:lnTo>
                  <a:pt x="0" y="0"/>
                </a:lnTo>
                <a:close/>
              </a:path>
            </a:pathLst>
          </a:custGeom>
          <a:blipFill>
            <a:blip r:embed="rId4"/>
            <a:stretch>
              <a:fillRect/>
            </a:stretch>
          </a:blipFill>
        </p:spPr>
        <p:txBody>
          <a:bodyPr/>
          <a:lstStyle/>
          <a:p>
            <a:endParaRPr lang="en-US"/>
          </a:p>
        </p:txBody>
      </p:sp>
      <p:sp>
        <p:nvSpPr>
          <p:cNvPr id="11" name="TextBox 11"/>
          <p:cNvSpPr txBox="1"/>
          <p:nvPr/>
        </p:nvSpPr>
        <p:spPr>
          <a:xfrm>
            <a:off x="412750" y="455771"/>
            <a:ext cx="2752874" cy="332740"/>
          </a:xfrm>
          <a:prstGeom prst="rect">
            <a:avLst/>
          </a:prstGeom>
        </p:spPr>
        <p:txBody>
          <a:bodyPr lIns="0" tIns="0" rIns="0" bIns="0" rtlCol="0" anchor="t">
            <a:spAutoFit/>
          </a:bodyPr>
          <a:lstStyle/>
          <a:p>
            <a:pPr algn="ctr">
              <a:lnSpc>
                <a:spcPts val="2659"/>
              </a:lnSpc>
              <a:spcBef>
                <a:spcPct val="0"/>
              </a:spcBef>
            </a:pPr>
            <a:r>
              <a:rPr lang="en-US" sz="1899">
                <a:solidFill>
                  <a:srgbClr val="0E7DC2"/>
                </a:solidFill>
                <a:latin typeface="Archivo Black"/>
                <a:ea typeface="Archivo Black"/>
                <a:cs typeface="Archivo Black"/>
                <a:sym typeface="Archivo Black"/>
              </a:rPr>
              <a:t>Real-world examples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130300" y="4057750"/>
            <a:ext cx="3086100" cy="2171499"/>
            <a:chOff x="0" y="0"/>
            <a:chExt cx="812800" cy="571917"/>
          </a:xfrm>
        </p:grpSpPr>
        <p:sp>
          <p:nvSpPr>
            <p:cNvPr id="4" name="Freeform 4"/>
            <p:cNvSpPr/>
            <p:nvPr/>
          </p:nvSpPr>
          <p:spPr>
            <a:xfrm>
              <a:off x="0" y="0"/>
              <a:ext cx="812800" cy="571917"/>
            </a:xfrm>
            <a:custGeom>
              <a:avLst/>
              <a:gdLst/>
              <a:ahLst/>
              <a:cxnLst/>
              <a:rect l="l" t="t" r="r" b="b"/>
              <a:pathLst>
                <a:path w="812800" h="571917">
                  <a:moveTo>
                    <a:pt x="609600" y="0"/>
                  </a:moveTo>
                  <a:cubicBezTo>
                    <a:pt x="721824" y="0"/>
                    <a:pt x="812800" y="128028"/>
                    <a:pt x="812800" y="285959"/>
                  </a:cubicBezTo>
                  <a:cubicBezTo>
                    <a:pt x="812800" y="443889"/>
                    <a:pt x="721824" y="571917"/>
                    <a:pt x="609600" y="571917"/>
                  </a:cubicBezTo>
                  <a:lnTo>
                    <a:pt x="203200" y="571917"/>
                  </a:lnTo>
                  <a:cubicBezTo>
                    <a:pt x="90976" y="571917"/>
                    <a:pt x="0" y="443889"/>
                    <a:pt x="0" y="285959"/>
                  </a:cubicBezTo>
                  <a:cubicBezTo>
                    <a:pt x="0" y="128028"/>
                    <a:pt x="90976" y="0"/>
                    <a:pt x="203200" y="0"/>
                  </a:cubicBezTo>
                  <a:close/>
                </a:path>
              </a:pathLst>
            </a:custGeom>
            <a:solidFill>
              <a:srgbClr val="0E7DC2"/>
            </a:solidFill>
          </p:spPr>
          <p:txBody>
            <a:bodyPr/>
            <a:lstStyle/>
            <a:p>
              <a:endParaRPr lang="en-US"/>
            </a:p>
          </p:txBody>
        </p:sp>
        <p:sp>
          <p:nvSpPr>
            <p:cNvPr id="5" name="TextBox 5"/>
            <p:cNvSpPr txBox="1"/>
            <p:nvPr/>
          </p:nvSpPr>
          <p:spPr>
            <a:xfrm>
              <a:off x="0" y="-47625"/>
              <a:ext cx="812800" cy="619542"/>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6467343" y="4057750"/>
            <a:ext cx="3086100" cy="2171499"/>
            <a:chOff x="0" y="0"/>
            <a:chExt cx="812800" cy="571917"/>
          </a:xfrm>
        </p:grpSpPr>
        <p:sp>
          <p:nvSpPr>
            <p:cNvPr id="7" name="Freeform 7"/>
            <p:cNvSpPr/>
            <p:nvPr/>
          </p:nvSpPr>
          <p:spPr>
            <a:xfrm>
              <a:off x="0" y="0"/>
              <a:ext cx="812800" cy="571917"/>
            </a:xfrm>
            <a:custGeom>
              <a:avLst/>
              <a:gdLst/>
              <a:ahLst/>
              <a:cxnLst/>
              <a:rect l="l" t="t" r="r" b="b"/>
              <a:pathLst>
                <a:path w="812800" h="571917">
                  <a:moveTo>
                    <a:pt x="609600" y="0"/>
                  </a:moveTo>
                  <a:cubicBezTo>
                    <a:pt x="721824" y="0"/>
                    <a:pt x="812800" y="128028"/>
                    <a:pt x="812800" y="285959"/>
                  </a:cubicBezTo>
                  <a:cubicBezTo>
                    <a:pt x="812800" y="443889"/>
                    <a:pt x="721824" y="571917"/>
                    <a:pt x="609600" y="571917"/>
                  </a:cubicBezTo>
                  <a:lnTo>
                    <a:pt x="203200" y="571917"/>
                  </a:lnTo>
                  <a:cubicBezTo>
                    <a:pt x="90976" y="571917"/>
                    <a:pt x="0" y="443889"/>
                    <a:pt x="0" y="285959"/>
                  </a:cubicBezTo>
                  <a:cubicBezTo>
                    <a:pt x="0" y="128028"/>
                    <a:pt x="90976" y="0"/>
                    <a:pt x="203200" y="0"/>
                  </a:cubicBezTo>
                  <a:close/>
                </a:path>
              </a:pathLst>
            </a:custGeom>
            <a:solidFill>
              <a:srgbClr val="0E7DC2"/>
            </a:solidFill>
          </p:spPr>
          <p:txBody>
            <a:bodyPr/>
            <a:lstStyle/>
            <a:p>
              <a:endParaRPr lang="en-US"/>
            </a:p>
          </p:txBody>
        </p:sp>
        <p:sp>
          <p:nvSpPr>
            <p:cNvPr id="8" name="TextBox 8"/>
            <p:cNvSpPr txBox="1"/>
            <p:nvPr/>
          </p:nvSpPr>
          <p:spPr>
            <a:xfrm>
              <a:off x="0" y="-47625"/>
              <a:ext cx="812800" cy="619542"/>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5190836" y="8695692"/>
            <a:ext cx="2819556" cy="1505008"/>
          </a:xfrm>
          <a:custGeom>
            <a:avLst/>
            <a:gdLst/>
            <a:ahLst/>
            <a:cxnLst/>
            <a:rect l="l" t="t" r="r" b="b"/>
            <a:pathLst>
              <a:path w="2819556" h="1505008">
                <a:moveTo>
                  <a:pt x="0" y="0"/>
                </a:moveTo>
                <a:lnTo>
                  <a:pt x="2819557" y="0"/>
                </a:lnTo>
                <a:lnTo>
                  <a:pt x="2819557" y="1505008"/>
                </a:lnTo>
                <a:lnTo>
                  <a:pt x="0" y="1505008"/>
                </a:lnTo>
                <a:lnTo>
                  <a:pt x="0" y="0"/>
                </a:lnTo>
                <a:close/>
              </a:path>
            </a:pathLst>
          </a:custGeom>
          <a:blipFill>
            <a:blip r:embed="rId3"/>
            <a:stretch>
              <a:fillRect/>
            </a:stretch>
          </a:blipFill>
        </p:spPr>
        <p:txBody>
          <a:bodyPr/>
          <a:lstStyle/>
          <a:p>
            <a:endParaRPr lang="en-US"/>
          </a:p>
        </p:txBody>
      </p:sp>
      <p:sp>
        <p:nvSpPr>
          <p:cNvPr id="10" name="Freeform 10"/>
          <p:cNvSpPr/>
          <p:nvPr/>
        </p:nvSpPr>
        <p:spPr>
          <a:xfrm>
            <a:off x="2858863" y="1395987"/>
            <a:ext cx="12242692" cy="7299705"/>
          </a:xfrm>
          <a:custGeom>
            <a:avLst/>
            <a:gdLst/>
            <a:ahLst/>
            <a:cxnLst/>
            <a:rect l="l" t="t" r="r" b="b"/>
            <a:pathLst>
              <a:path w="12242692" h="7299705">
                <a:moveTo>
                  <a:pt x="0" y="0"/>
                </a:moveTo>
                <a:lnTo>
                  <a:pt x="12242691" y="0"/>
                </a:lnTo>
                <a:lnTo>
                  <a:pt x="12242691" y="7299705"/>
                </a:lnTo>
                <a:lnTo>
                  <a:pt x="0" y="7299705"/>
                </a:lnTo>
                <a:lnTo>
                  <a:pt x="0" y="0"/>
                </a:lnTo>
                <a:close/>
              </a:path>
            </a:pathLst>
          </a:custGeom>
          <a:blipFill>
            <a:blip r:embed="rId4"/>
            <a:stretch>
              <a:fillRect/>
            </a:stretch>
          </a:blipFill>
        </p:spPr>
        <p:txBody>
          <a:bodyPr/>
          <a:lstStyle/>
          <a:p>
            <a:endParaRPr lang="en-US"/>
          </a:p>
        </p:txBody>
      </p:sp>
      <p:sp>
        <p:nvSpPr>
          <p:cNvPr id="11" name="TextBox 11"/>
          <p:cNvSpPr txBox="1"/>
          <p:nvPr/>
        </p:nvSpPr>
        <p:spPr>
          <a:xfrm>
            <a:off x="7990799" y="244473"/>
            <a:ext cx="1978819" cy="936627"/>
          </a:xfrm>
          <a:prstGeom prst="rect">
            <a:avLst/>
          </a:prstGeom>
        </p:spPr>
        <p:txBody>
          <a:bodyPr lIns="0" tIns="0" rIns="0" bIns="0" rtlCol="0" anchor="t">
            <a:spAutoFit/>
          </a:bodyPr>
          <a:lstStyle/>
          <a:p>
            <a:pPr algn="ctr">
              <a:lnSpc>
                <a:spcPts val="7699"/>
              </a:lnSpc>
              <a:spcBef>
                <a:spcPct val="0"/>
              </a:spcBef>
            </a:pPr>
            <a:r>
              <a:rPr lang="en-US" sz="5499">
                <a:solidFill>
                  <a:srgbClr val="0E7DC2"/>
                </a:solidFill>
                <a:latin typeface="Archivo Black"/>
                <a:ea typeface="Archivo Black"/>
                <a:cs typeface="Archivo Black"/>
                <a:sym typeface="Archivo Black"/>
              </a:rPr>
              <a:t>Nice!</a:t>
            </a:r>
          </a:p>
        </p:txBody>
      </p:sp>
      <p:sp>
        <p:nvSpPr>
          <p:cNvPr id="12" name="TextBox 12"/>
          <p:cNvSpPr txBox="1"/>
          <p:nvPr/>
        </p:nvSpPr>
        <p:spPr>
          <a:xfrm>
            <a:off x="412750" y="455771"/>
            <a:ext cx="2752874" cy="332740"/>
          </a:xfrm>
          <a:prstGeom prst="rect">
            <a:avLst/>
          </a:prstGeom>
        </p:spPr>
        <p:txBody>
          <a:bodyPr lIns="0" tIns="0" rIns="0" bIns="0" rtlCol="0" anchor="t">
            <a:spAutoFit/>
          </a:bodyPr>
          <a:lstStyle/>
          <a:p>
            <a:pPr algn="ctr">
              <a:lnSpc>
                <a:spcPts val="2659"/>
              </a:lnSpc>
              <a:spcBef>
                <a:spcPct val="0"/>
              </a:spcBef>
            </a:pPr>
            <a:r>
              <a:rPr lang="en-US" sz="1899">
                <a:solidFill>
                  <a:srgbClr val="0E7DC2"/>
                </a:solidFill>
                <a:latin typeface="Archivo Black"/>
                <a:ea typeface="Archivo Black"/>
                <a:cs typeface="Archivo Black"/>
                <a:sym typeface="Archivo Black"/>
              </a:rPr>
              <a:t>Real-world examples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130300" y="4057750"/>
            <a:ext cx="3086100" cy="2171499"/>
            <a:chOff x="0" y="0"/>
            <a:chExt cx="812800" cy="571917"/>
          </a:xfrm>
        </p:grpSpPr>
        <p:sp>
          <p:nvSpPr>
            <p:cNvPr id="4" name="Freeform 4"/>
            <p:cNvSpPr/>
            <p:nvPr/>
          </p:nvSpPr>
          <p:spPr>
            <a:xfrm>
              <a:off x="0" y="0"/>
              <a:ext cx="812800" cy="571917"/>
            </a:xfrm>
            <a:custGeom>
              <a:avLst/>
              <a:gdLst/>
              <a:ahLst/>
              <a:cxnLst/>
              <a:rect l="l" t="t" r="r" b="b"/>
              <a:pathLst>
                <a:path w="812800" h="571917">
                  <a:moveTo>
                    <a:pt x="609600" y="0"/>
                  </a:moveTo>
                  <a:cubicBezTo>
                    <a:pt x="721824" y="0"/>
                    <a:pt x="812800" y="128028"/>
                    <a:pt x="812800" y="285959"/>
                  </a:cubicBezTo>
                  <a:cubicBezTo>
                    <a:pt x="812800" y="443889"/>
                    <a:pt x="721824" y="571917"/>
                    <a:pt x="609600" y="571917"/>
                  </a:cubicBezTo>
                  <a:lnTo>
                    <a:pt x="203200" y="571917"/>
                  </a:lnTo>
                  <a:cubicBezTo>
                    <a:pt x="90976" y="571917"/>
                    <a:pt x="0" y="443889"/>
                    <a:pt x="0" y="285959"/>
                  </a:cubicBezTo>
                  <a:cubicBezTo>
                    <a:pt x="0" y="128028"/>
                    <a:pt x="90976" y="0"/>
                    <a:pt x="203200" y="0"/>
                  </a:cubicBezTo>
                  <a:close/>
                </a:path>
              </a:pathLst>
            </a:custGeom>
            <a:solidFill>
              <a:srgbClr val="0E7DC2"/>
            </a:solidFill>
          </p:spPr>
          <p:txBody>
            <a:bodyPr/>
            <a:lstStyle/>
            <a:p>
              <a:endParaRPr lang="en-US"/>
            </a:p>
          </p:txBody>
        </p:sp>
        <p:sp>
          <p:nvSpPr>
            <p:cNvPr id="5" name="TextBox 5"/>
            <p:cNvSpPr txBox="1"/>
            <p:nvPr/>
          </p:nvSpPr>
          <p:spPr>
            <a:xfrm>
              <a:off x="0" y="-47625"/>
              <a:ext cx="812800" cy="619542"/>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6467343" y="4057750"/>
            <a:ext cx="3086100" cy="2171499"/>
            <a:chOff x="0" y="0"/>
            <a:chExt cx="812800" cy="571917"/>
          </a:xfrm>
        </p:grpSpPr>
        <p:sp>
          <p:nvSpPr>
            <p:cNvPr id="7" name="Freeform 7"/>
            <p:cNvSpPr/>
            <p:nvPr/>
          </p:nvSpPr>
          <p:spPr>
            <a:xfrm>
              <a:off x="0" y="0"/>
              <a:ext cx="812800" cy="571917"/>
            </a:xfrm>
            <a:custGeom>
              <a:avLst/>
              <a:gdLst/>
              <a:ahLst/>
              <a:cxnLst/>
              <a:rect l="l" t="t" r="r" b="b"/>
              <a:pathLst>
                <a:path w="812800" h="571917">
                  <a:moveTo>
                    <a:pt x="609600" y="0"/>
                  </a:moveTo>
                  <a:cubicBezTo>
                    <a:pt x="721824" y="0"/>
                    <a:pt x="812800" y="128028"/>
                    <a:pt x="812800" y="285959"/>
                  </a:cubicBezTo>
                  <a:cubicBezTo>
                    <a:pt x="812800" y="443889"/>
                    <a:pt x="721824" y="571917"/>
                    <a:pt x="609600" y="571917"/>
                  </a:cubicBezTo>
                  <a:lnTo>
                    <a:pt x="203200" y="571917"/>
                  </a:lnTo>
                  <a:cubicBezTo>
                    <a:pt x="90976" y="571917"/>
                    <a:pt x="0" y="443889"/>
                    <a:pt x="0" y="285959"/>
                  </a:cubicBezTo>
                  <a:cubicBezTo>
                    <a:pt x="0" y="128028"/>
                    <a:pt x="90976" y="0"/>
                    <a:pt x="203200" y="0"/>
                  </a:cubicBezTo>
                  <a:close/>
                </a:path>
              </a:pathLst>
            </a:custGeom>
            <a:solidFill>
              <a:srgbClr val="0E7DC2"/>
            </a:solidFill>
          </p:spPr>
          <p:txBody>
            <a:bodyPr/>
            <a:lstStyle/>
            <a:p>
              <a:endParaRPr lang="en-US"/>
            </a:p>
          </p:txBody>
        </p:sp>
        <p:sp>
          <p:nvSpPr>
            <p:cNvPr id="8" name="TextBox 8"/>
            <p:cNvSpPr txBox="1"/>
            <p:nvPr/>
          </p:nvSpPr>
          <p:spPr>
            <a:xfrm>
              <a:off x="0" y="-47625"/>
              <a:ext cx="812800" cy="619542"/>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5190836" y="8695692"/>
            <a:ext cx="2819556" cy="1505008"/>
          </a:xfrm>
          <a:custGeom>
            <a:avLst/>
            <a:gdLst/>
            <a:ahLst/>
            <a:cxnLst/>
            <a:rect l="l" t="t" r="r" b="b"/>
            <a:pathLst>
              <a:path w="2819556" h="1505008">
                <a:moveTo>
                  <a:pt x="0" y="0"/>
                </a:moveTo>
                <a:lnTo>
                  <a:pt x="2819557" y="0"/>
                </a:lnTo>
                <a:lnTo>
                  <a:pt x="2819557" y="1505008"/>
                </a:lnTo>
                <a:lnTo>
                  <a:pt x="0" y="1505008"/>
                </a:lnTo>
                <a:lnTo>
                  <a:pt x="0" y="0"/>
                </a:lnTo>
                <a:close/>
              </a:path>
            </a:pathLst>
          </a:custGeom>
          <a:blipFill>
            <a:blip r:embed="rId3"/>
            <a:stretch>
              <a:fillRect/>
            </a:stretch>
          </a:blipFill>
        </p:spPr>
        <p:txBody>
          <a:bodyPr/>
          <a:lstStyle/>
          <a:p>
            <a:endParaRPr lang="en-US"/>
          </a:p>
        </p:txBody>
      </p:sp>
      <p:sp>
        <p:nvSpPr>
          <p:cNvPr id="10" name="Freeform 10"/>
          <p:cNvSpPr/>
          <p:nvPr/>
        </p:nvSpPr>
        <p:spPr>
          <a:xfrm>
            <a:off x="3243740" y="893286"/>
            <a:ext cx="11897563" cy="8343166"/>
          </a:xfrm>
          <a:custGeom>
            <a:avLst/>
            <a:gdLst/>
            <a:ahLst/>
            <a:cxnLst/>
            <a:rect l="l" t="t" r="r" b="b"/>
            <a:pathLst>
              <a:path w="11897563" h="8343166">
                <a:moveTo>
                  <a:pt x="0" y="0"/>
                </a:moveTo>
                <a:lnTo>
                  <a:pt x="11897563" y="0"/>
                </a:lnTo>
                <a:lnTo>
                  <a:pt x="11897563" y="8343166"/>
                </a:lnTo>
                <a:lnTo>
                  <a:pt x="0" y="8343166"/>
                </a:lnTo>
                <a:lnTo>
                  <a:pt x="0" y="0"/>
                </a:lnTo>
                <a:close/>
              </a:path>
            </a:pathLst>
          </a:custGeom>
          <a:blipFill>
            <a:blip r:embed="rId4"/>
            <a:stretch>
              <a:fillRect/>
            </a:stretch>
          </a:blipFill>
        </p:spPr>
        <p:txBody>
          <a:bodyPr/>
          <a:lstStyle/>
          <a:p>
            <a:endParaRPr lang="en-US"/>
          </a:p>
        </p:txBody>
      </p:sp>
      <p:sp>
        <p:nvSpPr>
          <p:cNvPr id="11" name="TextBox 11"/>
          <p:cNvSpPr txBox="1"/>
          <p:nvPr/>
        </p:nvSpPr>
        <p:spPr>
          <a:xfrm>
            <a:off x="412750" y="455771"/>
            <a:ext cx="2752874" cy="332740"/>
          </a:xfrm>
          <a:prstGeom prst="rect">
            <a:avLst/>
          </a:prstGeom>
        </p:spPr>
        <p:txBody>
          <a:bodyPr lIns="0" tIns="0" rIns="0" bIns="0" rtlCol="0" anchor="t">
            <a:spAutoFit/>
          </a:bodyPr>
          <a:lstStyle/>
          <a:p>
            <a:pPr algn="ctr">
              <a:lnSpc>
                <a:spcPts val="2659"/>
              </a:lnSpc>
              <a:spcBef>
                <a:spcPct val="0"/>
              </a:spcBef>
            </a:pPr>
            <a:r>
              <a:rPr lang="en-US" sz="1899">
                <a:solidFill>
                  <a:srgbClr val="0E7DC2"/>
                </a:solidFill>
                <a:latin typeface="Archivo Black"/>
                <a:ea typeface="Archivo Black"/>
                <a:cs typeface="Archivo Black"/>
                <a:sym typeface="Archivo Black"/>
              </a:rPr>
              <a:t>Real-world examples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130300" y="4057750"/>
            <a:ext cx="3086100" cy="2171499"/>
            <a:chOff x="0" y="0"/>
            <a:chExt cx="812800" cy="571917"/>
          </a:xfrm>
        </p:grpSpPr>
        <p:sp>
          <p:nvSpPr>
            <p:cNvPr id="4" name="Freeform 4"/>
            <p:cNvSpPr/>
            <p:nvPr/>
          </p:nvSpPr>
          <p:spPr>
            <a:xfrm>
              <a:off x="0" y="0"/>
              <a:ext cx="812800" cy="571917"/>
            </a:xfrm>
            <a:custGeom>
              <a:avLst/>
              <a:gdLst/>
              <a:ahLst/>
              <a:cxnLst/>
              <a:rect l="l" t="t" r="r" b="b"/>
              <a:pathLst>
                <a:path w="812800" h="571917">
                  <a:moveTo>
                    <a:pt x="609600" y="0"/>
                  </a:moveTo>
                  <a:cubicBezTo>
                    <a:pt x="721824" y="0"/>
                    <a:pt x="812800" y="128028"/>
                    <a:pt x="812800" y="285959"/>
                  </a:cubicBezTo>
                  <a:cubicBezTo>
                    <a:pt x="812800" y="443889"/>
                    <a:pt x="721824" y="571917"/>
                    <a:pt x="609600" y="571917"/>
                  </a:cubicBezTo>
                  <a:lnTo>
                    <a:pt x="203200" y="571917"/>
                  </a:lnTo>
                  <a:cubicBezTo>
                    <a:pt x="90976" y="571917"/>
                    <a:pt x="0" y="443889"/>
                    <a:pt x="0" y="285959"/>
                  </a:cubicBezTo>
                  <a:cubicBezTo>
                    <a:pt x="0" y="128028"/>
                    <a:pt x="90976" y="0"/>
                    <a:pt x="203200" y="0"/>
                  </a:cubicBezTo>
                  <a:close/>
                </a:path>
              </a:pathLst>
            </a:custGeom>
            <a:solidFill>
              <a:srgbClr val="0E7DC2"/>
            </a:solidFill>
          </p:spPr>
          <p:txBody>
            <a:bodyPr/>
            <a:lstStyle/>
            <a:p>
              <a:endParaRPr lang="en-US"/>
            </a:p>
          </p:txBody>
        </p:sp>
        <p:sp>
          <p:nvSpPr>
            <p:cNvPr id="5" name="TextBox 5"/>
            <p:cNvSpPr txBox="1"/>
            <p:nvPr/>
          </p:nvSpPr>
          <p:spPr>
            <a:xfrm>
              <a:off x="0" y="-47625"/>
              <a:ext cx="812800" cy="619542"/>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6467343" y="4057750"/>
            <a:ext cx="3086100" cy="2171499"/>
            <a:chOff x="0" y="0"/>
            <a:chExt cx="812800" cy="571917"/>
          </a:xfrm>
        </p:grpSpPr>
        <p:sp>
          <p:nvSpPr>
            <p:cNvPr id="7" name="Freeform 7"/>
            <p:cNvSpPr/>
            <p:nvPr/>
          </p:nvSpPr>
          <p:spPr>
            <a:xfrm>
              <a:off x="0" y="0"/>
              <a:ext cx="812800" cy="571917"/>
            </a:xfrm>
            <a:custGeom>
              <a:avLst/>
              <a:gdLst/>
              <a:ahLst/>
              <a:cxnLst/>
              <a:rect l="l" t="t" r="r" b="b"/>
              <a:pathLst>
                <a:path w="812800" h="571917">
                  <a:moveTo>
                    <a:pt x="609600" y="0"/>
                  </a:moveTo>
                  <a:cubicBezTo>
                    <a:pt x="721824" y="0"/>
                    <a:pt x="812800" y="128028"/>
                    <a:pt x="812800" y="285959"/>
                  </a:cubicBezTo>
                  <a:cubicBezTo>
                    <a:pt x="812800" y="443889"/>
                    <a:pt x="721824" y="571917"/>
                    <a:pt x="609600" y="571917"/>
                  </a:cubicBezTo>
                  <a:lnTo>
                    <a:pt x="203200" y="571917"/>
                  </a:lnTo>
                  <a:cubicBezTo>
                    <a:pt x="90976" y="571917"/>
                    <a:pt x="0" y="443889"/>
                    <a:pt x="0" y="285959"/>
                  </a:cubicBezTo>
                  <a:cubicBezTo>
                    <a:pt x="0" y="128028"/>
                    <a:pt x="90976" y="0"/>
                    <a:pt x="203200" y="0"/>
                  </a:cubicBezTo>
                  <a:close/>
                </a:path>
              </a:pathLst>
            </a:custGeom>
            <a:solidFill>
              <a:srgbClr val="0E7DC2"/>
            </a:solidFill>
          </p:spPr>
          <p:txBody>
            <a:bodyPr/>
            <a:lstStyle/>
            <a:p>
              <a:endParaRPr lang="en-US"/>
            </a:p>
          </p:txBody>
        </p:sp>
        <p:sp>
          <p:nvSpPr>
            <p:cNvPr id="8" name="TextBox 8"/>
            <p:cNvSpPr txBox="1"/>
            <p:nvPr/>
          </p:nvSpPr>
          <p:spPr>
            <a:xfrm>
              <a:off x="0" y="-47625"/>
              <a:ext cx="812800" cy="619542"/>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5190836" y="8695692"/>
            <a:ext cx="2819556" cy="1505008"/>
          </a:xfrm>
          <a:custGeom>
            <a:avLst/>
            <a:gdLst/>
            <a:ahLst/>
            <a:cxnLst/>
            <a:rect l="l" t="t" r="r" b="b"/>
            <a:pathLst>
              <a:path w="2819556" h="1505008">
                <a:moveTo>
                  <a:pt x="0" y="0"/>
                </a:moveTo>
                <a:lnTo>
                  <a:pt x="2819557" y="0"/>
                </a:lnTo>
                <a:lnTo>
                  <a:pt x="2819557" y="1505008"/>
                </a:lnTo>
                <a:lnTo>
                  <a:pt x="0" y="1505008"/>
                </a:lnTo>
                <a:lnTo>
                  <a:pt x="0" y="0"/>
                </a:lnTo>
                <a:close/>
              </a:path>
            </a:pathLst>
          </a:custGeom>
          <a:blipFill>
            <a:blip r:embed="rId3"/>
            <a:stretch>
              <a:fillRect/>
            </a:stretch>
          </a:blipFill>
        </p:spPr>
        <p:txBody>
          <a:bodyPr/>
          <a:lstStyle/>
          <a:p>
            <a:endParaRPr lang="en-US"/>
          </a:p>
        </p:txBody>
      </p:sp>
      <p:sp>
        <p:nvSpPr>
          <p:cNvPr id="10" name="Freeform 10"/>
          <p:cNvSpPr/>
          <p:nvPr/>
        </p:nvSpPr>
        <p:spPr>
          <a:xfrm>
            <a:off x="2367693" y="3780286"/>
            <a:ext cx="13694321" cy="3303755"/>
          </a:xfrm>
          <a:custGeom>
            <a:avLst/>
            <a:gdLst/>
            <a:ahLst/>
            <a:cxnLst/>
            <a:rect l="l" t="t" r="r" b="b"/>
            <a:pathLst>
              <a:path w="13694321" h="3303755">
                <a:moveTo>
                  <a:pt x="0" y="0"/>
                </a:moveTo>
                <a:lnTo>
                  <a:pt x="13694321" y="0"/>
                </a:lnTo>
                <a:lnTo>
                  <a:pt x="13694321" y="3303755"/>
                </a:lnTo>
                <a:lnTo>
                  <a:pt x="0" y="3303755"/>
                </a:lnTo>
                <a:lnTo>
                  <a:pt x="0" y="0"/>
                </a:lnTo>
                <a:close/>
              </a:path>
            </a:pathLst>
          </a:custGeom>
          <a:blipFill>
            <a:blip r:embed="rId4"/>
            <a:stretch>
              <a:fillRect/>
            </a:stretch>
          </a:blipFill>
        </p:spPr>
        <p:txBody>
          <a:bodyPr/>
          <a:lstStyle/>
          <a:p>
            <a:endParaRPr lang="en-US"/>
          </a:p>
        </p:txBody>
      </p:sp>
      <p:sp>
        <p:nvSpPr>
          <p:cNvPr id="11" name="TextBox 11"/>
          <p:cNvSpPr txBox="1"/>
          <p:nvPr/>
        </p:nvSpPr>
        <p:spPr>
          <a:xfrm>
            <a:off x="2367693" y="2291012"/>
            <a:ext cx="13694321" cy="679451"/>
          </a:xfrm>
          <a:prstGeom prst="rect">
            <a:avLst/>
          </a:prstGeom>
        </p:spPr>
        <p:txBody>
          <a:bodyPr wrap="square" lIns="0" tIns="0" rIns="0" bIns="0" rtlCol="0" anchor="t">
            <a:spAutoFit/>
          </a:bodyPr>
          <a:lstStyle/>
          <a:p>
            <a:pPr algn="ctr">
              <a:lnSpc>
                <a:spcPts val="5599"/>
              </a:lnSpc>
              <a:spcBef>
                <a:spcPct val="0"/>
              </a:spcBef>
            </a:pPr>
            <a:r>
              <a:rPr lang="en-US" sz="3999" dirty="0">
                <a:solidFill>
                  <a:srgbClr val="0E7DC2"/>
                </a:solidFill>
                <a:latin typeface="Archivo Black"/>
                <a:ea typeface="Archivo Black"/>
                <a:cs typeface="Archivo Black"/>
                <a:sym typeface="Archivo Black"/>
              </a:rPr>
              <a:t>Not good. Missed opportunity.</a:t>
            </a:r>
          </a:p>
        </p:txBody>
      </p:sp>
      <p:sp>
        <p:nvSpPr>
          <p:cNvPr id="12" name="TextBox 12"/>
          <p:cNvSpPr txBox="1"/>
          <p:nvPr/>
        </p:nvSpPr>
        <p:spPr>
          <a:xfrm>
            <a:off x="412750" y="455771"/>
            <a:ext cx="2752874" cy="332740"/>
          </a:xfrm>
          <a:prstGeom prst="rect">
            <a:avLst/>
          </a:prstGeom>
        </p:spPr>
        <p:txBody>
          <a:bodyPr lIns="0" tIns="0" rIns="0" bIns="0" rtlCol="0" anchor="t">
            <a:spAutoFit/>
          </a:bodyPr>
          <a:lstStyle/>
          <a:p>
            <a:pPr algn="ctr">
              <a:lnSpc>
                <a:spcPts val="2659"/>
              </a:lnSpc>
              <a:spcBef>
                <a:spcPct val="0"/>
              </a:spcBef>
            </a:pPr>
            <a:r>
              <a:rPr lang="en-US" sz="1899">
                <a:solidFill>
                  <a:srgbClr val="0E7DC2"/>
                </a:solidFill>
                <a:latin typeface="Archivo Black"/>
                <a:ea typeface="Archivo Black"/>
                <a:cs typeface="Archivo Black"/>
                <a:sym typeface="Archivo Black"/>
              </a:rPr>
              <a:t>Real-world examples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0" y="0"/>
            <a:ext cx="6792707" cy="10287000"/>
            <a:chOff x="0" y="0"/>
            <a:chExt cx="1789026" cy="2709333"/>
          </a:xfrm>
        </p:grpSpPr>
        <p:sp>
          <p:nvSpPr>
            <p:cNvPr id="4" name="Freeform 4"/>
            <p:cNvSpPr/>
            <p:nvPr/>
          </p:nvSpPr>
          <p:spPr>
            <a:xfrm>
              <a:off x="0" y="0"/>
              <a:ext cx="1789026" cy="2709333"/>
            </a:xfrm>
            <a:custGeom>
              <a:avLst/>
              <a:gdLst/>
              <a:ahLst/>
              <a:cxnLst/>
              <a:rect l="l" t="t" r="r" b="b"/>
              <a:pathLst>
                <a:path w="1789026" h="2709333">
                  <a:moveTo>
                    <a:pt x="0" y="0"/>
                  </a:moveTo>
                  <a:lnTo>
                    <a:pt x="1789026" y="0"/>
                  </a:lnTo>
                  <a:lnTo>
                    <a:pt x="1789026" y="2709333"/>
                  </a:lnTo>
                  <a:lnTo>
                    <a:pt x="0" y="2709333"/>
                  </a:lnTo>
                  <a:close/>
                </a:path>
              </a:pathLst>
            </a:custGeom>
            <a:solidFill>
              <a:srgbClr val="0E7DC2"/>
            </a:solidFill>
          </p:spPr>
          <p:txBody>
            <a:bodyPr/>
            <a:lstStyle/>
            <a:p>
              <a:endParaRPr lang="en-US"/>
            </a:p>
          </p:txBody>
        </p:sp>
        <p:sp>
          <p:nvSpPr>
            <p:cNvPr id="5" name="TextBox 5"/>
            <p:cNvSpPr txBox="1"/>
            <p:nvPr/>
          </p:nvSpPr>
          <p:spPr>
            <a:xfrm>
              <a:off x="0" y="-47625"/>
              <a:ext cx="1789026" cy="275695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5446818" y="9572959"/>
            <a:ext cx="897167" cy="1241091"/>
            <a:chOff x="0" y="0"/>
            <a:chExt cx="236291" cy="326872"/>
          </a:xfrm>
        </p:grpSpPr>
        <p:sp>
          <p:nvSpPr>
            <p:cNvPr id="7" name="Freeform 7"/>
            <p:cNvSpPr/>
            <p:nvPr/>
          </p:nvSpPr>
          <p:spPr>
            <a:xfrm>
              <a:off x="0" y="0"/>
              <a:ext cx="236291" cy="326872"/>
            </a:xfrm>
            <a:custGeom>
              <a:avLst/>
              <a:gdLst/>
              <a:ahLst/>
              <a:cxnLst/>
              <a:rect l="l" t="t" r="r" b="b"/>
              <a:pathLst>
                <a:path w="236291" h="326872">
                  <a:moveTo>
                    <a:pt x="118145" y="0"/>
                  </a:moveTo>
                  <a:lnTo>
                    <a:pt x="118145" y="0"/>
                  </a:lnTo>
                  <a:cubicBezTo>
                    <a:pt x="183395" y="0"/>
                    <a:pt x="236291" y="52895"/>
                    <a:pt x="236291" y="118145"/>
                  </a:cubicBezTo>
                  <a:lnTo>
                    <a:pt x="236291" y="208726"/>
                  </a:lnTo>
                  <a:cubicBezTo>
                    <a:pt x="236291" y="240061"/>
                    <a:pt x="223843" y="270111"/>
                    <a:pt x="201687" y="292268"/>
                  </a:cubicBezTo>
                  <a:cubicBezTo>
                    <a:pt x="179530" y="314424"/>
                    <a:pt x="149480" y="326872"/>
                    <a:pt x="118145" y="326872"/>
                  </a:cubicBezTo>
                  <a:lnTo>
                    <a:pt x="118145" y="326872"/>
                  </a:lnTo>
                  <a:cubicBezTo>
                    <a:pt x="52895" y="326872"/>
                    <a:pt x="0" y="273976"/>
                    <a:pt x="0" y="208726"/>
                  </a:cubicBezTo>
                  <a:lnTo>
                    <a:pt x="0" y="118145"/>
                  </a:lnTo>
                  <a:cubicBezTo>
                    <a:pt x="0" y="86811"/>
                    <a:pt x="12447" y="56761"/>
                    <a:pt x="34604" y="34604"/>
                  </a:cubicBezTo>
                  <a:cubicBezTo>
                    <a:pt x="56761" y="12447"/>
                    <a:pt x="86811" y="0"/>
                    <a:pt x="118145" y="0"/>
                  </a:cubicBezTo>
                  <a:close/>
                </a:path>
              </a:pathLst>
            </a:custGeom>
            <a:solidFill>
              <a:srgbClr val="FFFFFF"/>
            </a:solidFill>
          </p:spPr>
          <p:txBody>
            <a:bodyPr/>
            <a:lstStyle/>
            <a:p>
              <a:endParaRPr lang="en-US"/>
            </a:p>
          </p:txBody>
        </p:sp>
        <p:sp>
          <p:nvSpPr>
            <p:cNvPr id="8" name="TextBox 8"/>
            <p:cNvSpPr txBox="1"/>
            <p:nvPr/>
          </p:nvSpPr>
          <p:spPr>
            <a:xfrm>
              <a:off x="0" y="-47625"/>
              <a:ext cx="236291" cy="37449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8981046" y="466671"/>
            <a:ext cx="7302417" cy="9353658"/>
          </a:xfrm>
          <a:custGeom>
            <a:avLst/>
            <a:gdLst/>
            <a:ahLst/>
            <a:cxnLst/>
            <a:rect l="l" t="t" r="r" b="b"/>
            <a:pathLst>
              <a:path w="7302417" h="9353658">
                <a:moveTo>
                  <a:pt x="0" y="0"/>
                </a:moveTo>
                <a:lnTo>
                  <a:pt x="7302417" y="0"/>
                </a:lnTo>
                <a:lnTo>
                  <a:pt x="7302417" y="9353658"/>
                </a:lnTo>
                <a:lnTo>
                  <a:pt x="0" y="9353658"/>
                </a:lnTo>
                <a:lnTo>
                  <a:pt x="0" y="0"/>
                </a:lnTo>
                <a:close/>
              </a:path>
            </a:pathLst>
          </a:custGeom>
          <a:blipFill>
            <a:blip r:embed="rId3"/>
            <a:stretch>
              <a:fillRect/>
            </a:stretch>
          </a:blipFill>
        </p:spPr>
        <p:txBody>
          <a:bodyPr/>
          <a:lstStyle/>
          <a:p>
            <a:endParaRPr lang="en-US"/>
          </a:p>
        </p:txBody>
      </p:sp>
      <p:sp>
        <p:nvSpPr>
          <p:cNvPr id="10" name="TextBox 10"/>
          <p:cNvSpPr txBox="1"/>
          <p:nvPr/>
        </p:nvSpPr>
        <p:spPr>
          <a:xfrm>
            <a:off x="709411" y="2666824"/>
            <a:ext cx="5185990" cy="794805"/>
          </a:xfrm>
          <a:prstGeom prst="rect">
            <a:avLst/>
          </a:prstGeom>
        </p:spPr>
        <p:txBody>
          <a:bodyPr lIns="0" tIns="0" rIns="0" bIns="0" rtlCol="0" anchor="t">
            <a:spAutoFit/>
          </a:bodyPr>
          <a:lstStyle/>
          <a:p>
            <a:pPr algn="l">
              <a:lnSpc>
                <a:spcPts val="6591"/>
              </a:lnSpc>
            </a:pPr>
            <a:r>
              <a:rPr lang="en-US" sz="4708">
                <a:solidFill>
                  <a:srgbClr val="FFFFFF"/>
                </a:solidFill>
                <a:latin typeface="League Spartan"/>
                <a:ea typeface="League Spartan"/>
                <a:cs typeface="League Spartan"/>
                <a:sym typeface="League Spartan"/>
              </a:rPr>
              <a:t>REPORT CARD</a:t>
            </a:r>
          </a:p>
        </p:txBody>
      </p:sp>
      <p:sp>
        <p:nvSpPr>
          <p:cNvPr id="11" name="TextBox 11"/>
          <p:cNvSpPr txBox="1"/>
          <p:nvPr/>
        </p:nvSpPr>
        <p:spPr>
          <a:xfrm>
            <a:off x="709411" y="1947665"/>
            <a:ext cx="4842085" cy="770217"/>
          </a:xfrm>
          <a:prstGeom prst="rect">
            <a:avLst/>
          </a:prstGeom>
        </p:spPr>
        <p:txBody>
          <a:bodyPr lIns="0" tIns="0" rIns="0" bIns="0" rtlCol="0" anchor="t">
            <a:spAutoFit/>
          </a:bodyPr>
          <a:lstStyle/>
          <a:p>
            <a:pPr algn="l">
              <a:lnSpc>
                <a:spcPts val="6372"/>
              </a:lnSpc>
            </a:pPr>
            <a:r>
              <a:rPr lang="en-US" sz="4551">
                <a:solidFill>
                  <a:srgbClr val="FFFFFF"/>
                </a:solidFill>
                <a:latin typeface="Roboto"/>
                <a:ea typeface="Roboto"/>
                <a:cs typeface="Roboto"/>
                <a:sym typeface="Roboto"/>
              </a:rPr>
              <a:t>A NEW KIND OF</a:t>
            </a:r>
          </a:p>
        </p:txBody>
      </p:sp>
      <p:sp>
        <p:nvSpPr>
          <p:cNvPr id="12" name="TextBox 12"/>
          <p:cNvSpPr txBox="1"/>
          <p:nvPr/>
        </p:nvSpPr>
        <p:spPr>
          <a:xfrm>
            <a:off x="709411" y="3385429"/>
            <a:ext cx="5634574" cy="374625"/>
          </a:xfrm>
          <a:prstGeom prst="rect">
            <a:avLst/>
          </a:prstGeom>
        </p:spPr>
        <p:txBody>
          <a:bodyPr lIns="0" tIns="0" rIns="0" bIns="0" rtlCol="0" anchor="t">
            <a:spAutoFit/>
          </a:bodyPr>
          <a:lstStyle/>
          <a:p>
            <a:pPr algn="l">
              <a:lnSpc>
                <a:spcPts val="2976"/>
              </a:lnSpc>
              <a:spcBef>
                <a:spcPct val="0"/>
              </a:spcBef>
            </a:pPr>
            <a:r>
              <a:rPr lang="en-US" sz="2125">
                <a:solidFill>
                  <a:srgbClr val="FFFFFF"/>
                </a:solidFill>
                <a:latin typeface="Poppins"/>
                <a:ea typeface="Poppins"/>
                <a:cs typeface="Poppins"/>
                <a:sym typeface="Poppins"/>
              </a:rPr>
              <a:t>Developed at University of Wisconsin</a:t>
            </a:r>
          </a:p>
        </p:txBody>
      </p:sp>
      <p:sp>
        <p:nvSpPr>
          <p:cNvPr id="13" name="TextBox 13"/>
          <p:cNvSpPr txBox="1"/>
          <p:nvPr/>
        </p:nvSpPr>
        <p:spPr>
          <a:xfrm>
            <a:off x="709411" y="528576"/>
            <a:ext cx="2802880" cy="332740"/>
          </a:xfrm>
          <a:prstGeom prst="rect">
            <a:avLst/>
          </a:prstGeom>
        </p:spPr>
        <p:txBody>
          <a:bodyPr lIns="0" tIns="0" rIns="0" bIns="0" rtlCol="0" anchor="t">
            <a:spAutoFit/>
          </a:bodyPr>
          <a:lstStyle/>
          <a:p>
            <a:pPr algn="ctr">
              <a:lnSpc>
                <a:spcPts val="2659"/>
              </a:lnSpc>
              <a:spcBef>
                <a:spcPct val="0"/>
              </a:spcBef>
            </a:pPr>
            <a:r>
              <a:rPr lang="en-US" sz="1899">
                <a:solidFill>
                  <a:srgbClr val="FFFFFF"/>
                </a:solidFill>
                <a:latin typeface="Archivo Black"/>
                <a:ea typeface="Archivo Black"/>
                <a:cs typeface="Archivo Black"/>
                <a:sym typeface="Archivo Black"/>
              </a:rPr>
              <a:t>Build your foundation</a:t>
            </a:r>
          </a:p>
        </p:txBody>
      </p:sp>
      <p:sp>
        <p:nvSpPr>
          <p:cNvPr id="14" name="TextBox 14"/>
          <p:cNvSpPr txBox="1"/>
          <p:nvPr/>
        </p:nvSpPr>
        <p:spPr>
          <a:xfrm>
            <a:off x="709411" y="4426805"/>
            <a:ext cx="5417509" cy="431800"/>
          </a:xfrm>
          <a:prstGeom prst="rect">
            <a:avLst/>
          </a:prstGeom>
        </p:spPr>
        <p:txBody>
          <a:bodyPr lIns="0" tIns="0" rIns="0" bIns="0" rtlCol="0" anchor="t">
            <a:spAutoFit/>
          </a:bodyPr>
          <a:lstStyle/>
          <a:p>
            <a:pPr algn="l">
              <a:lnSpc>
                <a:spcPts val="3499"/>
              </a:lnSpc>
              <a:spcBef>
                <a:spcPct val="0"/>
              </a:spcBef>
            </a:pPr>
            <a:r>
              <a:rPr lang="en-US" sz="2499">
                <a:solidFill>
                  <a:srgbClr val="FFFFFF"/>
                </a:solidFill>
                <a:latin typeface="Archivo Black"/>
                <a:ea typeface="Archivo Black"/>
                <a:cs typeface="Archivo Black"/>
                <a:sym typeface="Archivo Black"/>
              </a:rPr>
              <a:t>Metrics established for ...</a:t>
            </a:r>
          </a:p>
        </p:txBody>
      </p:sp>
      <p:sp>
        <p:nvSpPr>
          <p:cNvPr id="15" name="TextBox 15"/>
          <p:cNvSpPr txBox="1"/>
          <p:nvPr/>
        </p:nvSpPr>
        <p:spPr>
          <a:xfrm>
            <a:off x="548509" y="5069743"/>
            <a:ext cx="3718691" cy="2445478"/>
          </a:xfrm>
          <a:prstGeom prst="rect">
            <a:avLst/>
          </a:prstGeom>
        </p:spPr>
        <p:txBody>
          <a:bodyPr wrap="square" lIns="0" tIns="0" rIns="0" bIns="0" rtlCol="0" anchor="t">
            <a:spAutoFit/>
          </a:bodyPr>
          <a:lstStyle/>
          <a:p>
            <a:pPr marL="539746" lvl="1" indent="-269873" algn="l">
              <a:lnSpc>
                <a:spcPts val="4924"/>
              </a:lnSpc>
              <a:buFont typeface="Arial"/>
              <a:buChar char="•"/>
            </a:pPr>
            <a:r>
              <a:rPr lang="en-US" sz="2499" dirty="0">
                <a:solidFill>
                  <a:srgbClr val="FFFFFF"/>
                </a:solidFill>
                <a:latin typeface="Archivo Black"/>
                <a:ea typeface="Archivo Black"/>
                <a:cs typeface="Archivo Black"/>
                <a:sym typeface="Archivo Black"/>
              </a:rPr>
              <a:t>Water quality</a:t>
            </a:r>
          </a:p>
          <a:p>
            <a:pPr marL="539746" lvl="1" indent="-269873" algn="l">
              <a:lnSpc>
                <a:spcPts val="4924"/>
              </a:lnSpc>
              <a:buFont typeface="Arial"/>
              <a:buChar char="•"/>
            </a:pPr>
            <a:r>
              <a:rPr lang="en-US" sz="2499" dirty="0">
                <a:solidFill>
                  <a:srgbClr val="FFFFFF"/>
                </a:solidFill>
                <a:latin typeface="Archivo Black"/>
                <a:ea typeface="Archivo Black"/>
                <a:cs typeface="Archivo Black"/>
                <a:sym typeface="Archivo Black"/>
              </a:rPr>
              <a:t>Infrastructure</a:t>
            </a:r>
          </a:p>
          <a:p>
            <a:pPr marL="539746" lvl="1" indent="-269873" algn="l">
              <a:lnSpc>
                <a:spcPts val="4924"/>
              </a:lnSpc>
              <a:buFont typeface="Arial"/>
              <a:buChar char="•"/>
            </a:pPr>
            <a:r>
              <a:rPr lang="en-US" sz="2499" dirty="0">
                <a:solidFill>
                  <a:srgbClr val="FFFFFF"/>
                </a:solidFill>
                <a:latin typeface="Archivo Black"/>
                <a:ea typeface="Archivo Black"/>
                <a:cs typeface="Archivo Black"/>
                <a:sym typeface="Archivo Black"/>
              </a:rPr>
              <a:t>Finance</a:t>
            </a:r>
          </a:p>
          <a:p>
            <a:pPr marL="539746" lvl="1" indent="-269873" algn="l">
              <a:lnSpc>
                <a:spcPts val="4924"/>
              </a:lnSpc>
              <a:buFont typeface="Arial"/>
              <a:buChar char="•"/>
            </a:pPr>
            <a:r>
              <a:rPr lang="en-US" sz="2499" dirty="0">
                <a:solidFill>
                  <a:srgbClr val="FFFFFF"/>
                </a:solidFill>
                <a:latin typeface="Archivo Black"/>
                <a:ea typeface="Archivo Black"/>
                <a:cs typeface="Archivo Black"/>
                <a:sym typeface="Archivo Black"/>
              </a:rPr>
              <a:t>Communications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130300" y="4057750"/>
            <a:ext cx="3086100" cy="2171499"/>
            <a:chOff x="0" y="0"/>
            <a:chExt cx="812800" cy="571917"/>
          </a:xfrm>
        </p:grpSpPr>
        <p:sp>
          <p:nvSpPr>
            <p:cNvPr id="4" name="Freeform 4"/>
            <p:cNvSpPr/>
            <p:nvPr/>
          </p:nvSpPr>
          <p:spPr>
            <a:xfrm>
              <a:off x="0" y="0"/>
              <a:ext cx="812800" cy="571917"/>
            </a:xfrm>
            <a:custGeom>
              <a:avLst/>
              <a:gdLst/>
              <a:ahLst/>
              <a:cxnLst/>
              <a:rect l="l" t="t" r="r" b="b"/>
              <a:pathLst>
                <a:path w="812800" h="571917">
                  <a:moveTo>
                    <a:pt x="609600" y="0"/>
                  </a:moveTo>
                  <a:cubicBezTo>
                    <a:pt x="721824" y="0"/>
                    <a:pt x="812800" y="128028"/>
                    <a:pt x="812800" y="285959"/>
                  </a:cubicBezTo>
                  <a:cubicBezTo>
                    <a:pt x="812800" y="443889"/>
                    <a:pt x="721824" y="571917"/>
                    <a:pt x="609600" y="571917"/>
                  </a:cubicBezTo>
                  <a:lnTo>
                    <a:pt x="203200" y="571917"/>
                  </a:lnTo>
                  <a:cubicBezTo>
                    <a:pt x="90976" y="571917"/>
                    <a:pt x="0" y="443889"/>
                    <a:pt x="0" y="285959"/>
                  </a:cubicBezTo>
                  <a:cubicBezTo>
                    <a:pt x="0" y="128028"/>
                    <a:pt x="90976" y="0"/>
                    <a:pt x="203200" y="0"/>
                  </a:cubicBezTo>
                  <a:close/>
                </a:path>
              </a:pathLst>
            </a:custGeom>
            <a:solidFill>
              <a:srgbClr val="0E7DC2"/>
            </a:solidFill>
          </p:spPr>
          <p:txBody>
            <a:bodyPr/>
            <a:lstStyle/>
            <a:p>
              <a:endParaRPr lang="en-US"/>
            </a:p>
          </p:txBody>
        </p:sp>
        <p:sp>
          <p:nvSpPr>
            <p:cNvPr id="5" name="TextBox 5"/>
            <p:cNvSpPr txBox="1"/>
            <p:nvPr/>
          </p:nvSpPr>
          <p:spPr>
            <a:xfrm>
              <a:off x="0" y="-47625"/>
              <a:ext cx="812800" cy="619542"/>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6467343" y="4057750"/>
            <a:ext cx="3086100" cy="2171499"/>
            <a:chOff x="0" y="0"/>
            <a:chExt cx="812800" cy="571917"/>
          </a:xfrm>
        </p:grpSpPr>
        <p:sp>
          <p:nvSpPr>
            <p:cNvPr id="7" name="Freeform 7"/>
            <p:cNvSpPr/>
            <p:nvPr/>
          </p:nvSpPr>
          <p:spPr>
            <a:xfrm>
              <a:off x="0" y="0"/>
              <a:ext cx="812800" cy="571917"/>
            </a:xfrm>
            <a:custGeom>
              <a:avLst/>
              <a:gdLst/>
              <a:ahLst/>
              <a:cxnLst/>
              <a:rect l="l" t="t" r="r" b="b"/>
              <a:pathLst>
                <a:path w="812800" h="571917">
                  <a:moveTo>
                    <a:pt x="609600" y="0"/>
                  </a:moveTo>
                  <a:cubicBezTo>
                    <a:pt x="721824" y="0"/>
                    <a:pt x="812800" y="128028"/>
                    <a:pt x="812800" y="285959"/>
                  </a:cubicBezTo>
                  <a:cubicBezTo>
                    <a:pt x="812800" y="443889"/>
                    <a:pt x="721824" y="571917"/>
                    <a:pt x="609600" y="571917"/>
                  </a:cubicBezTo>
                  <a:lnTo>
                    <a:pt x="203200" y="571917"/>
                  </a:lnTo>
                  <a:cubicBezTo>
                    <a:pt x="90976" y="571917"/>
                    <a:pt x="0" y="443889"/>
                    <a:pt x="0" y="285959"/>
                  </a:cubicBezTo>
                  <a:cubicBezTo>
                    <a:pt x="0" y="128028"/>
                    <a:pt x="90976" y="0"/>
                    <a:pt x="203200" y="0"/>
                  </a:cubicBezTo>
                  <a:close/>
                </a:path>
              </a:pathLst>
            </a:custGeom>
            <a:solidFill>
              <a:srgbClr val="0E7DC2"/>
            </a:solidFill>
          </p:spPr>
          <p:txBody>
            <a:bodyPr/>
            <a:lstStyle/>
            <a:p>
              <a:endParaRPr lang="en-US"/>
            </a:p>
          </p:txBody>
        </p:sp>
        <p:sp>
          <p:nvSpPr>
            <p:cNvPr id="8" name="TextBox 8"/>
            <p:cNvSpPr txBox="1"/>
            <p:nvPr/>
          </p:nvSpPr>
          <p:spPr>
            <a:xfrm>
              <a:off x="0" y="-47625"/>
              <a:ext cx="812800" cy="619542"/>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5190836" y="8695692"/>
            <a:ext cx="2819556" cy="1505008"/>
          </a:xfrm>
          <a:custGeom>
            <a:avLst/>
            <a:gdLst/>
            <a:ahLst/>
            <a:cxnLst/>
            <a:rect l="l" t="t" r="r" b="b"/>
            <a:pathLst>
              <a:path w="2819556" h="1505008">
                <a:moveTo>
                  <a:pt x="0" y="0"/>
                </a:moveTo>
                <a:lnTo>
                  <a:pt x="2819557" y="0"/>
                </a:lnTo>
                <a:lnTo>
                  <a:pt x="2819557" y="1505008"/>
                </a:lnTo>
                <a:lnTo>
                  <a:pt x="0" y="1505008"/>
                </a:lnTo>
                <a:lnTo>
                  <a:pt x="0" y="0"/>
                </a:lnTo>
                <a:close/>
              </a:path>
            </a:pathLst>
          </a:custGeom>
          <a:blipFill>
            <a:blip r:embed="rId3"/>
            <a:stretch>
              <a:fillRect/>
            </a:stretch>
          </a:blipFill>
        </p:spPr>
        <p:txBody>
          <a:bodyPr/>
          <a:lstStyle/>
          <a:p>
            <a:endParaRPr lang="en-US"/>
          </a:p>
        </p:txBody>
      </p:sp>
      <p:sp>
        <p:nvSpPr>
          <p:cNvPr id="10" name="Freeform 10"/>
          <p:cNvSpPr/>
          <p:nvPr/>
        </p:nvSpPr>
        <p:spPr>
          <a:xfrm>
            <a:off x="4255906" y="823992"/>
            <a:ext cx="9776188" cy="8224218"/>
          </a:xfrm>
          <a:custGeom>
            <a:avLst/>
            <a:gdLst/>
            <a:ahLst/>
            <a:cxnLst/>
            <a:rect l="l" t="t" r="r" b="b"/>
            <a:pathLst>
              <a:path w="9776188" h="8224218">
                <a:moveTo>
                  <a:pt x="0" y="0"/>
                </a:moveTo>
                <a:lnTo>
                  <a:pt x="9776188" y="0"/>
                </a:lnTo>
                <a:lnTo>
                  <a:pt x="9776188" y="8224218"/>
                </a:lnTo>
                <a:lnTo>
                  <a:pt x="0" y="8224218"/>
                </a:lnTo>
                <a:lnTo>
                  <a:pt x="0" y="0"/>
                </a:lnTo>
                <a:close/>
              </a:path>
            </a:pathLst>
          </a:custGeom>
          <a:blipFill>
            <a:blip r:embed="rId4"/>
            <a:stretch>
              <a:fillRect/>
            </a:stretch>
          </a:blipFill>
        </p:spPr>
        <p:txBody>
          <a:bodyPr/>
          <a:lstStyle/>
          <a:p>
            <a:endParaRPr lang="en-US"/>
          </a:p>
        </p:txBody>
      </p:sp>
      <p:sp>
        <p:nvSpPr>
          <p:cNvPr id="11" name="TextBox 11"/>
          <p:cNvSpPr txBox="1"/>
          <p:nvPr/>
        </p:nvSpPr>
        <p:spPr>
          <a:xfrm>
            <a:off x="412750" y="455771"/>
            <a:ext cx="2752874" cy="332740"/>
          </a:xfrm>
          <a:prstGeom prst="rect">
            <a:avLst/>
          </a:prstGeom>
        </p:spPr>
        <p:txBody>
          <a:bodyPr lIns="0" tIns="0" rIns="0" bIns="0" rtlCol="0" anchor="t">
            <a:spAutoFit/>
          </a:bodyPr>
          <a:lstStyle/>
          <a:p>
            <a:pPr algn="ctr">
              <a:lnSpc>
                <a:spcPts val="2659"/>
              </a:lnSpc>
              <a:spcBef>
                <a:spcPct val="0"/>
              </a:spcBef>
            </a:pPr>
            <a:r>
              <a:rPr lang="en-US" sz="1899">
                <a:solidFill>
                  <a:srgbClr val="0E7DC2"/>
                </a:solidFill>
                <a:latin typeface="Archivo Black"/>
                <a:ea typeface="Archivo Black"/>
                <a:cs typeface="Archivo Black"/>
                <a:sym typeface="Archivo Black"/>
              </a:rPr>
              <a:t>Real-world examples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130300" y="4057750"/>
            <a:ext cx="3086100" cy="2171499"/>
            <a:chOff x="0" y="0"/>
            <a:chExt cx="812800" cy="571917"/>
          </a:xfrm>
        </p:grpSpPr>
        <p:sp>
          <p:nvSpPr>
            <p:cNvPr id="4" name="Freeform 4"/>
            <p:cNvSpPr/>
            <p:nvPr/>
          </p:nvSpPr>
          <p:spPr>
            <a:xfrm>
              <a:off x="0" y="0"/>
              <a:ext cx="812800" cy="571917"/>
            </a:xfrm>
            <a:custGeom>
              <a:avLst/>
              <a:gdLst/>
              <a:ahLst/>
              <a:cxnLst/>
              <a:rect l="l" t="t" r="r" b="b"/>
              <a:pathLst>
                <a:path w="812800" h="571917">
                  <a:moveTo>
                    <a:pt x="609600" y="0"/>
                  </a:moveTo>
                  <a:cubicBezTo>
                    <a:pt x="721824" y="0"/>
                    <a:pt x="812800" y="128028"/>
                    <a:pt x="812800" y="285959"/>
                  </a:cubicBezTo>
                  <a:cubicBezTo>
                    <a:pt x="812800" y="443889"/>
                    <a:pt x="721824" y="571917"/>
                    <a:pt x="609600" y="571917"/>
                  </a:cubicBezTo>
                  <a:lnTo>
                    <a:pt x="203200" y="571917"/>
                  </a:lnTo>
                  <a:cubicBezTo>
                    <a:pt x="90976" y="571917"/>
                    <a:pt x="0" y="443889"/>
                    <a:pt x="0" y="285959"/>
                  </a:cubicBezTo>
                  <a:cubicBezTo>
                    <a:pt x="0" y="128028"/>
                    <a:pt x="90976" y="0"/>
                    <a:pt x="203200" y="0"/>
                  </a:cubicBezTo>
                  <a:close/>
                </a:path>
              </a:pathLst>
            </a:custGeom>
            <a:solidFill>
              <a:srgbClr val="0E7DC2"/>
            </a:solidFill>
          </p:spPr>
          <p:txBody>
            <a:bodyPr/>
            <a:lstStyle/>
            <a:p>
              <a:endParaRPr lang="en-US"/>
            </a:p>
          </p:txBody>
        </p:sp>
        <p:sp>
          <p:nvSpPr>
            <p:cNvPr id="5" name="TextBox 5"/>
            <p:cNvSpPr txBox="1"/>
            <p:nvPr/>
          </p:nvSpPr>
          <p:spPr>
            <a:xfrm>
              <a:off x="0" y="-47625"/>
              <a:ext cx="812800" cy="619542"/>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6467343" y="4057750"/>
            <a:ext cx="3086100" cy="2171499"/>
            <a:chOff x="0" y="0"/>
            <a:chExt cx="812800" cy="571917"/>
          </a:xfrm>
        </p:grpSpPr>
        <p:sp>
          <p:nvSpPr>
            <p:cNvPr id="7" name="Freeform 7"/>
            <p:cNvSpPr/>
            <p:nvPr/>
          </p:nvSpPr>
          <p:spPr>
            <a:xfrm>
              <a:off x="0" y="0"/>
              <a:ext cx="812800" cy="571917"/>
            </a:xfrm>
            <a:custGeom>
              <a:avLst/>
              <a:gdLst/>
              <a:ahLst/>
              <a:cxnLst/>
              <a:rect l="l" t="t" r="r" b="b"/>
              <a:pathLst>
                <a:path w="812800" h="571917">
                  <a:moveTo>
                    <a:pt x="609600" y="0"/>
                  </a:moveTo>
                  <a:cubicBezTo>
                    <a:pt x="721824" y="0"/>
                    <a:pt x="812800" y="128028"/>
                    <a:pt x="812800" y="285959"/>
                  </a:cubicBezTo>
                  <a:cubicBezTo>
                    <a:pt x="812800" y="443889"/>
                    <a:pt x="721824" y="571917"/>
                    <a:pt x="609600" y="571917"/>
                  </a:cubicBezTo>
                  <a:lnTo>
                    <a:pt x="203200" y="571917"/>
                  </a:lnTo>
                  <a:cubicBezTo>
                    <a:pt x="90976" y="571917"/>
                    <a:pt x="0" y="443889"/>
                    <a:pt x="0" y="285959"/>
                  </a:cubicBezTo>
                  <a:cubicBezTo>
                    <a:pt x="0" y="128028"/>
                    <a:pt x="90976" y="0"/>
                    <a:pt x="203200" y="0"/>
                  </a:cubicBezTo>
                  <a:close/>
                </a:path>
              </a:pathLst>
            </a:custGeom>
            <a:solidFill>
              <a:srgbClr val="0E7DC2"/>
            </a:solidFill>
          </p:spPr>
          <p:txBody>
            <a:bodyPr/>
            <a:lstStyle/>
            <a:p>
              <a:endParaRPr lang="en-US"/>
            </a:p>
          </p:txBody>
        </p:sp>
        <p:sp>
          <p:nvSpPr>
            <p:cNvPr id="8" name="TextBox 8"/>
            <p:cNvSpPr txBox="1"/>
            <p:nvPr/>
          </p:nvSpPr>
          <p:spPr>
            <a:xfrm>
              <a:off x="0" y="-47625"/>
              <a:ext cx="812800" cy="619542"/>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5190836" y="8695692"/>
            <a:ext cx="2819556" cy="1505008"/>
          </a:xfrm>
          <a:custGeom>
            <a:avLst/>
            <a:gdLst/>
            <a:ahLst/>
            <a:cxnLst/>
            <a:rect l="l" t="t" r="r" b="b"/>
            <a:pathLst>
              <a:path w="2819556" h="1505008">
                <a:moveTo>
                  <a:pt x="0" y="0"/>
                </a:moveTo>
                <a:lnTo>
                  <a:pt x="2819557" y="0"/>
                </a:lnTo>
                <a:lnTo>
                  <a:pt x="2819557" y="1505008"/>
                </a:lnTo>
                <a:lnTo>
                  <a:pt x="0" y="1505008"/>
                </a:lnTo>
                <a:lnTo>
                  <a:pt x="0" y="0"/>
                </a:lnTo>
                <a:close/>
              </a:path>
            </a:pathLst>
          </a:custGeom>
          <a:blipFill>
            <a:blip r:embed="rId3"/>
            <a:stretch>
              <a:fillRect/>
            </a:stretch>
          </a:blipFill>
        </p:spPr>
        <p:txBody>
          <a:bodyPr/>
          <a:lstStyle/>
          <a:p>
            <a:endParaRPr lang="en-US"/>
          </a:p>
        </p:txBody>
      </p:sp>
      <p:sp>
        <p:nvSpPr>
          <p:cNvPr id="10" name="Freeform 10"/>
          <p:cNvSpPr/>
          <p:nvPr/>
        </p:nvSpPr>
        <p:spPr>
          <a:xfrm>
            <a:off x="3596629" y="292338"/>
            <a:ext cx="7761859" cy="9702324"/>
          </a:xfrm>
          <a:custGeom>
            <a:avLst/>
            <a:gdLst/>
            <a:ahLst/>
            <a:cxnLst/>
            <a:rect l="l" t="t" r="r" b="b"/>
            <a:pathLst>
              <a:path w="7761859" h="9702324">
                <a:moveTo>
                  <a:pt x="0" y="0"/>
                </a:moveTo>
                <a:lnTo>
                  <a:pt x="7761859" y="0"/>
                </a:lnTo>
                <a:lnTo>
                  <a:pt x="7761859" y="9702324"/>
                </a:lnTo>
                <a:lnTo>
                  <a:pt x="0" y="9702324"/>
                </a:lnTo>
                <a:lnTo>
                  <a:pt x="0" y="0"/>
                </a:lnTo>
                <a:close/>
              </a:path>
            </a:pathLst>
          </a:custGeom>
          <a:blipFill>
            <a:blip r:embed="rId4"/>
            <a:stretch>
              <a:fillRect/>
            </a:stretch>
          </a:blipFill>
        </p:spPr>
        <p:txBody>
          <a:bodyPr/>
          <a:lstStyle/>
          <a:p>
            <a:endParaRPr lang="en-US"/>
          </a:p>
        </p:txBody>
      </p:sp>
      <p:sp>
        <p:nvSpPr>
          <p:cNvPr id="11" name="TextBox 11"/>
          <p:cNvSpPr txBox="1"/>
          <p:nvPr/>
        </p:nvSpPr>
        <p:spPr>
          <a:xfrm>
            <a:off x="12480147" y="4765674"/>
            <a:ext cx="3086100" cy="679451"/>
          </a:xfrm>
          <a:prstGeom prst="rect">
            <a:avLst/>
          </a:prstGeom>
        </p:spPr>
        <p:txBody>
          <a:bodyPr wrap="square" lIns="0" tIns="0" rIns="0" bIns="0" rtlCol="0" anchor="t">
            <a:spAutoFit/>
          </a:bodyPr>
          <a:lstStyle/>
          <a:p>
            <a:pPr algn="ctr">
              <a:lnSpc>
                <a:spcPts val="5599"/>
              </a:lnSpc>
              <a:spcBef>
                <a:spcPct val="0"/>
              </a:spcBef>
            </a:pPr>
            <a:r>
              <a:rPr lang="en-US" sz="3999" dirty="0">
                <a:solidFill>
                  <a:srgbClr val="0E7DC2"/>
                </a:solidFill>
                <a:latin typeface="Archivo Black"/>
                <a:ea typeface="Archivo Black"/>
                <a:cs typeface="Archivo Black"/>
                <a:sym typeface="Archivo Black"/>
              </a:rPr>
              <a:t>Well done!</a:t>
            </a:r>
          </a:p>
        </p:txBody>
      </p:sp>
      <p:sp>
        <p:nvSpPr>
          <p:cNvPr id="12" name="TextBox 12"/>
          <p:cNvSpPr txBox="1"/>
          <p:nvPr/>
        </p:nvSpPr>
        <p:spPr>
          <a:xfrm>
            <a:off x="412750" y="455771"/>
            <a:ext cx="2752874" cy="332740"/>
          </a:xfrm>
          <a:prstGeom prst="rect">
            <a:avLst/>
          </a:prstGeom>
        </p:spPr>
        <p:txBody>
          <a:bodyPr lIns="0" tIns="0" rIns="0" bIns="0" rtlCol="0" anchor="t">
            <a:spAutoFit/>
          </a:bodyPr>
          <a:lstStyle/>
          <a:p>
            <a:pPr algn="ctr">
              <a:lnSpc>
                <a:spcPts val="2659"/>
              </a:lnSpc>
              <a:spcBef>
                <a:spcPct val="0"/>
              </a:spcBef>
            </a:pPr>
            <a:r>
              <a:rPr lang="en-US" sz="1899">
                <a:solidFill>
                  <a:srgbClr val="0E7DC2"/>
                </a:solidFill>
                <a:latin typeface="Archivo Black"/>
                <a:ea typeface="Archivo Black"/>
                <a:cs typeface="Archivo Black"/>
                <a:sym typeface="Archivo Black"/>
              </a:rPr>
              <a:t>Real-world examples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130300" y="4057750"/>
            <a:ext cx="3086100" cy="2171499"/>
            <a:chOff x="0" y="0"/>
            <a:chExt cx="812800" cy="571917"/>
          </a:xfrm>
        </p:grpSpPr>
        <p:sp>
          <p:nvSpPr>
            <p:cNvPr id="4" name="Freeform 4"/>
            <p:cNvSpPr/>
            <p:nvPr/>
          </p:nvSpPr>
          <p:spPr>
            <a:xfrm>
              <a:off x="0" y="0"/>
              <a:ext cx="812800" cy="571917"/>
            </a:xfrm>
            <a:custGeom>
              <a:avLst/>
              <a:gdLst/>
              <a:ahLst/>
              <a:cxnLst/>
              <a:rect l="l" t="t" r="r" b="b"/>
              <a:pathLst>
                <a:path w="812800" h="571917">
                  <a:moveTo>
                    <a:pt x="609600" y="0"/>
                  </a:moveTo>
                  <a:cubicBezTo>
                    <a:pt x="721824" y="0"/>
                    <a:pt x="812800" y="128028"/>
                    <a:pt x="812800" y="285959"/>
                  </a:cubicBezTo>
                  <a:cubicBezTo>
                    <a:pt x="812800" y="443889"/>
                    <a:pt x="721824" y="571917"/>
                    <a:pt x="609600" y="571917"/>
                  </a:cubicBezTo>
                  <a:lnTo>
                    <a:pt x="203200" y="571917"/>
                  </a:lnTo>
                  <a:cubicBezTo>
                    <a:pt x="90976" y="571917"/>
                    <a:pt x="0" y="443889"/>
                    <a:pt x="0" y="285959"/>
                  </a:cubicBezTo>
                  <a:cubicBezTo>
                    <a:pt x="0" y="128028"/>
                    <a:pt x="90976" y="0"/>
                    <a:pt x="203200" y="0"/>
                  </a:cubicBezTo>
                  <a:close/>
                </a:path>
              </a:pathLst>
            </a:custGeom>
            <a:solidFill>
              <a:srgbClr val="0E7DC2"/>
            </a:solidFill>
          </p:spPr>
          <p:txBody>
            <a:bodyPr/>
            <a:lstStyle/>
            <a:p>
              <a:endParaRPr lang="en-US"/>
            </a:p>
          </p:txBody>
        </p:sp>
        <p:sp>
          <p:nvSpPr>
            <p:cNvPr id="5" name="TextBox 5"/>
            <p:cNvSpPr txBox="1"/>
            <p:nvPr/>
          </p:nvSpPr>
          <p:spPr>
            <a:xfrm>
              <a:off x="0" y="-47625"/>
              <a:ext cx="812800" cy="619542"/>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6467343" y="4057750"/>
            <a:ext cx="3086100" cy="2171499"/>
            <a:chOff x="0" y="0"/>
            <a:chExt cx="812800" cy="571917"/>
          </a:xfrm>
        </p:grpSpPr>
        <p:sp>
          <p:nvSpPr>
            <p:cNvPr id="7" name="Freeform 7"/>
            <p:cNvSpPr/>
            <p:nvPr/>
          </p:nvSpPr>
          <p:spPr>
            <a:xfrm>
              <a:off x="0" y="0"/>
              <a:ext cx="812800" cy="571917"/>
            </a:xfrm>
            <a:custGeom>
              <a:avLst/>
              <a:gdLst/>
              <a:ahLst/>
              <a:cxnLst/>
              <a:rect l="l" t="t" r="r" b="b"/>
              <a:pathLst>
                <a:path w="812800" h="571917">
                  <a:moveTo>
                    <a:pt x="609600" y="0"/>
                  </a:moveTo>
                  <a:cubicBezTo>
                    <a:pt x="721824" y="0"/>
                    <a:pt x="812800" y="128028"/>
                    <a:pt x="812800" y="285959"/>
                  </a:cubicBezTo>
                  <a:cubicBezTo>
                    <a:pt x="812800" y="443889"/>
                    <a:pt x="721824" y="571917"/>
                    <a:pt x="609600" y="571917"/>
                  </a:cubicBezTo>
                  <a:lnTo>
                    <a:pt x="203200" y="571917"/>
                  </a:lnTo>
                  <a:cubicBezTo>
                    <a:pt x="90976" y="571917"/>
                    <a:pt x="0" y="443889"/>
                    <a:pt x="0" y="285959"/>
                  </a:cubicBezTo>
                  <a:cubicBezTo>
                    <a:pt x="0" y="128028"/>
                    <a:pt x="90976" y="0"/>
                    <a:pt x="203200" y="0"/>
                  </a:cubicBezTo>
                  <a:close/>
                </a:path>
              </a:pathLst>
            </a:custGeom>
            <a:solidFill>
              <a:srgbClr val="0E7DC2"/>
            </a:solidFill>
          </p:spPr>
          <p:txBody>
            <a:bodyPr/>
            <a:lstStyle/>
            <a:p>
              <a:endParaRPr lang="en-US"/>
            </a:p>
          </p:txBody>
        </p:sp>
        <p:sp>
          <p:nvSpPr>
            <p:cNvPr id="8" name="TextBox 8"/>
            <p:cNvSpPr txBox="1"/>
            <p:nvPr/>
          </p:nvSpPr>
          <p:spPr>
            <a:xfrm>
              <a:off x="0" y="-47625"/>
              <a:ext cx="812800" cy="619542"/>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5190836" y="8695692"/>
            <a:ext cx="2819556" cy="1505008"/>
          </a:xfrm>
          <a:custGeom>
            <a:avLst/>
            <a:gdLst/>
            <a:ahLst/>
            <a:cxnLst/>
            <a:rect l="l" t="t" r="r" b="b"/>
            <a:pathLst>
              <a:path w="2819556" h="1505008">
                <a:moveTo>
                  <a:pt x="0" y="0"/>
                </a:moveTo>
                <a:lnTo>
                  <a:pt x="2819557" y="0"/>
                </a:lnTo>
                <a:lnTo>
                  <a:pt x="2819557" y="1505008"/>
                </a:lnTo>
                <a:lnTo>
                  <a:pt x="0" y="1505008"/>
                </a:lnTo>
                <a:lnTo>
                  <a:pt x="0" y="0"/>
                </a:lnTo>
                <a:close/>
              </a:path>
            </a:pathLst>
          </a:custGeom>
          <a:blipFill>
            <a:blip r:embed="rId3"/>
            <a:stretch>
              <a:fillRect/>
            </a:stretch>
          </a:blipFill>
        </p:spPr>
        <p:txBody>
          <a:bodyPr/>
          <a:lstStyle/>
          <a:p>
            <a:endParaRPr lang="en-US"/>
          </a:p>
        </p:txBody>
      </p:sp>
      <p:sp>
        <p:nvSpPr>
          <p:cNvPr id="10" name="Freeform 10"/>
          <p:cNvSpPr/>
          <p:nvPr/>
        </p:nvSpPr>
        <p:spPr>
          <a:xfrm>
            <a:off x="3626093" y="503396"/>
            <a:ext cx="10724254" cy="9196048"/>
          </a:xfrm>
          <a:custGeom>
            <a:avLst/>
            <a:gdLst/>
            <a:ahLst/>
            <a:cxnLst/>
            <a:rect l="l" t="t" r="r" b="b"/>
            <a:pathLst>
              <a:path w="10724254" h="9196048">
                <a:moveTo>
                  <a:pt x="0" y="0"/>
                </a:moveTo>
                <a:lnTo>
                  <a:pt x="10724254" y="0"/>
                </a:lnTo>
                <a:lnTo>
                  <a:pt x="10724254" y="9196048"/>
                </a:lnTo>
                <a:lnTo>
                  <a:pt x="0" y="9196048"/>
                </a:lnTo>
                <a:lnTo>
                  <a:pt x="0" y="0"/>
                </a:lnTo>
                <a:close/>
              </a:path>
            </a:pathLst>
          </a:custGeom>
          <a:blipFill>
            <a:blip r:embed="rId4"/>
            <a:stretch>
              <a:fillRect/>
            </a:stretch>
          </a:blipFill>
        </p:spPr>
        <p:txBody>
          <a:bodyPr/>
          <a:lstStyle/>
          <a:p>
            <a:endParaRPr lang="en-US"/>
          </a:p>
        </p:txBody>
      </p:sp>
      <p:sp>
        <p:nvSpPr>
          <p:cNvPr id="11" name="TextBox 11"/>
          <p:cNvSpPr txBox="1"/>
          <p:nvPr/>
        </p:nvSpPr>
        <p:spPr>
          <a:xfrm>
            <a:off x="412750" y="455771"/>
            <a:ext cx="2752874" cy="332740"/>
          </a:xfrm>
          <a:prstGeom prst="rect">
            <a:avLst/>
          </a:prstGeom>
        </p:spPr>
        <p:txBody>
          <a:bodyPr lIns="0" tIns="0" rIns="0" bIns="0" rtlCol="0" anchor="t">
            <a:spAutoFit/>
          </a:bodyPr>
          <a:lstStyle/>
          <a:p>
            <a:pPr algn="ctr">
              <a:lnSpc>
                <a:spcPts val="2659"/>
              </a:lnSpc>
              <a:spcBef>
                <a:spcPct val="0"/>
              </a:spcBef>
            </a:pPr>
            <a:r>
              <a:rPr lang="en-US" sz="1899">
                <a:solidFill>
                  <a:srgbClr val="0E7DC2"/>
                </a:solidFill>
                <a:latin typeface="Archivo Black"/>
                <a:ea typeface="Archivo Black"/>
                <a:cs typeface="Archivo Black"/>
                <a:sym typeface="Archivo Black"/>
              </a:rPr>
              <a:t>Real-world examples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130300" y="4057750"/>
            <a:ext cx="3086100" cy="2171499"/>
            <a:chOff x="0" y="0"/>
            <a:chExt cx="812800" cy="571917"/>
          </a:xfrm>
        </p:grpSpPr>
        <p:sp>
          <p:nvSpPr>
            <p:cNvPr id="4" name="Freeform 4"/>
            <p:cNvSpPr/>
            <p:nvPr/>
          </p:nvSpPr>
          <p:spPr>
            <a:xfrm>
              <a:off x="0" y="0"/>
              <a:ext cx="812800" cy="571917"/>
            </a:xfrm>
            <a:custGeom>
              <a:avLst/>
              <a:gdLst/>
              <a:ahLst/>
              <a:cxnLst/>
              <a:rect l="l" t="t" r="r" b="b"/>
              <a:pathLst>
                <a:path w="812800" h="571917">
                  <a:moveTo>
                    <a:pt x="609600" y="0"/>
                  </a:moveTo>
                  <a:cubicBezTo>
                    <a:pt x="721824" y="0"/>
                    <a:pt x="812800" y="128028"/>
                    <a:pt x="812800" y="285959"/>
                  </a:cubicBezTo>
                  <a:cubicBezTo>
                    <a:pt x="812800" y="443889"/>
                    <a:pt x="721824" y="571917"/>
                    <a:pt x="609600" y="571917"/>
                  </a:cubicBezTo>
                  <a:lnTo>
                    <a:pt x="203200" y="571917"/>
                  </a:lnTo>
                  <a:cubicBezTo>
                    <a:pt x="90976" y="571917"/>
                    <a:pt x="0" y="443889"/>
                    <a:pt x="0" y="285959"/>
                  </a:cubicBezTo>
                  <a:cubicBezTo>
                    <a:pt x="0" y="128028"/>
                    <a:pt x="90976" y="0"/>
                    <a:pt x="203200" y="0"/>
                  </a:cubicBezTo>
                  <a:close/>
                </a:path>
              </a:pathLst>
            </a:custGeom>
            <a:solidFill>
              <a:srgbClr val="0E7DC2"/>
            </a:solidFill>
          </p:spPr>
          <p:txBody>
            <a:bodyPr/>
            <a:lstStyle/>
            <a:p>
              <a:endParaRPr lang="en-US"/>
            </a:p>
          </p:txBody>
        </p:sp>
        <p:sp>
          <p:nvSpPr>
            <p:cNvPr id="5" name="TextBox 5"/>
            <p:cNvSpPr txBox="1"/>
            <p:nvPr/>
          </p:nvSpPr>
          <p:spPr>
            <a:xfrm>
              <a:off x="0" y="-47625"/>
              <a:ext cx="812800" cy="619542"/>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6467343" y="4057750"/>
            <a:ext cx="3086100" cy="2171499"/>
            <a:chOff x="0" y="0"/>
            <a:chExt cx="812800" cy="571917"/>
          </a:xfrm>
        </p:grpSpPr>
        <p:sp>
          <p:nvSpPr>
            <p:cNvPr id="7" name="Freeform 7"/>
            <p:cNvSpPr/>
            <p:nvPr/>
          </p:nvSpPr>
          <p:spPr>
            <a:xfrm>
              <a:off x="0" y="0"/>
              <a:ext cx="812800" cy="571917"/>
            </a:xfrm>
            <a:custGeom>
              <a:avLst/>
              <a:gdLst/>
              <a:ahLst/>
              <a:cxnLst/>
              <a:rect l="l" t="t" r="r" b="b"/>
              <a:pathLst>
                <a:path w="812800" h="571917">
                  <a:moveTo>
                    <a:pt x="609600" y="0"/>
                  </a:moveTo>
                  <a:cubicBezTo>
                    <a:pt x="721824" y="0"/>
                    <a:pt x="812800" y="128028"/>
                    <a:pt x="812800" y="285959"/>
                  </a:cubicBezTo>
                  <a:cubicBezTo>
                    <a:pt x="812800" y="443889"/>
                    <a:pt x="721824" y="571917"/>
                    <a:pt x="609600" y="571917"/>
                  </a:cubicBezTo>
                  <a:lnTo>
                    <a:pt x="203200" y="571917"/>
                  </a:lnTo>
                  <a:cubicBezTo>
                    <a:pt x="90976" y="571917"/>
                    <a:pt x="0" y="443889"/>
                    <a:pt x="0" y="285959"/>
                  </a:cubicBezTo>
                  <a:cubicBezTo>
                    <a:pt x="0" y="128028"/>
                    <a:pt x="90976" y="0"/>
                    <a:pt x="203200" y="0"/>
                  </a:cubicBezTo>
                  <a:close/>
                </a:path>
              </a:pathLst>
            </a:custGeom>
            <a:solidFill>
              <a:srgbClr val="0E7DC2"/>
            </a:solidFill>
          </p:spPr>
          <p:txBody>
            <a:bodyPr/>
            <a:lstStyle/>
            <a:p>
              <a:endParaRPr lang="en-US"/>
            </a:p>
          </p:txBody>
        </p:sp>
        <p:sp>
          <p:nvSpPr>
            <p:cNvPr id="8" name="TextBox 8"/>
            <p:cNvSpPr txBox="1"/>
            <p:nvPr/>
          </p:nvSpPr>
          <p:spPr>
            <a:xfrm>
              <a:off x="0" y="-47625"/>
              <a:ext cx="812800" cy="619542"/>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5190836" y="8695692"/>
            <a:ext cx="2819556" cy="1505008"/>
          </a:xfrm>
          <a:custGeom>
            <a:avLst/>
            <a:gdLst/>
            <a:ahLst/>
            <a:cxnLst/>
            <a:rect l="l" t="t" r="r" b="b"/>
            <a:pathLst>
              <a:path w="2819556" h="1505008">
                <a:moveTo>
                  <a:pt x="0" y="0"/>
                </a:moveTo>
                <a:lnTo>
                  <a:pt x="2819557" y="0"/>
                </a:lnTo>
                <a:lnTo>
                  <a:pt x="2819557" y="1505008"/>
                </a:lnTo>
                <a:lnTo>
                  <a:pt x="0" y="1505008"/>
                </a:lnTo>
                <a:lnTo>
                  <a:pt x="0" y="0"/>
                </a:lnTo>
                <a:close/>
              </a:path>
            </a:pathLst>
          </a:custGeom>
          <a:blipFill>
            <a:blip r:embed="rId3"/>
            <a:stretch>
              <a:fillRect/>
            </a:stretch>
          </a:blipFill>
        </p:spPr>
        <p:txBody>
          <a:bodyPr/>
          <a:lstStyle/>
          <a:p>
            <a:endParaRPr lang="en-US"/>
          </a:p>
        </p:txBody>
      </p:sp>
      <p:sp>
        <p:nvSpPr>
          <p:cNvPr id="10" name="Freeform 10"/>
          <p:cNvSpPr/>
          <p:nvPr/>
        </p:nvSpPr>
        <p:spPr>
          <a:xfrm>
            <a:off x="2270698" y="2575377"/>
            <a:ext cx="13881747" cy="5136246"/>
          </a:xfrm>
          <a:custGeom>
            <a:avLst/>
            <a:gdLst/>
            <a:ahLst/>
            <a:cxnLst/>
            <a:rect l="l" t="t" r="r" b="b"/>
            <a:pathLst>
              <a:path w="13881747" h="5136246">
                <a:moveTo>
                  <a:pt x="0" y="0"/>
                </a:moveTo>
                <a:lnTo>
                  <a:pt x="13881747" y="0"/>
                </a:lnTo>
                <a:lnTo>
                  <a:pt x="13881747" y="5136246"/>
                </a:lnTo>
                <a:lnTo>
                  <a:pt x="0" y="5136246"/>
                </a:lnTo>
                <a:lnTo>
                  <a:pt x="0" y="0"/>
                </a:lnTo>
                <a:close/>
              </a:path>
            </a:pathLst>
          </a:custGeom>
          <a:blipFill>
            <a:blip r:embed="rId4"/>
            <a:stretch>
              <a:fillRect/>
            </a:stretch>
          </a:blipFill>
        </p:spPr>
        <p:txBody>
          <a:bodyPr/>
          <a:lstStyle/>
          <a:p>
            <a:endParaRPr lang="en-US"/>
          </a:p>
        </p:txBody>
      </p:sp>
      <p:sp>
        <p:nvSpPr>
          <p:cNvPr id="11" name="TextBox 11"/>
          <p:cNvSpPr txBox="1"/>
          <p:nvPr/>
        </p:nvSpPr>
        <p:spPr>
          <a:xfrm>
            <a:off x="412750" y="455771"/>
            <a:ext cx="2752874" cy="332740"/>
          </a:xfrm>
          <a:prstGeom prst="rect">
            <a:avLst/>
          </a:prstGeom>
        </p:spPr>
        <p:txBody>
          <a:bodyPr lIns="0" tIns="0" rIns="0" bIns="0" rtlCol="0" anchor="t">
            <a:spAutoFit/>
          </a:bodyPr>
          <a:lstStyle/>
          <a:p>
            <a:pPr algn="ctr">
              <a:lnSpc>
                <a:spcPts val="2659"/>
              </a:lnSpc>
              <a:spcBef>
                <a:spcPct val="0"/>
              </a:spcBef>
            </a:pPr>
            <a:r>
              <a:rPr lang="en-US" sz="1899">
                <a:solidFill>
                  <a:srgbClr val="0E7DC2"/>
                </a:solidFill>
                <a:latin typeface="Archivo Black"/>
                <a:ea typeface="Archivo Black"/>
                <a:cs typeface="Archivo Black"/>
                <a:sym typeface="Archivo Black"/>
              </a:rPr>
              <a:t>Real-world examples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grpSp>
        <p:nvGrpSpPr>
          <p:cNvPr id="3" name="Group 3"/>
          <p:cNvGrpSpPr/>
          <p:nvPr/>
        </p:nvGrpSpPr>
        <p:grpSpPr>
          <a:xfrm>
            <a:off x="-698500" y="4011181"/>
            <a:ext cx="2237788" cy="1726839"/>
            <a:chOff x="0" y="0"/>
            <a:chExt cx="589376" cy="454805"/>
          </a:xfrm>
        </p:grpSpPr>
        <p:sp>
          <p:nvSpPr>
            <p:cNvPr id="4" name="Freeform 4"/>
            <p:cNvSpPr/>
            <p:nvPr/>
          </p:nvSpPr>
          <p:spPr>
            <a:xfrm>
              <a:off x="0" y="0"/>
              <a:ext cx="589376" cy="454805"/>
            </a:xfrm>
            <a:custGeom>
              <a:avLst/>
              <a:gdLst/>
              <a:ahLst/>
              <a:cxnLst/>
              <a:rect l="l" t="t" r="r" b="b"/>
              <a:pathLst>
                <a:path w="589376" h="454805">
                  <a:moveTo>
                    <a:pt x="176441" y="0"/>
                  </a:moveTo>
                  <a:lnTo>
                    <a:pt x="412935" y="0"/>
                  </a:lnTo>
                  <a:cubicBezTo>
                    <a:pt x="510381" y="0"/>
                    <a:pt x="589376" y="78995"/>
                    <a:pt x="589376" y="176441"/>
                  </a:cubicBezTo>
                  <a:lnTo>
                    <a:pt x="589376" y="278364"/>
                  </a:lnTo>
                  <a:cubicBezTo>
                    <a:pt x="589376" y="375810"/>
                    <a:pt x="510381" y="454805"/>
                    <a:pt x="412935" y="454805"/>
                  </a:cubicBezTo>
                  <a:lnTo>
                    <a:pt x="176441" y="454805"/>
                  </a:lnTo>
                  <a:cubicBezTo>
                    <a:pt x="78995" y="454805"/>
                    <a:pt x="0" y="375810"/>
                    <a:pt x="0" y="278364"/>
                  </a:cubicBezTo>
                  <a:lnTo>
                    <a:pt x="0" y="176441"/>
                  </a:lnTo>
                  <a:cubicBezTo>
                    <a:pt x="0" y="78995"/>
                    <a:pt x="78995" y="0"/>
                    <a:pt x="176441" y="0"/>
                  </a:cubicBezTo>
                  <a:close/>
                </a:path>
              </a:pathLst>
            </a:custGeom>
            <a:solidFill>
              <a:srgbClr val="0E7DC2"/>
            </a:solidFill>
          </p:spPr>
          <p:txBody>
            <a:bodyPr/>
            <a:lstStyle/>
            <a:p>
              <a:endParaRPr lang="en-US"/>
            </a:p>
          </p:txBody>
        </p:sp>
        <p:sp>
          <p:nvSpPr>
            <p:cNvPr id="5" name="TextBox 5"/>
            <p:cNvSpPr txBox="1"/>
            <p:nvPr/>
          </p:nvSpPr>
          <p:spPr>
            <a:xfrm>
              <a:off x="0" y="-47625"/>
              <a:ext cx="589376" cy="50243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6624271" y="4011181"/>
            <a:ext cx="2235229" cy="1726839"/>
            <a:chOff x="0" y="0"/>
            <a:chExt cx="588702" cy="454805"/>
          </a:xfrm>
        </p:grpSpPr>
        <p:sp>
          <p:nvSpPr>
            <p:cNvPr id="7" name="Freeform 7"/>
            <p:cNvSpPr/>
            <p:nvPr/>
          </p:nvSpPr>
          <p:spPr>
            <a:xfrm>
              <a:off x="0" y="0"/>
              <a:ext cx="588702" cy="454805"/>
            </a:xfrm>
            <a:custGeom>
              <a:avLst/>
              <a:gdLst/>
              <a:ahLst/>
              <a:cxnLst/>
              <a:rect l="l" t="t" r="r" b="b"/>
              <a:pathLst>
                <a:path w="588702" h="454805">
                  <a:moveTo>
                    <a:pt x="176643" y="0"/>
                  </a:moveTo>
                  <a:lnTo>
                    <a:pt x="412059" y="0"/>
                  </a:lnTo>
                  <a:cubicBezTo>
                    <a:pt x="509616" y="0"/>
                    <a:pt x="588702" y="79086"/>
                    <a:pt x="588702" y="176643"/>
                  </a:cubicBezTo>
                  <a:lnTo>
                    <a:pt x="588702" y="278162"/>
                  </a:lnTo>
                  <a:cubicBezTo>
                    <a:pt x="588702" y="325011"/>
                    <a:pt x="570092" y="369941"/>
                    <a:pt x="536965" y="403068"/>
                  </a:cubicBezTo>
                  <a:cubicBezTo>
                    <a:pt x="503838" y="436195"/>
                    <a:pt x="458908" y="454805"/>
                    <a:pt x="412059" y="454805"/>
                  </a:cubicBezTo>
                  <a:lnTo>
                    <a:pt x="176643" y="454805"/>
                  </a:lnTo>
                  <a:cubicBezTo>
                    <a:pt x="79086" y="454805"/>
                    <a:pt x="0" y="375720"/>
                    <a:pt x="0" y="278162"/>
                  </a:cubicBezTo>
                  <a:lnTo>
                    <a:pt x="0" y="176643"/>
                  </a:lnTo>
                  <a:cubicBezTo>
                    <a:pt x="0" y="129794"/>
                    <a:pt x="18611" y="84865"/>
                    <a:pt x="51738" y="51738"/>
                  </a:cubicBezTo>
                  <a:cubicBezTo>
                    <a:pt x="84865" y="18611"/>
                    <a:pt x="129794" y="0"/>
                    <a:pt x="176643" y="0"/>
                  </a:cubicBezTo>
                  <a:close/>
                </a:path>
              </a:pathLst>
            </a:custGeom>
            <a:solidFill>
              <a:srgbClr val="0E7DC2"/>
            </a:solidFill>
          </p:spPr>
          <p:txBody>
            <a:bodyPr/>
            <a:lstStyle/>
            <a:p>
              <a:endParaRPr lang="en-US"/>
            </a:p>
          </p:txBody>
        </p:sp>
        <p:sp>
          <p:nvSpPr>
            <p:cNvPr id="8" name="TextBox 8"/>
            <p:cNvSpPr txBox="1"/>
            <p:nvPr/>
          </p:nvSpPr>
          <p:spPr>
            <a:xfrm>
              <a:off x="0" y="-47625"/>
              <a:ext cx="588702" cy="502430"/>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6886525" y="6717773"/>
            <a:ext cx="4514949" cy="1308100"/>
          </a:xfrm>
          <a:prstGeom prst="rect">
            <a:avLst/>
          </a:prstGeom>
        </p:spPr>
        <p:txBody>
          <a:bodyPr lIns="0" tIns="0" rIns="0" bIns="0" rtlCol="0" anchor="t">
            <a:spAutoFit/>
          </a:bodyPr>
          <a:lstStyle/>
          <a:p>
            <a:pPr algn="ctr">
              <a:lnSpc>
                <a:spcPts val="3499"/>
              </a:lnSpc>
            </a:pPr>
            <a:r>
              <a:rPr lang="en-US" sz="2499">
                <a:solidFill>
                  <a:srgbClr val="000000"/>
                </a:solidFill>
                <a:latin typeface="Archivo Black"/>
                <a:ea typeface="Archivo Black"/>
                <a:cs typeface="Archivo Black"/>
                <a:sym typeface="Archivo Black"/>
              </a:rPr>
              <a:t>Brett McArdle</a:t>
            </a:r>
          </a:p>
          <a:p>
            <a:pPr algn="ctr">
              <a:lnSpc>
                <a:spcPts val="3499"/>
              </a:lnSpc>
            </a:pPr>
            <a:r>
              <a:rPr lang="en-US" sz="2499">
                <a:solidFill>
                  <a:srgbClr val="000000"/>
                </a:solidFill>
                <a:latin typeface="Archivo Black"/>
                <a:ea typeface="Archivo Black"/>
                <a:cs typeface="Archivo Black"/>
                <a:sym typeface="Archivo Black"/>
              </a:rPr>
              <a:t>Communications Manager</a:t>
            </a:r>
          </a:p>
          <a:p>
            <a:pPr algn="ctr">
              <a:lnSpc>
                <a:spcPts val="3499"/>
              </a:lnSpc>
              <a:spcBef>
                <a:spcPct val="0"/>
              </a:spcBef>
            </a:pPr>
            <a:r>
              <a:rPr lang="en-US" sz="2499">
                <a:solidFill>
                  <a:srgbClr val="000000"/>
                </a:solidFill>
                <a:latin typeface="Archivo Black"/>
                <a:ea typeface="Archivo Black"/>
                <a:cs typeface="Archivo Black"/>
                <a:sym typeface="Archivo Black"/>
              </a:rPr>
              <a:t>bmcardle@cudrc.com</a:t>
            </a:r>
          </a:p>
        </p:txBody>
      </p:sp>
      <p:sp>
        <p:nvSpPr>
          <p:cNvPr id="10" name="Freeform 10"/>
          <p:cNvSpPr/>
          <p:nvPr/>
        </p:nvSpPr>
        <p:spPr>
          <a:xfrm>
            <a:off x="6629225" y="7640453"/>
            <a:ext cx="5029549" cy="2684647"/>
          </a:xfrm>
          <a:custGeom>
            <a:avLst/>
            <a:gdLst/>
            <a:ahLst/>
            <a:cxnLst/>
            <a:rect l="l" t="t" r="r" b="b"/>
            <a:pathLst>
              <a:path w="5029549" h="2684647">
                <a:moveTo>
                  <a:pt x="0" y="0"/>
                </a:moveTo>
                <a:lnTo>
                  <a:pt x="5029550" y="0"/>
                </a:lnTo>
                <a:lnTo>
                  <a:pt x="5029550" y="2684647"/>
                </a:lnTo>
                <a:lnTo>
                  <a:pt x="0" y="2684647"/>
                </a:lnTo>
                <a:lnTo>
                  <a:pt x="0" y="0"/>
                </a:lnTo>
                <a:close/>
              </a:path>
            </a:pathLst>
          </a:custGeom>
          <a:blipFill>
            <a:blip r:embed="rId4"/>
            <a:stretch>
              <a:fillRect/>
            </a:stretch>
          </a:blipFill>
        </p:spPr>
        <p:txBody>
          <a:bodyPr/>
          <a:lstStyle/>
          <a:p>
            <a:endParaRPr lang="en-US"/>
          </a:p>
        </p:txBody>
      </p:sp>
      <p:sp>
        <p:nvSpPr>
          <p:cNvPr id="11" name="TextBox 11"/>
          <p:cNvSpPr txBox="1"/>
          <p:nvPr/>
        </p:nvSpPr>
        <p:spPr>
          <a:xfrm>
            <a:off x="4220957" y="4487070"/>
            <a:ext cx="9846085" cy="1666483"/>
          </a:xfrm>
          <a:prstGeom prst="rect">
            <a:avLst/>
          </a:prstGeom>
        </p:spPr>
        <p:txBody>
          <a:bodyPr lIns="0" tIns="0" rIns="0" bIns="0" rtlCol="0" anchor="t">
            <a:spAutoFit/>
          </a:bodyPr>
          <a:lstStyle/>
          <a:p>
            <a:pPr algn="ctr">
              <a:lnSpc>
                <a:spcPts val="13671"/>
              </a:lnSpc>
            </a:pPr>
            <a:r>
              <a:rPr lang="en-US" sz="9765" b="1">
                <a:solidFill>
                  <a:srgbClr val="0E7DC2"/>
                </a:solidFill>
                <a:latin typeface="League Spartan"/>
                <a:ea typeface="League Spartan"/>
                <a:cs typeface="League Spartan"/>
                <a:sym typeface="League Spartan"/>
              </a:rPr>
              <a:t>NOW WHAT?</a:t>
            </a:r>
          </a:p>
        </p:txBody>
      </p:sp>
      <p:sp>
        <p:nvSpPr>
          <p:cNvPr id="12" name="TextBox 12"/>
          <p:cNvSpPr txBox="1"/>
          <p:nvPr/>
        </p:nvSpPr>
        <p:spPr>
          <a:xfrm>
            <a:off x="4956498" y="3196771"/>
            <a:ext cx="8375003" cy="1130215"/>
          </a:xfrm>
          <a:prstGeom prst="rect">
            <a:avLst/>
          </a:prstGeom>
        </p:spPr>
        <p:txBody>
          <a:bodyPr lIns="0" tIns="0" rIns="0" bIns="0" rtlCol="0" anchor="t">
            <a:spAutoFit/>
          </a:bodyPr>
          <a:lstStyle/>
          <a:p>
            <a:pPr algn="ctr">
              <a:lnSpc>
                <a:spcPts val="9104"/>
              </a:lnSpc>
            </a:pPr>
            <a:r>
              <a:rPr lang="en-US" sz="6503" b="1">
                <a:solidFill>
                  <a:srgbClr val="FF3131"/>
                </a:solidFill>
                <a:latin typeface="Roboto Bold"/>
                <a:ea typeface="Roboto Bold"/>
                <a:cs typeface="Roboto Bold"/>
                <a:sym typeface="Roboto Bold"/>
              </a:rPr>
              <a:t>THE MEDIA CALLED.</a:t>
            </a:r>
          </a:p>
        </p:txBody>
      </p:sp>
    </p:spTree>
    <p:custDataLst>
      <p:tags r:id="rId1"/>
    </p:custData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A qr code with a logo&#10;&#10;AI-generated content may be incorrect.">
            <a:extLst>
              <a:ext uri="{FF2B5EF4-FFF2-40B4-BE49-F238E27FC236}">
                <a16:creationId xmlns:a16="http://schemas.microsoft.com/office/drawing/2014/main" id="{B3EA1923-4EE3-AB65-6951-785FD65009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965699" y="965199"/>
            <a:ext cx="8356600" cy="8356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98118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1908043" y="0"/>
            <a:ext cx="6379957" cy="10287000"/>
            <a:chOff x="0" y="0"/>
            <a:chExt cx="1680318" cy="2709333"/>
          </a:xfrm>
        </p:grpSpPr>
        <p:sp>
          <p:nvSpPr>
            <p:cNvPr id="4" name="Freeform 4"/>
            <p:cNvSpPr/>
            <p:nvPr/>
          </p:nvSpPr>
          <p:spPr>
            <a:xfrm>
              <a:off x="0" y="0"/>
              <a:ext cx="1680318" cy="2709333"/>
            </a:xfrm>
            <a:custGeom>
              <a:avLst/>
              <a:gdLst/>
              <a:ahLst/>
              <a:cxnLst/>
              <a:rect l="l" t="t" r="r" b="b"/>
              <a:pathLst>
                <a:path w="1680318" h="2709333">
                  <a:moveTo>
                    <a:pt x="0" y="0"/>
                  </a:moveTo>
                  <a:lnTo>
                    <a:pt x="1680318" y="0"/>
                  </a:lnTo>
                  <a:lnTo>
                    <a:pt x="1680318" y="2709333"/>
                  </a:lnTo>
                  <a:lnTo>
                    <a:pt x="0" y="2709333"/>
                  </a:lnTo>
                  <a:close/>
                </a:path>
              </a:pathLst>
            </a:custGeom>
            <a:solidFill>
              <a:srgbClr val="0E7DC2"/>
            </a:solidFill>
          </p:spPr>
          <p:txBody>
            <a:bodyPr/>
            <a:lstStyle/>
            <a:p>
              <a:endParaRPr lang="en-US"/>
            </a:p>
          </p:txBody>
        </p:sp>
        <p:sp>
          <p:nvSpPr>
            <p:cNvPr id="5" name="TextBox 5"/>
            <p:cNvSpPr txBox="1"/>
            <p:nvPr/>
          </p:nvSpPr>
          <p:spPr>
            <a:xfrm>
              <a:off x="0" y="-47625"/>
              <a:ext cx="1680318" cy="275695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970541" y="2006345"/>
            <a:ext cx="1601933" cy="6466659"/>
            <a:chOff x="0" y="0"/>
            <a:chExt cx="421908" cy="1703153"/>
          </a:xfrm>
        </p:grpSpPr>
        <p:sp>
          <p:nvSpPr>
            <p:cNvPr id="7" name="Freeform 7"/>
            <p:cNvSpPr/>
            <p:nvPr/>
          </p:nvSpPr>
          <p:spPr>
            <a:xfrm>
              <a:off x="0" y="0"/>
              <a:ext cx="421908" cy="1703153"/>
            </a:xfrm>
            <a:custGeom>
              <a:avLst/>
              <a:gdLst/>
              <a:ahLst/>
              <a:cxnLst/>
              <a:rect l="l" t="t" r="r" b="b"/>
              <a:pathLst>
                <a:path w="421908" h="1703153">
                  <a:moveTo>
                    <a:pt x="210954" y="0"/>
                  </a:moveTo>
                  <a:lnTo>
                    <a:pt x="210954" y="0"/>
                  </a:lnTo>
                  <a:cubicBezTo>
                    <a:pt x="266903" y="0"/>
                    <a:pt x="320560" y="22225"/>
                    <a:pt x="360121" y="61787"/>
                  </a:cubicBezTo>
                  <a:cubicBezTo>
                    <a:pt x="399683" y="101349"/>
                    <a:pt x="421908" y="155006"/>
                    <a:pt x="421908" y="210954"/>
                  </a:cubicBezTo>
                  <a:lnTo>
                    <a:pt x="421908" y="1492199"/>
                  </a:lnTo>
                  <a:cubicBezTo>
                    <a:pt x="421908" y="1548147"/>
                    <a:pt x="399683" y="1601804"/>
                    <a:pt x="360121" y="1641366"/>
                  </a:cubicBezTo>
                  <a:cubicBezTo>
                    <a:pt x="320560" y="1680928"/>
                    <a:pt x="266903" y="1703153"/>
                    <a:pt x="210954" y="1703153"/>
                  </a:cubicBezTo>
                  <a:lnTo>
                    <a:pt x="210954" y="1703153"/>
                  </a:lnTo>
                  <a:cubicBezTo>
                    <a:pt x="155006" y="1703153"/>
                    <a:pt x="101349" y="1680928"/>
                    <a:pt x="61787" y="1641366"/>
                  </a:cubicBezTo>
                  <a:cubicBezTo>
                    <a:pt x="22225" y="1601804"/>
                    <a:pt x="0" y="1548147"/>
                    <a:pt x="0" y="1492199"/>
                  </a:cubicBezTo>
                  <a:lnTo>
                    <a:pt x="0" y="210954"/>
                  </a:lnTo>
                  <a:cubicBezTo>
                    <a:pt x="0" y="155006"/>
                    <a:pt x="22225" y="101349"/>
                    <a:pt x="61787" y="61787"/>
                  </a:cubicBezTo>
                  <a:cubicBezTo>
                    <a:pt x="101349" y="22225"/>
                    <a:pt x="155006" y="0"/>
                    <a:pt x="210954" y="0"/>
                  </a:cubicBezTo>
                  <a:close/>
                </a:path>
              </a:pathLst>
            </a:custGeom>
            <a:solidFill>
              <a:srgbClr val="0E7DC2"/>
            </a:solidFill>
          </p:spPr>
          <p:txBody>
            <a:bodyPr/>
            <a:lstStyle/>
            <a:p>
              <a:endParaRPr lang="en-US"/>
            </a:p>
          </p:txBody>
        </p:sp>
        <p:sp>
          <p:nvSpPr>
            <p:cNvPr id="8" name="TextBox 8"/>
            <p:cNvSpPr txBox="1"/>
            <p:nvPr/>
          </p:nvSpPr>
          <p:spPr>
            <a:xfrm>
              <a:off x="0" y="-47625"/>
              <a:ext cx="421908" cy="1750778"/>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3274225" y="1684617"/>
            <a:ext cx="6256340" cy="6762277"/>
          </a:xfrm>
          <a:custGeom>
            <a:avLst/>
            <a:gdLst/>
            <a:ahLst/>
            <a:cxnLst/>
            <a:rect l="l" t="t" r="r" b="b"/>
            <a:pathLst>
              <a:path w="6256340" h="6762277">
                <a:moveTo>
                  <a:pt x="0" y="0"/>
                </a:moveTo>
                <a:lnTo>
                  <a:pt x="6256340" y="0"/>
                </a:lnTo>
                <a:lnTo>
                  <a:pt x="6256340" y="6762278"/>
                </a:lnTo>
                <a:lnTo>
                  <a:pt x="0" y="6762278"/>
                </a:lnTo>
                <a:lnTo>
                  <a:pt x="0" y="0"/>
                </a:lnTo>
                <a:close/>
              </a:path>
            </a:pathLst>
          </a:custGeom>
          <a:blipFill>
            <a:blip r:embed="rId3"/>
            <a:stretch>
              <a:fillRect/>
            </a:stretch>
          </a:blipFill>
        </p:spPr>
        <p:txBody>
          <a:bodyPr/>
          <a:lstStyle/>
          <a:p>
            <a:endParaRPr lang="en-US"/>
          </a:p>
        </p:txBody>
      </p:sp>
      <p:grpSp>
        <p:nvGrpSpPr>
          <p:cNvPr id="10" name="Group 10"/>
          <p:cNvGrpSpPr/>
          <p:nvPr/>
        </p:nvGrpSpPr>
        <p:grpSpPr>
          <a:xfrm>
            <a:off x="3274225" y="1684617"/>
            <a:ext cx="6256340" cy="6762277"/>
            <a:chOff x="0" y="0"/>
            <a:chExt cx="1647760" cy="1781011"/>
          </a:xfrm>
        </p:grpSpPr>
        <p:sp>
          <p:nvSpPr>
            <p:cNvPr id="11" name="Freeform 11"/>
            <p:cNvSpPr/>
            <p:nvPr/>
          </p:nvSpPr>
          <p:spPr>
            <a:xfrm>
              <a:off x="0" y="0"/>
              <a:ext cx="1647760" cy="1781011"/>
            </a:xfrm>
            <a:custGeom>
              <a:avLst/>
              <a:gdLst/>
              <a:ahLst/>
              <a:cxnLst/>
              <a:rect l="l" t="t" r="r" b="b"/>
              <a:pathLst>
                <a:path w="1647760" h="1781011">
                  <a:moveTo>
                    <a:pt x="0" y="0"/>
                  </a:moveTo>
                  <a:lnTo>
                    <a:pt x="1647760" y="0"/>
                  </a:lnTo>
                  <a:lnTo>
                    <a:pt x="1647760" y="1781011"/>
                  </a:lnTo>
                  <a:lnTo>
                    <a:pt x="0" y="1781011"/>
                  </a:lnTo>
                  <a:close/>
                </a:path>
              </a:pathLst>
            </a:custGeom>
            <a:solidFill>
              <a:srgbClr val="000000">
                <a:alpha val="0"/>
              </a:srgbClr>
            </a:solidFill>
            <a:ln w="38100" cap="sq">
              <a:solidFill>
                <a:srgbClr val="000000"/>
              </a:solidFill>
              <a:prstDash val="solid"/>
              <a:miter/>
            </a:ln>
          </p:spPr>
          <p:txBody>
            <a:bodyPr/>
            <a:lstStyle/>
            <a:p>
              <a:endParaRPr lang="en-US"/>
            </a:p>
          </p:txBody>
        </p:sp>
        <p:sp>
          <p:nvSpPr>
            <p:cNvPr id="12" name="TextBox 12"/>
            <p:cNvSpPr txBox="1"/>
            <p:nvPr/>
          </p:nvSpPr>
          <p:spPr>
            <a:xfrm>
              <a:off x="0" y="-47625"/>
              <a:ext cx="1647760" cy="1828636"/>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2173399" y="4528370"/>
            <a:ext cx="5243479" cy="1608409"/>
          </a:xfrm>
          <a:prstGeom prst="rect">
            <a:avLst/>
          </a:prstGeom>
        </p:spPr>
        <p:txBody>
          <a:bodyPr lIns="0" tIns="0" rIns="0" bIns="0" rtlCol="0" anchor="t">
            <a:spAutoFit/>
          </a:bodyPr>
          <a:lstStyle/>
          <a:p>
            <a:pPr algn="r">
              <a:lnSpc>
                <a:spcPts val="4272"/>
              </a:lnSpc>
            </a:pPr>
            <a:r>
              <a:rPr lang="en-US" sz="3051">
                <a:solidFill>
                  <a:srgbClr val="FFFFFF"/>
                </a:solidFill>
                <a:latin typeface="Poppins"/>
                <a:ea typeface="Poppins"/>
                <a:cs typeface="Poppins"/>
                <a:sym typeface="Poppins"/>
              </a:rPr>
              <a:t>More to the point, </a:t>
            </a:r>
          </a:p>
          <a:p>
            <a:pPr algn="r">
              <a:lnSpc>
                <a:spcPts val="4272"/>
              </a:lnSpc>
              <a:spcBef>
                <a:spcPct val="0"/>
              </a:spcBef>
            </a:pPr>
            <a:r>
              <a:rPr lang="en-US" sz="3051">
                <a:solidFill>
                  <a:srgbClr val="FFFFFF"/>
                </a:solidFill>
                <a:latin typeface="Poppins"/>
                <a:ea typeface="Poppins"/>
                <a:cs typeface="Poppins"/>
                <a:sym typeface="Poppins"/>
              </a:rPr>
              <a:t>does it have a Communications section?</a:t>
            </a:r>
          </a:p>
        </p:txBody>
      </p:sp>
      <p:sp>
        <p:nvSpPr>
          <p:cNvPr id="14" name="TextBox 14"/>
          <p:cNvSpPr txBox="1"/>
          <p:nvPr/>
        </p:nvSpPr>
        <p:spPr>
          <a:xfrm>
            <a:off x="11908043" y="914400"/>
            <a:ext cx="5508835" cy="770217"/>
          </a:xfrm>
          <a:prstGeom prst="rect">
            <a:avLst/>
          </a:prstGeom>
        </p:spPr>
        <p:txBody>
          <a:bodyPr lIns="0" tIns="0" rIns="0" bIns="0" rtlCol="0" anchor="t">
            <a:spAutoFit/>
          </a:bodyPr>
          <a:lstStyle/>
          <a:p>
            <a:pPr algn="r">
              <a:lnSpc>
                <a:spcPts val="6372"/>
              </a:lnSpc>
            </a:pPr>
            <a:r>
              <a:rPr lang="en-US" sz="4551">
                <a:solidFill>
                  <a:srgbClr val="FFFFFF"/>
                </a:solidFill>
                <a:latin typeface="Roboto"/>
                <a:ea typeface="Roboto"/>
                <a:cs typeface="Roboto"/>
                <a:sym typeface="Roboto"/>
              </a:rPr>
              <a:t>DO YOU HAVE AN</a:t>
            </a:r>
          </a:p>
        </p:txBody>
      </p:sp>
      <p:sp>
        <p:nvSpPr>
          <p:cNvPr id="15" name="TextBox 15"/>
          <p:cNvSpPr txBox="1"/>
          <p:nvPr/>
        </p:nvSpPr>
        <p:spPr>
          <a:xfrm>
            <a:off x="13173498" y="1744684"/>
            <a:ext cx="4243380" cy="2452155"/>
          </a:xfrm>
          <a:prstGeom prst="rect">
            <a:avLst/>
          </a:prstGeom>
        </p:spPr>
        <p:txBody>
          <a:bodyPr lIns="0" tIns="0" rIns="0" bIns="0" rtlCol="0" anchor="t">
            <a:spAutoFit/>
          </a:bodyPr>
          <a:lstStyle/>
          <a:p>
            <a:pPr algn="r">
              <a:lnSpc>
                <a:spcPts val="6591"/>
              </a:lnSpc>
            </a:pPr>
            <a:r>
              <a:rPr lang="en-US" sz="4708" b="1">
                <a:solidFill>
                  <a:srgbClr val="FFFFFF"/>
                </a:solidFill>
                <a:latin typeface="League Spartan"/>
                <a:ea typeface="League Spartan"/>
                <a:cs typeface="League Spartan"/>
                <a:sym typeface="League Spartan"/>
              </a:rPr>
              <a:t>EMERGENCY OPERATIONS PLAN?</a:t>
            </a:r>
          </a:p>
        </p:txBody>
      </p:sp>
      <p:sp>
        <p:nvSpPr>
          <p:cNvPr id="16" name="TextBox 16"/>
          <p:cNvSpPr txBox="1"/>
          <p:nvPr/>
        </p:nvSpPr>
        <p:spPr>
          <a:xfrm>
            <a:off x="14613997" y="248285"/>
            <a:ext cx="2802880" cy="332740"/>
          </a:xfrm>
          <a:prstGeom prst="rect">
            <a:avLst/>
          </a:prstGeom>
        </p:spPr>
        <p:txBody>
          <a:bodyPr lIns="0" tIns="0" rIns="0" bIns="0" rtlCol="0" anchor="t">
            <a:spAutoFit/>
          </a:bodyPr>
          <a:lstStyle/>
          <a:p>
            <a:pPr algn="ctr">
              <a:lnSpc>
                <a:spcPts val="2659"/>
              </a:lnSpc>
              <a:spcBef>
                <a:spcPct val="0"/>
              </a:spcBef>
            </a:pPr>
            <a:r>
              <a:rPr lang="en-US" sz="1899">
                <a:solidFill>
                  <a:srgbClr val="FFFFFF"/>
                </a:solidFill>
                <a:latin typeface="Archivo Black"/>
                <a:ea typeface="Archivo Black"/>
                <a:cs typeface="Archivo Black"/>
                <a:sym typeface="Archivo Black"/>
              </a:rPr>
              <a:t>Build your foundation</a:t>
            </a:r>
          </a:p>
        </p:txBody>
      </p:sp>
      <p:sp>
        <p:nvSpPr>
          <p:cNvPr id="17" name="Freeform 17"/>
          <p:cNvSpPr/>
          <p:nvPr/>
        </p:nvSpPr>
        <p:spPr>
          <a:xfrm>
            <a:off x="0" y="8781992"/>
            <a:ext cx="2819556" cy="1505008"/>
          </a:xfrm>
          <a:custGeom>
            <a:avLst/>
            <a:gdLst/>
            <a:ahLst/>
            <a:cxnLst/>
            <a:rect l="l" t="t" r="r" b="b"/>
            <a:pathLst>
              <a:path w="2819556" h="1505008">
                <a:moveTo>
                  <a:pt x="0" y="0"/>
                </a:moveTo>
                <a:lnTo>
                  <a:pt x="2819556" y="0"/>
                </a:lnTo>
                <a:lnTo>
                  <a:pt x="2819556" y="1505008"/>
                </a:lnTo>
                <a:lnTo>
                  <a:pt x="0" y="1505008"/>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1908043" y="0"/>
            <a:ext cx="6379957" cy="10287000"/>
            <a:chOff x="0" y="0"/>
            <a:chExt cx="1680318" cy="2709333"/>
          </a:xfrm>
        </p:grpSpPr>
        <p:sp>
          <p:nvSpPr>
            <p:cNvPr id="4" name="Freeform 4"/>
            <p:cNvSpPr/>
            <p:nvPr/>
          </p:nvSpPr>
          <p:spPr>
            <a:xfrm>
              <a:off x="0" y="0"/>
              <a:ext cx="1680318" cy="2709333"/>
            </a:xfrm>
            <a:custGeom>
              <a:avLst/>
              <a:gdLst/>
              <a:ahLst/>
              <a:cxnLst/>
              <a:rect l="l" t="t" r="r" b="b"/>
              <a:pathLst>
                <a:path w="1680318" h="2709333">
                  <a:moveTo>
                    <a:pt x="0" y="0"/>
                  </a:moveTo>
                  <a:lnTo>
                    <a:pt x="1680318" y="0"/>
                  </a:lnTo>
                  <a:lnTo>
                    <a:pt x="1680318" y="2709333"/>
                  </a:lnTo>
                  <a:lnTo>
                    <a:pt x="0" y="2709333"/>
                  </a:lnTo>
                  <a:close/>
                </a:path>
              </a:pathLst>
            </a:custGeom>
            <a:solidFill>
              <a:srgbClr val="0E7DC2"/>
            </a:solidFill>
          </p:spPr>
          <p:txBody>
            <a:bodyPr/>
            <a:lstStyle/>
            <a:p>
              <a:endParaRPr lang="en-US"/>
            </a:p>
          </p:txBody>
        </p:sp>
        <p:sp>
          <p:nvSpPr>
            <p:cNvPr id="5" name="TextBox 5"/>
            <p:cNvSpPr txBox="1"/>
            <p:nvPr/>
          </p:nvSpPr>
          <p:spPr>
            <a:xfrm>
              <a:off x="0" y="-47625"/>
              <a:ext cx="1680318" cy="275695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970541" y="2006345"/>
            <a:ext cx="1601933" cy="6466659"/>
            <a:chOff x="0" y="0"/>
            <a:chExt cx="421908" cy="1703153"/>
          </a:xfrm>
        </p:grpSpPr>
        <p:sp>
          <p:nvSpPr>
            <p:cNvPr id="7" name="Freeform 7"/>
            <p:cNvSpPr/>
            <p:nvPr/>
          </p:nvSpPr>
          <p:spPr>
            <a:xfrm>
              <a:off x="0" y="0"/>
              <a:ext cx="421908" cy="1703153"/>
            </a:xfrm>
            <a:custGeom>
              <a:avLst/>
              <a:gdLst/>
              <a:ahLst/>
              <a:cxnLst/>
              <a:rect l="l" t="t" r="r" b="b"/>
              <a:pathLst>
                <a:path w="421908" h="1703153">
                  <a:moveTo>
                    <a:pt x="210954" y="0"/>
                  </a:moveTo>
                  <a:lnTo>
                    <a:pt x="210954" y="0"/>
                  </a:lnTo>
                  <a:cubicBezTo>
                    <a:pt x="266903" y="0"/>
                    <a:pt x="320560" y="22225"/>
                    <a:pt x="360121" y="61787"/>
                  </a:cubicBezTo>
                  <a:cubicBezTo>
                    <a:pt x="399683" y="101349"/>
                    <a:pt x="421908" y="155006"/>
                    <a:pt x="421908" y="210954"/>
                  </a:cubicBezTo>
                  <a:lnTo>
                    <a:pt x="421908" y="1492199"/>
                  </a:lnTo>
                  <a:cubicBezTo>
                    <a:pt x="421908" y="1548147"/>
                    <a:pt x="399683" y="1601804"/>
                    <a:pt x="360121" y="1641366"/>
                  </a:cubicBezTo>
                  <a:cubicBezTo>
                    <a:pt x="320560" y="1680928"/>
                    <a:pt x="266903" y="1703153"/>
                    <a:pt x="210954" y="1703153"/>
                  </a:cubicBezTo>
                  <a:lnTo>
                    <a:pt x="210954" y="1703153"/>
                  </a:lnTo>
                  <a:cubicBezTo>
                    <a:pt x="155006" y="1703153"/>
                    <a:pt x="101349" y="1680928"/>
                    <a:pt x="61787" y="1641366"/>
                  </a:cubicBezTo>
                  <a:cubicBezTo>
                    <a:pt x="22225" y="1601804"/>
                    <a:pt x="0" y="1548147"/>
                    <a:pt x="0" y="1492199"/>
                  </a:cubicBezTo>
                  <a:lnTo>
                    <a:pt x="0" y="210954"/>
                  </a:lnTo>
                  <a:cubicBezTo>
                    <a:pt x="0" y="155006"/>
                    <a:pt x="22225" y="101349"/>
                    <a:pt x="61787" y="61787"/>
                  </a:cubicBezTo>
                  <a:cubicBezTo>
                    <a:pt x="101349" y="22225"/>
                    <a:pt x="155006" y="0"/>
                    <a:pt x="210954" y="0"/>
                  </a:cubicBezTo>
                  <a:close/>
                </a:path>
              </a:pathLst>
            </a:custGeom>
            <a:solidFill>
              <a:srgbClr val="0E7DC2"/>
            </a:solidFill>
          </p:spPr>
          <p:txBody>
            <a:bodyPr/>
            <a:lstStyle/>
            <a:p>
              <a:endParaRPr lang="en-US"/>
            </a:p>
          </p:txBody>
        </p:sp>
        <p:sp>
          <p:nvSpPr>
            <p:cNvPr id="8" name="TextBox 8"/>
            <p:cNvSpPr txBox="1"/>
            <p:nvPr/>
          </p:nvSpPr>
          <p:spPr>
            <a:xfrm>
              <a:off x="0" y="-47625"/>
              <a:ext cx="421908" cy="1750778"/>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3274225" y="1684617"/>
            <a:ext cx="6256340" cy="6762277"/>
          </a:xfrm>
          <a:custGeom>
            <a:avLst/>
            <a:gdLst/>
            <a:ahLst/>
            <a:cxnLst/>
            <a:rect l="l" t="t" r="r" b="b"/>
            <a:pathLst>
              <a:path w="6256340" h="6762277">
                <a:moveTo>
                  <a:pt x="0" y="0"/>
                </a:moveTo>
                <a:lnTo>
                  <a:pt x="6256340" y="0"/>
                </a:lnTo>
                <a:lnTo>
                  <a:pt x="6256340" y="6762278"/>
                </a:lnTo>
                <a:lnTo>
                  <a:pt x="0" y="6762278"/>
                </a:lnTo>
                <a:lnTo>
                  <a:pt x="0" y="0"/>
                </a:lnTo>
                <a:close/>
              </a:path>
            </a:pathLst>
          </a:custGeom>
          <a:blipFill>
            <a:blip r:embed="rId3"/>
            <a:stretch>
              <a:fillRect/>
            </a:stretch>
          </a:blipFill>
        </p:spPr>
        <p:txBody>
          <a:bodyPr/>
          <a:lstStyle/>
          <a:p>
            <a:endParaRPr lang="en-US"/>
          </a:p>
        </p:txBody>
      </p:sp>
      <p:grpSp>
        <p:nvGrpSpPr>
          <p:cNvPr id="10" name="Group 10"/>
          <p:cNvGrpSpPr/>
          <p:nvPr/>
        </p:nvGrpSpPr>
        <p:grpSpPr>
          <a:xfrm>
            <a:off x="3274225" y="1684617"/>
            <a:ext cx="6256340" cy="6762277"/>
            <a:chOff x="0" y="0"/>
            <a:chExt cx="1647760" cy="1781011"/>
          </a:xfrm>
        </p:grpSpPr>
        <p:sp>
          <p:nvSpPr>
            <p:cNvPr id="11" name="Freeform 11"/>
            <p:cNvSpPr/>
            <p:nvPr/>
          </p:nvSpPr>
          <p:spPr>
            <a:xfrm>
              <a:off x="0" y="0"/>
              <a:ext cx="1647760" cy="1781011"/>
            </a:xfrm>
            <a:custGeom>
              <a:avLst/>
              <a:gdLst/>
              <a:ahLst/>
              <a:cxnLst/>
              <a:rect l="l" t="t" r="r" b="b"/>
              <a:pathLst>
                <a:path w="1647760" h="1781011">
                  <a:moveTo>
                    <a:pt x="0" y="0"/>
                  </a:moveTo>
                  <a:lnTo>
                    <a:pt x="1647760" y="0"/>
                  </a:lnTo>
                  <a:lnTo>
                    <a:pt x="1647760" y="1781011"/>
                  </a:lnTo>
                  <a:lnTo>
                    <a:pt x="0" y="1781011"/>
                  </a:lnTo>
                  <a:close/>
                </a:path>
              </a:pathLst>
            </a:custGeom>
            <a:solidFill>
              <a:srgbClr val="000000">
                <a:alpha val="0"/>
              </a:srgbClr>
            </a:solidFill>
            <a:ln w="38100" cap="sq">
              <a:solidFill>
                <a:srgbClr val="000000"/>
              </a:solidFill>
              <a:prstDash val="solid"/>
              <a:miter/>
            </a:ln>
          </p:spPr>
          <p:txBody>
            <a:bodyPr/>
            <a:lstStyle/>
            <a:p>
              <a:endParaRPr lang="en-US"/>
            </a:p>
          </p:txBody>
        </p:sp>
        <p:sp>
          <p:nvSpPr>
            <p:cNvPr id="12" name="TextBox 12"/>
            <p:cNvSpPr txBox="1"/>
            <p:nvPr/>
          </p:nvSpPr>
          <p:spPr>
            <a:xfrm>
              <a:off x="0" y="-47625"/>
              <a:ext cx="1647760" cy="1828636"/>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2173399" y="4528370"/>
            <a:ext cx="5243479" cy="2141809"/>
          </a:xfrm>
          <a:prstGeom prst="rect">
            <a:avLst/>
          </a:prstGeom>
        </p:spPr>
        <p:txBody>
          <a:bodyPr lIns="0" tIns="0" rIns="0" bIns="0" rtlCol="0" anchor="t">
            <a:spAutoFit/>
          </a:bodyPr>
          <a:lstStyle/>
          <a:p>
            <a:pPr algn="r">
              <a:lnSpc>
                <a:spcPts val="4272"/>
              </a:lnSpc>
              <a:spcBef>
                <a:spcPct val="0"/>
              </a:spcBef>
            </a:pPr>
            <a:r>
              <a:rPr lang="en-US" sz="3051">
                <a:solidFill>
                  <a:srgbClr val="FFFFFF"/>
                </a:solidFill>
                <a:latin typeface="Poppins"/>
                <a:ea typeface="Poppins"/>
                <a:cs typeface="Poppins"/>
                <a:sym typeface="Poppins"/>
              </a:rPr>
              <a:t>Furthermore, does it have a section with guidance about public-facing communications?</a:t>
            </a:r>
          </a:p>
        </p:txBody>
      </p:sp>
      <p:sp>
        <p:nvSpPr>
          <p:cNvPr id="14" name="TextBox 14"/>
          <p:cNvSpPr txBox="1"/>
          <p:nvPr/>
        </p:nvSpPr>
        <p:spPr>
          <a:xfrm>
            <a:off x="11908043" y="914400"/>
            <a:ext cx="5508835" cy="770217"/>
          </a:xfrm>
          <a:prstGeom prst="rect">
            <a:avLst/>
          </a:prstGeom>
        </p:spPr>
        <p:txBody>
          <a:bodyPr lIns="0" tIns="0" rIns="0" bIns="0" rtlCol="0" anchor="t">
            <a:spAutoFit/>
          </a:bodyPr>
          <a:lstStyle/>
          <a:p>
            <a:pPr algn="r">
              <a:lnSpc>
                <a:spcPts val="6372"/>
              </a:lnSpc>
            </a:pPr>
            <a:r>
              <a:rPr lang="en-US" sz="4551">
                <a:solidFill>
                  <a:srgbClr val="FFFFFF"/>
                </a:solidFill>
                <a:latin typeface="Roboto"/>
                <a:ea typeface="Roboto"/>
                <a:cs typeface="Roboto"/>
                <a:sym typeface="Roboto"/>
              </a:rPr>
              <a:t>DO YOU HAVE AN</a:t>
            </a:r>
          </a:p>
        </p:txBody>
      </p:sp>
      <p:sp>
        <p:nvSpPr>
          <p:cNvPr id="15" name="TextBox 15"/>
          <p:cNvSpPr txBox="1"/>
          <p:nvPr/>
        </p:nvSpPr>
        <p:spPr>
          <a:xfrm>
            <a:off x="13173498" y="1744684"/>
            <a:ext cx="4243380" cy="2452155"/>
          </a:xfrm>
          <a:prstGeom prst="rect">
            <a:avLst/>
          </a:prstGeom>
        </p:spPr>
        <p:txBody>
          <a:bodyPr lIns="0" tIns="0" rIns="0" bIns="0" rtlCol="0" anchor="t">
            <a:spAutoFit/>
          </a:bodyPr>
          <a:lstStyle/>
          <a:p>
            <a:pPr algn="r">
              <a:lnSpc>
                <a:spcPts val="6591"/>
              </a:lnSpc>
            </a:pPr>
            <a:r>
              <a:rPr lang="en-US" sz="4708" b="1">
                <a:solidFill>
                  <a:srgbClr val="FFFFFF"/>
                </a:solidFill>
                <a:latin typeface="League Spartan"/>
                <a:ea typeface="League Spartan"/>
                <a:cs typeface="League Spartan"/>
                <a:sym typeface="League Spartan"/>
              </a:rPr>
              <a:t>EMERGENCY OPERATIONS PLAN?</a:t>
            </a:r>
          </a:p>
        </p:txBody>
      </p:sp>
      <p:sp>
        <p:nvSpPr>
          <p:cNvPr id="16" name="TextBox 16"/>
          <p:cNvSpPr txBox="1"/>
          <p:nvPr/>
        </p:nvSpPr>
        <p:spPr>
          <a:xfrm>
            <a:off x="14613997" y="248285"/>
            <a:ext cx="2802880" cy="332740"/>
          </a:xfrm>
          <a:prstGeom prst="rect">
            <a:avLst/>
          </a:prstGeom>
        </p:spPr>
        <p:txBody>
          <a:bodyPr lIns="0" tIns="0" rIns="0" bIns="0" rtlCol="0" anchor="t">
            <a:spAutoFit/>
          </a:bodyPr>
          <a:lstStyle/>
          <a:p>
            <a:pPr algn="ctr">
              <a:lnSpc>
                <a:spcPts val="2659"/>
              </a:lnSpc>
              <a:spcBef>
                <a:spcPct val="0"/>
              </a:spcBef>
            </a:pPr>
            <a:r>
              <a:rPr lang="en-US" sz="1899">
                <a:solidFill>
                  <a:srgbClr val="FFFFFF"/>
                </a:solidFill>
                <a:latin typeface="Archivo Black"/>
                <a:ea typeface="Archivo Black"/>
                <a:cs typeface="Archivo Black"/>
                <a:sym typeface="Archivo Black"/>
              </a:rPr>
              <a:t>Build your foundation</a:t>
            </a:r>
          </a:p>
        </p:txBody>
      </p:sp>
      <p:sp>
        <p:nvSpPr>
          <p:cNvPr id="17" name="Freeform 17"/>
          <p:cNvSpPr/>
          <p:nvPr/>
        </p:nvSpPr>
        <p:spPr>
          <a:xfrm>
            <a:off x="0" y="8781992"/>
            <a:ext cx="2819556" cy="1505008"/>
          </a:xfrm>
          <a:custGeom>
            <a:avLst/>
            <a:gdLst/>
            <a:ahLst/>
            <a:cxnLst/>
            <a:rect l="l" t="t" r="r" b="b"/>
            <a:pathLst>
              <a:path w="2819556" h="1505008">
                <a:moveTo>
                  <a:pt x="0" y="0"/>
                </a:moveTo>
                <a:lnTo>
                  <a:pt x="2819556" y="0"/>
                </a:lnTo>
                <a:lnTo>
                  <a:pt x="2819556" y="1505008"/>
                </a:lnTo>
                <a:lnTo>
                  <a:pt x="0" y="1505008"/>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1908043" y="0"/>
            <a:ext cx="6379957" cy="10287000"/>
            <a:chOff x="0" y="0"/>
            <a:chExt cx="1680318" cy="2709333"/>
          </a:xfrm>
        </p:grpSpPr>
        <p:sp>
          <p:nvSpPr>
            <p:cNvPr id="4" name="Freeform 4"/>
            <p:cNvSpPr/>
            <p:nvPr/>
          </p:nvSpPr>
          <p:spPr>
            <a:xfrm>
              <a:off x="0" y="0"/>
              <a:ext cx="1680318" cy="2709333"/>
            </a:xfrm>
            <a:custGeom>
              <a:avLst/>
              <a:gdLst/>
              <a:ahLst/>
              <a:cxnLst/>
              <a:rect l="l" t="t" r="r" b="b"/>
              <a:pathLst>
                <a:path w="1680318" h="2709333">
                  <a:moveTo>
                    <a:pt x="0" y="0"/>
                  </a:moveTo>
                  <a:lnTo>
                    <a:pt x="1680318" y="0"/>
                  </a:lnTo>
                  <a:lnTo>
                    <a:pt x="1680318" y="2709333"/>
                  </a:lnTo>
                  <a:lnTo>
                    <a:pt x="0" y="2709333"/>
                  </a:lnTo>
                  <a:close/>
                </a:path>
              </a:pathLst>
            </a:custGeom>
            <a:solidFill>
              <a:srgbClr val="0E7DC2"/>
            </a:solidFill>
          </p:spPr>
          <p:txBody>
            <a:bodyPr/>
            <a:lstStyle/>
            <a:p>
              <a:endParaRPr lang="en-US"/>
            </a:p>
          </p:txBody>
        </p:sp>
        <p:sp>
          <p:nvSpPr>
            <p:cNvPr id="5" name="TextBox 5"/>
            <p:cNvSpPr txBox="1"/>
            <p:nvPr/>
          </p:nvSpPr>
          <p:spPr>
            <a:xfrm>
              <a:off x="0" y="-47625"/>
              <a:ext cx="1680318" cy="275695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970541" y="2006345"/>
            <a:ext cx="1601933" cy="6466659"/>
            <a:chOff x="0" y="0"/>
            <a:chExt cx="421908" cy="1703153"/>
          </a:xfrm>
        </p:grpSpPr>
        <p:sp>
          <p:nvSpPr>
            <p:cNvPr id="7" name="Freeform 7"/>
            <p:cNvSpPr/>
            <p:nvPr/>
          </p:nvSpPr>
          <p:spPr>
            <a:xfrm>
              <a:off x="0" y="0"/>
              <a:ext cx="421908" cy="1703153"/>
            </a:xfrm>
            <a:custGeom>
              <a:avLst/>
              <a:gdLst/>
              <a:ahLst/>
              <a:cxnLst/>
              <a:rect l="l" t="t" r="r" b="b"/>
              <a:pathLst>
                <a:path w="421908" h="1703153">
                  <a:moveTo>
                    <a:pt x="210954" y="0"/>
                  </a:moveTo>
                  <a:lnTo>
                    <a:pt x="210954" y="0"/>
                  </a:lnTo>
                  <a:cubicBezTo>
                    <a:pt x="266903" y="0"/>
                    <a:pt x="320560" y="22225"/>
                    <a:pt x="360121" y="61787"/>
                  </a:cubicBezTo>
                  <a:cubicBezTo>
                    <a:pt x="399683" y="101349"/>
                    <a:pt x="421908" y="155006"/>
                    <a:pt x="421908" y="210954"/>
                  </a:cubicBezTo>
                  <a:lnTo>
                    <a:pt x="421908" y="1492199"/>
                  </a:lnTo>
                  <a:cubicBezTo>
                    <a:pt x="421908" y="1548147"/>
                    <a:pt x="399683" y="1601804"/>
                    <a:pt x="360121" y="1641366"/>
                  </a:cubicBezTo>
                  <a:cubicBezTo>
                    <a:pt x="320560" y="1680928"/>
                    <a:pt x="266903" y="1703153"/>
                    <a:pt x="210954" y="1703153"/>
                  </a:cubicBezTo>
                  <a:lnTo>
                    <a:pt x="210954" y="1703153"/>
                  </a:lnTo>
                  <a:cubicBezTo>
                    <a:pt x="155006" y="1703153"/>
                    <a:pt x="101349" y="1680928"/>
                    <a:pt x="61787" y="1641366"/>
                  </a:cubicBezTo>
                  <a:cubicBezTo>
                    <a:pt x="22225" y="1601804"/>
                    <a:pt x="0" y="1548147"/>
                    <a:pt x="0" y="1492199"/>
                  </a:cubicBezTo>
                  <a:lnTo>
                    <a:pt x="0" y="210954"/>
                  </a:lnTo>
                  <a:cubicBezTo>
                    <a:pt x="0" y="155006"/>
                    <a:pt x="22225" y="101349"/>
                    <a:pt x="61787" y="61787"/>
                  </a:cubicBezTo>
                  <a:cubicBezTo>
                    <a:pt x="101349" y="22225"/>
                    <a:pt x="155006" y="0"/>
                    <a:pt x="210954" y="0"/>
                  </a:cubicBezTo>
                  <a:close/>
                </a:path>
              </a:pathLst>
            </a:custGeom>
            <a:solidFill>
              <a:srgbClr val="0E7DC2"/>
            </a:solidFill>
          </p:spPr>
          <p:txBody>
            <a:bodyPr/>
            <a:lstStyle/>
            <a:p>
              <a:endParaRPr lang="en-US"/>
            </a:p>
          </p:txBody>
        </p:sp>
        <p:sp>
          <p:nvSpPr>
            <p:cNvPr id="8" name="TextBox 8"/>
            <p:cNvSpPr txBox="1"/>
            <p:nvPr/>
          </p:nvSpPr>
          <p:spPr>
            <a:xfrm>
              <a:off x="0" y="-47625"/>
              <a:ext cx="421908" cy="1750778"/>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3173498" y="1744684"/>
            <a:ext cx="4243380" cy="4109505"/>
          </a:xfrm>
          <a:prstGeom prst="rect">
            <a:avLst/>
          </a:prstGeom>
        </p:spPr>
        <p:txBody>
          <a:bodyPr lIns="0" tIns="0" rIns="0" bIns="0" rtlCol="0" anchor="t">
            <a:spAutoFit/>
          </a:bodyPr>
          <a:lstStyle/>
          <a:p>
            <a:pPr algn="r">
              <a:lnSpc>
                <a:spcPts val="6591"/>
              </a:lnSpc>
            </a:pPr>
            <a:r>
              <a:rPr lang="en-US" sz="4708" b="1">
                <a:solidFill>
                  <a:srgbClr val="FFFFFF"/>
                </a:solidFill>
                <a:latin typeface="League Spartan"/>
                <a:ea typeface="League Spartan"/>
                <a:cs typeface="League Spartan"/>
                <a:sym typeface="League Spartan"/>
              </a:rPr>
              <a:t>PRESS RELEASE AND SOCIAL MEDIA TEMPLATES</a:t>
            </a:r>
          </a:p>
        </p:txBody>
      </p:sp>
      <p:sp>
        <p:nvSpPr>
          <p:cNvPr id="10" name="TextBox 10"/>
          <p:cNvSpPr txBox="1"/>
          <p:nvPr/>
        </p:nvSpPr>
        <p:spPr>
          <a:xfrm>
            <a:off x="14613997" y="248285"/>
            <a:ext cx="2802880" cy="332740"/>
          </a:xfrm>
          <a:prstGeom prst="rect">
            <a:avLst/>
          </a:prstGeom>
        </p:spPr>
        <p:txBody>
          <a:bodyPr lIns="0" tIns="0" rIns="0" bIns="0" rtlCol="0" anchor="t">
            <a:spAutoFit/>
          </a:bodyPr>
          <a:lstStyle/>
          <a:p>
            <a:pPr algn="ctr">
              <a:lnSpc>
                <a:spcPts val="2659"/>
              </a:lnSpc>
              <a:spcBef>
                <a:spcPct val="0"/>
              </a:spcBef>
            </a:pPr>
            <a:r>
              <a:rPr lang="en-US" sz="1899">
                <a:solidFill>
                  <a:srgbClr val="FFFFFF"/>
                </a:solidFill>
                <a:latin typeface="Archivo Black"/>
                <a:ea typeface="Archivo Black"/>
                <a:cs typeface="Archivo Black"/>
                <a:sym typeface="Archivo Black"/>
              </a:rPr>
              <a:t>Build your foundation</a:t>
            </a:r>
          </a:p>
        </p:txBody>
      </p:sp>
      <p:sp>
        <p:nvSpPr>
          <p:cNvPr id="11" name="Freeform 11"/>
          <p:cNvSpPr/>
          <p:nvPr/>
        </p:nvSpPr>
        <p:spPr>
          <a:xfrm>
            <a:off x="0" y="8781992"/>
            <a:ext cx="2819556" cy="1505008"/>
          </a:xfrm>
          <a:custGeom>
            <a:avLst/>
            <a:gdLst/>
            <a:ahLst/>
            <a:cxnLst/>
            <a:rect l="l" t="t" r="r" b="b"/>
            <a:pathLst>
              <a:path w="2819556" h="1505008">
                <a:moveTo>
                  <a:pt x="0" y="0"/>
                </a:moveTo>
                <a:lnTo>
                  <a:pt x="2819556" y="0"/>
                </a:lnTo>
                <a:lnTo>
                  <a:pt x="2819556" y="1505008"/>
                </a:lnTo>
                <a:lnTo>
                  <a:pt x="0" y="1505008"/>
                </a:lnTo>
                <a:lnTo>
                  <a:pt x="0" y="0"/>
                </a:lnTo>
                <a:close/>
              </a:path>
            </a:pathLst>
          </a:custGeom>
          <a:blipFill>
            <a:blip r:embed="rId3"/>
            <a:stretch>
              <a:fillRect/>
            </a:stretch>
          </a:blipFill>
        </p:spPr>
        <p:txBody>
          <a:bodyPr/>
          <a:lstStyle/>
          <a:p>
            <a:endParaRPr lang="en-US"/>
          </a:p>
        </p:txBody>
      </p:sp>
      <p:sp>
        <p:nvSpPr>
          <p:cNvPr id="12" name="TextBox 12"/>
          <p:cNvSpPr txBox="1"/>
          <p:nvPr/>
        </p:nvSpPr>
        <p:spPr>
          <a:xfrm>
            <a:off x="2274256" y="3144201"/>
            <a:ext cx="8292424" cy="3808098"/>
          </a:xfrm>
          <a:prstGeom prst="rect">
            <a:avLst/>
          </a:prstGeom>
        </p:spPr>
        <p:txBody>
          <a:bodyPr lIns="0" tIns="0" rIns="0" bIns="0" rtlCol="0" anchor="t">
            <a:spAutoFit/>
          </a:bodyPr>
          <a:lstStyle/>
          <a:p>
            <a:pPr marL="755641" lvl="1" indent="-377820" algn="l">
              <a:lnSpc>
                <a:spcPts val="6089"/>
              </a:lnSpc>
              <a:buFont typeface="Arial"/>
              <a:buChar char="•"/>
            </a:pPr>
            <a:r>
              <a:rPr lang="en-US" sz="3499">
                <a:solidFill>
                  <a:srgbClr val="0E7DC2"/>
                </a:solidFill>
                <a:latin typeface="Archivo Black"/>
                <a:ea typeface="Archivo Black"/>
                <a:cs typeface="Archivo Black"/>
                <a:sym typeface="Archivo Black"/>
              </a:rPr>
              <a:t>safe water distribution</a:t>
            </a:r>
          </a:p>
          <a:p>
            <a:pPr marL="755641" lvl="1" indent="-377820" algn="l">
              <a:lnSpc>
                <a:spcPts val="6089"/>
              </a:lnSpc>
              <a:buFont typeface="Arial"/>
              <a:buChar char="•"/>
            </a:pPr>
            <a:r>
              <a:rPr lang="en-US" sz="3499">
                <a:solidFill>
                  <a:srgbClr val="0E7DC2"/>
                </a:solidFill>
                <a:latin typeface="Archivo Black"/>
                <a:ea typeface="Archivo Black"/>
                <a:cs typeface="Archivo Black"/>
                <a:sym typeface="Archivo Black"/>
              </a:rPr>
              <a:t>contamination</a:t>
            </a:r>
          </a:p>
          <a:p>
            <a:pPr marL="755641" lvl="1" indent="-377820" algn="l">
              <a:lnSpc>
                <a:spcPts val="6089"/>
              </a:lnSpc>
              <a:buFont typeface="Arial"/>
              <a:buChar char="•"/>
            </a:pPr>
            <a:r>
              <a:rPr lang="en-US" sz="3499">
                <a:solidFill>
                  <a:srgbClr val="0E7DC2"/>
                </a:solidFill>
                <a:latin typeface="Archivo Black"/>
                <a:ea typeface="Archivo Black"/>
                <a:cs typeface="Archivo Black"/>
                <a:sym typeface="Archivo Black"/>
              </a:rPr>
              <a:t>drought notice</a:t>
            </a:r>
          </a:p>
          <a:p>
            <a:pPr marL="755641" lvl="1" indent="-377820" algn="l">
              <a:lnSpc>
                <a:spcPts val="6089"/>
              </a:lnSpc>
              <a:buFont typeface="Arial"/>
              <a:buChar char="•"/>
            </a:pPr>
            <a:r>
              <a:rPr lang="en-US" sz="3499">
                <a:solidFill>
                  <a:srgbClr val="0E7DC2"/>
                </a:solidFill>
                <a:latin typeface="Archivo Black"/>
                <a:ea typeface="Archivo Black"/>
                <a:cs typeface="Archivo Black"/>
                <a:sym typeface="Archivo Black"/>
              </a:rPr>
              <a:t>boil water advisory</a:t>
            </a:r>
          </a:p>
          <a:p>
            <a:pPr marL="755641" lvl="1" indent="-377820" algn="l">
              <a:lnSpc>
                <a:spcPts val="6089"/>
              </a:lnSpc>
              <a:buFont typeface="Arial"/>
              <a:buChar char="•"/>
            </a:pPr>
            <a:r>
              <a:rPr lang="en-US" sz="3499">
                <a:solidFill>
                  <a:srgbClr val="0E7DC2"/>
                </a:solidFill>
                <a:latin typeface="Archivo Black"/>
                <a:ea typeface="Archivo Black"/>
                <a:cs typeface="Archivo Black"/>
                <a:sym typeface="Archivo Black"/>
              </a:rPr>
              <a:t>inclement weather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1908043" y="0"/>
            <a:ext cx="6379957" cy="10287000"/>
            <a:chOff x="0" y="0"/>
            <a:chExt cx="1680318" cy="2709333"/>
          </a:xfrm>
        </p:grpSpPr>
        <p:sp>
          <p:nvSpPr>
            <p:cNvPr id="4" name="Freeform 4"/>
            <p:cNvSpPr/>
            <p:nvPr/>
          </p:nvSpPr>
          <p:spPr>
            <a:xfrm>
              <a:off x="0" y="0"/>
              <a:ext cx="1680318" cy="2709333"/>
            </a:xfrm>
            <a:custGeom>
              <a:avLst/>
              <a:gdLst/>
              <a:ahLst/>
              <a:cxnLst/>
              <a:rect l="l" t="t" r="r" b="b"/>
              <a:pathLst>
                <a:path w="1680318" h="2709333">
                  <a:moveTo>
                    <a:pt x="0" y="0"/>
                  </a:moveTo>
                  <a:lnTo>
                    <a:pt x="1680318" y="0"/>
                  </a:lnTo>
                  <a:lnTo>
                    <a:pt x="1680318" y="2709333"/>
                  </a:lnTo>
                  <a:lnTo>
                    <a:pt x="0" y="2709333"/>
                  </a:lnTo>
                  <a:close/>
                </a:path>
              </a:pathLst>
            </a:custGeom>
            <a:solidFill>
              <a:srgbClr val="0E7DC2"/>
            </a:solidFill>
          </p:spPr>
          <p:txBody>
            <a:bodyPr/>
            <a:lstStyle/>
            <a:p>
              <a:endParaRPr lang="en-US"/>
            </a:p>
          </p:txBody>
        </p:sp>
        <p:sp>
          <p:nvSpPr>
            <p:cNvPr id="5" name="TextBox 5"/>
            <p:cNvSpPr txBox="1"/>
            <p:nvPr/>
          </p:nvSpPr>
          <p:spPr>
            <a:xfrm>
              <a:off x="0" y="-47625"/>
              <a:ext cx="1680318" cy="275695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0" y="8781992"/>
            <a:ext cx="2819556" cy="1505008"/>
          </a:xfrm>
          <a:custGeom>
            <a:avLst/>
            <a:gdLst/>
            <a:ahLst/>
            <a:cxnLst/>
            <a:rect l="l" t="t" r="r" b="b"/>
            <a:pathLst>
              <a:path w="2819556" h="1505008">
                <a:moveTo>
                  <a:pt x="0" y="0"/>
                </a:moveTo>
                <a:lnTo>
                  <a:pt x="2819556" y="0"/>
                </a:lnTo>
                <a:lnTo>
                  <a:pt x="2819556" y="1505008"/>
                </a:lnTo>
                <a:lnTo>
                  <a:pt x="0" y="1505008"/>
                </a:lnTo>
                <a:lnTo>
                  <a:pt x="0" y="0"/>
                </a:lnTo>
                <a:close/>
              </a:path>
            </a:pathLst>
          </a:custGeom>
          <a:blipFill>
            <a:blip r:embed="rId3"/>
            <a:stretch>
              <a:fillRect/>
            </a:stretch>
          </a:blipFill>
        </p:spPr>
        <p:txBody>
          <a:bodyPr/>
          <a:lstStyle/>
          <a:p>
            <a:endParaRPr lang="en-US"/>
          </a:p>
        </p:txBody>
      </p:sp>
      <p:sp>
        <p:nvSpPr>
          <p:cNvPr id="7" name="Freeform 7"/>
          <p:cNvSpPr/>
          <p:nvPr/>
        </p:nvSpPr>
        <p:spPr>
          <a:xfrm>
            <a:off x="490059" y="295910"/>
            <a:ext cx="4658994" cy="3872789"/>
          </a:xfrm>
          <a:custGeom>
            <a:avLst/>
            <a:gdLst/>
            <a:ahLst/>
            <a:cxnLst/>
            <a:rect l="l" t="t" r="r" b="b"/>
            <a:pathLst>
              <a:path w="4658994" h="3872789">
                <a:moveTo>
                  <a:pt x="0" y="0"/>
                </a:moveTo>
                <a:lnTo>
                  <a:pt x="4658994" y="0"/>
                </a:lnTo>
                <a:lnTo>
                  <a:pt x="4658994" y="3872789"/>
                </a:lnTo>
                <a:lnTo>
                  <a:pt x="0" y="3872789"/>
                </a:lnTo>
                <a:lnTo>
                  <a:pt x="0" y="0"/>
                </a:lnTo>
                <a:close/>
              </a:path>
            </a:pathLst>
          </a:custGeom>
          <a:blipFill>
            <a:blip r:embed="rId4"/>
            <a:stretch>
              <a:fillRect/>
            </a:stretch>
          </a:blipFill>
        </p:spPr>
        <p:txBody>
          <a:bodyPr/>
          <a:lstStyle/>
          <a:p>
            <a:endParaRPr lang="en-US"/>
          </a:p>
        </p:txBody>
      </p:sp>
      <p:sp>
        <p:nvSpPr>
          <p:cNvPr id="8" name="Freeform 8"/>
          <p:cNvSpPr/>
          <p:nvPr/>
        </p:nvSpPr>
        <p:spPr>
          <a:xfrm>
            <a:off x="5473859" y="295910"/>
            <a:ext cx="4631138" cy="3872789"/>
          </a:xfrm>
          <a:custGeom>
            <a:avLst/>
            <a:gdLst/>
            <a:ahLst/>
            <a:cxnLst/>
            <a:rect l="l" t="t" r="r" b="b"/>
            <a:pathLst>
              <a:path w="4631138" h="3872789">
                <a:moveTo>
                  <a:pt x="0" y="0"/>
                </a:moveTo>
                <a:lnTo>
                  <a:pt x="4631138" y="0"/>
                </a:lnTo>
                <a:lnTo>
                  <a:pt x="4631138" y="3872789"/>
                </a:lnTo>
                <a:lnTo>
                  <a:pt x="0" y="3872789"/>
                </a:lnTo>
                <a:lnTo>
                  <a:pt x="0" y="0"/>
                </a:lnTo>
                <a:close/>
              </a:path>
            </a:pathLst>
          </a:custGeom>
          <a:blipFill>
            <a:blip r:embed="rId5"/>
            <a:stretch>
              <a:fillRect/>
            </a:stretch>
          </a:blipFill>
        </p:spPr>
        <p:txBody>
          <a:bodyPr/>
          <a:lstStyle/>
          <a:p>
            <a:endParaRPr lang="en-US"/>
          </a:p>
        </p:txBody>
      </p:sp>
      <p:sp>
        <p:nvSpPr>
          <p:cNvPr id="9" name="Freeform 9"/>
          <p:cNvSpPr/>
          <p:nvPr/>
        </p:nvSpPr>
        <p:spPr>
          <a:xfrm>
            <a:off x="490059" y="4422967"/>
            <a:ext cx="4658994" cy="3896084"/>
          </a:xfrm>
          <a:custGeom>
            <a:avLst/>
            <a:gdLst/>
            <a:ahLst/>
            <a:cxnLst/>
            <a:rect l="l" t="t" r="r" b="b"/>
            <a:pathLst>
              <a:path w="4658994" h="3896084">
                <a:moveTo>
                  <a:pt x="0" y="0"/>
                </a:moveTo>
                <a:lnTo>
                  <a:pt x="4658994" y="0"/>
                </a:lnTo>
                <a:lnTo>
                  <a:pt x="4658994" y="3896084"/>
                </a:lnTo>
                <a:lnTo>
                  <a:pt x="0" y="3896084"/>
                </a:lnTo>
                <a:lnTo>
                  <a:pt x="0" y="0"/>
                </a:lnTo>
                <a:close/>
              </a:path>
            </a:pathLst>
          </a:custGeom>
          <a:blipFill>
            <a:blip r:embed="rId6"/>
            <a:stretch>
              <a:fillRect/>
            </a:stretch>
          </a:blipFill>
        </p:spPr>
        <p:txBody>
          <a:bodyPr/>
          <a:lstStyle/>
          <a:p>
            <a:endParaRPr lang="en-US"/>
          </a:p>
        </p:txBody>
      </p:sp>
      <p:sp>
        <p:nvSpPr>
          <p:cNvPr id="10" name="Freeform 10"/>
          <p:cNvSpPr/>
          <p:nvPr/>
        </p:nvSpPr>
        <p:spPr>
          <a:xfrm>
            <a:off x="5652068" y="4561483"/>
            <a:ext cx="4274719" cy="5227157"/>
          </a:xfrm>
          <a:custGeom>
            <a:avLst/>
            <a:gdLst/>
            <a:ahLst/>
            <a:cxnLst/>
            <a:rect l="l" t="t" r="r" b="b"/>
            <a:pathLst>
              <a:path w="4274719" h="5227157">
                <a:moveTo>
                  <a:pt x="0" y="0"/>
                </a:moveTo>
                <a:lnTo>
                  <a:pt x="4274720" y="0"/>
                </a:lnTo>
                <a:lnTo>
                  <a:pt x="4274720" y="5227157"/>
                </a:lnTo>
                <a:lnTo>
                  <a:pt x="0" y="5227157"/>
                </a:lnTo>
                <a:lnTo>
                  <a:pt x="0" y="0"/>
                </a:lnTo>
                <a:close/>
              </a:path>
            </a:pathLst>
          </a:custGeom>
          <a:blipFill>
            <a:blip r:embed="rId7"/>
            <a:stretch>
              <a:fillRect/>
            </a:stretch>
          </a:blipFill>
        </p:spPr>
        <p:txBody>
          <a:bodyPr/>
          <a:lstStyle/>
          <a:p>
            <a:endParaRPr lang="en-US"/>
          </a:p>
        </p:txBody>
      </p:sp>
      <p:sp>
        <p:nvSpPr>
          <p:cNvPr id="11" name="TextBox 11"/>
          <p:cNvSpPr txBox="1"/>
          <p:nvPr/>
        </p:nvSpPr>
        <p:spPr>
          <a:xfrm>
            <a:off x="13173498" y="1744684"/>
            <a:ext cx="4243380" cy="3280830"/>
          </a:xfrm>
          <a:prstGeom prst="rect">
            <a:avLst/>
          </a:prstGeom>
        </p:spPr>
        <p:txBody>
          <a:bodyPr lIns="0" tIns="0" rIns="0" bIns="0" rtlCol="0" anchor="t">
            <a:spAutoFit/>
          </a:bodyPr>
          <a:lstStyle/>
          <a:p>
            <a:pPr algn="r">
              <a:lnSpc>
                <a:spcPts val="6591"/>
              </a:lnSpc>
            </a:pPr>
            <a:r>
              <a:rPr lang="en-US" sz="4708" b="1">
                <a:solidFill>
                  <a:srgbClr val="FFFFFF"/>
                </a:solidFill>
                <a:latin typeface="League Spartan"/>
                <a:ea typeface="League Spartan"/>
                <a:cs typeface="League Spartan"/>
                <a:sym typeface="League Spartan"/>
              </a:rPr>
              <a:t>WHY SOCIAL MEDIA TEMPLATES</a:t>
            </a:r>
          </a:p>
          <a:p>
            <a:pPr algn="r">
              <a:lnSpc>
                <a:spcPts val="6591"/>
              </a:lnSpc>
            </a:pPr>
            <a:r>
              <a:rPr lang="en-US" sz="4708" b="1">
                <a:solidFill>
                  <a:srgbClr val="FFFFFF"/>
                </a:solidFill>
                <a:latin typeface="League Spartan"/>
                <a:ea typeface="League Spartan"/>
                <a:cs typeface="League Spartan"/>
                <a:sym typeface="League Spartan"/>
              </a:rPr>
              <a:t>MATTER</a:t>
            </a:r>
          </a:p>
        </p:txBody>
      </p:sp>
      <p:sp>
        <p:nvSpPr>
          <p:cNvPr id="12" name="TextBox 12"/>
          <p:cNvSpPr txBox="1"/>
          <p:nvPr/>
        </p:nvSpPr>
        <p:spPr>
          <a:xfrm>
            <a:off x="14613997" y="248285"/>
            <a:ext cx="2802880" cy="332740"/>
          </a:xfrm>
          <a:prstGeom prst="rect">
            <a:avLst/>
          </a:prstGeom>
        </p:spPr>
        <p:txBody>
          <a:bodyPr lIns="0" tIns="0" rIns="0" bIns="0" rtlCol="0" anchor="t">
            <a:spAutoFit/>
          </a:bodyPr>
          <a:lstStyle/>
          <a:p>
            <a:pPr algn="ctr">
              <a:lnSpc>
                <a:spcPts val="2659"/>
              </a:lnSpc>
              <a:spcBef>
                <a:spcPct val="0"/>
              </a:spcBef>
            </a:pPr>
            <a:r>
              <a:rPr lang="en-US" sz="1899">
                <a:solidFill>
                  <a:srgbClr val="FFFFFF"/>
                </a:solidFill>
                <a:latin typeface="Archivo Black"/>
                <a:ea typeface="Archivo Black"/>
                <a:cs typeface="Archivo Black"/>
                <a:sym typeface="Archivo Black"/>
              </a:rPr>
              <a:t>Build your foundation</a:t>
            </a:r>
          </a:p>
        </p:txBody>
      </p:sp>
      <p:sp>
        <p:nvSpPr>
          <p:cNvPr id="13" name="TextBox 13"/>
          <p:cNvSpPr txBox="1"/>
          <p:nvPr/>
        </p:nvSpPr>
        <p:spPr>
          <a:xfrm>
            <a:off x="12512404" y="5501693"/>
            <a:ext cx="5171234" cy="2210054"/>
          </a:xfrm>
          <a:prstGeom prst="rect">
            <a:avLst/>
          </a:prstGeom>
        </p:spPr>
        <p:txBody>
          <a:bodyPr lIns="0" tIns="0" rIns="0" bIns="0" rtlCol="0" anchor="t">
            <a:spAutoFit/>
          </a:bodyPr>
          <a:lstStyle/>
          <a:p>
            <a:pPr marL="410209" lvl="1" indent="-205105" algn="l">
              <a:lnSpc>
                <a:spcPts val="3552"/>
              </a:lnSpc>
              <a:buFont typeface="Arial"/>
              <a:buChar char="•"/>
            </a:pPr>
            <a:r>
              <a:rPr lang="en-US" sz="1899">
                <a:solidFill>
                  <a:srgbClr val="FFFFFF"/>
                </a:solidFill>
                <a:latin typeface="Archivo Black"/>
                <a:ea typeface="Archivo Black"/>
                <a:cs typeface="Archivo Black"/>
                <a:sym typeface="Archivo Black"/>
              </a:rPr>
              <a:t>Ease of reaching your customers</a:t>
            </a:r>
          </a:p>
          <a:p>
            <a:pPr marL="410209" lvl="1" indent="-205105" algn="l">
              <a:lnSpc>
                <a:spcPts val="3552"/>
              </a:lnSpc>
              <a:buFont typeface="Arial"/>
              <a:buChar char="•"/>
            </a:pPr>
            <a:r>
              <a:rPr lang="en-US" sz="1899">
                <a:solidFill>
                  <a:srgbClr val="FFFFFF"/>
                </a:solidFill>
                <a:latin typeface="Archivo Black"/>
                <a:ea typeface="Archivo Black"/>
                <a:cs typeface="Archivo Black"/>
                <a:sym typeface="Archivo Black"/>
              </a:rPr>
              <a:t>Local media will check your page</a:t>
            </a:r>
          </a:p>
          <a:p>
            <a:pPr marL="410209" lvl="1" indent="-205105" algn="l">
              <a:lnSpc>
                <a:spcPts val="3552"/>
              </a:lnSpc>
              <a:buFont typeface="Arial"/>
              <a:buChar char="•"/>
            </a:pPr>
            <a:r>
              <a:rPr lang="en-US" sz="1899">
                <a:solidFill>
                  <a:srgbClr val="FFFFFF"/>
                </a:solidFill>
                <a:latin typeface="Archivo Black"/>
                <a:ea typeface="Archivo Black"/>
                <a:cs typeface="Archivo Black"/>
                <a:sym typeface="Archivo Black"/>
              </a:rPr>
              <a:t>Include logo for legitimacy</a:t>
            </a:r>
          </a:p>
          <a:p>
            <a:pPr marL="410209" lvl="1" indent="-205105" algn="l">
              <a:lnSpc>
                <a:spcPts val="3552"/>
              </a:lnSpc>
              <a:buFont typeface="Arial"/>
              <a:buChar char="•"/>
            </a:pPr>
            <a:r>
              <a:rPr lang="en-US" sz="1899">
                <a:solidFill>
                  <a:srgbClr val="FFFFFF"/>
                </a:solidFill>
                <a:latin typeface="Archivo Black"/>
                <a:ea typeface="Archivo Black"/>
                <a:cs typeface="Archivo Black"/>
                <a:sym typeface="Archivo Black"/>
              </a:rPr>
              <a:t>Provide general info in graphic and more in-depth in caption</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55"/>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1573</Words>
  <Application>Microsoft Office PowerPoint</Application>
  <PresentationFormat>Custom</PresentationFormat>
  <Paragraphs>211</Paragraphs>
  <Slides>55</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55</vt:i4>
      </vt:variant>
    </vt:vector>
  </HeadingPairs>
  <TitlesOfParts>
    <vt:vector size="65" baseType="lpstr">
      <vt:lpstr>Arial</vt:lpstr>
      <vt:lpstr>Poppins Bold</vt:lpstr>
      <vt:lpstr>Calibri</vt:lpstr>
      <vt:lpstr>Roboto Bold</vt:lpstr>
      <vt:lpstr>Archivo Black</vt:lpstr>
      <vt:lpstr>Poppins</vt:lpstr>
      <vt:lpstr>League Spartan</vt:lpstr>
      <vt:lpstr>Canva Sans</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marketplace</dc:title>
  <dc:creator>Ethan Carter</dc:creator>
  <cp:lastModifiedBy>Ethan Carter</cp:lastModifiedBy>
  <cp:revision>2</cp:revision>
  <dcterms:created xsi:type="dcterms:W3CDTF">2006-08-16T00:00:00Z</dcterms:created>
  <dcterms:modified xsi:type="dcterms:W3CDTF">2025-10-30T19:21:10Z</dcterms:modified>
  <dc:identifier>DAG1x0VIM5I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7D29EF35-AC46-4503-93AC-89CC309E75A4</vt:lpwstr>
  </property>
  <property fmtid="{D5CDD505-2E9C-101B-9397-08002B2CF9AE}" pid="3" name="ArticulatePath">
    <vt:lpwstr>The-Media-Called-Now-What</vt:lpwstr>
  </property>
</Properties>
</file>