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xml" ContentType="application/vnd.openxmlformats-officedocument.presentationml.tags+xml"/>
  <Override PartName="/ppt/notesSlides/notesSlide52.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56" r:id="rId2"/>
    <p:sldId id="329" r:id="rId3"/>
    <p:sldId id="598" r:id="rId4"/>
    <p:sldId id="330" r:id="rId5"/>
    <p:sldId id="339" r:id="rId6"/>
    <p:sldId id="599" r:id="rId7"/>
    <p:sldId id="600" r:id="rId8"/>
    <p:sldId id="601" r:id="rId9"/>
    <p:sldId id="617" r:id="rId10"/>
    <p:sldId id="342" r:id="rId11"/>
    <p:sldId id="602" r:id="rId12"/>
    <p:sldId id="606" r:id="rId13"/>
    <p:sldId id="603" r:id="rId14"/>
    <p:sldId id="604" r:id="rId15"/>
    <p:sldId id="626" r:id="rId16"/>
    <p:sldId id="356" r:id="rId17"/>
    <p:sldId id="607" r:id="rId18"/>
    <p:sldId id="341" r:id="rId19"/>
    <p:sldId id="597" r:id="rId20"/>
    <p:sldId id="611" r:id="rId21"/>
    <p:sldId id="608" r:id="rId22"/>
    <p:sldId id="620" r:id="rId23"/>
    <p:sldId id="610" r:id="rId24"/>
    <p:sldId id="612" r:id="rId25"/>
    <p:sldId id="384" r:id="rId26"/>
    <p:sldId id="375" r:id="rId27"/>
    <p:sldId id="377" r:id="rId28"/>
    <p:sldId id="582" r:id="rId29"/>
    <p:sldId id="594" r:id="rId30"/>
    <p:sldId id="605" r:id="rId31"/>
    <p:sldId id="583" r:id="rId32"/>
    <p:sldId id="344" r:id="rId33"/>
    <p:sldId id="347" r:id="rId34"/>
    <p:sldId id="333" r:id="rId35"/>
    <p:sldId id="332" r:id="rId36"/>
    <p:sldId id="361" r:id="rId37"/>
    <p:sldId id="349" r:id="rId38"/>
    <p:sldId id="352" r:id="rId39"/>
    <p:sldId id="621" r:id="rId40"/>
    <p:sldId id="624" r:id="rId41"/>
    <p:sldId id="350" r:id="rId42"/>
    <p:sldId id="622" r:id="rId43"/>
    <p:sldId id="362" r:id="rId44"/>
    <p:sldId id="363" r:id="rId45"/>
    <p:sldId id="364" r:id="rId46"/>
    <p:sldId id="623" r:id="rId47"/>
    <p:sldId id="625" r:id="rId48"/>
    <p:sldId id="346" r:id="rId49"/>
    <p:sldId id="596" r:id="rId50"/>
    <p:sldId id="628" r:id="rId51"/>
    <p:sldId id="629" r:id="rId52"/>
    <p:sldId id="348" r:id="rId53"/>
    <p:sldId id="355" r:id="rId54"/>
    <p:sldId id="630" r:id="rId55"/>
  </p:sldIdLst>
  <p:sldSz cx="12192000" cy="6858000"/>
  <p:notesSz cx="7010400"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99E66B-8CA7-4D4C-BFAC-6A832B11FC60}">
          <p14:sldIdLst>
            <p14:sldId id="256"/>
          </p14:sldIdLst>
        </p14:section>
        <p14:section name="Untitled Section" id="{474DE060-EE9D-47AD-933D-E047B7749645}">
          <p14:sldIdLst>
            <p14:sldId id="329"/>
            <p14:sldId id="598"/>
            <p14:sldId id="330"/>
            <p14:sldId id="339"/>
            <p14:sldId id="599"/>
            <p14:sldId id="600"/>
            <p14:sldId id="601"/>
            <p14:sldId id="617"/>
            <p14:sldId id="342"/>
            <p14:sldId id="602"/>
            <p14:sldId id="606"/>
            <p14:sldId id="603"/>
            <p14:sldId id="604"/>
            <p14:sldId id="626"/>
            <p14:sldId id="356"/>
            <p14:sldId id="607"/>
            <p14:sldId id="341"/>
            <p14:sldId id="597"/>
            <p14:sldId id="611"/>
            <p14:sldId id="608"/>
            <p14:sldId id="620"/>
            <p14:sldId id="610"/>
            <p14:sldId id="612"/>
            <p14:sldId id="384"/>
            <p14:sldId id="375"/>
            <p14:sldId id="377"/>
            <p14:sldId id="582"/>
            <p14:sldId id="594"/>
            <p14:sldId id="605"/>
            <p14:sldId id="583"/>
            <p14:sldId id="344"/>
            <p14:sldId id="347"/>
            <p14:sldId id="333"/>
            <p14:sldId id="332"/>
            <p14:sldId id="361"/>
            <p14:sldId id="349"/>
            <p14:sldId id="352"/>
            <p14:sldId id="621"/>
            <p14:sldId id="624"/>
            <p14:sldId id="350"/>
            <p14:sldId id="622"/>
            <p14:sldId id="362"/>
            <p14:sldId id="363"/>
            <p14:sldId id="364"/>
            <p14:sldId id="623"/>
            <p14:sldId id="625"/>
            <p14:sldId id="346"/>
            <p14:sldId id="596"/>
            <p14:sldId id="628"/>
            <p14:sldId id="629"/>
            <p14:sldId id="348"/>
            <p14:sldId id="355"/>
            <p14:sldId id="6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Sain" initials="MS" lastIdx="1" clrIdx="0">
    <p:extLst>
      <p:ext uri="{19B8F6BF-5375-455C-9EA6-DF929625EA0E}">
        <p15:presenceInfo xmlns:p15="http://schemas.microsoft.com/office/powerpoint/2012/main" userId="S-1-5-21-2209410535-1738041496-768148181-1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A1F8B-38A0-4613-A314-E1C7E250AFAE}" v="2720" dt="2025-10-29T13:47:04.182"/>
    <p1510:client id="{FA9AEDB5-011E-4C29-AB59-FF28C69D7B14}" v="1" dt="2025-10-29T16:07:57.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437" autoAdjust="0"/>
  </p:normalViewPr>
  <p:slideViewPr>
    <p:cSldViewPr snapToGrid="0">
      <p:cViewPr varScale="1">
        <p:scale>
          <a:sx n="76" d="100"/>
          <a:sy n="76" d="100"/>
        </p:scale>
        <p:origin x="62" y="144"/>
      </p:cViewPr>
      <p:guideLst>
        <p:guide orient="horz" pos="2160"/>
        <p:guide pos="3840"/>
      </p:guideLst>
    </p:cSldViewPr>
  </p:slideViewPr>
  <p:outlineViewPr>
    <p:cViewPr>
      <p:scale>
        <a:sx n="33" d="100"/>
        <a:sy n="33" d="100"/>
      </p:scale>
      <p:origin x="0" y="-23982"/>
    </p:cViewPr>
  </p:outlineViewPr>
  <p:notesTextViewPr>
    <p:cViewPr>
      <p:scale>
        <a:sx n="3" d="2"/>
        <a:sy n="3" d="2"/>
      </p:scale>
      <p:origin x="0" y="0"/>
    </p:cViewPr>
  </p:notesTextViewPr>
  <p:notesViewPr>
    <p:cSldViewPr snapToGrid="0">
      <p:cViewPr>
        <p:scale>
          <a:sx n="80" d="100"/>
          <a:sy n="80" d="100"/>
        </p:scale>
        <p:origin x="2774" y="-48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Carter" userId="c6a80619-1c8f-4673-aa78-40202dd70b1b" providerId="ADAL" clId="{FA9AEDB5-011E-4C29-AB59-FF28C69D7B14}"/>
    <pc:docChg chg="custSel addSld modSld modSection">
      <pc:chgData name="Ethan Carter" userId="c6a80619-1c8f-4673-aa78-40202dd70b1b" providerId="ADAL" clId="{FA9AEDB5-011E-4C29-AB59-FF28C69D7B14}" dt="2025-10-29T16:08:19.874" v="32" actId="1076"/>
      <pc:docMkLst>
        <pc:docMk/>
      </pc:docMkLst>
      <pc:sldChg chg="addSp delSp modSp new mod">
        <pc:chgData name="Ethan Carter" userId="c6a80619-1c8f-4673-aa78-40202dd70b1b" providerId="ADAL" clId="{FA9AEDB5-011E-4C29-AB59-FF28C69D7B14}" dt="2025-10-29T16:08:19.874" v="32" actId="1076"/>
        <pc:sldMkLst>
          <pc:docMk/>
          <pc:sldMk cId="1533049571" sldId="630"/>
        </pc:sldMkLst>
        <pc:spChg chg="del">
          <ac:chgData name="Ethan Carter" userId="c6a80619-1c8f-4673-aa78-40202dd70b1b" providerId="ADAL" clId="{FA9AEDB5-011E-4C29-AB59-FF28C69D7B14}" dt="2025-10-29T16:08:00.215" v="2" actId="26606"/>
          <ac:spMkLst>
            <pc:docMk/>
            <pc:sldMk cId="1533049571" sldId="630"/>
            <ac:spMk id="2" creationId="{08E3407F-0A0D-A2C9-A054-D82E6519C8ED}"/>
          </ac:spMkLst>
        </pc:spChg>
        <pc:spChg chg="del">
          <ac:chgData name="Ethan Carter" userId="c6a80619-1c8f-4673-aa78-40202dd70b1b" providerId="ADAL" clId="{FA9AEDB5-011E-4C29-AB59-FF28C69D7B14}" dt="2025-10-29T16:08:00.215" v="2" actId="26606"/>
          <ac:spMkLst>
            <pc:docMk/>
            <pc:sldMk cId="1533049571" sldId="630"/>
            <ac:spMk id="3" creationId="{9269005B-0DE9-A2F8-8ECD-932DD9956AD3}"/>
          </ac:spMkLst>
        </pc:spChg>
        <pc:spChg chg="mod ord">
          <ac:chgData name="Ethan Carter" userId="c6a80619-1c8f-4673-aa78-40202dd70b1b" providerId="ADAL" clId="{FA9AEDB5-011E-4C29-AB59-FF28C69D7B14}" dt="2025-10-29T16:08:00.215" v="2" actId="26606"/>
          <ac:spMkLst>
            <pc:docMk/>
            <pc:sldMk cId="1533049571" sldId="630"/>
            <ac:spMk id="4" creationId="{BF7C95A7-3B99-7D32-4FEC-F46E081D4C53}"/>
          </ac:spMkLst>
        </pc:spChg>
        <pc:spChg chg="add mod">
          <ac:chgData name="Ethan Carter" userId="c6a80619-1c8f-4673-aa78-40202dd70b1b" providerId="ADAL" clId="{FA9AEDB5-011E-4C29-AB59-FF28C69D7B14}" dt="2025-10-29T16:08:19.874" v="32" actId="1076"/>
          <ac:spMkLst>
            <pc:docMk/>
            <pc:sldMk cId="1533049571" sldId="630"/>
            <ac:spMk id="1031" creationId="{5DB35CC7-39DC-B94A-3B60-C5953068CBDF}"/>
          </ac:spMkLst>
        </pc:spChg>
        <pc:picChg chg="add mod">
          <ac:chgData name="Ethan Carter" userId="c6a80619-1c8f-4673-aa78-40202dd70b1b" providerId="ADAL" clId="{FA9AEDB5-011E-4C29-AB59-FF28C69D7B14}" dt="2025-10-29T16:08:00.215" v="2" actId="26606"/>
          <ac:picMkLst>
            <pc:docMk/>
            <pc:sldMk cId="1533049571" sldId="630"/>
            <ac:picMk id="1026" creationId="{7FAA2BCF-B603-D081-593D-7F14854E60B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522B07-CD53-49E7-89F2-51A5AC72D254}"/>
              </a:ext>
            </a:extLst>
          </p:cNvPr>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a:extLst>
              <a:ext uri="{FF2B5EF4-FFF2-40B4-BE49-F238E27FC236}">
                <a16:creationId xmlns:a16="http://schemas.microsoft.com/office/drawing/2014/main" id="{792A2415-F48C-4D81-A7A2-68E9E2DAD5CD}"/>
              </a:ext>
            </a:extLst>
          </p:cNvPr>
          <p:cNvSpPr>
            <a:spLocks noGrp="1"/>
          </p:cNvSpPr>
          <p:nvPr>
            <p:ph type="dt" sz="quarter" idx="1"/>
          </p:nvPr>
        </p:nvSpPr>
        <p:spPr>
          <a:xfrm>
            <a:off x="3970673" y="0"/>
            <a:ext cx="3038155" cy="466554"/>
          </a:xfrm>
          <a:prstGeom prst="rect">
            <a:avLst/>
          </a:prstGeom>
        </p:spPr>
        <p:txBody>
          <a:bodyPr vert="horz" lIns="90690" tIns="45345" rIns="90690" bIns="45345" rtlCol="0"/>
          <a:lstStyle>
            <a:lvl1pPr algn="r">
              <a:defRPr sz="1200"/>
            </a:lvl1pPr>
          </a:lstStyle>
          <a:p>
            <a:fld id="{56471406-E82E-49ED-B8BC-7B9BE89E2FA1}" type="datetimeFigureOut">
              <a:rPr lang="en-US" smtClean="0"/>
              <a:t>10/29/2025</a:t>
            </a:fld>
            <a:endParaRPr lang="en-US"/>
          </a:p>
        </p:txBody>
      </p:sp>
      <p:sp>
        <p:nvSpPr>
          <p:cNvPr id="4" name="Footer Placeholder 3">
            <a:extLst>
              <a:ext uri="{FF2B5EF4-FFF2-40B4-BE49-F238E27FC236}">
                <a16:creationId xmlns:a16="http://schemas.microsoft.com/office/drawing/2014/main" id="{D39253BC-BD14-429D-B629-9898128A8613}"/>
              </a:ext>
            </a:extLst>
          </p:cNvPr>
          <p:cNvSpPr>
            <a:spLocks noGrp="1"/>
          </p:cNvSpPr>
          <p:nvPr>
            <p:ph type="ftr" sz="quarter" idx="2"/>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CEAC4C-FA36-4039-B921-58E82EA36F3C}"/>
              </a:ext>
            </a:extLst>
          </p:cNvPr>
          <p:cNvSpPr>
            <a:spLocks noGrp="1"/>
          </p:cNvSpPr>
          <p:nvPr>
            <p:ph type="sldNum" sz="quarter" idx="3"/>
          </p:nvPr>
        </p:nvSpPr>
        <p:spPr>
          <a:xfrm>
            <a:off x="3970673" y="8829846"/>
            <a:ext cx="3038155" cy="466554"/>
          </a:xfrm>
          <a:prstGeom prst="rect">
            <a:avLst/>
          </a:prstGeom>
        </p:spPr>
        <p:txBody>
          <a:bodyPr vert="horz" lIns="90690" tIns="45345" rIns="90690" bIns="45345" rtlCol="0" anchor="b"/>
          <a:lstStyle>
            <a:lvl1pPr algn="r">
              <a:defRPr sz="1200"/>
            </a:lvl1pPr>
          </a:lstStyle>
          <a:p>
            <a:fld id="{58FB3C67-AFE0-4278-8C96-02F295529C36}" type="slidenum">
              <a:rPr lang="en-US" smtClean="0"/>
              <a:t>‹#›</a:t>
            </a:fld>
            <a:endParaRPr lang="en-US"/>
          </a:p>
        </p:txBody>
      </p:sp>
    </p:spTree>
    <p:extLst>
      <p:ext uri="{BB962C8B-B14F-4D97-AF65-F5344CB8AC3E}">
        <p14:creationId xmlns:p14="http://schemas.microsoft.com/office/powerpoint/2010/main" val="153037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25" tIns="45712" rIns="91425" bIns="45712" rtlCol="0"/>
          <a:lstStyle>
            <a:lvl1pPr algn="r">
              <a:defRPr sz="1200"/>
            </a:lvl1pPr>
          </a:lstStyle>
          <a:p>
            <a:fld id="{0177861E-444A-43C0-8439-0FDF112DC574}" type="datetimeFigureOut">
              <a:rPr lang="en-US" smtClean="0"/>
              <a:t>10/29/2025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5" tIns="45712" rIns="91425" bIns="45712"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25" tIns="45712" rIns="91425" bIns="457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25" tIns="45712" rIns="91425"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6725"/>
          </a:xfrm>
          <a:prstGeom prst="rect">
            <a:avLst/>
          </a:prstGeom>
        </p:spPr>
        <p:txBody>
          <a:bodyPr vert="horz" lIns="91425" tIns="45712" rIns="91425" bIns="45712" rtlCol="0" anchor="b"/>
          <a:lstStyle>
            <a:lvl1pPr algn="r">
              <a:defRPr sz="1200"/>
            </a:lvl1pPr>
          </a:lstStyle>
          <a:p>
            <a:fld id="{B207E656-0E97-4BB1-BF1D-BCBAE9C25D50}" type="slidenum">
              <a:rPr lang="en-US" smtClean="0"/>
              <a:t>‹#›</a:t>
            </a:fld>
            <a:endParaRPr lang="en-US" dirty="0"/>
          </a:p>
        </p:txBody>
      </p:sp>
    </p:spTree>
    <p:extLst>
      <p:ext uri="{BB962C8B-B14F-4D97-AF65-F5344CB8AC3E}">
        <p14:creationId xmlns:p14="http://schemas.microsoft.com/office/powerpoint/2010/main" val="232888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a:t>
            </a:fld>
            <a:endParaRPr lang="en-US" dirty="0"/>
          </a:p>
        </p:txBody>
      </p:sp>
    </p:spTree>
    <p:extLst>
      <p:ext uri="{BB962C8B-B14F-4D97-AF65-F5344CB8AC3E}">
        <p14:creationId xmlns:p14="http://schemas.microsoft.com/office/powerpoint/2010/main" val="251163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In light of the available precedents and the language of the OMA itself, we conclude that the notice in this case was adequate. TCA 8–44–103 requires notice of the meeting itself and does not speak to notice of the content of the meeting.  Cases requiring notice of items to be discussed at a meeting have all involved special meetings. We decline to adopt the trial court's reasoning that issues of public importance require notice of meeting content, even for regular meetings. Such requirements have been imposed only with regard to special meetings</a:t>
            </a:r>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r>
              <a:rPr lang="en-US" dirty="0"/>
              <a:t>Fisher v. Rutherford </a:t>
            </a:r>
            <a:r>
              <a:rPr lang="en-US" dirty="0" err="1"/>
              <a:t>Cty</a:t>
            </a:r>
            <a:r>
              <a:rPr lang="en-US" dirty="0"/>
              <a:t>. Reg'l Planning Comm'n, No. M2012-01397-COA-R3CV, 2013 WL 2382300, at *6 (Tenn. Ct. App. May 29, 2013)</a:t>
            </a:r>
          </a:p>
          <a:p>
            <a:pPr marL="170044" indent="-170044">
              <a:buFont typeface="Arial" panose="020B0604020202020204" pitchFamily="34" charset="0"/>
              <a:buChar char="•"/>
            </a:pPr>
            <a:r>
              <a:rPr lang="en-US" dirty="0"/>
              <a:t>Rural Development bond</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10</a:t>
            </a:fld>
            <a:endParaRPr lang="en-US" dirty="0"/>
          </a:p>
        </p:txBody>
      </p:sp>
    </p:spTree>
    <p:extLst>
      <p:ext uri="{BB962C8B-B14F-4D97-AF65-F5344CB8AC3E}">
        <p14:creationId xmlns:p14="http://schemas.microsoft.com/office/powerpoint/2010/main" val="37085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A33D-B9F9-12B6-EA79-2FB5762D1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C5361-7748-453A-23E4-77F6E7165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907CB-A1AC-05C9-DE55-A48B25DF0B68}"/>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409DABE-9A97-8E6E-E7C0-558AC3A6A658}"/>
              </a:ext>
            </a:extLst>
          </p:cNvPr>
          <p:cNvSpPr>
            <a:spLocks noGrp="1"/>
          </p:cNvSpPr>
          <p:nvPr>
            <p:ph type="sldNum" sz="quarter" idx="10"/>
          </p:nvPr>
        </p:nvSpPr>
        <p:spPr/>
        <p:txBody>
          <a:bodyPr/>
          <a:lstStyle/>
          <a:p>
            <a:fld id="{B207E656-0E97-4BB1-BF1D-BCBAE9C25D50}" type="slidenum">
              <a:rPr lang="en-US" smtClean="0"/>
              <a:t>11</a:t>
            </a:fld>
            <a:endParaRPr lang="en-US" dirty="0"/>
          </a:p>
        </p:txBody>
      </p:sp>
    </p:spTree>
    <p:extLst>
      <p:ext uri="{BB962C8B-B14F-4D97-AF65-F5344CB8AC3E}">
        <p14:creationId xmlns:p14="http://schemas.microsoft.com/office/powerpoint/2010/main" val="368556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5BA5D-EF99-08B0-862F-9BA3AFDAD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00FF0-1CDC-E480-6229-7551327F4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C558E-79CB-DFA1-8B23-1DD1A17EB797}"/>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54BAC6A-C484-B64D-1203-CA77D287978D}"/>
              </a:ext>
            </a:extLst>
          </p:cNvPr>
          <p:cNvSpPr>
            <a:spLocks noGrp="1"/>
          </p:cNvSpPr>
          <p:nvPr>
            <p:ph type="sldNum" sz="quarter" idx="10"/>
          </p:nvPr>
        </p:nvSpPr>
        <p:spPr/>
        <p:txBody>
          <a:bodyPr/>
          <a:lstStyle/>
          <a:p>
            <a:fld id="{B207E656-0E97-4BB1-BF1D-BCBAE9C25D50}" type="slidenum">
              <a:rPr lang="en-US" smtClean="0"/>
              <a:t>12</a:t>
            </a:fld>
            <a:endParaRPr lang="en-US" dirty="0"/>
          </a:p>
        </p:txBody>
      </p:sp>
    </p:spTree>
    <p:extLst>
      <p:ext uri="{BB962C8B-B14F-4D97-AF65-F5344CB8AC3E}">
        <p14:creationId xmlns:p14="http://schemas.microsoft.com/office/powerpoint/2010/main" val="23896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ED563-E1D6-60C4-7009-F63E731A1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8BFB9-E493-28D3-967A-13CD299E9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8BF33-55EE-5BE3-7B69-DDE072FB2C9B}"/>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r>
              <a:rPr lang="en-US" dirty="0"/>
              <a:t>City recessed its meeting and reconvened it the next day</a:t>
            </a:r>
          </a:p>
        </p:txBody>
      </p:sp>
      <p:sp>
        <p:nvSpPr>
          <p:cNvPr id="4" name="Slide Number Placeholder 3">
            <a:extLst>
              <a:ext uri="{FF2B5EF4-FFF2-40B4-BE49-F238E27FC236}">
                <a16:creationId xmlns:a16="http://schemas.microsoft.com/office/drawing/2014/main" id="{D3F10D0D-009E-7BD1-8B67-F9BF080C66B8}"/>
              </a:ext>
            </a:extLst>
          </p:cNvPr>
          <p:cNvSpPr>
            <a:spLocks noGrp="1"/>
          </p:cNvSpPr>
          <p:nvPr>
            <p:ph type="sldNum" sz="quarter" idx="10"/>
          </p:nvPr>
        </p:nvSpPr>
        <p:spPr/>
        <p:txBody>
          <a:bodyPr/>
          <a:lstStyle/>
          <a:p>
            <a:fld id="{B207E656-0E97-4BB1-BF1D-BCBAE9C25D50}" type="slidenum">
              <a:rPr lang="en-US" smtClean="0"/>
              <a:t>13</a:t>
            </a:fld>
            <a:endParaRPr lang="en-US" dirty="0"/>
          </a:p>
        </p:txBody>
      </p:sp>
    </p:spTree>
    <p:extLst>
      <p:ext uri="{BB962C8B-B14F-4D97-AF65-F5344CB8AC3E}">
        <p14:creationId xmlns:p14="http://schemas.microsoft.com/office/powerpoint/2010/main" val="226932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43D3-079C-45C9-0F22-CF62DFA47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713AC-A53F-EAA3-D2E9-9F39FB98C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03E16-6C61-3ADF-3C89-6A4A45A69645}"/>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4DC1EC9-741C-8F80-CD25-851577403B12}"/>
              </a:ext>
            </a:extLst>
          </p:cNvPr>
          <p:cNvSpPr>
            <a:spLocks noGrp="1"/>
          </p:cNvSpPr>
          <p:nvPr>
            <p:ph type="sldNum" sz="quarter" idx="10"/>
          </p:nvPr>
        </p:nvSpPr>
        <p:spPr/>
        <p:txBody>
          <a:bodyPr/>
          <a:lstStyle/>
          <a:p>
            <a:fld id="{B207E656-0E97-4BB1-BF1D-BCBAE9C25D50}" type="slidenum">
              <a:rPr lang="en-US" smtClean="0"/>
              <a:t>14</a:t>
            </a:fld>
            <a:endParaRPr lang="en-US" dirty="0"/>
          </a:p>
        </p:txBody>
      </p:sp>
    </p:spTree>
    <p:extLst>
      <p:ext uri="{BB962C8B-B14F-4D97-AF65-F5344CB8AC3E}">
        <p14:creationId xmlns:p14="http://schemas.microsoft.com/office/powerpoint/2010/main" val="428049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2B84-8839-910A-2E1A-05DB16C62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D56E6-2D53-F3D8-4621-921856276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583CA-BEF9-5B02-681A-1709842ED1E4}"/>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6A1540CA-1F6E-619B-502A-00FD2964F6EC}"/>
              </a:ext>
            </a:extLst>
          </p:cNvPr>
          <p:cNvSpPr>
            <a:spLocks noGrp="1"/>
          </p:cNvSpPr>
          <p:nvPr>
            <p:ph type="sldNum" sz="quarter" idx="10"/>
          </p:nvPr>
        </p:nvSpPr>
        <p:spPr/>
        <p:txBody>
          <a:bodyPr/>
          <a:lstStyle/>
          <a:p>
            <a:fld id="{B207E656-0E97-4BB1-BF1D-BCBAE9C25D50}" type="slidenum">
              <a:rPr lang="en-US" smtClean="0"/>
              <a:t>15</a:t>
            </a:fld>
            <a:endParaRPr lang="en-US" dirty="0"/>
          </a:p>
        </p:txBody>
      </p:sp>
    </p:spTree>
    <p:extLst>
      <p:ext uri="{BB962C8B-B14F-4D97-AF65-F5344CB8AC3E}">
        <p14:creationId xmlns:p14="http://schemas.microsoft.com/office/powerpoint/2010/main" val="361926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It is clear that for the purpose of this Act, the Legislature intended to include any board, commission, committee, agency, authority or any other body, by whatever name, whose origin and authority may be traced to State, City or County legislative action and whose members have authority to make decisions or recommendations on policy or administration affecting the conduct of the business of the people in the governmental sector.   </a:t>
            </a:r>
            <a:r>
              <a:rPr lang="en-US" dirty="0" err="1"/>
              <a:t>Dorrier</a:t>
            </a:r>
            <a:r>
              <a:rPr lang="en-US" dirty="0"/>
              <a:t> v. Dark, 537 S.W.2d 888, 892 (Tenn. 1976).</a:t>
            </a:r>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endParaRPr lang="en-US" dirty="0"/>
          </a:p>
          <a:p>
            <a:pPr marL="170044" indent="-170044">
              <a:buFont typeface="Arial" panose="020B0604020202020204" pitchFamily="34" charset="0"/>
              <a:buChar char="•"/>
            </a:pPr>
            <a:r>
              <a:rPr lang="en-US" dirty="0"/>
              <a:t>Tenn. Op. </a:t>
            </a:r>
            <a:r>
              <a:rPr lang="en-US" dirty="0" err="1"/>
              <a:t>Att'y</a:t>
            </a:r>
            <a:r>
              <a:rPr lang="en-US" dirty="0"/>
              <a:t> Gen. No. 96-040 (Mar. 12, 1996)</a:t>
            </a:r>
          </a:p>
        </p:txBody>
      </p:sp>
      <p:sp>
        <p:nvSpPr>
          <p:cNvPr id="4" name="Slide Number Placeholder 3"/>
          <p:cNvSpPr>
            <a:spLocks noGrp="1"/>
          </p:cNvSpPr>
          <p:nvPr>
            <p:ph type="sldNum" sz="quarter" idx="10"/>
          </p:nvPr>
        </p:nvSpPr>
        <p:spPr/>
        <p:txBody>
          <a:bodyPr/>
          <a:lstStyle/>
          <a:p>
            <a:fld id="{B207E656-0E97-4BB1-BF1D-BCBAE9C25D50}" type="slidenum">
              <a:rPr lang="en-US" smtClean="0"/>
              <a:t>16</a:t>
            </a:fld>
            <a:endParaRPr lang="en-US" dirty="0"/>
          </a:p>
        </p:txBody>
      </p:sp>
    </p:spTree>
    <p:extLst>
      <p:ext uri="{BB962C8B-B14F-4D97-AF65-F5344CB8AC3E}">
        <p14:creationId xmlns:p14="http://schemas.microsoft.com/office/powerpoint/2010/main" val="372956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B290A-5016-907F-389A-6A7B0F795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5169E-FD18-A90C-89EA-21E004F0F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F0AD7-93F8-763D-C6F3-DAD14B33B384}"/>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82BAAE8-EEB5-E1A5-AD40-B5F138C45F34}"/>
              </a:ext>
            </a:extLst>
          </p:cNvPr>
          <p:cNvSpPr>
            <a:spLocks noGrp="1"/>
          </p:cNvSpPr>
          <p:nvPr>
            <p:ph type="sldNum" sz="quarter" idx="10"/>
          </p:nvPr>
        </p:nvSpPr>
        <p:spPr/>
        <p:txBody>
          <a:bodyPr/>
          <a:lstStyle/>
          <a:p>
            <a:fld id="{B207E656-0E97-4BB1-BF1D-BCBAE9C25D50}" type="slidenum">
              <a:rPr lang="en-US" smtClean="0"/>
              <a:t>17</a:t>
            </a:fld>
            <a:endParaRPr lang="en-US" dirty="0"/>
          </a:p>
        </p:txBody>
      </p:sp>
    </p:spTree>
    <p:extLst>
      <p:ext uri="{BB962C8B-B14F-4D97-AF65-F5344CB8AC3E}">
        <p14:creationId xmlns:p14="http://schemas.microsoft.com/office/powerpoint/2010/main" val="77913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endParaRPr lang="en-US" dirty="0"/>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18</a:t>
            </a:fld>
            <a:endParaRPr lang="en-US" dirty="0"/>
          </a:p>
        </p:txBody>
      </p:sp>
    </p:spTree>
    <p:extLst>
      <p:ext uri="{BB962C8B-B14F-4D97-AF65-F5344CB8AC3E}">
        <p14:creationId xmlns:p14="http://schemas.microsoft.com/office/powerpoint/2010/main" val="105337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A5A5-596F-3FBC-AD76-2ACA124CF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C91D2-5FC2-69B2-2031-E9B398194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A679A-0A00-E1FB-372F-A0A848766391}"/>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914E4D0-198F-B23E-D01A-3C154D2F2337}"/>
              </a:ext>
            </a:extLst>
          </p:cNvPr>
          <p:cNvSpPr>
            <a:spLocks noGrp="1"/>
          </p:cNvSpPr>
          <p:nvPr>
            <p:ph type="sldNum" sz="quarter" idx="10"/>
          </p:nvPr>
        </p:nvSpPr>
        <p:spPr/>
        <p:txBody>
          <a:bodyPr/>
          <a:lstStyle/>
          <a:p>
            <a:fld id="{B207E656-0E97-4BB1-BF1D-BCBAE9C25D50}" type="slidenum">
              <a:rPr lang="en-US" smtClean="0"/>
              <a:t>19</a:t>
            </a:fld>
            <a:endParaRPr lang="en-US" dirty="0"/>
          </a:p>
        </p:txBody>
      </p:sp>
    </p:spTree>
    <p:extLst>
      <p:ext uri="{BB962C8B-B14F-4D97-AF65-F5344CB8AC3E}">
        <p14:creationId xmlns:p14="http://schemas.microsoft.com/office/powerpoint/2010/main" val="7879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2</a:t>
            </a:fld>
            <a:endParaRPr lang="en-US" dirty="0"/>
          </a:p>
        </p:txBody>
      </p:sp>
    </p:spTree>
    <p:extLst>
      <p:ext uri="{BB962C8B-B14F-4D97-AF65-F5344CB8AC3E}">
        <p14:creationId xmlns:p14="http://schemas.microsoft.com/office/powerpoint/2010/main" val="168593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E4DF-A9D6-F514-3BB4-2B3EAA6C0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E0D49-6573-5643-06CC-11E9BE196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C496D-57D8-7CBE-CF10-51A3A4A93195}"/>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AEA56CF-739D-BE5B-8116-2B4EE3565F0A}"/>
              </a:ext>
            </a:extLst>
          </p:cNvPr>
          <p:cNvSpPr>
            <a:spLocks noGrp="1"/>
          </p:cNvSpPr>
          <p:nvPr>
            <p:ph type="sldNum" sz="quarter" idx="10"/>
          </p:nvPr>
        </p:nvSpPr>
        <p:spPr/>
        <p:txBody>
          <a:bodyPr/>
          <a:lstStyle/>
          <a:p>
            <a:fld id="{B207E656-0E97-4BB1-BF1D-BCBAE9C25D50}" type="slidenum">
              <a:rPr lang="en-US" smtClean="0"/>
              <a:t>20</a:t>
            </a:fld>
            <a:endParaRPr lang="en-US" dirty="0"/>
          </a:p>
        </p:txBody>
      </p:sp>
    </p:spTree>
    <p:extLst>
      <p:ext uri="{BB962C8B-B14F-4D97-AF65-F5344CB8AC3E}">
        <p14:creationId xmlns:p14="http://schemas.microsoft.com/office/powerpoint/2010/main" val="2619390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DA6F0-5C23-828A-67CF-1BF9AF7EC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C1A13-7AE3-0E7D-1DE8-263FFB0A5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16940-A3C4-BFF2-CBA5-24D847988B9C}"/>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General Manager, President or Chairman, any board member</a:t>
            </a:r>
          </a:p>
        </p:txBody>
      </p:sp>
      <p:sp>
        <p:nvSpPr>
          <p:cNvPr id="4" name="Slide Number Placeholder 3">
            <a:extLst>
              <a:ext uri="{FF2B5EF4-FFF2-40B4-BE49-F238E27FC236}">
                <a16:creationId xmlns:a16="http://schemas.microsoft.com/office/drawing/2014/main" id="{BA3299BB-87C7-A664-8B1A-B04655F10E08}"/>
              </a:ext>
            </a:extLst>
          </p:cNvPr>
          <p:cNvSpPr>
            <a:spLocks noGrp="1"/>
          </p:cNvSpPr>
          <p:nvPr>
            <p:ph type="sldNum" sz="quarter" idx="10"/>
          </p:nvPr>
        </p:nvSpPr>
        <p:spPr/>
        <p:txBody>
          <a:bodyPr/>
          <a:lstStyle/>
          <a:p>
            <a:fld id="{B207E656-0E97-4BB1-BF1D-BCBAE9C25D50}" type="slidenum">
              <a:rPr lang="en-US" smtClean="0"/>
              <a:t>21</a:t>
            </a:fld>
            <a:endParaRPr lang="en-US" dirty="0"/>
          </a:p>
        </p:txBody>
      </p:sp>
    </p:spTree>
    <p:extLst>
      <p:ext uri="{BB962C8B-B14F-4D97-AF65-F5344CB8AC3E}">
        <p14:creationId xmlns:p14="http://schemas.microsoft.com/office/powerpoint/2010/main" val="48355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29D7B-8514-641A-58AE-9277C12BF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05379-5E0E-A838-6652-829A87B2F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58C83-6D45-C155-3CDF-4F8BDAD68DDF}"/>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General Manager, President or Chairman, any board member</a:t>
            </a:r>
          </a:p>
        </p:txBody>
      </p:sp>
      <p:sp>
        <p:nvSpPr>
          <p:cNvPr id="4" name="Slide Number Placeholder 3">
            <a:extLst>
              <a:ext uri="{FF2B5EF4-FFF2-40B4-BE49-F238E27FC236}">
                <a16:creationId xmlns:a16="http://schemas.microsoft.com/office/drawing/2014/main" id="{AC6C8C87-F612-6DA6-1BFB-701F4EFD4777}"/>
              </a:ext>
            </a:extLst>
          </p:cNvPr>
          <p:cNvSpPr>
            <a:spLocks noGrp="1"/>
          </p:cNvSpPr>
          <p:nvPr>
            <p:ph type="sldNum" sz="quarter" idx="10"/>
          </p:nvPr>
        </p:nvSpPr>
        <p:spPr/>
        <p:txBody>
          <a:bodyPr/>
          <a:lstStyle/>
          <a:p>
            <a:fld id="{B207E656-0E97-4BB1-BF1D-BCBAE9C25D50}" type="slidenum">
              <a:rPr lang="en-US" smtClean="0"/>
              <a:t>22</a:t>
            </a:fld>
            <a:endParaRPr lang="en-US" dirty="0"/>
          </a:p>
        </p:txBody>
      </p:sp>
    </p:spTree>
    <p:extLst>
      <p:ext uri="{BB962C8B-B14F-4D97-AF65-F5344CB8AC3E}">
        <p14:creationId xmlns:p14="http://schemas.microsoft.com/office/powerpoint/2010/main" val="240104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E52EB-4408-3429-44FD-A9AF791F5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B20AF-37A1-A311-AB81-9F1962918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A9D2B-5F2F-949B-1FA7-8788B8866466}"/>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2F8905B-9FDB-ABF5-8884-E761F4FAA638}"/>
              </a:ext>
            </a:extLst>
          </p:cNvPr>
          <p:cNvSpPr>
            <a:spLocks noGrp="1"/>
          </p:cNvSpPr>
          <p:nvPr>
            <p:ph type="sldNum" sz="quarter" idx="10"/>
          </p:nvPr>
        </p:nvSpPr>
        <p:spPr/>
        <p:txBody>
          <a:bodyPr/>
          <a:lstStyle/>
          <a:p>
            <a:fld id="{B207E656-0E97-4BB1-BF1D-BCBAE9C25D50}" type="slidenum">
              <a:rPr lang="en-US" smtClean="0"/>
              <a:t>23</a:t>
            </a:fld>
            <a:endParaRPr lang="en-US" dirty="0"/>
          </a:p>
        </p:txBody>
      </p:sp>
    </p:spTree>
    <p:extLst>
      <p:ext uri="{BB962C8B-B14F-4D97-AF65-F5344CB8AC3E}">
        <p14:creationId xmlns:p14="http://schemas.microsoft.com/office/powerpoint/2010/main" val="2887683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AB831-6E85-BAD1-5DB8-F82F77AEE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A251B-479E-B3A4-1024-34E8830ED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29B42-5E49-996A-531D-FDABAEE87F7D}"/>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5402F5C-ABCD-7EDF-F903-1E617C733CB7}"/>
              </a:ext>
            </a:extLst>
          </p:cNvPr>
          <p:cNvSpPr>
            <a:spLocks noGrp="1"/>
          </p:cNvSpPr>
          <p:nvPr>
            <p:ph type="sldNum" sz="quarter" idx="10"/>
          </p:nvPr>
        </p:nvSpPr>
        <p:spPr/>
        <p:txBody>
          <a:bodyPr/>
          <a:lstStyle/>
          <a:p>
            <a:fld id="{B207E656-0E97-4BB1-BF1D-BCBAE9C25D50}" type="slidenum">
              <a:rPr lang="en-US" smtClean="0"/>
              <a:t>24</a:t>
            </a:fld>
            <a:endParaRPr lang="en-US" dirty="0"/>
          </a:p>
        </p:txBody>
      </p:sp>
    </p:spTree>
    <p:extLst>
      <p:ext uri="{BB962C8B-B14F-4D97-AF65-F5344CB8AC3E}">
        <p14:creationId xmlns:p14="http://schemas.microsoft.com/office/powerpoint/2010/main" val="314901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rate increase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569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934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896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73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5EF6A-8EAF-104E-8A1B-77E1BA64B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2713F-FF2C-831D-9730-29151667B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BE48D-109A-0106-02BE-6A10DBF459A0}"/>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C916F61-A0A0-0A1F-7E05-8DCEAAE348DF}"/>
              </a:ext>
            </a:extLst>
          </p:cNvPr>
          <p:cNvSpPr>
            <a:spLocks noGrp="1"/>
          </p:cNvSpPr>
          <p:nvPr>
            <p:ph type="sldNum" sz="quarter" idx="10"/>
          </p:nvPr>
        </p:nvSpPr>
        <p:spPr/>
        <p:txBody>
          <a:bodyPr/>
          <a:lstStyle/>
          <a:p>
            <a:fld id="{B207E656-0E97-4BB1-BF1D-BCBAE9C25D50}" type="slidenum">
              <a:rPr lang="en-US" smtClean="0"/>
              <a:t>30</a:t>
            </a:fld>
            <a:endParaRPr lang="en-US" dirty="0"/>
          </a:p>
        </p:txBody>
      </p:sp>
    </p:spTree>
    <p:extLst>
      <p:ext uri="{BB962C8B-B14F-4D97-AF65-F5344CB8AC3E}">
        <p14:creationId xmlns:p14="http://schemas.microsoft.com/office/powerpoint/2010/main" val="54281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5F7B-DFA7-2E07-6D77-A2B76FAF7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6BAB9-B3F2-C375-A235-9B554ECED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83710-8FA3-4CE4-6D03-47E898F043B2}"/>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E8B33E8A-B741-C198-919E-13311F257F33}"/>
              </a:ext>
            </a:extLst>
          </p:cNvPr>
          <p:cNvSpPr>
            <a:spLocks noGrp="1"/>
          </p:cNvSpPr>
          <p:nvPr>
            <p:ph type="sldNum" sz="quarter" idx="10"/>
          </p:nvPr>
        </p:nvSpPr>
        <p:spPr/>
        <p:txBody>
          <a:bodyPr/>
          <a:lstStyle/>
          <a:p>
            <a:fld id="{B207E656-0E97-4BB1-BF1D-BCBAE9C25D50}" type="slidenum">
              <a:rPr lang="en-US" smtClean="0"/>
              <a:t>3</a:t>
            </a:fld>
            <a:endParaRPr lang="en-US" dirty="0"/>
          </a:p>
        </p:txBody>
      </p:sp>
    </p:spTree>
    <p:extLst>
      <p:ext uri="{BB962C8B-B14F-4D97-AF65-F5344CB8AC3E}">
        <p14:creationId xmlns:p14="http://schemas.microsoft.com/office/powerpoint/2010/main" val="1433694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576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Preserve attorney-client privilege</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32</a:t>
            </a:fld>
            <a:endParaRPr lang="en-US" dirty="0"/>
          </a:p>
        </p:txBody>
      </p:sp>
    </p:spTree>
    <p:extLst>
      <p:ext uri="{BB962C8B-B14F-4D97-AF65-F5344CB8AC3E}">
        <p14:creationId xmlns:p14="http://schemas.microsoft.com/office/powerpoint/2010/main" val="442863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Pending or prospective litigation, disciplinary hearings, promotion and demotion decisions, prospective land purchases, labor negotiations, etc., -  Lakeway Publishers, Inc. v. Civil Serv. Bd. for City of Morristown, No. 03A01-9401-CH-00003, 1994 WL 315919, at *3 (Tenn. Ct. App. July 5, 1994) – Decision on appeal of termination of police officer in closed meeting violated Act</a:t>
            </a:r>
          </a:p>
        </p:txBody>
      </p:sp>
      <p:sp>
        <p:nvSpPr>
          <p:cNvPr id="4" name="Slide Number Placeholder 3"/>
          <p:cNvSpPr>
            <a:spLocks noGrp="1"/>
          </p:cNvSpPr>
          <p:nvPr>
            <p:ph type="sldNum" sz="quarter" idx="10"/>
          </p:nvPr>
        </p:nvSpPr>
        <p:spPr/>
        <p:txBody>
          <a:bodyPr/>
          <a:lstStyle/>
          <a:p>
            <a:fld id="{B207E656-0E97-4BB1-BF1D-BCBAE9C25D50}" type="slidenum">
              <a:rPr lang="en-US" smtClean="0"/>
              <a:t>33</a:t>
            </a:fld>
            <a:endParaRPr lang="en-US" dirty="0"/>
          </a:p>
        </p:txBody>
      </p:sp>
    </p:spTree>
    <p:extLst>
      <p:ext uri="{BB962C8B-B14F-4D97-AF65-F5344CB8AC3E}">
        <p14:creationId xmlns:p14="http://schemas.microsoft.com/office/powerpoint/2010/main" val="2272526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Are public meetings</a:t>
            </a:r>
          </a:p>
          <a:p>
            <a:pPr marL="170044" indent="-170044">
              <a:buFont typeface="Arial" panose="020B0604020202020204" pitchFamily="34" charset="0"/>
              <a:buChar char="•"/>
            </a:pPr>
            <a:r>
              <a:rPr lang="en-US" dirty="0"/>
              <a:t>Usually held at times other than regular meeting</a:t>
            </a:r>
          </a:p>
          <a:p>
            <a:pPr marL="170044" indent="-170044">
              <a:buFont typeface="Arial" panose="020B0604020202020204" pitchFamily="34" charset="0"/>
              <a:buChar char="•"/>
            </a:pPr>
            <a:r>
              <a:rPr lang="en-US" dirty="0"/>
              <a:t>Notice should describe purpose of work session</a:t>
            </a:r>
          </a:p>
        </p:txBody>
      </p:sp>
      <p:sp>
        <p:nvSpPr>
          <p:cNvPr id="4" name="Slide Number Placeholder 3"/>
          <p:cNvSpPr>
            <a:spLocks noGrp="1"/>
          </p:cNvSpPr>
          <p:nvPr>
            <p:ph type="sldNum" sz="quarter" idx="10"/>
          </p:nvPr>
        </p:nvSpPr>
        <p:spPr/>
        <p:txBody>
          <a:bodyPr/>
          <a:lstStyle/>
          <a:p>
            <a:fld id="{B207E656-0E97-4BB1-BF1D-BCBAE9C25D50}" type="slidenum">
              <a:rPr lang="en-US" smtClean="0"/>
              <a:t>34</a:t>
            </a:fld>
            <a:endParaRPr lang="en-US" dirty="0"/>
          </a:p>
        </p:txBody>
      </p:sp>
    </p:spTree>
    <p:extLst>
      <p:ext uri="{BB962C8B-B14F-4D97-AF65-F5344CB8AC3E}">
        <p14:creationId xmlns:p14="http://schemas.microsoft.com/office/powerpoint/2010/main" val="795595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Discussion on positions or any attempt to reach consensus are deliberations</a:t>
            </a:r>
          </a:p>
          <a:p>
            <a:pPr marL="170044" indent="-170044">
              <a:buFont typeface="Arial" panose="020B0604020202020204" pitchFamily="34" charset="0"/>
              <a:buChar char="•"/>
            </a:pPr>
            <a:r>
              <a:rPr lang="en-US" dirty="0"/>
              <a:t>Have others present so is some witness that informational only</a:t>
            </a:r>
          </a:p>
          <a:p>
            <a:pPr marL="170044" indent="-170044">
              <a:buFont typeface="Arial" panose="020B0604020202020204" pitchFamily="34" charset="0"/>
              <a:buChar char="•"/>
            </a:pPr>
            <a:r>
              <a:rPr lang="en-US" dirty="0"/>
              <a:t>Johnson v. Metro – ordinance to implement a conservation zoning overlay in a neighborhood within the municipality – before council meeting members viewed information on the zoning issue in a non-public conference room – no violation</a:t>
            </a:r>
          </a:p>
          <a:p>
            <a:pPr marL="170044" indent="-170044">
              <a:buFont typeface="Arial" panose="020B0604020202020204" pitchFamily="34" charset="0"/>
              <a:buChar char="•"/>
            </a:pPr>
            <a:r>
              <a:rPr lang="en-US" dirty="0"/>
              <a:t>Survey data collected by Belmont-Hillsboro Neighbors, Inc. in room</a:t>
            </a:r>
          </a:p>
          <a:p>
            <a:pPr marL="170044" indent="-170044">
              <a:buFont typeface="Arial" panose="020B0604020202020204" pitchFamily="34" charset="0"/>
              <a:buChar char="•"/>
            </a:pPr>
            <a:r>
              <a:rPr lang="en-US" dirty="0"/>
              <a:t>A representative of BHN was present in the conference room to explain the survey and answer questions</a:t>
            </a:r>
          </a:p>
          <a:p>
            <a:pPr marL="170044" indent="-170044">
              <a:buFont typeface="Arial" panose="020B0604020202020204" pitchFamily="34" charset="0"/>
              <a:buChar char="•"/>
            </a:pPr>
            <a:r>
              <a:rPr lang="en-US" dirty="0"/>
              <a:t>Petitions requesting to opt out of the overlay, </a:t>
            </a:r>
          </a:p>
          <a:p>
            <a:pPr marL="170044" indent="-170044">
              <a:buFont typeface="Arial" panose="020B0604020202020204" pitchFamily="34" charset="0"/>
              <a:buChar char="•"/>
            </a:pPr>
            <a:r>
              <a:rPr lang="en-US" dirty="0"/>
              <a:t>Representatives of Metro Historic Zoning Commission were available to answer questions about overlays in general</a:t>
            </a:r>
          </a:p>
          <a:p>
            <a:pPr marL="170044" indent="-170044">
              <a:buFont typeface="Arial" panose="020B0604020202020204" pitchFamily="34" charset="0"/>
              <a:buChar char="•"/>
            </a:pPr>
            <a:r>
              <a:rPr lang="en-US" dirty="0"/>
              <a:t>Home designer with experience building in historic overlay areas was present</a:t>
            </a:r>
          </a:p>
        </p:txBody>
      </p:sp>
      <p:sp>
        <p:nvSpPr>
          <p:cNvPr id="4" name="Slide Number Placeholder 3"/>
          <p:cNvSpPr>
            <a:spLocks noGrp="1"/>
          </p:cNvSpPr>
          <p:nvPr>
            <p:ph type="sldNum" sz="quarter" idx="10"/>
          </p:nvPr>
        </p:nvSpPr>
        <p:spPr/>
        <p:txBody>
          <a:bodyPr/>
          <a:lstStyle/>
          <a:p>
            <a:fld id="{B207E656-0E97-4BB1-BF1D-BCBAE9C25D50}" type="slidenum">
              <a:rPr lang="en-US" smtClean="0"/>
              <a:t>35</a:t>
            </a:fld>
            <a:endParaRPr lang="en-US" dirty="0"/>
          </a:p>
        </p:txBody>
      </p:sp>
    </p:spTree>
    <p:extLst>
      <p:ext uri="{BB962C8B-B14F-4D97-AF65-F5344CB8AC3E}">
        <p14:creationId xmlns:p14="http://schemas.microsoft.com/office/powerpoint/2010/main" val="2187822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36</a:t>
            </a:fld>
            <a:endParaRPr lang="en-US" dirty="0"/>
          </a:p>
        </p:txBody>
      </p:sp>
    </p:spTree>
    <p:extLst>
      <p:ext uri="{BB962C8B-B14F-4D97-AF65-F5344CB8AC3E}">
        <p14:creationId xmlns:p14="http://schemas.microsoft.com/office/powerpoint/2010/main" val="3736508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37</a:t>
            </a:fld>
            <a:endParaRPr lang="en-US" dirty="0"/>
          </a:p>
        </p:txBody>
      </p:sp>
    </p:spTree>
    <p:extLst>
      <p:ext uri="{BB962C8B-B14F-4D97-AF65-F5344CB8AC3E}">
        <p14:creationId xmlns:p14="http://schemas.microsoft.com/office/powerpoint/2010/main" val="1938645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38</a:t>
            </a:fld>
            <a:endParaRPr lang="en-US" dirty="0"/>
          </a:p>
        </p:txBody>
      </p:sp>
    </p:spTree>
    <p:extLst>
      <p:ext uri="{BB962C8B-B14F-4D97-AF65-F5344CB8AC3E}">
        <p14:creationId xmlns:p14="http://schemas.microsoft.com/office/powerpoint/2010/main" val="3874754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101A-34BB-FD60-4033-4E57835F3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6A887-61C7-9710-DEB4-6134CFC79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341A4-A503-1D45-7E10-22A02FFEAE20}"/>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A6D8831-3560-9FDB-CF04-721AA19DAA72}"/>
              </a:ext>
            </a:extLst>
          </p:cNvPr>
          <p:cNvSpPr>
            <a:spLocks noGrp="1"/>
          </p:cNvSpPr>
          <p:nvPr>
            <p:ph type="sldNum" sz="quarter" idx="10"/>
          </p:nvPr>
        </p:nvSpPr>
        <p:spPr/>
        <p:txBody>
          <a:bodyPr/>
          <a:lstStyle/>
          <a:p>
            <a:fld id="{B207E656-0E97-4BB1-BF1D-BCBAE9C25D50}" type="slidenum">
              <a:rPr lang="en-US" smtClean="0"/>
              <a:t>39</a:t>
            </a:fld>
            <a:endParaRPr lang="en-US" dirty="0"/>
          </a:p>
        </p:txBody>
      </p:sp>
    </p:spTree>
    <p:extLst>
      <p:ext uri="{BB962C8B-B14F-4D97-AF65-F5344CB8AC3E}">
        <p14:creationId xmlns:p14="http://schemas.microsoft.com/office/powerpoint/2010/main" val="3734210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6753A-BEB4-4BA3-ED47-F55C8462C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D443B-A031-BA93-FEDE-EEBF064D5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99E6D-87FE-8A40-DE30-A6A39F14B8A7}"/>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0329AB4-0AB3-4135-3B45-21C3F2A769E3}"/>
              </a:ext>
            </a:extLst>
          </p:cNvPr>
          <p:cNvSpPr>
            <a:spLocks noGrp="1"/>
          </p:cNvSpPr>
          <p:nvPr>
            <p:ph type="sldNum" sz="quarter" idx="10"/>
          </p:nvPr>
        </p:nvSpPr>
        <p:spPr/>
        <p:txBody>
          <a:bodyPr/>
          <a:lstStyle/>
          <a:p>
            <a:fld id="{B207E656-0E97-4BB1-BF1D-BCBAE9C25D50}" type="slidenum">
              <a:rPr lang="en-US" smtClean="0"/>
              <a:t>40</a:t>
            </a:fld>
            <a:endParaRPr lang="en-US" dirty="0"/>
          </a:p>
        </p:txBody>
      </p:sp>
    </p:spTree>
    <p:extLst>
      <p:ext uri="{BB962C8B-B14F-4D97-AF65-F5344CB8AC3E}">
        <p14:creationId xmlns:p14="http://schemas.microsoft.com/office/powerpoint/2010/main" val="103945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Describe continuum</a:t>
            </a:r>
          </a:p>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4</a:t>
            </a:fld>
            <a:endParaRPr lang="en-US" dirty="0"/>
          </a:p>
        </p:txBody>
      </p:sp>
    </p:spTree>
    <p:extLst>
      <p:ext uri="{BB962C8B-B14F-4D97-AF65-F5344CB8AC3E}">
        <p14:creationId xmlns:p14="http://schemas.microsoft.com/office/powerpoint/2010/main" val="123779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41</a:t>
            </a:fld>
            <a:endParaRPr lang="en-US" dirty="0"/>
          </a:p>
        </p:txBody>
      </p:sp>
    </p:spTree>
    <p:extLst>
      <p:ext uri="{BB962C8B-B14F-4D97-AF65-F5344CB8AC3E}">
        <p14:creationId xmlns:p14="http://schemas.microsoft.com/office/powerpoint/2010/main" val="2341155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18CD7-48B4-E0F5-3CE1-B65BA11AD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99477-45A4-A976-BCE6-3E4435EDA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42573-813F-AECA-7265-23B0E3659ECE}"/>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A80B0F0-65B6-BC11-B77C-665EC082C0B8}"/>
              </a:ext>
            </a:extLst>
          </p:cNvPr>
          <p:cNvSpPr>
            <a:spLocks noGrp="1"/>
          </p:cNvSpPr>
          <p:nvPr>
            <p:ph type="sldNum" sz="quarter" idx="10"/>
          </p:nvPr>
        </p:nvSpPr>
        <p:spPr/>
        <p:txBody>
          <a:bodyPr/>
          <a:lstStyle/>
          <a:p>
            <a:fld id="{B207E656-0E97-4BB1-BF1D-BCBAE9C25D50}" type="slidenum">
              <a:rPr lang="en-US" smtClean="0"/>
              <a:t>42</a:t>
            </a:fld>
            <a:endParaRPr lang="en-US" dirty="0"/>
          </a:p>
        </p:txBody>
      </p:sp>
    </p:spTree>
    <p:extLst>
      <p:ext uri="{BB962C8B-B14F-4D97-AF65-F5344CB8AC3E}">
        <p14:creationId xmlns:p14="http://schemas.microsoft.com/office/powerpoint/2010/main" val="2179899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43</a:t>
            </a:fld>
            <a:endParaRPr lang="en-US" dirty="0"/>
          </a:p>
        </p:txBody>
      </p:sp>
    </p:spTree>
    <p:extLst>
      <p:ext uri="{BB962C8B-B14F-4D97-AF65-F5344CB8AC3E}">
        <p14:creationId xmlns:p14="http://schemas.microsoft.com/office/powerpoint/2010/main" val="1442332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44</a:t>
            </a:fld>
            <a:endParaRPr lang="en-US" dirty="0"/>
          </a:p>
        </p:txBody>
      </p:sp>
    </p:spTree>
    <p:extLst>
      <p:ext uri="{BB962C8B-B14F-4D97-AF65-F5344CB8AC3E}">
        <p14:creationId xmlns:p14="http://schemas.microsoft.com/office/powerpoint/2010/main" val="418195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Reason for termination of </a:t>
            </a:r>
          </a:p>
        </p:txBody>
      </p:sp>
      <p:sp>
        <p:nvSpPr>
          <p:cNvPr id="4" name="Slide Number Placeholder 3"/>
          <p:cNvSpPr>
            <a:spLocks noGrp="1"/>
          </p:cNvSpPr>
          <p:nvPr>
            <p:ph type="sldNum" sz="quarter" idx="10"/>
          </p:nvPr>
        </p:nvSpPr>
        <p:spPr/>
        <p:txBody>
          <a:bodyPr/>
          <a:lstStyle/>
          <a:p>
            <a:fld id="{B207E656-0E97-4BB1-BF1D-BCBAE9C25D50}" type="slidenum">
              <a:rPr lang="en-US" smtClean="0"/>
              <a:t>45</a:t>
            </a:fld>
            <a:endParaRPr lang="en-US" dirty="0"/>
          </a:p>
        </p:txBody>
      </p:sp>
    </p:spTree>
    <p:extLst>
      <p:ext uri="{BB962C8B-B14F-4D97-AF65-F5344CB8AC3E}">
        <p14:creationId xmlns:p14="http://schemas.microsoft.com/office/powerpoint/2010/main" val="2466926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BDD4-DAEE-C039-0150-AA36E19A6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7F04C-8AA3-B5B7-4167-9FBB696E6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BF0F9-8CA5-C407-8433-4E104618002F}"/>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F77DD12-6852-D3A0-9649-633B2EF9331A}"/>
              </a:ext>
            </a:extLst>
          </p:cNvPr>
          <p:cNvSpPr>
            <a:spLocks noGrp="1"/>
          </p:cNvSpPr>
          <p:nvPr>
            <p:ph type="sldNum" sz="quarter" idx="10"/>
          </p:nvPr>
        </p:nvSpPr>
        <p:spPr/>
        <p:txBody>
          <a:bodyPr/>
          <a:lstStyle/>
          <a:p>
            <a:fld id="{B207E656-0E97-4BB1-BF1D-BCBAE9C25D50}" type="slidenum">
              <a:rPr lang="en-US" smtClean="0"/>
              <a:t>46</a:t>
            </a:fld>
            <a:endParaRPr lang="en-US" dirty="0"/>
          </a:p>
        </p:txBody>
      </p:sp>
    </p:spTree>
    <p:extLst>
      <p:ext uri="{BB962C8B-B14F-4D97-AF65-F5344CB8AC3E}">
        <p14:creationId xmlns:p14="http://schemas.microsoft.com/office/powerpoint/2010/main" val="3178912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DA095-8D7F-DFA9-C271-376B146CF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B3B75-65CA-CECB-175D-B88723F5D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9EADE-3AE0-41D7-8D62-81777A6E1935}"/>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43D5F29-6D9E-5B61-E99F-2169E14E00E7}"/>
              </a:ext>
            </a:extLst>
          </p:cNvPr>
          <p:cNvSpPr>
            <a:spLocks noGrp="1"/>
          </p:cNvSpPr>
          <p:nvPr>
            <p:ph type="sldNum" sz="quarter" idx="10"/>
          </p:nvPr>
        </p:nvSpPr>
        <p:spPr/>
        <p:txBody>
          <a:bodyPr/>
          <a:lstStyle/>
          <a:p>
            <a:fld id="{B207E656-0E97-4BB1-BF1D-BCBAE9C25D50}" type="slidenum">
              <a:rPr lang="en-US" smtClean="0"/>
              <a:t>47</a:t>
            </a:fld>
            <a:endParaRPr lang="en-US" dirty="0"/>
          </a:p>
        </p:txBody>
      </p:sp>
    </p:spTree>
    <p:extLst>
      <p:ext uri="{BB962C8B-B14F-4D97-AF65-F5344CB8AC3E}">
        <p14:creationId xmlns:p14="http://schemas.microsoft.com/office/powerpoint/2010/main" val="197544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48</a:t>
            </a:fld>
            <a:endParaRPr lang="en-US" dirty="0"/>
          </a:p>
        </p:txBody>
      </p:sp>
    </p:spTree>
    <p:extLst>
      <p:ext uri="{BB962C8B-B14F-4D97-AF65-F5344CB8AC3E}">
        <p14:creationId xmlns:p14="http://schemas.microsoft.com/office/powerpoint/2010/main" val="4047589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008AA-9921-074A-9B6A-E7519E895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58FA3-FBE3-B72F-0B1B-4263F910E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2BC50-0CEE-0562-62E9-9F75CBB6AB88}"/>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2BFA8F0-7DF3-3F4F-259A-BC0A687D44ED}"/>
              </a:ext>
            </a:extLst>
          </p:cNvPr>
          <p:cNvSpPr>
            <a:spLocks noGrp="1"/>
          </p:cNvSpPr>
          <p:nvPr>
            <p:ph type="sldNum" sz="quarter" idx="10"/>
          </p:nvPr>
        </p:nvSpPr>
        <p:spPr/>
        <p:txBody>
          <a:bodyPr/>
          <a:lstStyle/>
          <a:p>
            <a:fld id="{B207E656-0E97-4BB1-BF1D-BCBAE9C25D50}" type="slidenum">
              <a:rPr lang="en-US" smtClean="0"/>
              <a:t>49</a:t>
            </a:fld>
            <a:endParaRPr lang="en-US" dirty="0"/>
          </a:p>
        </p:txBody>
      </p:sp>
    </p:spTree>
    <p:extLst>
      <p:ext uri="{BB962C8B-B14F-4D97-AF65-F5344CB8AC3E}">
        <p14:creationId xmlns:p14="http://schemas.microsoft.com/office/powerpoint/2010/main" val="3189534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A5A5-596F-3FBC-AD76-2ACA124CF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C91D2-5FC2-69B2-2031-E9B398194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A679A-0A00-E1FB-372F-A0A848766391}"/>
              </a:ext>
            </a:extLst>
          </p:cNvPr>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914E4D0-198F-B23E-D01A-3C154D2F2337}"/>
              </a:ext>
            </a:extLst>
          </p:cNvPr>
          <p:cNvSpPr>
            <a:spLocks noGrp="1"/>
          </p:cNvSpPr>
          <p:nvPr>
            <p:ph type="sldNum" sz="quarter" idx="10"/>
          </p:nvPr>
        </p:nvSpPr>
        <p:spPr/>
        <p:txBody>
          <a:bodyPr/>
          <a:lstStyle/>
          <a:p>
            <a:fld id="{B207E656-0E97-4BB1-BF1D-BCBAE9C25D50}" type="slidenum">
              <a:rPr lang="en-US" smtClean="0"/>
              <a:t>50</a:t>
            </a:fld>
            <a:endParaRPr lang="en-US" dirty="0"/>
          </a:p>
        </p:txBody>
      </p:sp>
    </p:spTree>
    <p:extLst>
      <p:ext uri="{BB962C8B-B14F-4D97-AF65-F5344CB8AC3E}">
        <p14:creationId xmlns:p14="http://schemas.microsoft.com/office/powerpoint/2010/main" val="78795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r>
              <a:rPr lang="en-US" dirty="0"/>
              <a:t>No specific number of days</a:t>
            </a:r>
          </a:p>
          <a:p>
            <a:pPr marL="170044" indent="-170044">
              <a:buFont typeface="Arial" panose="020B0604020202020204" pitchFamily="34" charset="0"/>
              <a:buChar char="•"/>
            </a:pPr>
            <a:r>
              <a:rPr lang="en-US" dirty="0"/>
              <a:t>No mandate be only in the newspaper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5</a:t>
            </a:fld>
            <a:endParaRPr lang="en-US" dirty="0"/>
          </a:p>
        </p:txBody>
      </p:sp>
    </p:spTree>
    <p:extLst>
      <p:ext uri="{BB962C8B-B14F-4D97-AF65-F5344CB8AC3E}">
        <p14:creationId xmlns:p14="http://schemas.microsoft.com/office/powerpoint/2010/main" val="2804189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3778-E7E4-A5FD-D4C4-32A25B07C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CE71E-9DC7-4428-A965-F4FC7506C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F4447-A1E8-1158-F620-76FE66CEA482}"/>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F70589B-CD57-A99E-7111-6D539082B551}"/>
              </a:ext>
            </a:extLst>
          </p:cNvPr>
          <p:cNvSpPr>
            <a:spLocks noGrp="1"/>
          </p:cNvSpPr>
          <p:nvPr>
            <p:ph type="sldNum" sz="quarter" idx="10"/>
          </p:nvPr>
        </p:nvSpPr>
        <p:spPr/>
        <p:txBody>
          <a:bodyPr/>
          <a:lstStyle/>
          <a:p>
            <a:fld id="{B207E656-0E97-4BB1-BF1D-BCBAE9C25D50}" type="slidenum">
              <a:rPr lang="en-US" smtClean="0"/>
              <a:t>51</a:t>
            </a:fld>
            <a:endParaRPr lang="en-US" dirty="0"/>
          </a:p>
        </p:txBody>
      </p:sp>
    </p:spTree>
    <p:extLst>
      <p:ext uri="{BB962C8B-B14F-4D97-AF65-F5344CB8AC3E}">
        <p14:creationId xmlns:p14="http://schemas.microsoft.com/office/powerpoint/2010/main" val="4176408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370" y="4529618"/>
            <a:ext cx="5607050" cy="3660775"/>
          </a:xfrm>
        </p:spPr>
        <p:txBody>
          <a:bodyPr/>
          <a:lstStyle/>
          <a:p>
            <a:pPr marL="170044" indent="-1700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7E656-0E97-4BB1-BF1D-BCBAE9C25D50}" type="slidenum">
              <a:rPr lang="en-US" smtClean="0"/>
              <a:t>52</a:t>
            </a:fld>
            <a:endParaRPr lang="en-US" dirty="0"/>
          </a:p>
        </p:txBody>
      </p:sp>
    </p:spTree>
    <p:extLst>
      <p:ext uri="{BB962C8B-B14F-4D97-AF65-F5344CB8AC3E}">
        <p14:creationId xmlns:p14="http://schemas.microsoft.com/office/powerpoint/2010/main" val="846981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7E656-0E97-4BB1-BF1D-BCBAE9C25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49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C3D6C-633A-AD5E-FF1D-71ACE7E7D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EEA1E-D722-48F1-BCCA-16AB6FB24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CCA97-DB20-036C-4134-04BF04D6F290}"/>
              </a:ext>
            </a:extLst>
          </p:cNvPr>
          <p:cNvSpPr>
            <a:spLocks noGrp="1"/>
          </p:cNvSpPr>
          <p:nvPr>
            <p:ph type="body" idx="1"/>
          </p:nvPr>
        </p:nvSpPr>
        <p:spPr>
          <a:xfrm>
            <a:off x="723370" y="4529618"/>
            <a:ext cx="5607050" cy="3660775"/>
          </a:xfrm>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1A6332E-BD07-1B80-1880-86C635F4574B}"/>
              </a:ext>
            </a:extLst>
          </p:cNvPr>
          <p:cNvSpPr>
            <a:spLocks noGrp="1"/>
          </p:cNvSpPr>
          <p:nvPr>
            <p:ph type="sldNum" sz="quarter" idx="10"/>
          </p:nvPr>
        </p:nvSpPr>
        <p:spPr/>
        <p:txBody>
          <a:bodyPr/>
          <a:lstStyle/>
          <a:p>
            <a:fld id="{B207E656-0E97-4BB1-BF1D-BCBAE9C25D50}" type="slidenum">
              <a:rPr lang="en-US" smtClean="0"/>
              <a:t>6</a:t>
            </a:fld>
            <a:endParaRPr lang="en-US" dirty="0"/>
          </a:p>
        </p:txBody>
      </p:sp>
    </p:spTree>
    <p:extLst>
      <p:ext uri="{BB962C8B-B14F-4D97-AF65-F5344CB8AC3E}">
        <p14:creationId xmlns:p14="http://schemas.microsoft.com/office/powerpoint/2010/main" val="281717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A8BE-4666-D968-583D-1797F8140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E1B02-D7EB-79F1-F64F-610AED74A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8B962-06AE-EC5B-2355-EA4FC310C34D}"/>
              </a:ext>
            </a:extLst>
          </p:cNvPr>
          <p:cNvSpPr>
            <a:spLocks noGrp="1"/>
          </p:cNvSpPr>
          <p:nvPr>
            <p:ph type="body" idx="1"/>
          </p:nvPr>
        </p:nvSpPr>
        <p:spPr>
          <a:xfrm>
            <a:off x="723370" y="4529618"/>
            <a:ext cx="5607050" cy="3660775"/>
          </a:xfrm>
        </p:spPr>
        <p:txBody>
          <a:bodyPr/>
          <a:lstStyle/>
          <a:p>
            <a:pPr marL="171450" indent="-171450">
              <a:buFont typeface="Arial" panose="020B0604020202020204" pitchFamily="34" charset="0"/>
              <a:buChar char="•"/>
            </a:pPr>
            <a:r>
              <a:rPr lang="en-US" dirty="0"/>
              <a:t>Newspaper still probably the safest</a:t>
            </a:r>
          </a:p>
        </p:txBody>
      </p:sp>
      <p:sp>
        <p:nvSpPr>
          <p:cNvPr id="4" name="Slide Number Placeholder 3">
            <a:extLst>
              <a:ext uri="{FF2B5EF4-FFF2-40B4-BE49-F238E27FC236}">
                <a16:creationId xmlns:a16="http://schemas.microsoft.com/office/drawing/2014/main" id="{986F3ADD-4DA0-E9AC-4D9B-C022580425EC}"/>
              </a:ext>
            </a:extLst>
          </p:cNvPr>
          <p:cNvSpPr>
            <a:spLocks noGrp="1"/>
          </p:cNvSpPr>
          <p:nvPr>
            <p:ph type="sldNum" sz="quarter" idx="10"/>
          </p:nvPr>
        </p:nvSpPr>
        <p:spPr/>
        <p:txBody>
          <a:bodyPr/>
          <a:lstStyle/>
          <a:p>
            <a:fld id="{B207E656-0E97-4BB1-BF1D-BCBAE9C25D50}" type="slidenum">
              <a:rPr lang="en-US" smtClean="0"/>
              <a:t>7</a:t>
            </a:fld>
            <a:endParaRPr lang="en-US" dirty="0"/>
          </a:p>
        </p:txBody>
      </p:sp>
    </p:spTree>
    <p:extLst>
      <p:ext uri="{BB962C8B-B14F-4D97-AF65-F5344CB8AC3E}">
        <p14:creationId xmlns:p14="http://schemas.microsoft.com/office/powerpoint/2010/main" val="222925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D28C5-6C40-CF83-0C33-26C9A349C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5539B-F862-D474-01E4-9EEAD225B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588C6-C102-314A-3882-2B165769DB69}"/>
              </a:ext>
            </a:extLst>
          </p:cNvPr>
          <p:cNvSpPr>
            <a:spLocks noGrp="1"/>
          </p:cNvSpPr>
          <p:nvPr>
            <p:ph type="body" idx="1"/>
          </p:nvPr>
        </p:nvSpPr>
        <p:spPr>
          <a:xfrm>
            <a:off x="723370" y="4529618"/>
            <a:ext cx="5607050" cy="3660775"/>
          </a:xfrm>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CECDA86-FA67-4AA8-1A40-E9A575D486A5}"/>
              </a:ext>
            </a:extLst>
          </p:cNvPr>
          <p:cNvSpPr>
            <a:spLocks noGrp="1"/>
          </p:cNvSpPr>
          <p:nvPr>
            <p:ph type="sldNum" sz="quarter" idx="10"/>
          </p:nvPr>
        </p:nvSpPr>
        <p:spPr/>
        <p:txBody>
          <a:bodyPr/>
          <a:lstStyle/>
          <a:p>
            <a:fld id="{B207E656-0E97-4BB1-BF1D-BCBAE9C25D50}" type="slidenum">
              <a:rPr lang="en-US" smtClean="0"/>
              <a:t>8</a:t>
            </a:fld>
            <a:endParaRPr lang="en-US" dirty="0"/>
          </a:p>
        </p:txBody>
      </p:sp>
    </p:spTree>
    <p:extLst>
      <p:ext uri="{BB962C8B-B14F-4D97-AF65-F5344CB8AC3E}">
        <p14:creationId xmlns:p14="http://schemas.microsoft.com/office/powerpoint/2010/main" val="3562542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222C-BD60-8391-C6E7-6DAB4A65D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FF995-27F5-7A06-B430-A98C90740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0B7EC-E658-09A1-79F7-C3B0A75E131B}"/>
              </a:ext>
            </a:extLst>
          </p:cNvPr>
          <p:cNvSpPr>
            <a:spLocks noGrp="1"/>
          </p:cNvSpPr>
          <p:nvPr>
            <p:ph type="body" idx="1"/>
          </p:nvPr>
        </p:nvSpPr>
        <p:spPr>
          <a:xfrm>
            <a:off x="723370" y="4529618"/>
            <a:ext cx="5607050" cy="3660775"/>
          </a:xfrm>
        </p:spPr>
        <p:txBody>
          <a:bodyPr/>
          <a:lstStyle/>
          <a:p>
            <a:pPr marL="171450" indent="-171450">
              <a:buFont typeface="Arial" panose="020B0604020202020204" pitchFamily="34" charset="0"/>
              <a:buChar char="•"/>
            </a:pPr>
            <a:r>
              <a:rPr lang="en-US" dirty="0"/>
              <a:t>Rural development loan</a:t>
            </a:r>
          </a:p>
          <a:p>
            <a:pPr marL="171450" indent="-171450">
              <a:buFont typeface="Arial" panose="020B0604020202020204" pitchFamily="34" charset="0"/>
              <a:buChar char="•"/>
            </a:pPr>
            <a:r>
              <a:rPr lang="en-US" dirty="0"/>
              <a:t>Other grants may require</a:t>
            </a:r>
          </a:p>
        </p:txBody>
      </p:sp>
      <p:sp>
        <p:nvSpPr>
          <p:cNvPr id="4" name="Slide Number Placeholder 3">
            <a:extLst>
              <a:ext uri="{FF2B5EF4-FFF2-40B4-BE49-F238E27FC236}">
                <a16:creationId xmlns:a16="http://schemas.microsoft.com/office/drawing/2014/main" id="{E55DBD1C-CFA8-5DA0-9EDE-21A84391BC8A}"/>
              </a:ext>
            </a:extLst>
          </p:cNvPr>
          <p:cNvSpPr>
            <a:spLocks noGrp="1"/>
          </p:cNvSpPr>
          <p:nvPr>
            <p:ph type="sldNum" sz="quarter" idx="10"/>
          </p:nvPr>
        </p:nvSpPr>
        <p:spPr/>
        <p:txBody>
          <a:bodyPr/>
          <a:lstStyle/>
          <a:p>
            <a:fld id="{B207E656-0E97-4BB1-BF1D-BCBAE9C25D50}" type="slidenum">
              <a:rPr lang="en-US" smtClean="0"/>
              <a:t>9</a:t>
            </a:fld>
            <a:endParaRPr lang="en-US" dirty="0"/>
          </a:p>
        </p:txBody>
      </p:sp>
    </p:spTree>
    <p:extLst>
      <p:ext uri="{BB962C8B-B14F-4D97-AF65-F5344CB8AC3E}">
        <p14:creationId xmlns:p14="http://schemas.microsoft.com/office/powerpoint/2010/main" val="240630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E85DB6-03B2-4C4B-BACF-2F6340747057}" type="datetime1">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782750" y="6476134"/>
            <a:ext cx="409250" cy="365125"/>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79397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0DE1D-3D04-47FC-8EB3-924E63ADABF3}" type="datetime1">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270249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87744-775C-42F6-9125-E03819A64763}" type="datetime1">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10389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00C98-E023-4372-BCA8-CE7E55326C1F}" type="datetime1">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733179" y="6356349"/>
            <a:ext cx="458821" cy="365125"/>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4315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D083E9-70DA-4618-AC74-CD315AC2CD75}" type="datetime1">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132682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4832FE-2A68-4D28-AC4B-AE001142262D}" type="datetime1">
              <a:rPr lang="en-US" smtClean="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62918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812DCC-7382-48EE-BD0E-AAFA5F2ACBCB}" type="datetime1">
              <a:rPr lang="en-US" smtClean="0"/>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424003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4180BC-3D90-4BE1-BDAD-5E4E3E2DA5E7}" type="datetime1">
              <a:rPr lang="en-US" smtClean="0"/>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808542" y="6356350"/>
            <a:ext cx="383458" cy="501650"/>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89501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1D177-8ACE-4100-AEDE-8EA1C350CB79}" type="datetime1">
              <a:rPr lang="en-US" smtClean="0"/>
              <a:t>10/29/2025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605098" y="6356349"/>
            <a:ext cx="458821" cy="365125"/>
          </a:xfrm>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53237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D6AB68-56EE-42BB-87F2-5C18B6F1A1E0}" type="datetime1">
              <a:rPr lang="en-US" smtClean="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99519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68D2D-0D92-40ED-BE71-FF61F587004C}" type="datetime1">
              <a:rPr lang="en-US" smtClean="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02BAE1-D57F-41CC-A6C7-4DD710F4FB32}" type="slidenum">
              <a:rPr lang="en-US" smtClean="0"/>
              <a:t>‹#›</a:t>
            </a:fld>
            <a:endParaRPr lang="en-US" dirty="0"/>
          </a:p>
        </p:txBody>
      </p:sp>
    </p:spTree>
    <p:extLst>
      <p:ext uri="{BB962C8B-B14F-4D97-AF65-F5344CB8AC3E}">
        <p14:creationId xmlns:p14="http://schemas.microsoft.com/office/powerpoint/2010/main" val="39328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F3B0E-51A8-46B7-8A3D-9EA213DD9909}" type="datetime1">
              <a:rPr lang="en-US" smtClean="0"/>
              <a:t>10/29/2025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771103" y="6479487"/>
            <a:ext cx="420897" cy="241340"/>
          </a:xfrm>
          <a:prstGeom prst="rect">
            <a:avLst/>
          </a:prstGeom>
        </p:spPr>
        <p:txBody>
          <a:bodyPr vert="horz" lIns="91440" tIns="45720" rIns="91440" bIns="45720" rtlCol="0" anchor="ctr"/>
          <a:lstStyle>
            <a:lvl1pPr algn="r">
              <a:defRPr sz="1200">
                <a:solidFill>
                  <a:schemeClr val="tx1">
                    <a:tint val="75000"/>
                  </a:schemeClr>
                </a:solidFill>
              </a:defRPr>
            </a:lvl1pPr>
          </a:lstStyle>
          <a:p>
            <a:fld id="{7502BAE1-D57F-41CC-A6C7-4DD710F4FB32}" type="slidenum">
              <a:rPr lang="en-US" smtClean="0"/>
              <a:t>‹#›</a:t>
            </a:fld>
            <a:endParaRPr lang="en-US" dirty="0"/>
          </a:p>
        </p:txBody>
      </p:sp>
      <p:pic>
        <p:nvPicPr>
          <p:cNvPr id="7" name="4080CD62-9021-4753-AFCE-3A52C413D9C2">
            <a:extLst>
              <a:ext uri="{FF2B5EF4-FFF2-40B4-BE49-F238E27FC236}">
                <a16:creationId xmlns:a16="http://schemas.microsoft.com/office/drawing/2014/main" id="{2322EEA6-15BA-47E5-ABCA-89066BC09578}"/>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1350206" y="6479487"/>
            <a:ext cx="420897" cy="24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5DBA0DF-744F-40EA-B40F-FF9400D5A126}"/>
              </a:ext>
            </a:extLst>
          </p:cNvPr>
          <p:cNvSpPr/>
          <p:nvPr/>
        </p:nvSpPr>
        <p:spPr>
          <a:xfrm>
            <a:off x="527604" y="223736"/>
            <a:ext cx="11136792" cy="198219"/>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2B31B9E-B2B7-4008-A07C-DAE258BB5C95}"/>
              </a:ext>
            </a:extLst>
          </p:cNvPr>
          <p:cNvSpPr/>
          <p:nvPr/>
        </p:nvSpPr>
        <p:spPr>
          <a:xfrm>
            <a:off x="527604" y="421955"/>
            <a:ext cx="11136792" cy="200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3518400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rgbClr val="1F4E76"/>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F4E76"/>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4E76"/>
          </a:solidFill>
          <a:latin typeface="Gill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4E76"/>
          </a:solidFill>
          <a:latin typeface="Gill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4E76"/>
          </a:solidFill>
          <a:latin typeface="Gill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4E76"/>
          </a:solidFill>
          <a:latin typeface="Gill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estwilsonutility.com/public-input-policy"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westwilsonutility.com/public-input-polic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0.jpg"/><Relationship Id="rId4" Type="http://schemas.openxmlformats.org/officeDocument/2006/relationships/hyperlink" Target="mailto:donscholes@taud.or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chemeClr val="accent1">
                    <a:lumMod val="50000"/>
                  </a:schemeClr>
                </a:solidFill>
              </a:rPr>
              <a:t>Utility Board Meetings</a:t>
            </a:r>
            <a:r>
              <a:rPr lang="en-US" b="1" dirty="0">
                <a:solidFill>
                  <a:schemeClr val="accent1">
                    <a:lumMod val="50000"/>
                  </a:schemeClr>
                </a:solidFill>
                <a:latin typeface="Gill sans"/>
              </a:rPr>
              <a:t>: </a:t>
            </a:r>
            <a:br>
              <a:rPr lang="en-US" b="1" dirty="0">
                <a:solidFill>
                  <a:schemeClr val="accent1">
                    <a:lumMod val="50000"/>
                  </a:schemeClr>
                </a:solidFill>
                <a:latin typeface="Gill sans"/>
              </a:rPr>
            </a:br>
            <a:r>
              <a:rPr lang="en-US" b="1" dirty="0">
                <a:solidFill>
                  <a:schemeClr val="accent1">
                    <a:lumMod val="50000"/>
                  </a:schemeClr>
                </a:solidFill>
                <a:latin typeface="Gill sans"/>
              </a:rPr>
              <a:t>Before, During, and After</a:t>
            </a:r>
          </a:p>
        </p:txBody>
      </p:sp>
      <p:sp>
        <p:nvSpPr>
          <p:cNvPr id="3" name="Subtitle 2"/>
          <p:cNvSpPr>
            <a:spLocks noGrp="1"/>
          </p:cNvSpPr>
          <p:nvPr>
            <p:ph type="subTitle" idx="1"/>
          </p:nvPr>
        </p:nvSpPr>
        <p:spPr>
          <a:xfrm>
            <a:off x="1524000" y="4013726"/>
            <a:ext cx="9144000" cy="2120163"/>
          </a:xfrm>
        </p:spPr>
        <p:txBody>
          <a:bodyPr>
            <a:normAutofit fontScale="92500" lnSpcReduction="10000"/>
          </a:bodyPr>
          <a:lstStyle/>
          <a:p>
            <a:pPr lvl="0"/>
            <a:r>
              <a:rPr lang="en-US" sz="2800" dirty="0">
                <a:solidFill>
                  <a:srgbClr val="5B9BD5">
                    <a:lumMod val="50000"/>
                  </a:srgbClr>
                </a:solidFill>
                <a:latin typeface="Gill sans"/>
              </a:rPr>
              <a:t>Don Scholes</a:t>
            </a:r>
          </a:p>
          <a:p>
            <a:pPr lvl="0"/>
            <a:r>
              <a:rPr lang="en-US" sz="2800" dirty="0">
                <a:solidFill>
                  <a:srgbClr val="5B9BD5">
                    <a:lumMod val="50000"/>
                  </a:srgbClr>
                </a:solidFill>
                <a:latin typeface="Gill sans"/>
              </a:rPr>
              <a:t>General Counsel</a:t>
            </a:r>
          </a:p>
          <a:p>
            <a:pPr lvl="0"/>
            <a:r>
              <a:rPr lang="en-US" sz="2800" dirty="0">
                <a:solidFill>
                  <a:srgbClr val="5B9BD5">
                    <a:lumMod val="50000"/>
                  </a:srgbClr>
                </a:solidFill>
                <a:latin typeface="Gill sans"/>
              </a:rPr>
              <a:t>Tennessee Association of Utility Districts</a:t>
            </a:r>
          </a:p>
          <a:p>
            <a:pPr lvl="0"/>
            <a:endParaRPr lang="en-US" sz="2800" dirty="0">
              <a:solidFill>
                <a:prstClr val="black"/>
              </a:solidFill>
              <a:latin typeface="Garamond" panose="02020404030301010803" pitchFamily="18" charset="0"/>
            </a:endParaRPr>
          </a:p>
          <a:p>
            <a:pPr lvl="0"/>
            <a:r>
              <a:rPr lang="en-US" sz="1800" dirty="0">
                <a:solidFill>
                  <a:srgbClr val="5B9BD5">
                    <a:lumMod val="50000"/>
                  </a:srgbClr>
                </a:solidFill>
                <a:latin typeface="Gill sans"/>
              </a:rPr>
              <a:t>©2025. Tennessee Association of Utility Districts</a:t>
            </a:r>
          </a:p>
          <a:p>
            <a:endParaRPr lang="en-US" sz="2800" dirty="0">
              <a:solidFill>
                <a:schemeClr val="accent1">
                  <a:lumMod val="50000"/>
                </a:schemeClr>
              </a:solidFill>
              <a:latin typeface="Gill sans"/>
            </a:endParaRPr>
          </a:p>
          <a:p>
            <a:endParaRPr lang="en-US" sz="2800" dirty="0">
              <a:solidFill>
                <a:schemeClr val="accent1">
                  <a:lumMod val="50000"/>
                </a:schemeClr>
              </a:solidFill>
              <a:latin typeface="Gill sans"/>
            </a:endParaRPr>
          </a:p>
          <a:p>
            <a:endParaRPr lang="en-US" sz="2800" dirty="0">
              <a:latin typeface="Garamond" panose="02020404030301010803" pitchFamily="18" charset="0"/>
            </a:endParaRPr>
          </a:p>
          <a:p>
            <a:endParaRPr lang="en-US" sz="28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7502BAE1-D57F-41CC-A6C7-4DD710F4FB32}" type="slidenum">
              <a:rPr lang="en-US" smtClean="0"/>
              <a:t>1</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241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What is a regular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10</a:t>
            </a:fld>
            <a:endParaRPr lang="en-US" dirty="0"/>
          </a:p>
        </p:txBody>
      </p:sp>
      <p:sp>
        <p:nvSpPr>
          <p:cNvPr id="3" name="Subtitle 2"/>
          <p:cNvSpPr>
            <a:spLocks noGrp="1"/>
          </p:cNvSpPr>
          <p:nvPr>
            <p:ph type="subTitle" idx="4294967295"/>
          </p:nvPr>
        </p:nvSpPr>
        <p:spPr>
          <a:xfrm>
            <a:off x="527604" y="2239963"/>
            <a:ext cx="11136792" cy="3717925"/>
          </a:xfrm>
        </p:spPr>
        <p:txBody>
          <a:bodyPr>
            <a:normAutofit/>
          </a:bodyPr>
          <a:lstStyle/>
          <a:p>
            <a:pPr marL="0" lvl="1" indent="0">
              <a:buNone/>
            </a:pPr>
            <a:r>
              <a:rPr lang="en-US" sz="3600" dirty="0">
                <a:solidFill>
                  <a:schemeClr val="accent1">
                    <a:lumMod val="50000"/>
                  </a:schemeClr>
                </a:solidFill>
                <a:latin typeface="Gill sans"/>
              </a:rPr>
              <a:t>A meeting previously scheduled by </a:t>
            </a:r>
          </a:p>
          <a:p>
            <a:pPr marL="0" lvl="1" indent="0">
              <a:buNone/>
            </a:pPr>
            <a:endParaRPr lang="en-US" sz="3600" dirty="0">
              <a:solidFill>
                <a:schemeClr val="accent1">
                  <a:lumMod val="50000"/>
                </a:schemeClr>
              </a:solidFill>
              <a:latin typeface="Gill sans"/>
            </a:endParaRPr>
          </a:p>
          <a:p>
            <a:pPr marL="1028700" lvl="2" indent="-571500"/>
            <a:r>
              <a:rPr lang="en-US" sz="3200" dirty="0">
                <a:solidFill>
                  <a:schemeClr val="accent1">
                    <a:lumMod val="50000"/>
                  </a:schemeClr>
                </a:solidFill>
                <a:latin typeface="Gill sans"/>
              </a:rPr>
              <a:t>Statute</a:t>
            </a:r>
          </a:p>
          <a:p>
            <a:pPr marL="1028700" lvl="2" indent="-571500"/>
            <a:r>
              <a:rPr lang="en-US" sz="3200" dirty="0">
                <a:solidFill>
                  <a:schemeClr val="accent1">
                    <a:lumMod val="50000"/>
                  </a:schemeClr>
                </a:solidFill>
                <a:latin typeface="Gill sans"/>
              </a:rPr>
              <a:t>Ordinance</a:t>
            </a:r>
          </a:p>
          <a:p>
            <a:pPr marL="1028700" lvl="2" indent="-571500"/>
            <a:r>
              <a:rPr lang="en-US" sz="3200" dirty="0">
                <a:solidFill>
                  <a:schemeClr val="accent1">
                    <a:lumMod val="50000"/>
                  </a:schemeClr>
                </a:solidFill>
                <a:latin typeface="Gill sans"/>
              </a:rPr>
              <a:t>Resolution</a:t>
            </a:r>
          </a:p>
          <a:p>
            <a:pPr marL="1028700" lvl="2" indent="-571500"/>
            <a:r>
              <a:rPr lang="en-US" sz="3200" dirty="0">
                <a:solidFill>
                  <a:schemeClr val="accent1">
                    <a:lumMod val="50000"/>
                  </a:schemeClr>
                </a:solidFill>
                <a:latin typeface="Gill sans"/>
              </a:rPr>
              <a:t>Bylaw</a:t>
            </a: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4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D642CD8-AEAE-5E63-9B36-BD210250E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C8879-5F5C-B4A0-D1E3-912B05FC3DF0}"/>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rPr>
              <a:t>New Pre-Meeting Notice Requirements</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DD74C8CA-8F59-1626-1973-9450C45C1A61}"/>
              </a:ext>
            </a:extLst>
          </p:cNvPr>
          <p:cNvSpPr>
            <a:spLocks noGrp="1"/>
          </p:cNvSpPr>
          <p:nvPr>
            <p:ph type="sldNum" sz="quarter" idx="12"/>
          </p:nvPr>
        </p:nvSpPr>
        <p:spPr/>
        <p:txBody>
          <a:bodyPr/>
          <a:lstStyle/>
          <a:p>
            <a:fld id="{7502BAE1-D57F-41CC-A6C7-4DD710F4FB32}" type="slidenum">
              <a:rPr lang="en-US" smtClean="0"/>
              <a:t>11</a:t>
            </a:fld>
            <a:endParaRPr lang="en-US" dirty="0"/>
          </a:p>
        </p:txBody>
      </p:sp>
      <p:sp>
        <p:nvSpPr>
          <p:cNvPr id="3" name="Subtitle 2">
            <a:extLst>
              <a:ext uri="{FF2B5EF4-FFF2-40B4-BE49-F238E27FC236}">
                <a16:creationId xmlns:a16="http://schemas.microsoft.com/office/drawing/2014/main" id="{837B63A9-511C-7793-8B7A-8095221CD0E6}"/>
              </a:ext>
            </a:extLst>
          </p:cNvPr>
          <p:cNvSpPr>
            <a:spLocks noGrp="1"/>
          </p:cNvSpPr>
          <p:nvPr>
            <p:ph type="subTitle" idx="4294967295"/>
          </p:nvPr>
        </p:nvSpPr>
        <p:spPr>
          <a:xfrm>
            <a:off x="527604" y="2239963"/>
            <a:ext cx="11136792" cy="4501079"/>
          </a:xfrm>
        </p:spPr>
        <p:txBody>
          <a:bodyPr>
            <a:normAutofit/>
          </a:bodyPr>
          <a:lstStyle/>
          <a:p>
            <a:pPr marL="457200" lvl="1" indent="-457200"/>
            <a:r>
              <a:rPr lang="en-US" sz="3200" dirty="0">
                <a:solidFill>
                  <a:schemeClr val="accent1">
                    <a:lumMod val="50000"/>
                  </a:schemeClr>
                </a:solidFill>
              </a:rPr>
              <a:t>If a utility board requires a member of the public to give prior notice of desire to make comments  on agenda items, notice for the meeting </a:t>
            </a:r>
            <a:r>
              <a:rPr lang="en-US" sz="3200" dirty="0">
                <a:solidFill>
                  <a:schemeClr val="accent2">
                    <a:lumMod val="50000"/>
                  </a:schemeClr>
                </a:solidFill>
              </a:rPr>
              <a:t>“shall indicate the manner in which a person may indicate the person's desire to provide public comment at the meeting”</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rPr>
              <a:t>Effective May 5, 2025, utility board must make the agenda for its meeting in a publicly accessible place at least 48 hours before board meeting – utility’s website counts</a:t>
            </a:r>
          </a:p>
          <a:p>
            <a:pPr marL="0" lvl="1" indent="0" algn="ctr">
              <a:buNone/>
            </a:pPr>
            <a:endParaRPr lang="en-US" sz="1800" dirty="0">
              <a:solidFill>
                <a:schemeClr val="accent1">
                  <a:lumMod val="50000"/>
                </a:schemeClr>
              </a:solidFill>
              <a:hlinkClick r:id="rId3"/>
            </a:endParaRPr>
          </a:p>
          <a:p>
            <a:pPr marL="914400" lvl="2" indent="-457200"/>
            <a:endParaRPr lang="en-US" sz="2800" dirty="0">
              <a:solidFill>
                <a:schemeClr val="accent1">
                  <a:lumMod val="50000"/>
                </a:schemeClr>
              </a:solidFill>
            </a:endParaRPr>
          </a:p>
          <a:p>
            <a:pPr marL="4572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AE35B18A-5B28-FD0C-9628-F6C2AB30BE45}"/>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D8B993-4B37-C64F-53F0-BD06BCB7EA19}"/>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5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C36A03F-F93C-31EE-1FC7-CFFDE9E69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0670D-6A7B-0FFB-FC84-B759C812EA1D}"/>
              </a:ext>
            </a:extLst>
          </p:cNvPr>
          <p:cNvSpPr>
            <a:spLocks noGrp="1"/>
          </p:cNvSpPr>
          <p:nvPr>
            <p:ph type="title"/>
          </p:nvPr>
        </p:nvSpPr>
        <p:spPr>
          <a:xfrm>
            <a:off x="527604" y="1211614"/>
            <a:ext cx="11136792" cy="4721345"/>
          </a:xfrm>
        </p:spPr>
        <p:txBody>
          <a:bodyPr>
            <a:noAutofit/>
          </a:bodyPr>
          <a:lstStyle/>
          <a:p>
            <a:r>
              <a:rPr lang="en-US" sz="3200" b="1" dirty="0">
                <a:solidFill>
                  <a:schemeClr val="accent1">
                    <a:lumMod val="50000"/>
                  </a:schemeClr>
                </a:solidFill>
                <a:latin typeface="Gill sans"/>
              </a:rPr>
              <a:t>MILCROFTON UTILITY DISTRICT – NOTICE OF MONTHLY MEETING </a:t>
            </a:r>
            <a:br>
              <a:rPr lang="en-US" sz="2800" dirty="0">
                <a:solidFill>
                  <a:schemeClr val="accent1">
                    <a:lumMod val="50000"/>
                  </a:schemeClr>
                </a:solidFill>
                <a:latin typeface="Gill sans"/>
              </a:rPr>
            </a:br>
            <a:br>
              <a:rPr lang="en-US" sz="2800" dirty="0">
                <a:solidFill>
                  <a:schemeClr val="accent1">
                    <a:lumMod val="50000"/>
                  </a:schemeClr>
                </a:solidFill>
                <a:latin typeface="Gill sans"/>
              </a:rPr>
            </a:br>
            <a:r>
              <a:rPr lang="en-US" sz="3200" dirty="0">
                <a:solidFill>
                  <a:schemeClr val="accent1">
                    <a:lumMod val="50000"/>
                  </a:schemeClr>
                </a:solidFill>
                <a:latin typeface="Gill sans"/>
              </a:rPr>
              <a:t>The Board of Commissioners of </a:t>
            </a:r>
            <a:r>
              <a:rPr lang="en-US" sz="3200" dirty="0" err="1">
                <a:solidFill>
                  <a:schemeClr val="accent1">
                    <a:lumMod val="50000"/>
                  </a:schemeClr>
                </a:solidFill>
                <a:latin typeface="Gill sans"/>
              </a:rPr>
              <a:t>Milcrofton</a:t>
            </a:r>
            <a:r>
              <a:rPr lang="en-US" sz="3200" dirty="0">
                <a:solidFill>
                  <a:schemeClr val="accent1">
                    <a:lumMod val="50000"/>
                  </a:schemeClr>
                </a:solidFill>
                <a:latin typeface="Gill sans"/>
              </a:rPr>
              <a:t> Utility District is held at 9:00 am on the fourth Wednesday of each month, unless otherwise scheduled at the District's office. The public is invited to attend. </a:t>
            </a:r>
            <a:r>
              <a:rPr lang="en-US" sz="3200" dirty="0">
                <a:solidFill>
                  <a:schemeClr val="accent2">
                    <a:lumMod val="50000"/>
                  </a:schemeClr>
                </a:solidFill>
                <a:latin typeface="Gill sans"/>
              </a:rPr>
              <a:t>Any member of the public who desires to comment on matters relevant to the agenda during the public comment period must contact the General Manager, Mike Jones, by 4:00 pm the fourth Tuesday of each month…</a:t>
            </a:r>
          </a:p>
        </p:txBody>
      </p:sp>
      <p:sp>
        <p:nvSpPr>
          <p:cNvPr id="4" name="Slide Number Placeholder 3">
            <a:extLst>
              <a:ext uri="{FF2B5EF4-FFF2-40B4-BE49-F238E27FC236}">
                <a16:creationId xmlns:a16="http://schemas.microsoft.com/office/drawing/2014/main" id="{EE2B8F91-B9CB-B92B-3008-62A9E73EFB06}"/>
              </a:ext>
            </a:extLst>
          </p:cNvPr>
          <p:cNvSpPr>
            <a:spLocks noGrp="1"/>
          </p:cNvSpPr>
          <p:nvPr>
            <p:ph type="sldNum" sz="quarter" idx="12"/>
          </p:nvPr>
        </p:nvSpPr>
        <p:spPr/>
        <p:txBody>
          <a:bodyPr/>
          <a:lstStyle/>
          <a:p>
            <a:fld id="{7502BAE1-D57F-41CC-A6C7-4DD710F4FB32}" type="slidenum">
              <a:rPr lang="en-US" smtClean="0"/>
              <a:t>12</a:t>
            </a:fld>
            <a:endParaRPr lang="en-US" dirty="0"/>
          </a:p>
        </p:txBody>
      </p:sp>
      <p:sp>
        <p:nvSpPr>
          <p:cNvPr id="6" name="Rectangle 5">
            <a:extLst>
              <a:ext uri="{FF2B5EF4-FFF2-40B4-BE49-F238E27FC236}">
                <a16:creationId xmlns:a16="http://schemas.microsoft.com/office/drawing/2014/main" id="{E20093CA-3C79-FF26-924A-894CA7BD1ECB}"/>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51DEA6-AA69-15C3-DFC2-706A7F8FD240}"/>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3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32DC6BFB-EC47-3C97-F16A-DDAB35DFA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17BE5-E6C5-D45F-2AF9-C2257B9B0685}"/>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rPr>
              <a:t>Other Notice Issues</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A5DA2E1B-32B3-F0A4-3E51-CF08F9EAA7AE}"/>
              </a:ext>
            </a:extLst>
          </p:cNvPr>
          <p:cNvSpPr>
            <a:spLocks noGrp="1"/>
          </p:cNvSpPr>
          <p:nvPr>
            <p:ph type="sldNum" sz="quarter" idx="12"/>
          </p:nvPr>
        </p:nvSpPr>
        <p:spPr/>
        <p:txBody>
          <a:bodyPr/>
          <a:lstStyle/>
          <a:p>
            <a:fld id="{7502BAE1-D57F-41CC-A6C7-4DD710F4FB32}" type="slidenum">
              <a:rPr lang="en-US" smtClean="0"/>
              <a:t>13</a:t>
            </a:fld>
            <a:endParaRPr lang="en-US" dirty="0"/>
          </a:p>
        </p:txBody>
      </p:sp>
      <p:sp>
        <p:nvSpPr>
          <p:cNvPr id="3" name="Subtitle 2">
            <a:extLst>
              <a:ext uri="{FF2B5EF4-FFF2-40B4-BE49-F238E27FC236}">
                <a16:creationId xmlns:a16="http://schemas.microsoft.com/office/drawing/2014/main" id="{C3C7B6E8-3A69-BE26-40AE-CC60D9751582}"/>
              </a:ext>
            </a:extLst>
          </p:cNvPr>
          <p:cNvSpPr>
            <a:spLocks noGrp="1"/>
          </p:cNvSpPr>
          <p:nvPr>
            <p:ph type="subTitle" idx="4294967295"/>
          </p:nvPr>
        </p:nvSpPr>
        <p:spPr>
          <a:xfrm>
            <a:off x="527604" y="2239963"/>
            <a:ext cx="11136792" cy="4501079"/>
          </a:xfrm>
        </p:spPr>
        <p:txBody>
          <a:bodyPr>
            <a:normAutofit/>
          </a:bodyPr>
          <a:lstStyle/>
          <a:p>
            <a:pPr marL="457200" lvl="1" indent="-457200"/>
            <a:r>
              <a:rPr lang="en-US" sz="3200" dirty="0">
                <a:solidFill>
                  <a:schemeClr val="accent1">
                    <a:lumMod val="50000"/>
                  </a:schemeClr>
                </a:solidFill>
              </a:rPr>
              <a:t>Utility district must give public 14 days notice of meeting at which it selects 3 nominees to submit to County Mayor to fill vacancy</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rPr>
              <a:t>Recessed meeting notice – AG Opinion 07-30 says:</a:t>
            </a:r>
          </a:p>
          <a:p>
            <a:pPr marL="457200" lvl="2" indent="0">
              <a:buNone/>
            </a:pPr>
            <a:endParaRPr lang="en-US" sz="2800" dirty="0">
              <a:solidFill>
                <a:schemeClr val="accent1">
                  <a:lumMod val="50000"/>
                </a:schemeClr>
              </a:solidFill>
            </a:endParaRPr>
          </a:p>
          <a:p>
            <a:pPr marL="457200" lvl="2" indent="0">
              <a:buNone/>
            </a:pPr>
            <a:r>
              <a:rPr lang="en-US" sz="2800" dirty="0">
                <a:solidFill>
                  <a:schemeClr val="accent2">
                    <a:lumMod val="50000"/>
                  </a:schemeClr>
                </a:solidFill>
              </a:rPr>
              <a:t>Thus, we are of the opinion that the Board would have had to give “adequate public notice” as to when the meeting was to be reconvened”</a:t>
            </a:r>
          </a:p>
          <a:p>
            <a:pPr marL="914400" lvl="2" indent="-457200"/>
            <a:endParaRPr lang="en-US" sz="2800" dirty="0">
              <a:solidFill>
                <a:schemeClr val="accent1">
                  <a:lumMod val="50000"/>
                </a:schemeClr>
              </a:solidFill>
            </a:endParaRPr>
          </a:p>
          <a:p>
            <a:pPr marL="457200" lvl="1" indent="-457200"/>
            <a:endParaRPr lang="en-US" sz="3200" dirty="0">
              <a:solidFill>
                <a:schemeClr val="accent1">
                  <a:lumMod val="50000"/>
                </a:schemeClr>
              </a:solidFill>
            </a:endParaRPr>
          </a:p>
          <a:p>
            <a:pPr marL="457200" lvl="1" indent="-457200"/>
            <a:endParaRPr lang="en-US" sz="1800" dirty="0">
              <a:solidFill>
                <a:schemeClr val="accent1">
                  <a:lumMod val="50000"/>
                </a:schemeClr>
              </a:solidFill>
            </a:endParaRPr>
          </a:p>
          <a:p>
            <a:pPr marL="914400" lvl="2" indent="-457200"/>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4572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2F3407A-5457-467C-D6B6-DEB12219BC5F}"/>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70DEE6C-692A-BDD6-789E-5CE58E5F0D91}"/>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7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81F558D6-7AB2-1CD4-F26E-6ACAD401F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D01B8-C000-CCA4-0430-80F97ED39F5E}"/>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rPr>
              <a:t>Board Member Preparation</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1EFB6603-CC47-F251-0C5A-F0472DB3015D}"/>
              </a:ext>
            </a:extLst>
          </p:cNvPr>
          <p:cNvSpPr>
            <a:spLocks noGrp="1"/>
          </p:cNvSpPr>
          <p:nvPr>
            <p:ph type="sldNum" sz="quarter" idx="12"/>
          </p:nvPr>
        </p:nvSpPr>
        <p:spPr/>
        <p:txBody>
          <a:bodyPr/>
          <a:lstStyle/>
          <a:p>
            <a:fld id="{7502BAE1-D57F-41CC-A6C7-4DD710F4FB32}" type="slidenum">
              <a:rPr lang="en-US" smtClean="0"/>
              <a:t>14</a:t>
            </a:fld>
            <a:endParaRPr lang="en-US" dirty="0"/>
          </a:p>
        </p:txBody>
      </p:sp>
      <p:sp>
        <p:nvSpPr>
          <p:cNvPr id="3" name="Subtitle 2">
            <a:extLst>
              <a:ext uri="{FF2B5EF4-FFF2-40B4-BE49-F238E27FC236}">
                <a16:creationId xmlns:a16="http://schemas.microsoft.com/office/drawing/2014/main" id="{D0D310A7-2811-94EF-631F-8B156AA5C95F}"/>
              </a:ext>
            </a:extLst>
          </p:cNvPr>
          <p:cNvSpPr>
            <a:spLocks noGrp="1"/>
          </p:cNvSpPr>
          <p:nvPr>
            <p:ph type="subTitle" idx="4294967295"/>
          </p:nvPr>
        </p:nvSpPr>
        <p:spPr>
          <a:xfrm>
            <a:off x="527604" y="2333300"/>
            <a:ext cx="11136792" cy="3922842"/>
          </a:xfrm>
        </p:spPr>
        <p:txBody>
          <a:bodyPr>
            <a:normAutofit/>
          </a:bodyPr>
          <a:lstStyle/>
          <a:p>
            <a:pPr marL="514350" lvl="2" indent="-457200"/>
            <a:r>
              <a:rPr lang="en-US" sz="3200" dirty="0">
                <a:solidFill>
                  <a:schemeClr val="accent1">
                    <a:lumMod val="50000"/>
                  </a:schemeClr>
                </a:solidFill>
              </a:rPr>
              <a:t>Establishing the meeting agenda</a:t>
            </a:r>
          </a:p>
          <a:p>
            <a:pPr marL="57150" lvl="2" indent="0">
              <a:buNone/>
            </a:pPr>
            <a:endParaRPr lang="en-US" sz="1800" dirty="0">
              <a:solidFill>
                <a:schemeClr val="accent1">
                  <a:lumMod val="50000"/>
                </a:schemeClr>
              </a:solidFill>
            </a:endParaRPr>
          </a:p>
          <a:p>
            <a:pPr marL="971550" lvl="3" indent="-457200"/>
            <a:r>
              <a:rPr lang="en-US" sz="2800" dirty="0">
                <a:solidFill>
                  <a:schemeClr val="accent1">
                    <a:lumMod val="50000"/>
                  </a:schemeClr>
                </a:solidFill>
              </a:rPr>
              <a:t>Who prepares and/or approves the agenda</a:t>
            </a:r>
          </a:p>
          <a:p>
            <a:pPr marL="514350" lvl="3" indent="0">
              <a:buNone/>
            </a:pPr>
            <a:endParaRPr lang="en-US" dirty="0">
              <a:solidFill>
                <a:schemeClr val="accent1">
                  <a:lumMod val="50000"/>
                </a:schemeClr>
              </a:solidFill>
            </a:endParaRPr>
          </a:p>
          <a:p>
            <a:pPr marL="971550" lvl="3" indent="-457200"/>
            <a:r>
              <a:rPr lang="en-US" sz="2800" dirty="0">
                <a:solidFill>
                  <a:schemeClr val="accent1">
                    <a:lumMod val="50000"/>
                  </a:schemeClr>
                </a:solidFill>
              </a:rPr>
              <a:t>Who can add items to agenda</a:t>
            </a:r>
          </a:p>
          <a:p>
            <a:pPr marL="457200" lvl="2" indent="0">
              <a:buNone/>
            </a:pPr>
            <a:endParaRPr lang="en-US" sz="1800" dirty="0">
              <a:solidFill>
                <a:schemeClr val="accent1">
                  <a:lumMod val="50000"/>
                </a:schemeClr>
              </a:solidFill>
            </a:endParaRPr>
          </a:p>
          <a:p>
            <a:pPr marL="457200" lvl="2" indent="-457200"/>
            <a:r>
              <a:rPr lang="en-US" sz="3200" dirty="0">
                <a:solidFill>
                  <a:schemeClr val="accent1">
                    <a:lumMod val="50000"/>
                  </a:schemeClr>
                </a:solidFill>
              </a:rPr>
              <a:t>Establishing who has authority to change regular dates for board meetings and schedule special meetings</a:t>
            </a:r>
          </a:p>
          <a:p>
            <a:pPr marL="457200" lvl="1" indent="-457200"/>
            <a:endParaRPr lang="en-US" sz="1800" dirty="0">
              <a:solidFill>
                <a:schemeClr val="accent1">
                  <a:lumMod val="50000"/>
                </a:schemeClr>
              </a:solidFill>
            </a:endParaRPr>
          </a:p>
          <a:p>
            <a:pPr marL="914400" lvl="2" indent="-457200"/>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4572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05C1BA68-8616-8291-D0CE-8E5284F0715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C6A00F1-6356-4245-57BE-00F5CD3191D2}"/>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6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2DAADCD-9E6C-BC74-9693-DE151E2D0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6E6C5-08A3-10D0-2272-F6340728FE46}"/>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rPr>
              <a:t>Board Member Preparation</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B854E68B-41B6-98DA-EC27-C5B92B490F0C}"/>
              </a:ext>
            </a:extLst>
          </p:cNvPr>
          <p:cNvSpPr>
            <a:spLocks noGrp="1"/>
          </p:cNvSpPr>
          <p:nvPr>
            <p:ph type="sldNum" sz="quarter" idx="12"/>
          </p:nvPr>
        </p:nvSpPr>
        <p:spPr/>
        <p:txBody>
          <a:bodyPr/>
          <a:lstStyle/>
          <a:p>
            <a:fld id="{7502BAE1-D57F-41CC-A6C7-4DD710F4FB32}" type="slidenum">
              <a:rPr lang="en-US" smtClean="0"/>
              <a:t>15</a:t>
            </a:fld>
            <a:endParaRPr lang="en-US" dirty="0"/>
          </a:p>
        </p:txBody>
      </p:sp>
      <p:sp>
        <p:nvSpPr>
          <p:cNvPr id="3" name="Subtitle 2">
            <a:extLst>
              <a:ext uri="{FF2B5EF4-FFF2-40B4-BE49-F238E27FC236}">
                <a16:creationId xmlns:a16="http://schemas.microsoft.com/office/drawing/2014/main" id="{01543DE4-6502-58E1-2310-3D03F02B992D}"/>
              </a:ext>
            </a:extLst>
          </p:cNvPr>
          <p:cNvSpPr>
            <a:spLocks noGrp="1"/>
          </p:cNvSpPr>
          <p:nvPr>
            <p:ph type="subTitle" idx="4294967295"/>
          </p:nvPr>
        </p:nvSpPr>
        <p:spPr>
          <a:xfrm>
            <a:off x="527604" y="2239284"/>
            <a:ext cx="11136792" cy="3922842"/>
          </a:xfrm>
        </p:spPr>
        <p:txBody>
          <a:bodyPr>
            <a:normAutofit/>
          </a:bodyPr>
          <a:lstStyle/>
          <a:p>
            <a:pPr marL="457200" lvl="2" indent="0">
              <a:buNone/>
            </a:pPr>
            <a:endParaRPr lang="en-US" sz="3000" dirty="0">
              <a:solidFill>
                <a:schemeClr val="accent1">
                  <a:lumMod val="50000"/>
                </a:schemeClr>
              </a:solidFill>
            </a:endParaRPr>
          </a:p>
          <a:p>
            <a:pPr marL="457200" lvl="2" indent="-457200"/>
            <a:r>
              <a:rPr lang="en-US" sz="3500" dirty="0">
                <a:solidFill>
                  <a:schemeClr val="accent1">
                    <a:lumMod val="50000"/>
                  </a:schemeClr>
                </a:solidFill>
              </a:rPr>
              <a:t>Providing board members packets with information related to agenda items</a:t>
            </a:r>
          </a:p>
          <a:p>
            <a:pPr marL="914400" lvl="2" indent="-457200"/>
            <a:endParaRPr lang="en-US" sz="3000" dirty="0">
              <a:solidFill>
                <a:schemeClr val="accent1">
                  <a:lumMod val="50000"/>
                </a:schemeClr>
              </a:solidFill>
            </a:endParaRPr>
          </a:p>
          <a:p>
            <a:pPr marL="457200" lvl="2" indent="-457200"/>
            <a:r>
              <a:rPr lang="en-US" sz="3500" dirty="0">
                <a:solidFill>
                  <a:schemeClr val="accent1">
                    <a:lumMod val="50000"/>
                  </a:schemeClr>
                </a:solidFill>
              </a:rPr>
              <a:t>Be careful with emails</a:t>
            </a:r>
            <a:endParaRPr lang="en-US" sz="3200" dirty="0">
              <a:solidFill>
                <a:schemeClr val="accent1">
                  <a:lumMod val="50000"/>
                </a:schemeClr>
              </a:solidFill>
            </a:endParaRPr>
          </a:p>
          <a:p>
            <a:pPr marL="457200" lvl="1" indent="-457200"/>
            <a:endParaRPr lang="en-US" sz="1800" dirty="0">
              <a:solidFill>
                <a:schemeClr val="accent1">
                  <a:lumMod val="50000"/>
                </a:schemeClr>
              </a:solidFill>
            </a:endParaRPr>
          </a:p>
          <a:p>
            <a:pPr marL="914400" lvl="2" indent="-457200"/>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4572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AACDE1F9-2E21-05A0-FD16-79BEE8D1FA96}"/>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1283F1A-3074-364A-B321-E0E07CC6CE54}"/>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04" y="989698"/>
            <a:ext cx="11136792" cy="1253717"/>
          </a:xfrm>
        </p:spPr>
        <p:txBody>
          <a:bodyPr>
            <a:noAutofit/>
          </a:bodyPr>
          <a:lstStyle/>
          <a:p>
            <a:r>
              <a:rPr lang="en-US" dirty="0">
                <a:solidFill>
                  <a:schemeClr val="accent1">
                    <a:lumMod val="50000"/>
                  </a:schemeClr>
                </a:solidFill>
              </a:rPr>
              <a:t>Can </a:t>
            </a:r>
            <a:r>
              <a:rPr lang="en-US" dirty="0">
                <a:solidFill>
                  <a:schemeClr val="accent1">
                    <a:lumMod val="50000"/>
                  </a:schemeClr>
                </a:solidFill>
                <a:latin typeface="Gill sans"/>
              </a:rPr>
              <a:t>a meeting of a committee created by </a:t>
            </a:r>
            <a:r>
              <a:rPr lang="en-US" dirty="0">
                <a:solidFill>
                  <a:schemeClr val="accent1">
                    <a:lumMod val="50000"/>
                  </a:schemeClr>
                </a:solidFill>
              </a:rPr>
              <a:t>a utility board </a:t>
            </a:r>
            <a:r>
              <a:rPr lang="en-US" dirty="0">
                <a:solidFill>
                  <a:schemeClr val="accent1">
                    <a:lumMod val="50000"/>
                  </a:schemeClr>
                </a:solidFill>
                <a:latin typeface="Gill sans"/>
              </a:rPr>
              <a:t>be a public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16</a:t>
            </a:fld>
            <a:endParaRPr lang="en-US" dirty="0"/>
          </a:p>
        </p:txBody>
      </p:sp>
      <p:sp>
        <p:nvSpPr>
          <p:cNvPr id="3" name="Subtitle 2"/>
          <p:cNvSpPr>
            <a:spLocks noGrp="1"/>
          </p:cNvSpPr>
          <p:nvPr>
            <p:ph type="subTitle" idx="4294967295"/>
          </p:nvPr>
        </p:nvSpPr>
        <p:spPr>
          <a:xfrm>
            <a:off x="527604" y="2716836"/>
            <a:ext cx="11136792" cy="3900235"/>
          </a:xfrm>
        </p:spPr>
        <p:txBody>
          <a:bodyPr>
            <a:normAutofit/>
          </a:bodyPr>
          <a:lstStyle/>
          <a:p>
            <a:pPr marL="0" lvl="0" indent="0">
              <a:buNone/>
            </a:pPr>
            <a:r>
              <a:rPr lang="en-US" sz="3200" dirty="0"/>
              <a:t>Yes, when the following two tests </a:t>
            </a:r>
            <a:r>
              <a:rPr lang="en-US" sz="3200"/>
              <a:t>are met:</a:t>
            </a:r>
            <a:endParaRPr lang="en-US" sz="3200" dirty="0"/>
          </a:p>
          <a:p>
            <a:pPr marL="0" lvl="0" indent="0">
              <a:buNone/>
            </a:pPr>
            <a:endParaRPr lang="en-US" dirty="0"/>
          </a:p>
          <a:p>
            <a:pPr marL="971550" lvl="1" indent="-514350">
              <a:buFont typeface="+mj-lt"/>
              <a:buAutoNum type="arabicParenR"/>
            </a:pPr>
            <a:r>
              <a:rPr lang="en-US" sz="2800" dirty="0"/>
              <a:t>Authority and origin of committee created by utility board action</a:t>
            </a:r>
          </a:p>
          <a:p>
            <a:pPr marL="971550" lvl="1" indent="-514350">
              <a:buFont typeface="+mj-lt"/>
              <a:buAutoNum type="arabicParenR"/>
            </a:pPr>
            <a:endParaRPr lang="en-US" sz="2800" dirty="0"/>
          </a:p>
          <a:p>
            <a:pPr marL="971550" lvl="1" indent="-514350">
              <a:buFont typeface="+mj-lt"/>
              <a:buAutoNum type="arabicParenR"/>
            </a:pPr>
            <a:r>
              <a:rPr lang="en-US" sz="2800" dirty="0"/>
              <a:t>Committee members have the </a:t>
            </a:r>
            <a:r>
              <a:rPr lang="en-US" sz="2800" dirty="0">
                <a:solidFill>
                  <a:schemeClr val="accent2">
                    <a:lumMod val="50000"/>
                  </a:schemeClr>
                </a:solidFill>
              </a:rPr>
              <a:t>authority to make decisions or recommendations on policy or administration affecting the conduct of utility business</a:t>
            </a: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1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F382CBA-83BB-2CCA-B99C-246B2BE93D5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C0C21FC-BCE8-9DD2-928D-0B6BA2E84CBB}"/>
              </a:ext>
            </a:extLst>
          </p:cNvPr>
          <p:cNvSpPr>
            <a:spLocks noGrp="1"/>
          </p:cNvSpPr>
          <p:nvPr>
            <p:ph type="title"/>
          </p:nvPr>
        </p:nvSpPr>
        <p:spPr>
          <a:xfrm>
            <a:off x="838200" y="740113"/>
            <a:ext cx="10515600" cy="906125"/>
          </a:xfrm>
        </p:spPr>
        <p:txBody>
          <a:bodyPr/>
          <a:lstStyle/>
          <a:p>
            <a:pPr algn="ctr"/>
            <a:endParaRPr lang="en-US" dirty="0">
              <a:solidFill>
                <a:schemeClr val="accent1">
                  <a:lumMod val="50000"/>
                </a:schemeClr>
              </a:solidFill>
              <a:latin typeface="Gill sans"/>
            </a:endParaRPr>
          </a:p>
        </p:txBody>
      </p:sp>
      <p:sp>
        <p:nvSpPr>
          <p:cNvPr id="3" name="Subtitle 2">
            <a:extLst>
              <a:ext uri="{FF2B5EF4-FFF2-40B4-BE49-F238E27FC236}">
                <a16:creationId xmlns:a16="http://schemas.microsoft.com/office/drawing/2014/main" id="{80774DEB-FC4A-6743-538E-5F06D898E4DB}"/>
              </a:ext>
            </a:extLst>
          </p:cNvPr>
          <p:cNvSpPr>
            <a:spLocks noGrp="1"/>
          </p:cNvSpPr>
          <p:nvPr>
            <p:ph idx="1"/>
          </p:nvPr>
        </p:nvSpPr>
        <p:spPr>
          <a:xfrm>
            <a:off x="838200" y="2524419"/>
            <a:ext cx="10515600" cy="3209838"/>
          </a:xfrm>
        </p:spPr>
        <p:txBody>
          <a:bodyPr>
            <a:normAutofit/>
          </a:bodyPr>
          <a:lstStyle/>
          <a:p>
            <a:pPr marL="0" indent="0">
              <a:buNone/>
            </a:pPr>
            <a:endParaRPr lang="en-US" dirty="0">
              <a:latin typeface="Garamond" panose="02020404030301010803" pitchFamily="18" charset="0"/>
            </a:endParaRPr>
          </a:p>
          <a:p>
            <a:pPr marL="0" indent="0" algn="ctr">
              <a:buNone/>
            </a:pPr>
            <a:r>
              <a:rPr lang="en-US" sz="9600" b="1" dirty="0">
                <a:solidFill>
                  <a:schemeClr val="accent2"/>
                </a:solidFill>
              </a:rPr>
              <a:t>D U R I N G</a:t>
            </a:r>
          </a:p>
          <a:p>
            <a:endParaRPr lang="en-US" sz="2800"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4527F4FD-A325-2AB7-4203-575C4668F7CF}"/>
              </a:ext>
            </a:extLst>
          </p:cNvPr>
          <p:cNvSpPr>
            <a:spLocks noGrp="1"/>
          </p:cNvSpPr>
          <p:nvPr>
            <p:ph type="sldNum" sz="quarter" idx="12"/>
          </p:nvPr>
        </p:nvSpPr>
        <p:spPr/>
        <p:txBody>
          <a:bodyPr/>
          <a:lstStyle/>
          <a:p>
            <a:fld id="{7502BAE1-D57F-41CC-A6C7-4DD710F4FB32}" type="slidenum">
              <a:rPr lang="en-US" smtClean="0"/>
              <a:t>17</a:t>
            </a:fld>
            <a:endParaRPr lang="en-US" dirty="0"/>
          </a:p>
        </p:txBody>
      </p:sp>
      <p:sp>
        <p:nvSpPr>
          <p:cNvPr id="6" name="Rectangle 5">
            <a:extLst>
              <a:ext uri="{FF2B5EF4-FFF2-40B4-BE49-F238E27FC236}">
                <a16:creationId xmlns:a16="http://schemas.microsoft.com/office/drawing/2014/main" id="{07B5C62D-DC4F-CBC8-6950-A540E4ACA385}"/>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EBCCB47-0785-0CA5-55D0-1E0EF3A5EBBC}"/>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82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Attending Utility Board Meetings Electronically</a:t>
            </a:r>
          </a:p>
        </p:txBody>
      </p:sp>
      <p:sp>
        <p:nvSpPr>
          <p:cNvPr id="4" name="Slide Number Placeholder 3"/>
          <p:cNvSpPr>
            <a:spLocks noGrp="1"/>
          </p:cNvSpPr>
          <p:nvPr>
            <p:ph type="sldNum" sz="quarter" idx="12"/>
          </p:nvPr>
        </p:nvSpPr>
        <p:spPr/>
        <p:txBody>
          <a:bodyPr/>
          <a:lstStyle/>
          <a:p>
            <a:fld id="{7502BAE1-D57F-41CC-A6C7-4DD710F4FB32}" type="slidenum">
              <a:rPr lang="en-US" smtClean="0"/>
              <a:t>18</a:t>
            </a:fld>
            <a:endParaRPr lang="en-US" dirty="0"/>
          </a:p>
        </p:txBody>
      </p:sp>
      <p:sp>
        <p:nvSpPr>
          <p:cNvPr id="3" name="Subtitle 2"/>
          <p:cNvSpPr>
            <a:spLocks noGrp="1"/>
          </p:cNvSpPr>
          <p:nvPr>
            <p:ph type="subTitle" idx="4294967295"/>
          </p:nvPr>
        </p:nvSpPr>
        <p:spPr>
          <a:xfrm>
            <a:off x="527604" y="2461227"/>
            <a:ext cx="11136792" cy="4155844"/>
          </a:xfrm>
        </p:spPr>
        <p:txBody>
          <a:bodyPr>
            <a:normAutofit fontScale="92500" lnSpcReduction="10000"/>
          </a:bodyPr>
          <a:lstStyle/>
          <a:p>
            <a:pPr marL="457200" lvl="1" indent="-457200"/>
            <a:r>
              <a:rPr lang="en-US" sz="3500" dirty="0">
                <a:latin typeface="Gill sans"/>
              </a:rPr>
              <a:t>Utility board members cannot attend meetings by elec</a:t>
            </a:r>
            <a:r>
              <a:rPr lang="en-US" sz="3500" dirty="0"/>
              <a:t>tronic means</a:t>
            </a:r>
            <a:endParaRPr lang="en-US" sz="3500" dirty="0">
              <a:latin typeface="Gill sans"/>
            </a:endParaRPr>
          </a:p>
          <a:p>
            <a:pPr marL="0" lvl="1" indent="0">
              <a:buNone/>
            </a:pPr>
            <a:endParaRPr lang="en-US" sz="1800" b="1" dirty="0">
              <a:solidFill>
                <a:schemeClr val="accent2">
                  <a:lumMod val="50000"/>
                </a:schemeClr>
              </a:solidFill>
              <a:latin typeface="Gill sans"/>
            </a:endParaRPr>
          </a:p>
          <a:p>
            <a:pPr marL="457200" lvl="1" indent="-457200"/>
            <a:r>
              <a:rPr lang="en-US" sz="3500" dirty="0">
                <a:solidFill>
                  <a:schemeClr val="accent1">
                    <a:lumMod val="50000"/>
                  </a:schemeClr>
                </a:solidFill>
                <a:latin typeface="Gill sans"/>
              </a:rPr>
              <a:t>Who can?</a:t>
            </a:r>
          </a:p>
          <a:p>
            <a:pPr marL="0" lvl="1" indent="0">
              <a:buNone/>
            </a:pPr>
            <a:endParaRPr lang="en-US" sz="1800" dirty="0">
              <a:solidFill>
                <a:schemeClr val="accent1">
                  <a:lumMod val="50000"/>
                </a:schemeClr>
              </a:solidFill>
              <a:latin typeface="Gill sans"/>
            </a:endParaRPr>
          </a:p>
          <a:p>
            <a:pPr marL="914400" lvl="2" indent="-457200"/>
            <a:r>
              <a:rPr lang="en-US" sz="3000" dirty="0">
                <a:solidFill>
                  <a:schemeClr val="accent1">
                    <a:lumMod val="50000"/>
                  </a:schemeClr>
                </a:solidFill>
                <a:latin typeface="Gill sans"/>
              </a:rPr>
              <a:t>Boards and commissions of state government</a:t>
            </a:r>
          </a:p>
          <a:p>
            <a:pPr marL="457200" lvl="2" indent="0">
              <a:buNone/>
            </a:pPr>
            <a:endParaRPr lang="en-US" sz="1800" dirty="0">
              <a:solidFill>
                <a:schemeClr val="accent1">
                  <a:lumMod val="50000"/>
                </a:schemeClr>
              </a:solidFill>
              <a:latin typeface="Gill sans"/>
            </a:endParaRPr>
          </a:p>
          <a:p>
            <a:pPr marL="914400" lvl="2" indent="-457200"/>
            <a:r>
              <a:rPr lang="en-US" sz="3000" dirty="0">
                <a:solidFill>
                  <a:schemeClr val="accent1">
                    <a:lumMod val="50000"/>
                  </a:schemeClr>
                </a:solidFill>
                <a:latin typeface="Gill sans"/>
              </a:rPr>
              <a:t>Emergency communications district board of directors</a:t>
            </a:r>
          </a:p>
          <a:p>
            <a:pPr marL="914400" lvl="2" indent="-457200"/>
            <a:endParaRPr lang="en-US" sz="1900" dirty="0">
              <a:solidFill>
                <a:schemeClr val="accent1">
                  <a:lumMod val="50000"/>
                </a:schemeClr>
              </a:solidFill>
              <a:latin typeface="Gill sans"/>
            </a:endParaRPr>
          </a:p>
          <a:p>
            <a:pPr marL="914400" lvl="2" indent="-457200"/>
            <a:r>
              <a:rPr lang="en-US" sz="3000" dirty="0">
                <a:solidFill>
                  <a:schemeClr val="accent1">
                    <a:lumMod val="50000"/>
                  </a:schemeClr>
                </a:solidFill>
                <a:latin typeface="Gill sans"/>
              </a:rPr>
              <a:t>Members of county </a:t>
            </a:r>
            <a:r>
              <a:rPr lang="en-US" sz="3000" dirty="0">
                <a:solidFill>
                  <a:schemeClr val="accent1">
                    <a:lumMod val="50000"/>
                  </a:schemeClr>
                </a:solidFill>
              </a:rPr>
              <a:t>c</a:t>
            </a:r>
            <a:r>
              <a:rPr lang="en-US" sz="3000" dirty="0">
                <a:solidFill>
                  <a:schemeClr val="accent1">
                    <a:lumMod val="50000"/>
                  </a:schemeClr>
                </a:solidFill>
                <a:latin typeface="Gill sans"/>
              </a:rPr>
              <a:t>ommissions and city </a:t>
            </a:r>
            <a:r>
              <a:rPr lang="en-US" sz="3000" dirty="0">
                <a:solidFill>
                  <a:schemeClr val="accent1">
                    <a:lumMod val="50000"/>
                  </a:schemeClr>
                </a:solidFill>
              </a:rPr>
              <a:t>l</a:t>
            </a:r>
            <a:r>
              <a:rPr lang="en-US" sz="3000" dirty="0">
                <a:solidFill>
                  <a:schemeClr val="accent1">
                    <a:lumMod val="50000"/>
                  </a:schemeClr>
                </a:solidFill>
                <a:latin typeface="Gill sans"/>
              </a:rPr>
              <a:t>egislative </a:t>
            </a:r>
            <a:r>
              <a:rPr lang="en-US" sz="3000" dirty="0">
                <a:solidFill>
                  <a:schemeClr val="accent1">
                    <a:lumMod val="50000"/>
                  </a:schemeClr>
                </a:solidFill>
              </a:rPr>
              <a:t>b</a:t>
            </a:r>
            <a:r>
              <a:rPr lang="en-US" sz="3000" dirty="0">
                <a:solidFill>
                  <a:schemeClr val="accent1">
                    <a:lumMod val="50000"/>
                  </a:schemeClr>
                </a:solidFill>
                <a:latin typeface="Gill sans"/>
              </a:rPr>
              <a:t>odies for limite</a:t>
            </a:r>
            <a:r>
              <a:rPr lang="en-US" sz="3000" dirty="0">
                <a:solidFill>
                  <a:schemeClr val="accent1">
                    <a:lumMod val="50000"/>
                  </a:schemeClr>
                </a:solidFill>
              </a:rPr>
              <a:t>d reasons</a:t>
            </a:r>
            <a:endParaRPr lang="en-US" sz="3000" dirty="0">
              <a:solidFill>
                <a:schemeClr val="accent1">
                  <a:lumMod val="50000"/>
                </a:schemeClr>
              </a:solidFill>
              <a:latin typeface="Gill sans"/>
            </a:endParaRPr>
          </a:p>
          <a:p>
            <a:pPr marL="457200" lvl="2" indent="0">
              <a:buNone/>
            </a:pPr>
            <a:endParaRPr lang="en-US" sz="31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FA6685FE-3AA1-9047-BE70-45256540C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5111C-12F5-B5E3-31D1-515DDF01A9F8}"/>
              </a:ext>
            </a:extLst>
          </p:cNvPr>
          <p:cNvSpPr>
            <a:spLocks noGrp="1"/>
          </p:cNvSpPr>
          <p:nvPr>
            <p:ph type="title"/>
          </p:nvPr>
        </p:nvSpPr>
        <p:spPr>
          <a:xfrm>
            <a:off x="527604" y="885117"/>
            <a:ext cx="11136792" cy="1201160"/>
          </a:xfrm>
        </p:spPr>
        <p:txBody>
          <a:bodyPr>
            <a:noAutofit/>
          </a:bodyPr>
          <a:lstStyle/>
          <a:p>
            <a:r>
              <a:rPr lang="en-US" dirty="0">
                <a:solidFill>
                  <a:schemeClr val="accent1">
                    <a:lumMod val="50000"/>
                  </a:schemeClr>
                </a:solidFill>
              </a:rPr>
              <a:t>Establish Rules for Conduct of Board Meetings</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09F6F931-FAF3-1602-925F-8152CE5364D6}"/>
              </a:ext>
            </a:extLst>
          </p:cNvPr>
          <p:cNvSpPr>
            <a:spLocks noGrp="1"/>
          </p:cNvSpPr>
          <p:nvPr>
            <p:ph type="sldNum" sz="quarter" idx="12"/>
          </p:nvPr>
        </p:nvSpPr>
        <p:spPr/>
        <p:txBody>
          <a:bodyPr/>
          <a:lstStyle/>
          <a:p>
            <a:fld id="{7502BAE1-D57F-41CC-A6C7-4DD710F4FB32}" type="slidenum">
              <a:rPr lang="en-US" smtClean="0"/>
              <a:t>19</a:t>
            </a:fld>
            <a:endParaRPr lang="en-US" dirty="0"/>
          </a:p>
        </p:txBody>
      </p:sp>
      <p:sp>
        <p:nvSpPr>
          <p:cNvPr id="3" name="Subtitle 2">
            <a:extLst>
              <a:ext uri="{FF2B5EF4-FFF2-40B4-BE49-F238E27FC236}">
                <a16:creationId xmlns:a16="http://schemas.microsoft.com/office/drawing/2014/main" id="{2FD1B914-BC03-8188-13D8-0ABFE38BF34C}"/>
              </a:ext>
            </a:extLst>
          </p:cNvPr>
          <p:cNvSpPr>
            <a:spLocks noGrp="1"/>
          </p:cNvSpPr>
          <p:nvPr>
            <p:ph type="subTitle" idx="4294967295"/>
          </p:nvPr>
        </p:nvSpPr>
        <p:spPr>
          <a:xfrm>
            <a:off x="527604" y="2352794"/>
            <a:ext cx="11136792" cy="4264277"/>
          </a:xfrm>
        </p:spPr>
        <p:txBody>
          <a:bodyPr>
            <a:normAutofit/>
          </a:bodyPr>
          <a:lstStyle/>
          <a:p>
            <a:pPr marL="457200" lvl="2" indent="-457200"/>
            <a:r>
              <a:rPr lang="en-US" sz="3200" dirty="0">
                <a:solidFill>
                  <a:schemeClr val="accent1">
                    <a:lumMod val="50000"/>
                  </a:schemeClr>
                </a:solidFill>
                <a:latin typeface="Gill sans"/>
              </a:rPr>
              <a:t>Generally, enabling legislation </a:t>
            </a:r>
            <a:r>
              <a:rPr lang="en-US" sz="3200" dirty="0">
                <a:solidFill>
                  <a:schemeClr val="accent1">
                    <a:lumMod val="50000"/>
                  </a:schemeClr>
                </a:solidFill>
              </a:rPr>
              <a:t>allows utility boards to rules for conduct of business at board meetings</a:t>
            </a:r>
          </a:p>
          <a:p>
            <a:pPr marL="0" lvl="2" indent="0">
              <a:buNone/>
            </a:pPr>
            <a:endParaRPr lang="en-US" sz="1600" dirty="0">
              <a:solidFill>
                <a:schemeClr val="accent1">
                  <a:lumMod val="50000"/>
                </a:schemeClr>
              </a:solidFill>
            </a:endParaRPr>
          </a:p>
          <a:p>
            <a:pPr marL="914400" lvl="3" indent="-457200"/>
            <a:r>
              <a:rPr lang="en-US" sz="3000" dirty="0">
                <a:solidFill>
                  <a:schemeClr val="accent1">
                    <a:lumMod val="50000"/>
                  </a:schemeClr>
                </a:solidFill>
                <a:latin typeface="Gill sans"/>
              </a:rPr>
              <a:t>Utility districts – </a:t>
            </a:r>
            <a:r>
              <a:rPr lang="en-US" sz="3000" dirty="0">
                <a:solidFill>
                  <a:schemeClr val="accent2">
                    <a:lumMod val="50000"/>
                  </a:schemeClr>
                </a:solidFill>
                <a:latin typeface="Gill sans"/>
              </a:rPr>
              <a:t>“Board has authority to m</a:t>
            </a:r>
            <a:r>
              <a:rPr lang="en-US" sz="3000" dirty="0">
                <a:solidFill>
                  <a:schemeClr val="accent2">
                    <a:lumMod val="50000"/>
                  </a:schemeClr>
                </a:solidFill>
              </a:rPr>
              <a:t>ake all needful rules, regulations and bylaws for…the conduct of the…the board”</a:t>
            </a:r>
          </a:p>
          <a:p>
            <a:pPr marL="914400" lvl="3" indent="-457200"/>
            <a:endParaRPr lang="en-US" sz="3000" dirty="0">
              <a:solidFill>
                <a:schemeClr val="accent1">
                  <a:lumMod val="50000"/>
                </a:schemeClr>
              </a:solidFill>
            </a:endParaRPr>
          </a:p>
          <a:p>
            <a:pPr marL="914400" lvl="3" indent="-457200"/>
            <a:r>
              <a:rPr lang="en-US" sz="3000" dirty="0">
                <a:solidFill>
                  <a:schemeClr val="accent1">
                    <a:lumMod val="50000"/>
                  </a:schemeClr>
                </a:solidFill>
              </a:rPr>
              <a:t>Anderson County Water Authority (created by private act) – </a:t>
            </a:r>
            <a:r>
              <a:rPr lang="en-US" sz="3000" dirty="0">
                <a:solidFill>
                  <a:schemeClr val="accent2">
                    <a:lumMod val="50000"/>
                  </a:schemeClr>
                </a:solidFill>
              </a:rPr>
              <a:t>“[T]he board of directors shall establish its own rules of procedure”</a:t>
            </a:r>
          </a:p>
          <a:p>
            <a:pPr marL="457200" lvl="3" indent="0">
              <a:buNone/>
            </a:pPr>
            <a:endParaRPr lang="en-US" sz="3000" dirty="0">
              <a:solidFill>
                <a:schemeClr val="accent1">
                  <a:lumMod val="50000"/>
                </a:schemeClr>
              </a:solidFill>
            </a:endParaRPr>
          </a:p>
          <a:p>
            <a:pPr marL="457200" lvl="2" indent="-457200"/>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B5DCBE79-7739-CDB1-542C-9E934CDF36C0}"/>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8C61B2-0C8D-F1D6-5FEB-5ED008A4E9D1}"/>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24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264060-A07E-4871-828C-0E24FDB2B3F4}"/>
              </a:ext>
            </a:extLst>
          </p:cNvPr>
          <p:cNvSpPr>
            <a:spLocks noGrp="1"/>
          </p:cNvSpPr>
          <p:nvPr>
            <p:ph type="title"/>
          </p:nvPr>
        </p:nvSpPr>
        <p:spPr>
          <a:xfrm>
            <a:off x="838200" y="740113"/>
            <a:ext cx="10515600" cy="906125"/>
          </a:xfrm>
        </p:spPr>
        <p:txBody>
          <a:bodyPr/>
          <a:lstStyle/>
          <a:p>
            <a:pPr algn="ctr"/>
            <a:endParaRPr lang="en-US" dirty="0">
              <a:solidFill>
                <a:schemeClr val="accent1">
                  <a:lumMod val="50000"/>
                </a:schemeClr>
              </a:solidFill>
              <a:latin typeface="Gill sans"/>
            </a:endParaRPr>
          </a:p>
        </p:txBody>
      </p:sp>
      <p:sp>
        <p:nvSpPr>
          <p:cNvPr id="3" name="Subtitle 2"/>
          <p:cNvSpPr>
            <a:spLocks noGrp="1"/>
          </p:cNvSpPr>
          <p:nvPr>
            <p:ph idx="1"/>
          </p:nvPr>
        </p:nvSpPr>
        <p:spPr>
          <a:xfrm>
            <a:off x="838200" y="2524419"/>
            <a:ext cx="10515600" cy="3209838"/>
          </a:xfrm>
        </p:spPr>
        <p:txBody>
          <a:bodyPr>
            <a:normAutofit/>
          </a:bodyPr>
          <a:lstStyle/>
          <a:p>
            <a:pPr marL="0" indent="0">
              <a:buNone/>
            </a:pPr>
            <a:endParaRPr lang="en-US" dirty="0">
              <a:latin typeface="Garamond" panose="02020404030301010803" pitchFamily="18" charset="0"/>
            </a:endParaRPr>
          </a:p>
          <a:p>
            <a:pPr marL="0" indent="0" algn="ctr">
              <a:buNone/>
            </a:pPr>
            <a:r>
              <a:rPr lang="en-US" sz="9600" b="1" dirty="0">
                <a:solidFill>
                  <a:schemeClr val="accent2"/>
                </a:solidFill>
              </a:rPr>
              <a:t>B E F O R E</a:t>
            </a:r>
          </a:p>
          <a:p>
            <a:endParaRPr lang="en-US" sz="2800"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7502BAE1-D57F-41CC-A6C7-4DD710F4FB32}" type="slidenum">
              <a:rPr lang="en-US" smtClean="0"/>
              <a:t>2</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47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5FED34D-4E14-5FCE-BFBE-09D5C0217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1DF9E-0871-7399-1209-06CD764E7029}"/>
              </a:ext>
            </a:extLst>
          </p:cNvPr>
          <p:cNvSpPr>
            <a:spLocks noGrp="1"/>
          </p:cNvSpPr>
          <p:nvPr>
            <p:ph type="title"/>
          </p:nvPr>
        </p:nvSpPr>
        <p:spPr>
          <a:xfrm>
            <a:off x="527604" y="1060115"/>
            <a:ext cx="11136792" cy="1201160"/>
          </a:xfrm>
        </p:spPr>
        <p:txBody>
          <a:bodyPr>
            <a:noAutofit/>
          </a:bodyPr>
          <a:lstStyle/>
          <a:p>
            <a:r>
              <a:rPr lang="en-US" dirty="0">
                <a:solidFill>
                  <a:schemeClr val="accent1">
                    <a:lumMod val="50000"/>
                  </a:schemeClr>
                </a:solidFill>
              </a:rPr>
              <a:t>Establish Rules for Conduct of Board Meetings</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3FAAD6BA-8803-4A3E-505C-24F110DF6C13}"/>
              </a:ext>
            </a:extLst>
          </p:cNvPr>
          <p:cNvSpPr>
            <a:spLocks noGrp="1"/>
          </p:cNvSpPr>
          <p:nvPr>
            <p:ph type="sldNum" sz="quarter" idx="12"/>
          </p:nvPr>
        </p:nvSpPr>
        <p:spPr/>
        <p:txBody>
          <a:bodyPr/>
          <a:lstStyle/>
          <a:p>
            <a:fld id="{7502BAE1-D57F-41CC-A6C7-4DD710F4FB32}" type="slidenum">
              <a:rPr lang="en-US" smtClean="0"/>
              <a:t>20</a:t>
            </a:fld>
            <a:endParaRPr lang="en-US" dirty="0"/>
          </a:p>
        </p:txBody>
      </p:sp>
      <p:sp>
        <p:nvSpPr>
          <p:cNvPr id="3" name="Subtitle 2">
            <a:extLst>
              <a:ext uri="{FF2B5EF4-FFF2-40B4-BE49-F238E27FC236}">
                <a16:creationId xmlns:a16="http://schemas.microsoft.com/office/drawing/2014/main" id="{529A9ABF-0A10-5A5C-06DC-2AE6822AEA2B}"/>
              </a:ext>
            </a:extLst>
          </p:cNvPr>
          <p:cNvSpPr>
            <a:spLocks noGrp="1"/>
          </p:cNvSpPr>
          <p:nvPr>
            <p:ph type="subTitle" idx="4294967295"/>
          </p:nvPr>
        </p:nvSpPr>
        <p:spPr>
          <a:xfrm>
            <a:off x="527604" y="2352794"/>
            <a:ext cx="11136792" cy="4264277"/>
          </a:xfrm>
        </p:spPr>
        <p:txBody>
          <a:bodyPr>
            <a:normAutofit/>
          </a:bodyPr>
          <a:lstStyle/>
          <a:p>
            <a:pPr marL="0" lvl="2" indent="0">
              <a:buNone/>
            </a:pPr>
            <a:endParaRPr lang="en-US" sz="1600" dirty="0">
              <a:solidFill>
                <a:schemeClr val="accent1">
                  <a:lumMod val="50000"/>
                </a:schemeClr>
              </a:solidFill>
            </a:endParaRPr>
          </a:p>
          <a:p>
            <a:pPr marL="914400" lvl="3" indent="-457200"/>
            <a:r>
              <a:rPr lang="en-US" sz="3000" dirty="0">
                <a:solidFill>
                  <a:schemeClr val="accent1">
                    <a:lumMod val="50000"/>
                  </a:schemeClr>
                </a:solidFill>
                <a:latin typeface="Gill sans"/>
              </a:rPr>
              <a:t>County Boards of Public Utilities – </a:t>
            </a:r>
            <a:r>
              <a:rPr lang="en-US" sz="3000" dirty="0">
                <a:solidFill>
                  <a:schemeClr val="accent2">
                    <a:lumMod val="50000"/>
                  </a:schemeClr>
                </a:solidFill>
                <a:latin typeface="Gill sans"/>
              </a:rPr>
              <a:t>“The board shall establish its own rules of procedure</a:t>
            </a:r>
            <a:r>
              <a:rPr lang="en-US" sz="3000" dirty="0">
                <a:solidFill>
                  <a:schemeClr val="accent2">
                    <a:lumMod val="50000"/>
                  </a:schemeClr>
                </a:solidFill>
              </a:rPr>
              <a:t>”</a:t>
            </a:r>
          </a:p>
          <a:p>
            <a:pPr marL="914400" lvl="3" indent="-457200"/>
            <a:endParaRPr lang="en-US" sz="3000" dirty="0">
              <a:solidFill>
                <a:schemeClr val="accent2">
                  <a:lumMod val="50000"/>
                </a:schemeClr>
              </a:solidFill>
            </a:endParaRPr>
          </a:p>
          <a:p>
            <a:pPr marL="914400" lvl="3" indent="-457200"/>
            <a:r>
              <a:rPr lang="en-US" sz="3000" dirty="0">
                <a:solidFill>
                  <a:schemeClr val="accent1">
                    <a:lumMod val="50000"/>
                  </a:schemeClr>
                </a:solidFill>
              </a:rPr>
              <a:t>Municipal Energy Authority – </a:t>
            </a:r>
            <a:r>
              <a:rPr lang="en-US" sz="3000" dirty="0">
                <a:solidFill>
                  <a:schemeClr val="accent2">
                    <a:lumMod val="50000"/>
                  </a:schemeClr>
                </a:solidFill>
              </a:rPr>
              <a:t>“Adoption of bylaws for the conduct of the business of the board”</a:t>
            </a:r>
          </a:p>
          <a:p>
            <a:pPr marL="457200" lvl="3" indent="0">
              <a:buNone/>
            </a:pPr>
            <a:endParaRPr lang="en-US" sz="3000" dirty="0">
              <a:solidFill>
                <a:schemeClr val="accent2">
                  <a:lumMod val="50000"/>
                </a:schemeClr>
              </a:solidFill>
            </a:endParaRPr>
          </a:p>
          <a:p>
            <a:pPr marL="914400" lvl="3" indent="-457200"/>
            <a:r>
              <a:rPr lang="en-US" sz="3000" dirty="0">
                <a:solidFill>
                  <a:schemeClr val="accent1">
                    <a:lumMod val="50000"/>
                  </a:schemeClr>
                </a:solidFill>
              </a:rPr>
              <a:t>Municipal Utility Boards – Check your own enabling laws or acts</a:t>
            </a:r>
            <a:endParaRPr lang="en-US" sz="3000" dirty="0">
              <a:solidFill>
                <a:schemeClr val="accent2">
                  <a:lumMod val="50000"/>
                </a:schemeClr>
              </a:solidFill>
            </a:endParaRPr>
          </a:p>
          <a:p>
            <a:pPr marL="457200" lvl="2" indent="-457200"/>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009B809C-329A-B1F5-C971-CAA61317CB25}"/>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EFC27F-6FC6-2C04-4596-77535ECD766B}"/>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20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3E75C7F2-4760-6297-87B5-58DC246EE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88EF0-E883-D309-41CF-13BA77B60D7A}"/>
              </a:ext>
            </a:extLst>
          </p:cNvPr>
          <p:cNvSpPr>
            <a:spLocks noGrp="1"/>
          </p:cNvSpPr>
          <p:nvPr>
            <p:ph type="title"/>
          </p:nvPr>
        </p:nvSpPr>
        <p:spPr>
          <a:xfrm>
            <a:off x="527604" y="935221"/>
            <a:ext cx="11136792" cy="1201160"/>
          </a:xfrm>
        </p:spPr>
        <p:txBody>
          <a:bodyPr>
            <a:noAutofit/>
          </a:bodyPr>
          <a:lstStyle/>
          <a:p>
            <a:r>
              <a:rPr lang="en-US" dirty="0">
                <a:solidFill>
                  <a:schemeClr val="accent1">
                    <a:lumMod val="50000"/>
                  </a:schemeClr>
                </a:solidFill>
              </a:rPr>
              <a:t>Role and Duties of Presiding Officer</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8AAB0B8A-E6B8-6776-CA66-31AEB2CD269C}"/>
              </a:ext>
            </a:extLst>
          </p:cNvPr>
          <p:cNvSpPr>
            <a:spLocks noGrp="1"/>
          </p:cNvSpPr>
          <p:nvPr>
            <p:ph type="sldNum" sz="quarter" idx="12"/>
          </p:nvPr>
        </p:nvSpPr>
        <p:spPr/>
        <p:txBody>
          <a:bodyPr/>
          <a:lstStyle/>
          <a:p>
            <a:fld id="{7502BAE1-D57F-41CC-A6C7-4DD710F4FB32}" type="slidenum">
              <a:rPr lang="en-US" smtClean="0"/>
              <a:t>21</a:t>
            </a:fld>
            <a:endParaRPr lang="en-US" dirty="0"/>
          </a:p>
        </p:txBody>
      </p:sp>
      <p:sp>
        <p:nvSpPr>
          <p:cNvPr id="3" name="Subtitle 2">
            <a:extLst>
              <a:ext uri="{FF2B5EF4-FFF2-40B4-BE49-F238E27FC236}">
                <a16:creationId xmlns:a16="http://schemas.microsoft.com/office/drawing/2014/main" id="{11C37AC4-BF87-DC5A-FAFC-71C090815015}"/>
              </a:ext>
            </a:extLst>
          </p:cNvPr>
          <p:cNvSpPr>
            <a:spLocks noGrp="1"/>
          </p:cNvSpPr>
          <p:nvPr>
            <p:ph type="subTitle" idx="4294967295"/>
          </p:nvPr>
        </p:nvSpPr>
        <p:spPr>
          <a:xfrm>
            <a:off x="527604" y="2453002"/>
            <a:ext cx="11136792" cy="3684751"/>
          </a:xfrm>
        </p:spPr>
        <p:txBody>
          <a:bodyPr>
            <a:normAutofit lnSpcReduction="10000"/>
          </a:bodyPr>
          <a:lstStyle/>
          <a:p>
            <a:pPr marL="457200" lvl="2" indent="-457200"/>
            <a:r>
              <a:rPr lang="en-US" sz="3800" dirty="0">
                <a:solidFill>
                  <a:schemeClr val="accent1">
                    <a:lumMod val="50000"/>
                  </a:schemeClr>
                </a:solidFill>
              </a:rPr>
              <a:t>Designate presiding officer</a:t>
            </a:r>
          </a:p>
          <a:p>
            <a:pPr marL="457200" lvl="2" indent="-457200"/>
            <a:endParaRPr lang="en-US" sz="3200" dirty="0">
              <a:solidFill>
                <a:schemeClr val="accent1">
                  <a:lumMod val="50000"/>
                </a:schemeClr>
              </a:solidFill>
            </a:endParaRPr>
          </a:p>
          <a:p>
            <a:pPr marL="914400" lvl="3" indent="-457200"/>
            <a:r>
              <a:rPr lang="en-US" sz="3000" dirty="0">
                <a:solidFill>
                  <a:schemeClr val="accent1">
                    <a:lumMod val="50000"/>
                  </a:schemeClr>
                </a:solidFill>
              </a:rPr>
              <a:t>Open meeting</a:t>
            </a:r>
          </a:p>
          <a:p>
            <a:pPr marL="457200" lvl="3" indent="0">
              <a:buNone/>
            </a:pPr>
            <a:endParaRPr lang="en-US" sz="3000" dirty="0">
              <a:solidFill>
                <a:schemeClr val="accent1">
                  <a:lumMod val="50000"/>
                </a:schemeClr>
              </a:solidFill>
            </a:endParaRPr>
          </a:p>
          <a:p>
            <a:pPr marL="914400" lvl="3" indent="-457200"/>
            <a:r>
              <a:rPr lang="en-US" sz="3000" dirty="0">
                <a:solidFill>
                  <a:schemeClr val="accent1">
                    <a:lumMod val="50000"/>
                  </a:schemeClr>
                </a:solidFill>
              </a:rPr>
              <a:t>Control debate and moving through the agenda</a:t>
            </a:r>
          </a:p>
          <a:p>
            <a:pPr marL="457200" lvl="3" indent="0">
              <a:buNone/>
            </a:pPr>
            <a:endParaRPr lang="en-US" sz="3000" dirty="0">
              <a:solidFill>
                <a:schemeClr val="accent1">
                  <a:lumMod val="50000"/>
                </a:schemeClr>
              </a:solidFill>
            </a:endParaRPr>
          </a:p>
          <a:p>
            <a:pPr marL="914400" lvl="3" indent="-457200"/>
            <a:r>
              <a:rPr lang="en-US" sz="3000" dirty="0">
                <a:solidFill>
                  <a:schemeClr val="accent1">
                    <a:lumMod val="50000"/>
                  </a:schemeClr>
                </a:solidFill>
              </a:rPr>
              <a:t>Responsible for seeing proper motions are made and votes are taken</a:t>
            </a:r>
          </a:p>
          <a:p>
            <a:pPr marL="914400" lvl="3" indent="-457200"/>
            <a:endParaRPr lang="en-US" sz="3000" dirty="0">
              <a:solidFill>
                <a:schemeClr val="accent1">
                  <a:lumMod val="50000"/>
                </a:schemeClr>
              </a:solidFill>
            </a:endParaRPr>
          </a:p>
          <a:p>
            <a:pPr marL="0" lvl="2" indent="0">
              <a:buNone/>
            </a:pPr>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0" lvl="2" indent="0">
              <a:buNone/>
            </a:pPr>
            <a:endParaRPr lang="en-US" sz="1600" dirty="0">
              <a:solidFill>
                <a:schemeClr val="accent1">
                  <a:lumMod val="50000"/>
                </a:schemeClr>
              </a:solidFill>
            </a:endParaRPr>
          </a:p>
          <a:p>
            <a:pPr marL="457200" lvl="2" indent="-457200"/>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B33D29BB-C152-FB59-6378-E68513CF5940}"/>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11480FD-1AC5-5421-561A-5AB8B7FC421E}"/>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268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136824DC-FB5A-57F9-03E4-2C3C9684D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F497A-8206-3228-A9B2-37FAC2DD0810}"/>
              </a:ext>
            </a:extLst>
          </p:cNvPr>
          <p:cNvSpPr>
            <a:spLocks noGrp="1"/>
          </p:cNvSpPr>
          <p:nvPr>
            <p:ph type="title"/>
          </p:nvPr>
        </p:nvSpPr>
        <p:spPr>
          <a:xfrm>
            <a:off x="527604" y="935221"/>
            <a:ext cx="11136792" cy="1201160"/>
          </a:xfrm>
        </p:spPr>
        <p:txBody>
          <a:bodyPr>
            <a:noAutofit/>
          </a:bodyPr>
          <a:lstStyle/>
          <a:p>
            <a:r>
              <a:rPr lang="en-US" dirty="0">
                <a:solidFill>
                  <a:schemeClr val="accent1">
                    <a:lumMod val="50000"/>
                  </a:schemeClr>
                </a:solidFill>
              </a:rPr>
              <a:t>Role and Duties of Presiding Officer</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FECC5162-E46A-6D1C-ACB2-1BEF48987DD4}"/>
              </a:ext>
            </a:extLst>
          </p:cNvPr>
          <p:cNvSpPr>
            <a:spLocks noGrp="1"/>
          </p:cNvSpPr>
          <p:nvPr>
            <p:ph type="sldNum" sz="quarter" idx="12"/>
          </p:nvPr>
        </p:nvSpPr>
        <p:spPr/>
        <p:txBody>
          <a:bodyPr/>
          <a:lstStyle/>
          <a:p>
            <a:fld id="{7502BAE1-D57F-41CC-A6C7-4DD710F4FB32}" type="slidenum">
              <a:rPr lang="en-US" smtClean="0"/>
              <a:t>22</a:t>
            </a:fld>
            <a:endParaRPr lang="en-US" dirty="0"/>
          </a:p>
        </p:txBody>
      </p:sp>
      <p:sp>
        <p:nvSpPr>
          <p:cNvPr id="3" name="Subtitle 2">
            <a:extLst>
              <a:ext uri="{FF2B5EF4-FFF2-40B4-BE49-F238E27FC236}">
                <a16:creationId xmlns:a16="http://schemas.microsoft.com/office/drawing/2014/main" id="{B39F3BD4-DE09-4CC9-649C-AF4B33D6F27B}"/>
              </a:ext>
            </a:extLst>
          </p:cNvPr>
          <p:cNvSpPr>
            <a:spLocks noGrp="1"/>
          </p:cNvSpPr>
          <p:nvPr>
            <p:ph type="subTitle" idx="4294967295"/>
          </p:nvPr>
        </p:nvSpPr>
        <p:spPr>
          <a:xfrm>
            <a:off x="527604" y="2703226"/>
            <a:ext cx="11136792" cy="2902769"/>
          </a:xfrm>
        </p:spPr>
        <p:txBody>
          <a:bodyPr>
            <a:normAutofit/>
          </a:bodyPr>
          <a:lstStyle/>
          <a:p>
            <a:pPr marL="914400" lvl="3" indent="-457200"/>
            <a:r>
              <a:rPr lang="en-US" sz="3200" dirty="0">
                <a:solidFill>
                  <a:schemeClr val="accent1">
                    <a:lumMod val="50000"/>
                  </a:schemeClr>
                </a:solidFill>
              </a:rPr>
              <a:t>Enforce public comment period timing and restrictions</a:t>
            </a:r>
          </a:p>
          <a:p>
            <a:pPr marL="457200" lvl="3" indent="0">
              <a:buNone/>
            </a:pPr>
            <a:endParaRPr lang="en-US" sz="3200" dirty="0">
              <a:solidFill>
                <a:schemeClr val="accent1">
                  <a:lumMod val="50000"/>
                </a:schemeClr>
              </a:solidFill>
            </a:endParaRPr>
          </a:p>
          <a:p>
            <a:pPr marL="914400" lvl="3" indent="-457200"/>
            <a:r>
              <a:rPr lang="en-US" sz="3200" dirty="0">
                <a:solidFill>
                  <a:schemeClr val="accent1">
                    <a:lumMod val="50000"/>
                  </a:schemeClr>
                </a:solidFill>
              </a:rPr>
              <a:t>Control public participation during meeting</a:t>
            </a:r>
          </a:p>
          <a:p>
            <a:pPr marL="457200" lvl="3" indent="0">
              <a:buNone/>
            </a:pPr>
            <a:endParaRPr lang="en-US" sz="3200" dirty="0">
              <a:solidFill>
                <a:schemeClr val="accent1">
                  <a:lumMod val="50000"/>
                </a:schemeClr>
              </a:solidFill>
            </a:endParaRPr>
          </a:p>
          <a:p>
            <a:pPr marL="914400" lvl="3" indent="-457200"/>
            <a:r>
              <a:rPr lang="en-US" sz="3200" dirty="0">
                <a:solidFill>
                  <a:schemeClr val="accent1">
                    <a:lumMod val="50000"/>
                  </a:schemeClr>
                </a:solidFill>
              </a:rPr>
              <a:t>Resolve any procedural issues or questions</a:t>
            </a:r>
          </a:p>
          <a:p>
            <a:pPr marL="914400" lvl="3" indent="-457200"/>
            <a:endParaRPr lang="en-US" sz="3200" dirty="0">
              <a:solidFill>
                <a:schemeClr val="accent1">
                  <a:lumMod val="50000"/>
                </a:schemeClr>
              </a:solidFill>
            </a:endParaRPr>
          </a:p>
          <a:p>
            <a:pPr marL="0" lvl="2" indent="0">
              <a:buNone/>
            </a:pPr>
            <a:endParaRPr lang="en-US" sz="3200" dirty="0">
              <a:solidFill>
                <a:schemeClr val="accent1">
                  <a:lumMod val="50000"/>
                </a:schemeClr>
              </a:solidFill>
            </a:endParaRPr>
          </a:p>
          <a:p>
            <a:pPr marL="0" lvl="2" indent="0">
              <a:buNone/>
            </a:pPr>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0" lvl="2" indent="0">
              <a:buNone/>
            </a:pPr>
            <a:endParaRPr lang="en-US" sz="1600" dirty="0">
              <a:solidFill>
                <a:schemeClr val="accent1">
                  <a:lumMod val="50000"/>
                </a:schemeClr>
              </a:solidFill>
            </a:endParaRPr>
          </a:p>
          <a:p>
            <a:pPr marL="457200" lvl="2" indent="-457200"/>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B411E345-31F1-741E-C6BE-BFCA107E3986}"/>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C77F6C-FD4C-6A39-379A-9F4E98C33822}"/>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23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5C76AA61-EE5F-AB09-1CBD-BA110A770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688A6-A99F-64E4-9C8D-29FE0F8A33EC}"/>
              </a:ext>
            </a:extLst>
          </p:cNvPr>
          <p:cNvSpPr>
            <a:spLocks noGrp="1"/>
          </p:cNvSpPr>
          <p:nvPr>
            <p:ph type="title"/>
          </p:nvPr>
        </p:nvSpPr>
        <p:spPr>
          <a:xfrm>
            <a:off x="671750" y="885117"/>
            <a:ext cx="11136792" cy="1201160"/>
          </a:xfrm>
        </p:spPr>
        <p:txBody>
          <a:bodyPr>
            <a:noAutofit/>
          </a:bodyPr>
          <a:lstStyle/>
          <a:p>
            <a:r>
              <a:rPr lang="en-US" dirty="0">
                <a:solidFill>
                  <a:schemeClr val="accent1">
                    <a:lumMod val="50000"/>
                  </a:schemeClr>
                </a:solidFill>
              </a:rPr>
              <a:t>How the Utility Board Acts</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61DCFC5B-1C67-28DE-A763-15490619B065}"/>
              </a:ext>
            </a:extLst>
          </p:cNvPr>
          <p:cNvSpPr>
            <a:spLocks noGrp="1"/>
          </p:cNvSpPr>
          <p:nvPr>
            <p:ph type="sldNum" sz="quarter" idx="12"/>
          </p:nvPr>
        </p:nvSpPr>
        <p:spPr/>
        <p:txBody>
          <a:bodyPr/>
          <a:lstStyle/>
          <a:p>
            <a:fld id="{7502BAE1-D57F-41CC-A6C7-4DD710F4FB32}" type="slidenum">
              <a:rPr lang="en-US" smtClean="0"/>
              <a:t>23</a:t>
            </a:fld>
            <a:endParaRPr lang="en-US" dirty="0"/>
          </a:p>
        </p:txBody>
      </p:sp>
      <p:sp>
        <p:nvSpPr>
          <p:cNvPr id="3" name="Subtitle 2">
            <a:extLst>
              <a:ext uri="{FF2B5EF4-FFF2-40B4-BE49-F238E27FC236}">
                <a16:creationId xmlns:a16="http://schemas.microsoft.com/office/drawing/2014/main" id="{D70958D7-F70D-C463-058D-B951B2702E97}"/>
              </a:ext>
            </a:extLst>
          </p:cNvPr>
          <p:cNvSpPr>
            <a:spLocks noGrp="1"/>
          </p:cNvSpPr>
          <p:nvPr>
            <p:ph type="subTitle" idx="4294967295"/>
          </p:nvPr>
        </p:nvSpPr>
        <p:spPr>
          <a:xfrm>
            <a:off x="527604" y="2352794"/>
            <a:ext cx="11136792" cy="4264277"/>
          </a:xfrm>
        </p:spPr>
        <p:txBody>
          <a:bodyPr>
            <a:normAutofit/>
          </a:bodyPr>
          <a:lstStyle/>
          <a:p>
            <a:pPr marL="457200" lvl="2" indent="-457200"/>
            <a:r>
              <a:rPr lang="en-US" sz="3200" dirty="0">
                <a:solidFill>
                  <a:schemeClr val="accent1">
                    <a:lumMod val="50000"/>
                  </a:schemeClr>
                </a:solidFill>
              </a:rPr>
              <a:t>Refer to enabling legislation</a:t>
            </a:r>
          </a:p>
          <a:p>
            <a:pPr marL="457200" lvl="2" indent="-457200"/>
            <a:endParaRPr lang="en-US" sz="1600" dirty="0">
              <a:solidFill>
                <a:schemeClr val="accent1">
                  <a:lumMod val="50000"/>
                </a:schemeClr>
              </a:solidFill>
            </a:endParaRPr>
          </a:p>
          <a:p>
            <a:pPr marL="914400" lvl="3" indent="-457200"/>
            <a:r>
              <a:rPr lang="en-US" sz="3000" dirty="0">
                <a:solidFill>
                  <a:schemeClr val="accent1">
                    <a:lumMod val="50000"/>
                  </a:schemeClr>
                </a:solidFill>
              </a:rPr>
              <a:t>Utility districts – </a:t>
            </a:r>
            <a:r>
              <a:rPr lang="en-US" sz="3000" dirty="0">
                <a:solidFill>
                  <a:schemeClr val="accent2">
                    <a:lumMod val="50000"/>
                  </a:schemeClr>
                </a:solidFill>
              </a:rPr>
              <a:t>Board has the power and authority to “exercise by vote, ordinance or resolution all general and specific powers of the district” </a:t>
            </a:r>
            <a:r>
              <a:rPr lang="en-US" sz="3000" dirty="0">
                <a:solidFill>
                  <a:schemeClr val="accent1">
                    <a:lumMod val="50000"/>
                  </a:schemeClr>
                </a:solidFill>
              </a:rPr>
              <a:t>- TCA § 7-82-309(a)(1)</a:t>
            </a:r>
          </a:p>
          <a:p>
            <a:pPr marL="457200" lvl="3" indent="0">
              <a:buNone/>
            </a:pPr>
            <a:endParaRPr lang="en-US" sz="3000" dirty="0">
              <a:solidFill>
                <a:schemeClr val="accent1">
                  <a:lumMod val="50000"/>
                </a:schemeClr>
              </a:solidFill>
            </a:endParaRPr>
          </a:p>
          <a:p>
            <a:pPr marL="914400" lvl="3" indent="-457200"/>
            <a:r>
              <a:rPr lang="en-US" sz="3000" dirty="0">
                <a:solidFill>
                  <a:schemeClr val="accent1">
                    <a:lumMod val="50000"/>
                  </a:schemeClr>
                </a:solidFill>
              </a:rPr>
              <a:t>Watauga River Regional Water Authority (created by private act)- </a:t>
            </a:r>
            <a:r>
              <a:rPr lang="en-US" sz="3000" dirty="0">
                <a:solidFill>
                  <a:schemeClr val="accent2">
                    <a:lumMod val="50000"/>
                  </a:schemeClr>
                </a:solidFill>
              </a:rPr>
              <a:t>“[A]</a:t>
            </a:r>
            <a:r>
              <a:rPr lang="en-US" sz="3000" dirty="0" err="1">
                <a:solidFill>
                  <a:schemeClr val="accent2">
                    <a:lumMod val="50000"/>
                  </a:schemeClr>
                </a:solidFill>
              </a:rPr>
              <a:t>ction</a:t>
            </a:r>
            <a:r>
              <a:rPr lang="en-US" sz="3000" dirty="0">
                <a:solidFill>
                  <a:schemeClr val="accent2">
                    <a:lumMod val="50000"/>
                  </a:schemeClr>
                </a:solidFill>
              </a:rPr>
              <a:t> taken by the Board exercising its powers and authority … may be exercised by vote or resolution”</a:t>
            </a: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0" lvl="2" indent="0">
              <a:buNone/>
            </a:pPr>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0" lvl="2" indent="0">
              <a:buNone/>
            </a:pPr>
            <a:endParaRPr lang="en-US" sz="1600" dirty="0">
              <a:solidFill>
                <a:schemeClr val="accent1">
                  <a:lumMod val="50000"/>
                </a:schemeClr>
              </a:solidFill>
            </a:endParaRPr>
          </a:p>
          <a:p>
            <a:pPr marL="457200" lvl="2" indent="-457200"/>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A5ACFDCF-EF8C-23AA-21ED-3523C0C73BF6}"/>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018DC6E-8A41-C0CF-5A54-CE09A8ACE33B}"/>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27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23E57646-E4BF-C722-D179-4B2B9F25B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3F6BC-43BB-6014-494A-29289300D1A3}"/>
              </a:ext>
            </a:extLst>
          </p:cNvPr>
          <p:cNvSpPr>
            <a:spLocks noGrp="1"/>
          </p:cNvSpPr>
          <p:nvPr>
            <p:ph type="title"/>
          </p:nvPr>
        </p:nvSpPr>
        <p:spPr>
          <a:xfrm>
            <a:off x="527604" y="885117"/>
            <a:ext cx="11136792" cy="1201160"/>
          </a:xfrm>
        </p:spPr>
        <p:txBody>
          <a:bodyPr>
            <a:noAutofit/>
          </a:bodyPr>
          <a:lstStyle/>
          <a:p>
            <a:r>
              <a:rPr lang="en-US" dirty="0">
                <a:solidFill>
                  <a:schemeClr val="accent1">
                    <a:lumMod val="50000"/>
                  </a:schemeClr>
                </a:solidFill>
              </a:rPr>
              <a:t>How the Utility Board Acts</a:t>
            </a:r>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F06B866C-E798-4E51-22EC-FD0730E51CCE}"/>
              </a:ext>
            </a:extLst>
          </p:cNvPr>
          <p:cNvSpPr>
            <a:spLocks noGrp="1"/>
          </p:cNvSpPr>
          <p:nvPr>
            <p:ph type="sldNum" sz="quarter" idx="12"/>
          </p:nvPr>
        </p:nvSpPr>
        <p:spPr/>
        <p:txBody>
          <a:bodyPr/>
          <a:lstStyle/>
          <a:p>
            <a:fld id="{7502BAE1-D57F-41CC-A6C7-4DD710F4FB32}" type="slidenum">
              <a:rPr lang="en-US" smtClean="0"/>
              <a:t>24</a:t>
            </a:fld>
            <a:endParaRPr lang="en-US" dirty="0"/>
          </a:p>
        </p:txBody>
      </p:sp>
      <p:sp>
        <p:nvSpPr>
          <p:cNvPr id="3" name="Subtitle 2">
            <a:extLst>
              <a:ext uri="{FF2B5EF4-FFF2-40B4-BE49-F238E27FC236}">
                <a16:creationId xmlns:a16="http://schemas.microsoft.com/office/drawing/2014/main" id="{BAA05EDC-E7A8-D94B-E1D7-DFBACC955BC1}"/>
              </a:ext>
            </a:extLst>
          </p:cNvPr>
          <p:cNvSpPr>
            <a:spLocks noGrp="1"/>
          </p:cNvSpPr>
          <p:nvPr>
            <p:ph type="subTitle" idx="4294967295"/>
          </p:nvPr>
        </p:nvSpPr>
        <p:spPr>
          <a:xfrm>
            <a:off x="527604" y="2352794"/>
            <a:ext cx="11136792" cy="4264277"/>
          </a:xfrm>
        </p:spPr>
        <p:txBody>
          <a:bodyPr>
            <a:normAutofit/>
          </a:bodyPr>
          <a:lstStyle/>
          <a:p>
            <a:pPr marL="457200" lvl="2" indent="-457200"/>
            <a:r>
              <a:rPr lang="en-US" sz="3200" dirty="0">
                <a:solidFill>
                  <a:schemeClr val="accent1">
                    <a:lumMod val="50000"/>
                  </a:schemeClr>
                </a:solidFill>
              </a:rPr>
              <a:t>Refer to enabling legislation</a:t>
            </a:r>
          </a:p>
          <a:p>
            <a:pPr marL="457200" lvl="2" indent="-457200"/>
            <a:endParaRPr lang="en-US" sz="3200" dirty="0">
              <a:solidFill>
                <a:schemeClr val="accent1">
                  <a:lumMod val="50000"/>
                </a:schemeClr>
              </a:solidFill>
            </a:endParaRPr>
          </a:p>
          <a:p>
            <a:pPr marL="914400" lvl="3" indent="-457200"/>
            <a:r>
              <a:rPr lang="en-US" sz="3000" dirty="0">
                <a:solidFill>
                  <a:schemeClr val="accent1">
                    <a:lumMod val="50000"/>
                  </a:schemeClr>
                </a:solidFill>
              </a:rPr>
              <a:t>Municipal utility boards – </a:t>
            </a:r>
            <a:r>
              <a:rPr lang="en-US" sz="3000" dirty="0">
                <a:solidFill>
                  <a:schemeClr val="accent2">
                    <a:lumMod val="50000"/>
                  </a:schemeClr>
                </a:solidFill>
              </a:rPr>
              <a:t>Check the general act or private act under which board was created</a:t>
            </a:r>
          </a:p>
          <a:p>
            <a:pPr marL="457200" lvl="3" indent="0">
              <a:buNone/>
            </a:pPr>
            <a:endParaRPr lang="en-US" sz="3000" dirty="0">
              <a:solidFill>
                <a:schemeClr val="accent1">
                  <a:lumMod val="50000"/>
                </a:schemeClr>
              </a:solidFill>
            </a:endParaRPr>
          </a:p>
          <a:p>
            <a:pPr marL="914400" lvl="3" indent="-457200"/>
            <a:r>
              <a:rPr lang="en-US" sz="3000" dirty="0">
                <a:solidFill>
                  <a:schemeClr val="accent1">
                    <a:lumMod val="50000"/>
                  </a:schemeClr>
                </a:solidFill>
              </a:rPr>
              <a:t>Enabling legislation does not address – </a:t>
            </a:r>
            <a:r>
              <a:rPr lang="en-US" sz="3000" dirty="0">
                <a:solidFill>
                  <a:schemeClr val="accent2">
                    <a:lumMod val="50000"/>
                  </a:schemeClr>
                </a:solidFill>
              </a:rPr>
              <a:t>Establish methods by bylaws</a:t>
            </a: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0" lvl="2" indent="0">
              <a:buNone/>
            </a:pPr>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457200" lvl="2" indent="-457200"/>
            <a:endParaRPr lang="en-US" sz="3200" dirty="0">
              <a:solidFill>
                <a:schemeClr val="accent1">
                  <a:lumMod val="50000"/>
                </a:schemeClr>
              </a:solidFill>
            </a:endParaRPr>
          </a:p>
          <a:p>
            <a:pPr marL="0" lvl="2" indent="0">
              <a:buNone/>
            </a:pPr>
            <a:endParaRPr lang="en-US" sz="1600" dirty="0">
              <a:solidFill>
                <a:schemeClr val="accent1">
                  <a:lumMod val="50000"/>
                </a:schemeClr>
              </a:solidFill>
            </a:endParaRPr>
          </a:p>
          <a:p>
            <a:pPr marL="457200" lvl="2" indent="-457200"/>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2FC92A4F-5589-5B98-25EB-21CDEBF3E547}"/>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60FB2BF-CCF1-331D-F37D-2F42B2E8F8BB}"/>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16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7D1C48-B399-4C12-9DEA-D2C4F2D804B8}"/>
              </a:ext>
            </a:extLst>
          </p:cNvPr>
          <p:cNvSpPr>
            <a:spLocks noGrp="1"/>
          </p:cNvSpPr>
          <p:nvPr>
            <p:ph type="sldNum" sz="quarter" idx="12"/>
          </p:nvPr>
        </p:nvSpPr>
        <p:spPr/>
        <p:txBody>
          <a:bodyPr/>
          <a:lstStyle/>
          <a:p>
            <a:fld id="{7502BAE1-D57F-41CC-A6C7-4DD710F4FB32}" type="slidenum">
              <a:rPr lang="en-US" smtClean="0"/>
              <a:t>25</a:t>
            </a:fld>
            <a:endParaRPr lang="en-US" dirty="0"/>
          </a:p>
        </p:txBody>
      </p:sp>
      <p:pic>
        <p:nvPicPr>
          <p:cNvPr id="6" name="Picture 5">
            <a:extLst>
              <a:ext uri="{FF2B5EF4-FFF2-40B4-BE49-F238E27FC236}">
                <a16:creationId xmlns:a16="http://schemas.microsoft.com/office/drawing/2014/main" id="{6364B4F2-0176-4547-8AA3-CC2C6EC53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415" y="159743"/>
            <a:ext cx="6914841" cy="6698257"/>
          </a:xfrm>
          <a:prstGeom prst="rect">
            <a:avLst/>
          </a:prstGeom>
        </p:spPr>
      </p:pic>
    </p:spTree>
    <p:extLst>
      <p:ext uri="{BB962C8B-B14F-4D97-AF65-F5344CB8AC3E}">
        <p14:creationId xmlns:p14="http://schemas.microsoft.com/office/powerpoint/2010/main" val="347737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0B4F-F7D1-42DB-80AF-386836F89DB7}"/>
              </a:ext>
            </a:extLst>
          </p:cNvPr>
          <p:cNvSpPr>
            <a:spLocks noGrp="1"/>
          </p:cNvSpPr>
          <p:nvPr>
            <p:ph type="ctrTitle"/>
          </p:nvPr>
        </p:nvSpPr>
        <p:spPr>
          <a:xfrm>
            <a:off x="750520" y="929229"/>
            <a:ext cx="11093715" cy="771062"/>
          </a:xfrm>
        </p:spPr>
        <p:txBody>
          <a:bodyPr>
            <a:normAutofit/>
          </a:bodyPr>
          <a:lstStyle/>
          <a:p>
            <a:pPr algn="l"/>
            <a:r>
              <a:rPr lang="en-US" sz="4400" dirty="0">
                <a:solidFill>
                  <a:schemeClr val="accent1">
                    <a:lumMod val="50000"/>
                  </a:schemeClr>
                </a:solidFill>
                <a:latin typeface="Gill sans"/>
              </a:rPr>
              <a:t>Public Attendance and Participation</a:t>
            </a:r>
          </a:p>
        </p:txBody>
      </p:sp>
      <p:sp>
        <p:nvSpPr>
          <p:cNvPr id="3" name="Subtitle 2">
            <a:extLst>
              <a:ext uri="{FF2B5EF4-FFF2-40B4-BE49-F238E27FC236}">
                <a16:creationId xmlns:a16="http://schemas.microsoft.com/office/drawing/2014/main" id="{78E62875-1620-4FEC-A285-22E50813D975}"/>
              </a:ext>
            </a:extLst>
          </p:cNvPr>
          <p:cNvSpPr>
            <a:spLocks noGrp="1"/>
          </p:cNvSpPr>
          <p:nvPr>
            <p:ph type="subTitle" idx="1"/>
          </p:nvPr>
        </p:nvSpPr>
        <p:spPr>
          <a:xfrm>
            <a:off x="750520" y="2180581"/>
            <a:ext cx="11093715" cy="4295553"/>
          </a:xfrm>
        </p:spPr>
        <p:txBody>
          <a:bodyPr>
            <a:normAutofit fontScale="92500" lnSpcReduction="20000"/>
          </a:bodyPr>
          <a:lstStyle/>
          <a:p>
            <a:pPr marL="460375" lvl="1" indent="-460375" algn="l">
              <a:lnSpc>
                <a:spcPct val="100000"/>
              </a:lnSpc>
              <a:spcBef>
                <a:spcPts val="0"/>
              </a:spcBef>
              <a:buFont typeface="Arial" panose="020B0604020202020204" pitchFamily="34" charset="0"/>
              <a:buChar char="•"/>
            </a:pPr>
            <a:r>
              <a:rPr lang="en-US" sz="3200" dirty="0">
                <a:solidFill>
                  <a:schemeClr val="accent1">
                    <a:lumMod val="50000"/>
                  </a:schemeClr>
                </a:solidFill>
              </a:rPr>
              <a:t>Public attendance at board meetings</a:t>
            </a:r>
          </a:p>
          <a:p>
            <a:pPr marL="460375" lvl="1" indent="-460375" algn="l">
              <a:lnSpc>
                <a:spcPct val="100000"/>
              </a:lnSpc>
              <a:spcBef>
                <a:spcPts val="0"/>
              </a:spcBef>
              <a:buFont typeface="Arial" panose="020B0604020202020204" pitchFamily="34" charset="0"/>
              <a:buChar char="•"/>
            </a:pPr>
            <a:endParaRPr lang="en-US" sz="3000" dirty="0">
              <a:solidFill>
                <a:schemeClr val="accent1">
                  <a:lumMod val="50000"/>
                </a:schemeClr>
              </a:solidFill>
            </a:endParaRPr>
          </a:p>
          <a:p>
            <a:pPr marL="917575" lvl="2" indent="-460375" algn="l">
              <a:lnSpc>
                <a:spcPct val="100000"/>
              </a:lnSpc>
              <a:spcBef>
                <a:spcPts val="0"/>
              </a:spcBef>
              <a:buFont typeface="Arial" panose="020B0604020202020204" pitchFamily="34" charset="0"/>
              <a:buChar char="•"/>
            </a:pPr>
            <a:r>
              <a:rPr lang="en-US" sz="3000" dirty="0">
                <a:solidFill>
                  <a:schemeClr val="accent2">
                    <a:lumMod val="50000"/>
                  </a:schemeClr>
                </a:solidFill>
              </a:rPr>
              <a:t>All meetings of any governing body are declared to be public meetings open to the public at all times</a:t>
            </a:r>
            <a:endParaRPr lang="en-US" sz="3000" dirty="0">
              <a:solidFill>
                <a:schemeClr val="accent1">
                  <a:lumMod val="50000"/>
                </a:schemeClr>
              </a:solidFill>
            </a:endParaRPr>
          </a:p>
          <a:p>
            <a:pPr marL="509588" lvl="1" indent="-509588" algn="l">
              <a:lnSpc>
                <a:spcPct val="100000"/>
              </a:lnSpc>
              <a:spcBef>
                <a:spcPts val="0"/>
              </a:spcBef>
              <a:buFont typeface="Arial" panose="020B0604020202020204" pitchFamily="34" charset="0"/>
              <a:buChar char="•"/>
            </a:pPr>
            <a:endParaRPr lang="en-US" sz="2800" dirty="0">
              <a:solidFill>
                <a:schemeClr val="accent1">
                  <a:lumMod val="50000"/>
                </a:schemeClr>
              </a:solidFill>
            </a:endParaRPr>
          </a:p>
          <a:p>
            <a:pPr marL="460375" indent="-460375" algn="l">
              <a:lnSpc>
                <a:spcPct val="100000"/>
              </a:lnSpc>
              <a:spcBef>
                <a:spcPts val="0"/>
              </a:spcBef>
              <a:buFont typeface="Arial" panose="020B0604020202020204" pitchFamily="34" charset="0"/>
              <a:buChar char="•"/>
            </a:pPr>
            <a:r>
              <a:rPr lang="en-US" sz="3200" dirty="0">
                <a:solidFill>
                  <a:schemeClr val="accent1">
                    <a:lumMod val="50000"/>
                  </a:schemeClr>
                </a:solidFill>
              </a:rPr>
              <a:t>Electronic participation by public </a:t>
            </a:r>
          </a:p>
          <a:p>
            <a:pPr marL="460375" indent="-460375" algn="l">
              <a:lnSpc>
                <a:spcPct val="100000"/>
              </a:lnSpc>
              <a:spcBef>
                <a:spcPts val="0"/>
              </a:spcBef>
              <a:buFont typeface="Arial" panose="020B0604020202020204" pitchFamily="34" charset="0"/>
              <a:buChar char="•"/>
            </a:pPr>
            <a:endParaRPr lang="en-US" sz="3200" dirty="0">
              <a:solidFill>
                <a:schemeClr val="accent1">
                  <a:lumMod val="50000"/>
                </a:schemeClr>
              </a:solidFill>
            </a:endParaRPr>
          </a:p>
          <a:p>
            <a:pPr marL="917575" lvl="1" indent="-460375" algn="l">
              <a:lnSpc>
                <a:spcPct val="100000"/>
              </a:lnSpc>
              <a:spcBef>
                <a:spcPts val="0"/>
              </a:spcBef>
              <a:buFont typeface="Arial" panose="020B0604020202020204" pitchFamily="34" charset="0"/>
              <a:buChar char="•"/>
            </a:pPr>
            <a:r>
              <a:rPr lang="en-US" sz="2800" dirty="0">
                <a:solidFill>
                  <a:schemeClr val="accent2">
                    <a:lumMod val="50000"/>
                  </a:schemeClr>
                </a:solidFill>
              </a:rPr>
              <a:t>A governing body may, but is not required to, allow participation by electronic means of communication</a:t>
            </a:r>
          </a:p>
          <a:p>
            <a:pPr marL="460375" indent="-460375" algn="l">
              <a:lnSpc>
                <a:spcPct val="100000"/>
              </a:lnSpc>
              <a:spcBef>
                <a:spcPts val="0"/>
              </a:spcBef>
              <a:buFont typeface="Arial" panose="020B0604020202020204" pitchFamily="34" charset="0"/>
              <a:buChar char="•"/>
            </a:pPr>
            <a:endParaRPr lang="en-US" sz="3200" dirty="0">
              <a:solidFill>
                <a:schemeClr val="accent1">
                  <a:lumMod val="50000"/>
                </a:schemeClr>
              </a:solidFill>
            </a:endParaRPr>
          </a:p>
          <a:p>
            <a:pPr marL="460375" indent="-460375" algn="l">
              <a:lnSpc>
                <a:spcPct val="100000"/>
              </a:lnSpc>
              <a:spcBef>
                <a:spcPts val="0"/>
              </a:spcBef>
              <a:buFont typeface="Arial" panose="020B0604020202020204" pitchFamily="34" charset="0"/>
              <a:buChar char="•"/>
            </a:pPr>
            <a:r>
              <a:rPr lang="en-US" sz="3200" dirty="0">
                <a:solidFill>
                  <a:schemeClr val="accent1">
                    <a:lumMod val="50000"/>
                  </a:schemeClr>
                </a:solidFill>
              </a:rPr>
              <a:t>Public comment periods – New for 2025</a:t>
            </a:r>
          </a:p>
          <a:p>
            <a:pPr marL="460375" indent="-460375" algn="l">
              <a:lnSpc>
                <a:spcPct val="100000"/>
              </a:lnSpc>
              <a:spcBef>
                <a:spcPts val="0"/>
              </a:spcBef>
              <a:buFont typeface="Arial" panose="020B0604020202020204" pitchFamily="34" charset="0"/>
              <a:buChar char="•"/>
            </a:pPr>
            <a:endParaRPr lang="en-US" sz="3200" dirty="0">
              <a:solidFill>
                <a:schemeClr val="accent1">
                  <a:lumMod val="50000"/>
                </a:schemeClr>
              </a:solidFill>
              <a:latin typeface="Gill sans"/>
            </a:endParaRPr>
          </a:p>
          <a:p>
            <a:pPr marL="460375" indent="-460375" algn="l">
              <a:lnSpc>
                <a:spcPct val="100000"/>
              </a:lnSpc>
              <a:spcBef>
                <a:spcPts val="0"/>
              </a:spcBef>
              <a:buFont typeface="Arial" panose="020B0604020202020204" pitchFamily="34" charset="0"/>
              <a:buChar char="•"/>
            </a:pPr>
            <a:endParaRPr lang="en-US" sz="3200" dirty="0">
              <a:solidFill>
                <a:schemeClr val="accent1">
                  <a:lumMod val="50000"/>
                </a:schemeClr>
              </a:solidFill>
              <a:latin typeface="Gill sans"/>
            </a:endParaRPr>
          </a:p>
          <a:p>
            <a:pPr marL="460375" indent="-460375" algn="l">
              <a:lnSpc>
                <a:spcPct val="100000"/>
              </a:lnSpc>
              <a:spcBef>
                <a:spcPts val="0"/>
              </a:spcBef>
              <a:buFont typeface="Arial" panose="020B0604020202020204" pitchFamily="34" charset="0"/>
              <a:buChar char="•"/>
            </a:pPr>
            <a:endParaRPr lang="en-US" sz="1800" dirty="0">
              <a:solidFill>
                <a:schemeClr val="accent1">
                  <a:lumMod val="50000"/>
                </a:schemeClr>
              </a:solidFill>
              <a:latin typeface="Gill sans"/>
            </a:endParaRPr>
          </a:p>
          <a:p>
            <a:pPr marL="574675" lvl="1" algn="l">
              <a:lnSpc>
                <a:spcPct val="100000"/>
              </a:lnSpc>
              <a:spcBef>
                <a:spcPts val="0"/>
              </a:spcBef>
            </a:pPr>
            <a:endParaRPr lang="en-US" sz="2800" dirty="0">
              <a:solidFill>
                <a:schemeClr val="accent1">
                  <a:lumMod val="50000"/>
                </a:schemeClr>
              </a:solidFill>
              <a:latin typeface="Gill sans"/>
            </a:endParaRPr>
          </a:p>
          <a:p>
            <a:pPr marL="914400" indent="-796925" algn="l">
              <a:lnSpc>
                <a:spcPct val="100000"/>
              </a:lnSpc>
              <a:spcBef>
                <a:spcPts val="0"/>
              </a:spcBef>
              <a:buFont typeface="Arial" panose="020B0604020202020204" pitchFamily="34" charset="0"/>
              <a:buChar char="•"/>
            </a:pPr>
            <a:endParaRPr lang="en-US" sz="3200" dirty="0">
              <a:solidFill>
                <a:schemeClr val="accent1">
                  <a:lumMod val="50000"/>
                </a:schemeClr>
              </a:solidFill>
              <a:latin typeface="Gill sans"/>
            </a:endParaRPr>
          </a:p>
          <a:p>
            <a:pPr marL="914400" indent="-796925" algn="l">
              <a:lnSpc>
                <a:spcPct val="100000"/>
              </a:lnSpc>
              <a:spcBef>
                <a:spcPts val="0"/>
              </a:spcBef>
              <a:buFont typeface="Arial" panose="020B0604020202020204" pitchFamily="34" charset="0"/>
              <a:buChar char="•"/>
            </a:pPr>
            <a:endParaRPr lang="en-US" sz="3200" dirty="0">
              <a:solidFill>
                <a:schemeClr val="accent1">
                  <a:lumMod val="50000"/>
                </a:schemeClr>
              </a:solidFill>
              <a:latin typeface="Gill sans"/>
            </a:endParaRPr>
          </a:p>
          <a:p>
            <a:pPr marL="914400" indent="-796925" algn="l">
              <a:lnSpc>
                <a:spcPct val="100000"/>
              </a:lnSpc>
              <a:spcBef>
                <a:spcPts val="0"/>
              </a:spcBef>
              <a:buFont typeface="Arial" panose="020B0604020202020204" pitchFamily="34" charset="0"/>
              <a:buChar char="•"/>
            </a:pPr>
            <a:endParaRPr lang="en-US" sz="3200" dirty="0">
              <a:solidFill>
                <a:schemeClr val="accent1">
                  <a:lumMod val="50000"/>
                </a:schemeClr>
              </a:solidFill>
              <a:latin typeface="Gill sans"/>
            </a:endParaRPr>
          </a:p>
          <a:p>
            <a:pPr algn="l"/>
            <a:endParaRPr lang="en-US" sz="3600" dirty="0">
              <a:solidFill>
                <a:schemeClr val="accent1">
                  <a:lumMod val="50000"/>
                </a:schemeClr>
              </a:solidFill>
              <a:latin typeface="Gill sans"/>
            </a:endParaRPr>
          </a:p>
          <a:p>
            <a:pPr algn="l"/>
            <a:endParaRPr lang="en-US" sz="3600" dirty="0">
              <a:solidFill>
                <a:schemeClr val="accent1">
                  <a:lumMod val="50000"/>
                </a:schemeClr>
              </a:solidFill>
              <a:latin typeface="Gill sans"/>
            </a:endParaRPr>
          </a:p>
          <a:p>
            <a:pPr algn="l"/>
            <a:endParaRPr lang="en-US" dirty="0"/>
          </a:p>
        </p:txBody>
      </p:sp>
      <p:sp>
        <p:nvSpPr>
          <p:cNvPr id="4" name="Slide Number Placeholder 3">
            <a:extLst>
              <a:ext uri="{FF2B5EF4-FFF2-40B4-BE49-F238E27FC236}">
                <a16:creationId xmlns:a16="http://schemas.microsoft.com/office/drawing/2014/main" id="{5B32D3EF-315F-4CCA-A467-8BD90994A0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BB1036D5-F95E-4A58-8BA0-F7BB4687800F}"/>
              </a:ext>
            </a:extLst>
          </p:cNvPr>
          <p:cNvSpPr txBox="1">
            <a:spLocks/>
          </p:cNvSpPr>
          <p:nvPr/>
        </p:nvSpPr>
        <p:spPr>
          <a:xfrm>
            <a:off x="549142" y="3910405"/>
            <a:ext cx="11093715" cy="28110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7475"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dirty="0">
              <a:ln>
                <a:noFill/>
              </a:ln>
              <a:solidFill>
                <a:srgbClr val="5B9BD5">
                  <a:lumMod val="50000"/>
                </a:srgbClr>
              </a:solidFill>
              <a:effectLst/>
              <a:uLnTx/>
              <a:uFillTx/>
              <a:latin typeface="Gill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5B9BD5">
                  <a:lumMod val="50000"/>
                </a:srgbClr>
              </a:solidFill>
              <a:effectLst/>
              <a:uLnTx/>
              <a:uFillTx/>
              <a:latin typeface="Gill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5B9BD5">
                  <a:lumMod val="50000"/>
                </a:srgbClr>
              </a:solidFill>
              <a:effectLst/>
              <a:uLnTx/>
              <a:uFillTx/>
              <a:latin typeface="Gill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968252"/>
            <a:ext cx="11136792" cy="822211"/>
          </a:xfrm>
        </p:spPr>
        <p:txBody>
          <a:bodyPr>
            <a:normAutofit fontScale="90000"/>
          </a:bodyPr>
          <a:lstStyle/>
          <a:p>
            <a:pPr algn="l"/>
            <a:br>
              <a:rPr lang="en-US" b="1"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Comment Period at Board Meetings</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93592" y="2291644"/>
            <a:ext cx="11136792" cy="3880393"/>
          </a:xfrm>
        </p:spPr>
        <p:txBody>
          <a:bodyPr>
            <a:normAutofit/>
          </a:bodyPr>
          <a:lstStyle/>
          <a:p>
            <a:pPr marL="457200" lvl="0" indent="-457200" algn="l">
              <a:buFont typeface="Arial" panose="020B0604020202020204" pitchFamily="34" charset="0"/>
              <a:buChar char="•"/>
            </a:pPr>
            <a:r>
              <a:rPr lang="en-US" sz="3200" dirty="0">
                <a:solidFill>
                  <a:srgbClr val="5B9BD5">
                    <a:lumMod val="50000"/>
                  </a:srgbClr>
                </a:solidFill>
              </a:rPr>
              <a:t>Since July 1, 2023, governing boards of local governments </a:t>
            </a:r>
            <a:r>
              <a:rPr lang="en-US" sz="3200" b="1" i="1" dirty="0">
                <a:solidFill>
                  <a:srgbClr val="C00000"/>
                </a:solidFill>
              </a:rPr>
              <a:t>must</a:t>
            </a:r>
            <a:r>
              <a:rPr lang="en-US" sz="3200" dirty="0">
                <a:solidFill>
                  <a:srgbClr val="5B9BD5">
                    <a:lumMod val="50000"/>
                  </a:srgbClr>
                </a:solidFill>
              </a:rPr>
              <a:t>:</a:t>
            </a:r>
          </a:p>
          <a:p>
            <a:pPr algn="l"/>
            <a:endParaRPr lang="en-US" sz="1900" dirty="0">
              <a:solidFill>
                <a:schemeClr val="accent1">
                  <a:lumMod val="50000"/>
                </a:schemeClr>
              </a:solidFill>
            </a:endParaRPr>
          </a:p>
          <a:p>
            <a:pPr marL="914400" lvl="1" indent="-457200" algn="l">
              <a:buFont typeface="Arial" panose="020B0604020202020204" pitchFamily="34" charset="0"/>
              <a:buChar char="•"/>
            </a:pPr>
            <a:r>
              <a:rPr lang="en-US" sz="2800" dirty="0">
                <a:solidFill>
                  <a:schemeClr val="accent1">
                    <a:lumMod val="50000"/>
                  </a:schemeClr>
                </a:solidFill>
              </a:rPr>
              <a:t>Reserve time for public to comment on matters which are germane to items on the agenda of a utility’s board meeting </a:t>
            </a:r>
          </a:p>
          <a:p>
            <a:pPr lvl="1" algn="l"/>
            <a:endParaRPr lang="en-US" sz="2800" dirty="0">
              <a:solidFill>
                <a:schemeClr val="accent1">
                  <a:lumMod val="50000"/>
                </a:schemeClr>
              </a:solidFill>
            </a:endParaRPr>
          </a:p>
          <a:p>
            <a:pPr marL="914400" lvl="1" indent="-457200" algn="l">
              <a:buFont typeface="Arial" panose="020B0604020202020204" pitchFamily="34" charset="0"/>
              <a:buChar char="•"/>
            </a:pPr>
            <a:r>
              <a:rPr lang="en-US" sz="2800" dirty="0">
                <a:solidFill>
                  <a:schemeClr val="accent1">
                    <a:lumMod val="50000"/>
                  </a:schemeClr>
                </a:solidFill>
              </a:rPr>
              <a:t>Take all practicable steps to ensure that opposing viewpoints are represented fairly, if any, during a public comment period </a:t>
            </a:r>
          </a:p>
          <a:p>
            <a:pPr algn="l"/>
            <a:endParaRPr lang="en-US" sz="1900" dirty="0">
              <a:solidFill>
                <a:schemeClr val="accent1">
                  <a:lumMod val="50000"/>
                </a:schemeClr>
              </a:solidFill>
              <a:latin typeface="Gill sans"/>
            </a:endParaRP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1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961434"/>
            <a:ext cx="11136792" cy="777055"/>
          </a:xfrm>
        </p:spPr>
        <p:txBody>
          <a:bodyPr>
            <a:normAutofit fontScale="90000"/>
          </a:bodyPr>
          <a:lstStyle/>
          <a:p>
            <a:pPr algn="l"/>
            <a:br>
              <a:rPr lang="en-US" b="1"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Comments Period at Meetings</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27604" y="2334810"/>
            <a:ext cx="11136792" cy="4021540"/>
          </a:xfrm>
        </p:spPr>
        <p:txBody>
          <a:bodyPr>
            <a:normAutofit/>
          </a:bodyPr>
          <a:lstStyle/>
          <a:p>
            <a:pPr marL="457200" lvl="0" indent="-457200" algn="l">
              <a:buFont typeface="Arial" panose="020B0604020202020204" pitchFamily="34" charset="0"/>
              <a:buChar char="•"/>
            </a:pPr>
            <a:r>
              <a:rPr lang="en-US" sz="3200" dirty="0">
                <a:solidFill>
                  <a:srgbClr val="5B9BD5">
                    <a:lumMod val="50000"/>
                  </a:srgbClr>
                </a:solidFill>
              </a:rPr>
              <a:t>Governing boards of local governments </a:t>
            </a:r>
            <a:r>
              <a:rPr lang="en-US" sz="3200" b="1" i="1" dirty="0">
                <a:solidFill>
                  <a:srgbClr val="C00000"/>
                </a:solidFill>
              </a:rPr>
              <a:t>may</a:t>
            </a:r>
            <a:r>
              <a:rPr lang="en-US" sz="3200" dirty="0">
                <a:solidFill>
                  <a:srgbClr val="5B9BD5">
                    <a:lumMod val="50000"/>
                  </a:srgbClr>
                </a:solidFill>
              </a:rPr>
              <a:t>:</a:t>
            </a:r>
          </a:p>
          <a:p>
            <a:pPr algn="l"/>
            <a:endParaRPr lang="en-US" sz="1900" dirty="0">
              <a:solidFill>
                <a:schemeClr val="accent1">
                  <a:lumMod val="50000"/>
                </a:schemeClr>
              </a:solidFill>
            </a:endParaRPr>
          </a:p>
          <a:p>
            <a:pPr marL="914400" lvl="1" indent="-457200" algn="l">
              <a:buFont typeface="Arial" panose="020B0604020202020204" pitchFamily="34" charset="0"/>
              <a:buChar char="•"/>
            </a:pPr>
            <a:r>
              <a:rPr lang="en-US" sz="3000" dirty="0">
                <a:solidFill>
                  <a:schemeClr val="accent1">
                    <a:lumMod val="50000"/>
                  </a:schemeClr>
                </a:solidFill>
              </a:rPr>
              <a:t>Require that any member of the public who wants to offer comments at meeting give advance notice of desire to offer comments</a:t>
            </a:r>
          </a:p>
          <a:p>
            <a:pPr marL="914400" lvl="1" indent="-457200" algn="l">
              <a:buFont typeface="Arial" panose="020B0604020202020204" pitchFamily="34" charset="0"/>
              <a:buChar char="•"/>
            </a:pPr>
            <a:endParaRPr lang="en-US" sz="3000" dirty="0">
              <a:solidFill>
                <a:schemeClr val="accent1">
                  <a:lumMod val="50000"/>
                </a:schemeClr>
              </a:solidFill>
            </a:endParaRPr>
          </a:p>
          <a:p>
            <a:pPr marL="914400" lvl="1" indent="-457200" algn="l">
              <a:buFont typeface="Arial" panose="020B0604020202020204" pitchFamily="34" charset="0"/>
              <a:buChar char="•"/>
            </a:pPr>
            <a:r>
              <a:rPr lang="en-US" sz="3100" dirty="0">
                <a:solidFill>
                  <a:schemeClr val="accent1">
                    <a:lumMod val="50000"/>
                  </a:schemeClr>
                </a:solidFill>
              </a:rPr>
              <a:t>Place reasonable restrictions on comments period such as </a:t>
            </a:r>
          </a:p>
          <a:p>
            <a:pPr lvl="1" algn="l"/>
            <a:endParaRPr lang="en-US" sz="3100" dirty="0">
              <a:solidFill>
                <a:schemeClr val="accent1">
                  <a:lumMod val="50000"/>
                </a:schemeClr>
              </a:solidFill>
            </a:endParaRP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6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1079938"/>
            <a:ext cx="11136792" cy="720611"/>
          </a:xfrm>
        </p:spPr>
        <p:txBody>
          <a:bodyPr>
            <a:normAutofit fontScale="90000"/>
          </a:bodyPr>
          <a:lstStyle/>
          <a:p>
            <a:pPr algn="l"/>
            <a:br>
              <a:rPr lang="en-US" b="1" dirty="0">
                <a:solidFill>
                  <a:schemeClr val="accent1">
                    <a:lumMod val="50000"/>
                  </a:schemeClr>
                </a:solidFill>
                <a:latin typeface="Gill sans"/>
              </a:rPr>
            </a:br>
            <a:br>
              <a:rPr lang="en-US" sz="4900"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Comments Period at Meetings</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27604" y="2595531"/>
            <a:ext cx="11136792" cy="3346191"/>
          </a:xfrm>
        </p:spPr>
        <p:txBody>
          <a:bodyPr>
            <a:normAutofit/>
          </a:bodyPr>
          <a:lstStyle/>
          <a:p>
            <a:pPr marL="914400" lvl="1" indent="-457200" algn="l">
              <a:buFont typeface="Arial" panose="020B0604020202020204" pitchFamily="34" charset="0"/>
              <a:buChar char="•"/>
            </a:pPr>
            <a:r>
              <a:rPr lang="en-US" sz="3000" dirty="0">
                <a:solidFill>
                  <a:schemeClr val="accent1">
                    <a:lumMod val="50000"/>
                  </a:schemeClr>
                </a:solidFill>
              </a:rPr>
              <a:t>Length of period</a:t>
            </a:r>
          </a:p>
          <a:p>
            <a:pPr marL="914400" lvl="1" indent="-457200" algn="l">
              <a:buFont typeface="Arial" panose="020B0604020202020204" pitchFamily="34" charset="0"/>
              <a:buChar char="•"/>
            </a:pPr>
            <a:r>
              <a:rPr lang="en-US" sz="3000" dirty="0">
                <a:solidFill>
                  <a:schemeClr val="accent1">
                    <a:lumMod val="50000"/>
                  </a:schemeClr>
                </a:solidFill>
              </a:rPr>
              <a:t>Number of speakers</a:t>
            </a:r>
          </a:p>
          <a:p>
            <a:pPr marL="914400" lvl="1" indent="-457200" algn="l">
              <a:buFont typeface="Arial" panose="020B0604020202020204" pitchFamily="34" charset="0"/>
              <a:buChar char="•"/>
            </a:pPr>
            <a:r>
              <a:rPr lang="en-US" sz="3000" dirty="0">
                <a:solidFill>
                  <a:schemeClr val="accent1">
                    <a:lumMod val="50000"/>
                  </a:schemeClr>
                </a:solidFill>
              </a:rPr>
              <a:t>Length of time that each speaker may comment</a:t>
            </a:r>
          </a:p>
          <a:p>
            <a:pPr lvl="1" algn="l"/>
            <a:endParaRPr lang="en-US" sz="2800" dirty="0">
              <a:solidFill>
                <a:schemeClr val="accent1">
                  <a:lumMod val="50000"/>
                </a:schemeClr>
              </a:solidFill>
            </a:endParaRPr>
          </a:p>
          <a:p>
            <a:pPr marL="461963" lvl="1" indent="-457200" algn="l">
              <a:buFont typeface="Arial" panose="020B0604020202020204" pitchFamily="34" charset="0"/>
              <a:buChar char="•"/>
            </a:pPr>
            <a:r>
              <a:rPr lang="en-US" sz="3200" dirty="0">
                <a:solidFill>
                  <a:schemeClr val="accent1">
                    <a:lumMod val="50000"/>
                  </a:schemeClr>
                </a:solidFill>
              </a:rPr>
              <a:t>If the utility requires advance notice, then the public notice of every meeting must indicate the how a person who wants to comment must give such advance notice. </a:t>
            </a: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4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D6513FFE-2711-595C-8AAC-875C521D6F6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AFA29F3-E8E4-8E9A-EC38-78CF254DE9DA}"/>
              </a:ext>
            </a:extLst>
          </p:cNvPr>
          <p:cNvSpPr>
            <a:spLocks noGrp="1"/>
          </p:cNvSpPr>
          <p:nvPr>
            <p:ph type="title"/>
          </p:nvPr>
        </p:nvSpPr>
        <p:spPr>
          <a:xfrm>
            <a:off x="838200" y="1076051"/>
            <a:ext cx="10515600" cy="906125"/>
          </a:xfrm>
        </p:spPr>
        <p:txBody>
          <a:bodyPr/>
          <a:lstStyle/>
          <a:p>
            <a:r>
              <a:rPr lang="en-US" dirty="0"/>
              <a:t>Public notice of board meeting must be given </a:t>
            </a:r>
          </a:p>
        </p:txBody>
      </p:sp>
      <p:sp>
        <p:nvSpPr>
          <p:cNvPr id="3" name="Subtitle 2">
            <a:extLst>
              <a:ext uri="{FF2B5EF4-FFF2-40B4-BE49-F238E27FC236}">
                <a16:creationId xmlns:a16="http://schemas.microsoft.com/office/drawing/2014/main" id="{EF0143A4-02E2-08D2-2DBA-7AEB1DCAA461}"/>
              </a:ext>
            </a:extLst>
          </p:cNvPr>
          <p:cNvSpPr>
            <a:spLocks noGrp="1"/>
          </p:cNvSpPr>
          <p:nvPr>
            <p:ph idx="1"/>
          </p:nvPr>
        </p:nvSpPr>
        <p:spPr>
          <a:xfrm>
            <a:off x="838200" y="1982176"/>
            <a:ext cx="10515600" cy="4634895"/>
          </a:xfrm>
        </p:spPr>
        <p:txBody>
          <a:bodyPr>
            <a:normAutofit fontScale="92500" lnSpcReduction="10000"/>
          </a:bodyPr>
          <a:lstStyle/>
          <a:p>
            <a:endParaRPr lang="en-US" sz="2800" dirty="0">
              <a:latin typeface="Garamond" panose="02020404030301010803" pitchFamily="18" charset="0"/>
            </a:endParaRPr>
          </a:p>
          <a:p>
            <a:endParaRPr lang="en-US" sz="2800"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a:p>
            <a:pPr marL="0" indent="0" algn="ctr">
              <a:buNone/>
            </a:pPr>
            <a:endParaRPr lang="en-US" sz="3600" dirty="0">
              <a:solidFill>
                <a:schemeClr val="accent1">
                  <a:lumMod val="50000"/>
                </a:schemeClr>
              </a:solidFill>
              <a:latin typeface="Gill sans"/>
            </a:endParaRPr>
          </a:p>
          <a:p>
            <a:pPr marL="0" indent="0" algn="ctr">
              <a:buNone/>
            </a:pPr>
            <a:r>
              <a:rPr lang="en-US" sz="3900" dirty="0">
                <a:solidFill>
                  <a:schemeClr val="accent1">
                    <a:lumMod val="50000"/>
                  </a:schemeClr>
                </a:solidFill>
                <a:latin typeface="Gill sans"/>
              </a:rPr>
              <a:t>Let the Sunshine in</a:t>
            </a:r>
          </a:p>
        </p:txBody>
      </p:sp>
      <p:sp>
        <p:nvSpPr>
          <p:cNvPr id="4" name="Slide Number Placeholder 3">
            <a:extLst>
              <a:ext uri="{FF2B5EF4-FFF2-40B4-BE49-F238E27FC236}">
                <a16:creationId xmlns:a16="http://schemas.microsoft.com/office/drawing/2014/main" id="{0D56BAE9-1042-191A-AECF-E25BD815940A}"/>
              </a:ext>
            </a:extLst>
          </p:cNvPr>
          <p:cNvSpPr>
            <a:spLocks noGrp="1"/>
          </p:cNvSpPr>
          <p:nvPr>
            <p:ph type="sldNum" sz="quarter" idx="12"/>
          </p:nvPr>
        </p:nvSpPr>
        <p:spPr/>
        <p:txBody>
          <a:bodyPr/>
          <a:lstStyle/>
          <a:p>
            <a:fld id="{7502BAE1-D57F-41CC-A6C7-4DD710F4FB32}" type="slidenum">
              <a:rPr lang="en-US" smtClean="0"/>
              <a:t>3</a:t>
            </a:fld>
            <a:endParaRPr lang="en-US" dirty="0"/>
          </a:p>
        </p:txBody>
      </p:sp>
      <p:sp>
        <p:nvSpPr>
          <p:cNvPr id="6" name="Rectangle 5">
            <a:extLst>
              <a:ext uri="{FF2B5EF4-FFF2-40B4-BE49-F238E27FC236}">
                <a16:creationId xmlns:a16="http://schemas.microsoft.com/office/drawing/2014/main" id="{C6B96153-6160-EC9A-7DF1-FA212F57E8E3}"/>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9453805-EB5D-4EA3-539A-7ED099083AB4}"/>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F51C193-2521-C869-08B2-749FA28D6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2119997"/>
            <a:ext cx="5715000" cy="3810000"/>
          </a:xfrm>
          <a:prstGeom prst="rect">
            <a:avLst/>
          </a:prstGeom>
        </p:spPr>
      </p:pic>
    </p:spTree>
    <p:extLst>
      <p:ext uri="{BB962C8B-B14F-4D97-AF65-F5344CB8AC3E}">
        <p14:creationId xmlns:p14="http://schemas.microsoft.com/office/powerpoint/2010/main" val="35986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7F78A4E-5DCF-B8E8-D97C-98230A695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A8862-2F2B-82CF-1021-11800055B6D1}"/>
              </a:ext>
            </a:extLst>
          </p:cNvPr>
          <p:cNvSpPr>
            <a:spLocks noGrp="1"/>
          </p:cNvSpPr>
          <p:nvPr>
            <p:ph type="title"/>
          </p:nvPr>
        </p:nvSpPr>
        <p:spPr>
          <a:xfrm>
            <a:off x="527604" y="799626"/>
            <a:ext cx="11136792" cy="5258748"/>
          </a:xfrm>
        </p:spPr>
        <p:txBody>
          <a:bodyPr>
            <a:noAutofit/>
          </a:bodyPr>
          <a:lstStyle/>
          <a:p>
            <a:endParaRPr lang="en-US" dirty="0">
              <a:solidFill>
                <a:schemeClr val="accent1">
                  <a:lumMod val="50000"/>
                </a:schemeClr>
              </a:solidFill>
              <a:latin typeface="Gill sans"/>
            </a:endParaRPr>
          </a:p>
        </p:txBody>
      </p:sp>
      <p:sp>
        <p:nvSpPr>
          <p:cNvPr id="4" name="Slide Number Placeholder 3">
            <a:extLst>
              <a:ext uri="{FF2B5EF4-FFF2-40B4-BE49-F238E27FC236}">
                <a16:creationId xmlns:a16="http://schemas.microsoft.com/office/drawing/2014/main" id="{C18B3503-CD0F-6B0B-6DDB-8A174F6A2817}"/>
              </a:ext>
            </a:extLst>
          </p:cNvPr>
          <p:cNvSpPr>
            <a:spLocks noGrp="1"/>
          </p:cNvSpPr>
          <p:nvPr>
            <p:ph type="sldNum" sz="quarter" idx="12"/>
          </p:nvPr>
        </p:nvSpPr>
        <p:spPr/>
        <p:txBody>
          <a:bodyPr/>
          <a:lstStyle/>
          <a:p>
            <a:fld id="{7502BAE1-D57F-41CC-A6C7-4DD710F4FB32}" type="slidenum">
              <a:rPr lang="en-US" smtClean="0"/>
              <a:t>30</a:t>
            </a:fld>
            <a:endParaRPr lang="en-US" dirty="0"/>
          </a:p>
        </p:txBody>
      </p:sp>
      <p:sp>
        <p:nvSpPr>
          <p:cNvPr id="6" name="Rectangle 5">
            <a:extLst>
              <a:ext uri="{FF2B5EF4-FFF2-40B4-BE49-F238E27FC236}">
                <a16:creationId xmlns:a16="http://schemas.microsoft.com/office/drawing/2014/main" id="{96E4A664-7049-F296-192D-011E8DC3FA31}"/>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17129C-6E04-B7E0-E665-6CF8800BED10}"/>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descr="A close-up of a hand washing&#10;&#10;AI-generated content may be incorrect.">
            <a:extLst>
              <a:ext uri="{FF2B5EF4-FFF2-40B4-BE49-F238E27FC236}">
                <a16:creationId xmlns:a16="http://schemas.microsoft.com/office/drawing/2014/main" id="{AB78A3CF-2303-001B-99AD-3D474D7C1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35" y="169095"/>
            <a:ext cx="11665736" cy="5889279"/>
          </a:xfrm>
          <a:prstGeom prst="rect">
            <a:avLst/>
          </a:prstGeom>
        </p:spPr>
      </p:pic>
      <p:sp>
        <p:nvSpPr>
          <p:cNvPr id="5" name="TextBox 4">
            <a:extLst>
              <a:ext uri="{FF2B5EF4-FFF2-40B4-BE49-F238E27FC236}">
                <a16:creationId xmlns:a16="http://schemas.microsoft.com/office/drawing/2014/main" id="{F1211071-11D3-53A8-39E2-BE0741B1DF92}"/>
              </a:ext>
            </a:extLst>
          </p:cNvPr>
          <p:cNvSpPr txBox="1"/>
          <p:nvPr/>
        </p:nvSpPr>
        <p:spPr>
          <a:xfrm>
            <a:off x="3344449" y="6251379"/>
            <a:ext cx="4772417" cy="369332"/>
          </a:xfrm>
          <a:prstGeom prst="rect">
            <a:avLst/>
          </a:prstGeom>
          <a:noFill/>
        </p:spPr>
        <p:txBody>
          <a:bodyPr wrap="square" rtlCol="0">
            <a:spAutoFit/>
          </a:bodyPr>
          <a:lstStyle/>
          <a:p>
            <a:r>
              <a:rPr lang="en-US" dirty="0">
                <a:hlinkClick r:id="rId4"/>
              </a:rPr>
              <a:t>https://westwilsonutility.com/public-input-policy</a:t>
            </a:r>
            <a:r>
              <a:rPr lang="en-US" dirty="0"/>
              <a:t> </a:t>
            </a:r>
          </a:p>
        </p:txBody>
      </p:sp>
    </p:spTree>
    <p:extLst>
      <p:ext uri="{BB962C8B-B14F-4D97-AF65-F5344CB8AC3E}">
        <p14:creationId xmlns:p14="http://schemas.microsoft.com/office/powerpoint/2010/main" val="2780539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604" y="1085583"/>
            <a:ext cx="11136792" cy="731900"/>
          </a:xfrm>
        </p:spPr>
        <p:txBody>
          <a:bodyPr>
            <a:normAutofit fontScale="90000"/>
          </a:bodyPr>
          <a:lstStyle/>
          <a:p>
            <a:pPr algn="l"/>
            <a:br>
              <a:rPr lang="en-US" b="1" dirty="0">
                <a:solidFill>
                  <a:schemeClr val="accent1">
                    <a:lumMod val="50000"/>
                  </a:schemeClr>
                </a:solidFill>
                <a:latin typeface="Gill sans"/>
              </a:rPr>
            </a:br>
            <a:r>
              <a:rPr lang="en-US" sz="4900" dirty="0">
                <a:solidFill>
                  <a:schemeClr val="accent1">
                    <a:lumMod val="50000"/>
                  </a:schemeClr>
                </a:solidFill>
                <a:latin typeface="Gill sans"/>
              </a:rPr>
              <a:t>Publi</a:t>
            </a:r>
            <a:r>
              <a:rPr lang="en-US" sz="4900" dirty="0">
                <a:solidFill>
                  <a:schemeClr val="accent1">
                    <a:lumMod val="50000"/>
                  </a:schemeClr>
                </a:solidFill>
              </a:rPr>
              <a:t>c Participation Outside Comment Period</a:t>
            </a:r>
            <a:endParaRPr lang="en-US" sz="4900" dirty="0">
              <a:solidFill>
                <a:schemeClr val="accent1">
                  <a:lumMod val="50000"/>
                </a:schemeClr>
              </a:solidFill>
              <a:latin typeface="Gill sans"/>
            </a:endParaRPr>
          </a:p>
        </p:txBody>
      </p:sp>
      <p:sp>
        <p:nvSpPr>
          <p:cNvPr id="3" name="Subtitle 2"/>
          <p:cNvSpPr>
            <a:spLocks noGrp="1"/>
          </p:cNvSpPr>
          <p:nvPr>
            <p:ph type="subTitle" idx="1"/>
          </p:nvPr>
        </p:nvSpPr>
        <p:spPr>
          <a:xfrm>
            <a:off x="527604" y="2284466"/>
            <a:ext cx="11136792" cy="3269667"/>
          </a:xfrm>
        </p:spPr>
        <p:txBody>
          <a:bodyPr>
            <a:normAutofit lnSpcReduction="10000"/>
          </a:bodyPr>
          <a:lstStyle/>
          <a:p>
            <a:pPr marL="0" lvl="2" algn="l"/>
            <a:endParaRPr lang="en-US" sz="2800" dirty="0">
              <a:solidFill>
                <a:schemeClr val="accent1">
                  <a:lumMod val="50000"/>
                </a:schemeClr>
              </a:solidFill>
            </a:endParaRPr>
          </a:p>
          <a:p>
            <a:pPr marL="457200" lvl="2" indent="-457200" algn="l">
              <a:buFont typeface="Arial" panose="020B0604020202020204" pitchFamily="34" charset="0"/>
              <a:buChar char="•"/>
            </a:pPr>
            <a:r>
              <a:rPr lang="en-US" sz="3200" dirty="0">
                <a:solidFill>
                  <a:schemeClr val="accent1">
                    <a:lumMod val="50000"/>
                  </a:schemeClr>
                </a:solidFill>
              </a:rPr>
              <a:t>Outside of public comment period, no statutory right for citizens right to speak or actively participate</a:t>
            </a:r>
          </a:p>
          <a:p>
            <a:pPr marL="0" lvl="2" algn="l"/>
            <a:endParaRPr lang="en-US" sz="3200" dirty="0">
              <a:solidFill>
                <a:schemeClr val="accent1">
                  <a:lumMod val="50000"/>
                </a:schemeClr>
              </a:solidFill>
            </a:endParaRPr>
          </a:p>
          <a:p>
            <a:pPr marL="457200" lvl="2" indent="-457200" algn="l">
              <a:buFont typeface="Arial" panose="020B0604020202020204" pitchFamily="34" charset="0"/>
              <a:buChar char="•"/>
            </a:pPr>
            <a:r>
              <a:rPr lang="en-US" sz="3200" dirty="0">
                <a:solidFill>
                  <a:schemeClr val="accent1">
                    <a:lumMod val="50000"/>
                  </a:schemeClr>
                </a:solidFill>
              </a:rPr>
              <a:t>Public officials are not required to depart from their agenda or to interrupt their business to accommodate the public's demands to be heard</a:t>
            </a: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marL="457200" lvl="2" indent="-457200" algn="l">
              <a:buFont typeface="Arial" panose="020B0604020202020204" pitchFamily="34" charset="0"/>
              <a:buChar char="•"/>
            </a:pPr>
            <a:endParaRPr lang="en-US" sz="2800" dirty="0">
              <a:solidFill>
                <a:schemeClr val="accent1">
                  <a:lumMod val="50000"/>
                </a:schemeClr>
              </a:solidFill>
            </a:endParaRPr>
          </a:p>
          <a:p>
            <a:pPr lvl="1" algn="l"/>
            <a:endParaRPr lang="en-US" sz="3100" dirty="0">
              <a:solidFill>
                <a:schemeClr val="accent1">
                  <a:lumMod val="50000"/>
                </a:schemeClr>
              </a:solidFill>
              <a:latin typeface="Gill san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6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Executive sessions and </a:t>
            </a:r>
            <a:r>
              <a:rPr lang="en-US" dirty="0">
                <a:solidFill>
                  <a:schemeClr val="accent1">
                    <a:lumMod val="50000"/>
                  </a:schemeClr>
                </a:solidFill>
              </a:rPr>
              <a:t>E</a:t>
            </a:r>
            <a:r>
              <a:rPr lang="en-US" dirty="0">
                <a:solidFill>
                  <a:schemeClr val="accent1">
                    <a:lumMod val="50000"/>
                  </a:schemeClr>
                </a:solidFill>
                <a:latin typeface="Gill sans"/>
              </a:rPr>
              <a:t>xclusion of Public</a:t>
            </a:r>
          </a:p>
        </p:txBody>
      </p:sp>
      <p:sp>
        <p:nvSpPr>
          <p:cNvPr id="4" name="Slide Number Placeholder 3"/>
          <p:cNvSpPr>
            <a:spLocks noGrp="1"/>
          </p:cNvSpPr>
          <p:nvPr>
            <p:ph type="sldNum" sz="quarter" idx="12"/>
          </p:nvPr>
        </p:nvSpPr>
        <p:spPr/>
        <p:txBody>
          <a:bodyPr/>
          <a:lstStyle/>
          <a:p>
            <a:fld id="{7502BAE1-D57F-41CC-A6C7-4DD710F4FB32}" type="slidenum">
              <a:rPr lang="en-US" smtClean="0"/>
              <a:t>32</a:t>
            </a:fld>
            <a:endParaRPr lang="en-US" dirty="0"/>
          </a:p>
        </p:txBody>
      </p:sp>
      <p:sp>
        <p:nvSpPr>
          <p:cNvPr id="3" name="Subtitle 2"/>
          <p:cNvSpPr>
            <a:spLocks noGrp="1"/>
          </p:cNvSpPr>
          <p:nvPr>
            <p:ph type="subTitle" idx="4294967295"/>
          </p:nvPr>
        </p:nvSpPr>
        <p:spPr>
          <a:xfrm>
            <a:off x="527604" y="2404743"/>
            <a:ext cx="11136792" cy="3951607"/>
          </a:xfrm>
        </p:spPr>
        <p:txBody>
          <a:bodyPr>
            <a:normAutofit/>
          </a:bodyPr>
          <a:lstStyle/>
          <a:p>
            <a:pPr marL="0" lvl="1" indent="0">
              <a:buNone/>
            </a:pPr>
            <a:r>
              <a:rPr lang="en-US" sz="3200" dirty="0">
                <a:solidFill>
                  <a:schemeClr val="accent1">
                    <a:lumMod val="50000"/>
                  </a:schemeClr>
                </a:solidFill>
                <a:latin typeface="Gill sans"/>
              </a:rPr>
              <a:t>Two very limited circumstances </a:t>
            </a:r>
          </a:p>
          <a:p>
            <a:pPr marL="457200" lvl="1" indent="-457200"/>
            <a:endParaRPr lang="en-US" sz="1600" dirty="0">
              <a:solidFill>
                <a:schemeClr val="accent1">
                  <a:lumMod val="50000"/>
                </a:schemeClr>
              </a:solidFill>
              <a:latin typeface="Gill sans"/>
            </a:endParaRPr>
          </a:p>
          <a:p>
            <a:pPr marL="914400" lvl="2" indent="-457200"/>
            <a:r>
              <a:rPr lang="en-US" sz="2800" dirty="0">
                <a:solidFill>
                  <a:schemeClr val="accent1">
                    <a:lumMod val="50000"/>
                  </a:schemeClr>
                </a:solidFill>
                <a:latin typeface="Gill sans"/>
              </a:rPr>
              <a:t>First, advisory meetings with attorney on pending or threatened litigation</a:t>
            </a:r>
          </a:p>
          <a:p>
            <a:pPr marL="457200" lvl="2" indent="0">
              <a:buNone/>
            </a:pPr>
            <a:endParaRPr lang="en-US" sz="1600" dirty="0">
              <a:solidFill>
                <a:schemeClr val="accent1">
                  <a:lumMod val="50000"/>
                </a:schemeClr>
              </a:solidFill>
              <a:latin typeface="Gill sans"/>
            </a:endParaRPr>
          </a:p>
          <a:p>
            <a:pPr marL="914400" lvl="2" indent="-457200"/>
            <a:r>
              <a:rPr lang="en-US" sz="2800" dirty="0">
                <a:solidFill>
                  <a:schemeClr val="accent1">
                    <a:lumMod val="50000"/>
                  </a:schemeClr>
                </a:solidFill>
                <a:latin typeface="Gill sans"/>
              </a:rPr>
              <a:t>Second, meeting of Local Government Audit Committee and report to governing board </a:t>
            </a:r>
          </a:p>
          <a:p>
            <a:pPr marL="914400" lvl="2" indent="-457200"/>
            <a:endParaRPr lang="en-US" sz="1600" dirty="0">
              <a:solidFill>
                <a:schemeClr val="accent1">
                  <a:lumMod val="50000"/>
                </a:schemeClr>
              </a:solidFill>
              <a:latin typeface="Gill sans"/>
            </a:endParaRPr>
          </a:p>
          <a:p>
            <a:pPr marL="0" lvl="1" indent="0">
              <a:buNone/>
            </a:pPr>
            <a:r>
              <a:rPr lang="en-US" sz="3200" dirty="0">
                <a:solidFill>
                  <a:schemeClr val="accent1">
                    <a:lumMod val="50000"/>
                  </a:schemeClr>
                </a:solidFill>
                <a:latin typeface="Gill sans"/>
              </a:rPr>
              <a:t>Deliberations and decisions still be made in public meeting</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2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11677"/>
            <a:ext cx="11136792" cy="1181818"/>
          </a:xfrm>
        </p:spPr>
        <p:txBody>
          <a:bodyPr>
            <a:noAutofit/>
          </a:bodyPr>
          <a:lstStyle/>
          <a:p>
            <a:r>
              <a:rPr lang="en-US" dirty="0">
                <a:solidFill>
                  <a:schemeClr val="accent1">
                    <a:lumMod val="50000"/>
                  </a:schemeClr>
                </a:solidFill>
                <a:latin typeface="Gill sans"/>
              </a:rPr>
              <a:t>Can personnel matters and other sensitive matters be considered in executive session?</a:t>
            </a:r>
          </a:p>
        </p:txBody>
      </p:sp>
      <p:sp>
        <p:nvSpPr>
          <p:cNvPr id="4" name="Slide Number Placeholder 3"/>
          <p:cNvSpPr>
            <a:spLocks noGrp="1"/>
          </p:cNvSpPr>
          <p:nvPr>
            <p:ph type="sldNum" sz="quarter" idx="12"/>
          </p:nvPr>
        </p:nvSpPr>
        <p:spPr/>
        <p:txBody>
          <a:bodyPr/>
          <a:lstStyle/>
          <a:p>
            <a:fld id="{7502BAE1-D57F-41CC-A6C7-4DD710F4FB32}" type="slidenum">
              <a:rPr lang="en-US" smtClean="0"/>
              <a:t>33</a:t>
            </a:fld>
            <a:endParaRPr lang="en-US" dirty="0"/>
          </a:p>
        </p:txBody>
      </p:sp>
      <p:sp>
        <p:nvSpPr>
          <p:cNvPr id="3" name="Subtitle 2"/>
          <p:cNvSpPr>
            <a:spLocks noGrp="1"/>
          </p:cNvSpPr>
          <p:nvPr>
            <p:ph type="subTitle" idx="4294967295"/>
          </p:nvPr>
        </p:nvSpPr>
        <p:spPr>
          <a:xfrm>
            <a:off x="527604" y="2471632"/>
            <a:ext cx="11136792" cy="4230499"/>
          </a:xfrm>
        </p:spPr>
        <p:txBody>
          <a:bodyPr>
            <a:normAutofit fontScale="62500" lnSpcReduction="20000"/>
          </a:bodyPr>
          <a:lstStyle/>
          <a:p>
            <a:pPr marL="0" lvl="1" indent="0">
              <a:lnSpc>
                <a:spcPct val="120000"/>
              </a:lnSpc>
              <a:buNone/>
            </a:pPr>
            <a:r>
              <a:rPr lang="en-US" sz="3600" dirty="0">
                <a:solidFill>
                  <a:schemeClr val="accent1">
                    <a:lumMod val="50000"/>
                  </a:schemeClr>
                </a:solidFill>
                <a:latin typeface="Gill sans"/>
              </a:rPr>
              <a:t>“</a:t>
            </a:r>
            <a:r>
              <a:rPr lang="en-US" sz="4000" dirty="0">
                <a:solidFill>
                  <a:schemeClr val="accent1">
                    <a:lumMod val="50000"/>
                  </a:schemeClr>
                </a:solidFill>
                <a:latin typeface="Gill sans"/>
              </a:rPr>
              <a:t>If experience should prove that the public interest is adversely affected by open meetings involving…</a:t>
            </a:r>
          </a:p>
          <a:p>
            <a:pPr marL="0" lvl="1" indent="0">
              <a:buNone/>
            </a:pPr>
            <a:endParaRPr lang="en-US" sz="4000" dirty="0">
              <a:solidFill>
                <a:schemeClr val="accent1">
                  <a:lumMod val="50000"/>
                </a:schemeClr>
              </a:solidFill>
              <a:latin typeface="Gill sans"/>
            </a:endParaRPr>
          </a:p>
          <a:p>
            <a:pPr marL="571500" lvl="1" indent="-571500"/>
            <a:r>
              <a:rPr lang="en-US" sz="4000" dirty="0">
                <a:solidFill>
                  <a:schemeClr val="accent1">
                    <a:lumMod val="50000"/>
                  </a:schemeClr>
                </a:solidFill>
                <a:latin typeface="Gill sans"/>
              </a:rPr>
              <a:t>disciplinary hearings</a:t>
            </a:r>
          </a:p>
          <a:p>
            <a:pPr marL="571500" lvl="1" indent="-571500"/>
            <a:r>
              <a:rPr lang="en-US" sz="4000" dirty="0">
                <a:solidFill>
                  <a:schemeClr val="accent1">
                    <a:lumMod val="50000"/>
                  </a:schemeClr>
                </a:solidFill>
                <a:latin typeface="Gill sans"/>
              </a:rPr>
              <a:t>promotion and demotion decisions</a:t>
            </a:r>
          </a:p>
          <a:p>
            <a:pPr marL="571500" lvl="1" indent="-571500"/>
            <a:r>
              <a:rPr lang="en-US" sz="4000" dirty="0">
                <a:solidFill>
                  <a:schemeClr val="accent1">
                    <a:lumMod val="50000"/>
                  </a:schemeClr>
                </a:solidFill>
                <a:latin typeface="Gill sans"/>
              </a:rPr>
              <a:t>prospective land purchases</a:t>
            </a:r>
          </a:p>
          <a:p>
            <a:pPr marL="571500" lvl="1" indent="-571500">
              <a:lnSpc>
                <a:spcPct val="120000"/>
              </a:lnSpc>
              <a:spcBef>
                <a:spcPts val="0"/>
              </a:spcBef>
            </a:pPr>
            <a:r>
              <a:rPr lang="en-US" sz="4000" dirty="0">
                <a:solidFill>
                  <a:schemeClr val="accent1">
                    <a:lumMod val="50000"/>
                  </a:schemeClr>
                </a:solidFill>
                <a:latin typeface="Gill sans"/>
              </a:rPr>
              <a:t>labor negotiations, etc.,…</a:t>
            </a:r>
          </a:p>
          <a:p>
            <a:pPr marL="0" lvl="1" indent="0">
              <a:lnSpc>
                <a:spcPct val="120000"/>
              </a:lnSpc>
              <a:spcBef>
                <a:spcPts val="0"/>
              </a:spcBef>
              <a:buNone/>
            </a:pPr>
            <a:endParaRPr lang="en-US" sz="2600" dirty="0">
              <a:solidFill>
                <a:schemeClr val="accent1">
                  <a:lumMod val="50000"/>
                </a:schemeClr>
              </a:solidFill>
              <a:latin typeface="Gill sans"/>
            </a:endParaRPr>
          </a:p>
          <a:p>
            <a:pPr marL="0" lvl="1" indent="0">
              <a:lnSpc>
                <a:spcPct val="120000"/>
              </a:lnSpc>
              <a:spcBef>
                <a:spcPts val="0"/>
              </a:spcBef>
              <a:buNone/>
            </a:pPr>
            <a:r>
              <a:rPr lang="en-US" sz="4000" dirty="0">
                <a:solidFill>
                  <a:schemeClr val="accent1">
                    <a:lumMod val="50000"/>
                  </a:schemeClr>
                </a:solidFill>
                <a:latin typeface="Gill sans"/>
              </a:rPr>
              <a:t>it is the Legislature, not the Judiciary, that must balance the benefits and detriments and make such changes as will serve the people </a:t>
            </a:r>
          </a:p>
          <a:p>
            <a:pPr marL="0" lvl="1" indent="0">
              <a:lnSpc>
                <a:spcPct val="120000"/>
              </a:lnSpc>
              <a:spcBef>
                <a:spcPts val="0"/>
              </a:spcBef>
              <a:buNone/>
            </a:pPr>
            <a:r>
              <a:rPr lang="en-US" sz="4000" dirty="0">
                <a:solidFill>
                  <a:schemeClr val="accent1">
                    <a:lumMod val="50000"/>
                  </a:schemeClr>
                </a:solidFill>
                <a:latin typeface="Gill sans"/>
              </a:rPr>
              <a:t>and express their will.”</a:t>
            </a: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20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What about “work sessions?”</a:t>
            </a:r>
          </a:p>
        </p:txBody>
      </p:sp>
      <p:sp>
        <p:nvSpPr>
          <p:cNvPr id="4" name="Slide Number Placeholder 3"/>
          <p:cNvSpPr>
            <a:spLocks noGrp="1"/>
          </p:cNvSpPr>
          <p:nvPr>
            <p:ph type="sldNum" sz="quarter" idx="12"/>
          </p:nvPr>
        </p:nvSpPr>
        <p:spPr/>
        <p:txBody>
          <a:bodyPr/>
          <a:lstStyle/>
          <a:p>
            <a:fld id="{7502BAE1-D57F-41CC-A6C7-4DD710F4FB32}" type="slidenum">
              <a:rPr lang="en-US" smtClean="0"/>
              <a:t>34</a:t>
            </a:fld>
            <a:endParaRPr lang="en-US" dirty="0"/>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descr="Screen Clipping">
            <a:extLst>
              <a:ext uri="{FF2B5EF4-FFF2-40B4-BE49-F238E27FC236}">
                <a16:creationId xmlns:a16="http://schemas.microsoft.com/office/drawing/2014/main" id="{9B7DA7B9-C09D-4AB0-AC1F-614E5C642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4" y="1882492"/>
            <a:ext cx="10478650" cy="3818565"/>
          </a:xfrm>
          <a:prstGeom prst="rect">
            <a:avLst/>
          </a:prstGeom>
        </p:spPr>
      </p:pic>
    </p:spTree>
    <p:extLst>
      <p:ext uri="{BB962C8B-B14F-4D97-AF65-F5344CB8AC3E}">
        <p14:creationId xmlns:p14="http://schemas.microsoft.com/office/powerpoint/2010/main" val="360294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78507"/>
            <a:ext cx="11136792" cy="1468029"/>
          </a:xfrm>
        </p:spPr>
        <p:txBody>
          <a:bodyPr>
            <a:noAutofit/>
          </a:bodyPr>
          <a:lstStyle/>
          <a:p>
            <a:r>
              <a:rPr lang="en-US" dirty="0">
                <a:solidFill>
                  <a:schemeClr val="accent1">
                    <a:lumMod val="50000"/>
                  </a:schemeClr>
                </a:solidFill>
                <a:latin typeface="Gill sans"/>
              </a:rPr>
              <a:t>Can any meeting of a </a:t>
            </a:r>
            <a:r>
              <a:rPr lang="en-US" dirty="0">
                <a:solidFill>
                  <a:schemeClr val="accent1">
                    <a:lumMod val="50000"/>
                  </a:schemeClr>
                </a:solidFill>
              </a:rPr>
              <a:t>governing </a:t>
            </a:r>
            <a:r>
              <a:rPr lang="en-US" dirty="0">
                <a:solidFill>
                  <a:schemeClr val="accent1">
                    <a:lumMod val="50000"/>
                  </a:schemeClr>
                </a:solidFill>
                <a:latin typeface="Gill sans"/>
              </a:rPr>
              <a:t>body not be a meeting subject to the Sunshine Law?</a:t>
            </a:r>
          </a:p>
        </p:txBody>
      </p:sp>
      <p:sp>
        <p:nvSpPr>
          <p:cNvPr id="4" name="Slide Number Placeholder 3"/>
          <p:cNvSpPr>
            <a:spLocks noGrp="1"/>
          </p:cNvSpPr>
          <p:nvPr>
            <p:ph type="sldNum" sz="quarter" idx="12"/>
          </p:nvPr>
        </p:nvSpPr>
        <p:spPr/>
        <p:txBody>
          <a:bodyPr/>
          <a:lstStyle/>
          <a:p>
            <a:fld id="{7502BAE1-D57F-41CC-A6C7-4DD710F4FB32}" type="slidenum">
              <a:rPr lang="en-US" smtClean="0"/>
              <a:t>35</a:t>
            </a:fld>
            <a:endParaRPr lang="en-US" dirty="0"/>
          </a:p>
        </p:txBody>
      </p:sp>
      <p:sp>
        <p:nvSpPr>
          <p:cNvPr id="3" name="Subtitle 2"/>
          <p:cNvSpPr>
            <a:spLocks noGrp="1"/>
          </p:cNvSpPr>
          <p:nvPr>
            <p:ph type="subTitle" idx="4294967295"/>
          </p:nvPr>
        </p:nvSpPr>
        <p:spPr>
          <a:xfrm>
            <a:off x="527605" y="3428999"/>
            <a:ext cx="11136791" cy="3188071"/>
          </a:xfrm>
        </p:spPr>
        <p:txBody>
          <a:bodyPr>
            <a:normAutofit lnSpcReduction="10000"/>
          </a:bodyPr>
          <a:lstStyle/>
          <a:p>
            <a:r>
              <a:rPr lang="en-US" sz="3200" dirty="0">
                <a:solidFill>
                  <a:schemeClr val="accent1">
                    <a:lumMod val="50000"/>
                  </a:schemeClr>
                </a:solidFill>
              </a:rPr>
              <a:t>On-site inspection of any project or program – TCA 8-44-102(b)(2)</a:t>
            </a:r>
          </a:p>
          <a:p>
            <a:endParaRPr lang="en-US" sz="1700" dirty="0">
              <a:solidFill>
                <a:schemeClr val="accent1">
                  <a:lumMod val="50000"/>
                </a:schemeClr>
              </a:solidFill>
            </a:endParaRPr>
          </a:p>
          <a:p>
            <a:r>
              <a:rPr lang="en-US" sz="3200" dirty="0">
                <a:solidFill>
                  <a:schemeClr val="accent1">
                    <a:lumMod val="50000"/>
                  </a:schemeClr>
                </a:solidFill>
              </a:rPr>
              <a:t>Information only meetings</a:t>
            </a:r>
          </a:p>
          <a:p>
            <a:pPr marL="0" indent="0">
              <a:buNone/>
            </a:pPr>
            <a:endParaRPr lang="en-US" sz="1700" dirty="0">
              <a:solidFill>
                <a:schemeClr val="accent1">
                  <a:lumMod val="50000"/>
                </a:schemeClr>
              </a:solidFill>
            </a:endParaRPr>
          </a:p>
          <a:p>
            <a:pPr lvl="1"/>
            <a:r>
              <a:rPr lang="en-US" sz="2800" dirty="0">
                <a:solidFill>
                  <a:schemeClr val="accent1">
                    <a:lumMod val="50000"/>
                  </a:schemeClr>
                </a:solidFill>
              </a:rPr>
              <a:t>No deliberations or discussion about information can occur</a:t>
            </a:r>
          </a:p>
          <a:p>
            <a:pPr marL="457200" lvl="1" indent="0">
              <a:buNone/>
            </a:pPr>
            <a:endParaRPr lang="en-US" sz="1700" dirty="0">
              <a:solidFill>
                <a:schemeClr val="accent1">
                  <a:lumMod val="50000"/>
                </a:schemeClr>
              </a:solidFill>
            </a:endParaRPr>
          </a:p>
          <a:p>
            <a:pPr lvl="1"/>
            <a:r>
              <a:rPr lang="en-US" sz="2800" dirty="0">
                <a:solidFill>
                  <a:schemeClr val="accent1">
                    <a:lumMod val="50000"/>
                  </a:schemeClr>
                </a:solidFill>
              </a:rPr>
              <a:t>Careful about public perception </a:t>
            </a:r>
          </a:p>
          <a:p>
            <a:endParaRPr lang="en-US" sz="3600" dirty="0">
              <a:solidFill>
                <a:schemeClr val="accent1">
                  <a:lumMod val="50000"/>
                </a:schemeClr>
              </a:solidFill>
            </a:endParaRPr>
          </a:p>
          <a:p>
            <a:endParaRPr lang="en-US" sz="3600" dirty="0">
              <a:solidFill>
                <a:schemeClr val="accent1">
                  <a:lumMod val="50000"/>
                </a:schemeClr>
              </a:solidFill>
            </a:endParaRPr>
          </a:p>
          <a:p>
            <a:pPr lvl="1"/>
            <a:endParaRPr lang="en-US" sz="3200" dirty="0">
              <a:solidFill>
                <a:schemeClr val="accent1">
                  <a:lumMod val="50000"/>
                </a:schemeClr>
              </a:solidFill>
              <a:latin typeface="Garamond" panose="02020404030301010803" pitchFamily="18" charset="0"/>
            </a:endParaRPr>
          </a:p>
          <a:p>
            <a:pPr lvl="1"/>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A03A65-6B08-3F00-788E-39249DA61F60}"/>
              </a:ext>
            </a:extLst>
          </p:cNvPr>
          <p:cNvSpPr txBox="1"/>
          <p:nvPr/>
        </p:nvSpPr>
        <p:spPr>
          <a:xfrm>
            <a:off x="632178" y="2446536"/>
            <a:ext cx="10927644" cy="769441"/>
          </a:xfrm>
          <a:prstGeom prst="rect">
            <a:avLst/>
          </a:prstGeom>
          <a:noFill/>
        </p:spPr>
        <p:txBody>
          <a:bodyPr wrap="square" rtlCol="0">
            <a:spAutoFit/>
          </a:bodyPr>
          <a:lstStyle/>
          <a:p>
            <a:pPr algn="ctr"/>
            <a:r>
              <a:rPr lang="en-US" sz="4400" dirty="0">
                <a:solidFill>
                  <a:schemeClr val="accent2">
                    <a:lumMod val="50000"/>
                  </a:schemeClr>
                </a:solidFill>
                <a:latin typeface="Gill sans"/>
              </a:rPr>
              <a:t>Y</a:t>
            </a:r>
            <a:r>
              <a:rPr kumimoji="0" lang="en-US" sz="4400" b="0" i="0" u="none" strike="noStrike" kern="1200" cap="none" spc="0" normalizeH="0" baseline="0" noProof="0" dirty="0">
                <a:ln>
                  <a:noFill/>
                </a:ln>
                <a:solidFill>
                  <a:schemeClr val="accent2">
                    <a:lumMod val="50000"/>
                  </a:schemeClr>
                </a:solidFill>
                <a:effectLst/>
                <a:uLnTx/>
                <a:uFillTx/>
                <a:latin typeface="Gill sans"/>
                <a:ea typeface="+mn-ea"/>
                <a:cs typeface="+mn-cs"/>
              </a:rPr>
              <a:t>es</a:t>
            </a:r>
            <a:endParaRPr lang="en-US" sz="4400" dirty="0">
              <a:solidFill>
                <a:schemeClr val="accent2">
                  <a:lumMod val="50000"/>
                </a:schemeClr>
              </a:solidFill>
            </a:endParaRPr>
          </a:p>
        </p:txBody>
      </p:sp>
    </p:spTree>
    <p:extLst>
      <p:ext uri="{BB962C8B-B14F-4D97-AF65-F5344CB8AC3E}">
        <p14:creationId xmlns:p14="http://schemas.microsoft.com/office/powerpoint/2010/main" val="39290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3" y="980307"/>
            <a:ext cx="11136792" cy="1201160"/>
          </a:xfrm>
        </p:spPr>
        <p:txBody>
          <a:bodyPr>
            <a:noAutofit/>
          </a:bodyPr>
          <a:lstStyle/>
          <a:p>
            <a:r>
              <a:rPr lang="en-US" dirty="0">
                <a:solidFill>
                  <a:schemeClr val="accent1">
                    <a:lumMod val="50000"/>
                  </a:schemeClr>
                </a:solidFill>
                <a:latin typeface="Gill sans"/>
              </a:rPr>
              <a:t>Can any meeting of a governing body not be a public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36</a:t>
            </a:fld>
            <a:endParaRPr lang="en-US" dirty="0"/>
          </a:p>
        </p:txBody>
      </p:sp>
      <p:sp>
        <p:nvSpPr>
          <p:cNvPr id="3" name="Subtitle 2"/>
          <p:cNvSpPr>
            <a:spLocks noGrp="1"/>
          </p:cNvSpPr>
          <p:nvPr>
            <p:ph type="subTitle" idx="4294967295"/>
          </p:nvPr>
        </p:nvSpPr>
        <p:spPr>
          <a:xfrm>
            <a:off x="527604" y="2694703"/>
            <a:ext cx="11136791" cy="3741342"/>
          </a:xfrm>
        </p:spPr>
        <p:txBody>
          <a:bodyPr>
            <a:normAutofit/>
          </a:bodyPr>
          <a:lstStyle/>
          <a:p>
            <a:pPr marL="457200" indent="-457200"/>
            <a:r>
              <a:rPr lang="en-US" sz="3200" dirty="0">
                <a:solidFill>
                  <a:schemeClr val="accent1">
                    <a:lumMod val="50000"/>
                  </a:schemeClr>
                </a:solidFill>
              </a:rPr>
              <a:t>In 2024 the General Assembly enacted legislation which created two exclusions to meeting of a “governing body</a:t>
            </a:r>
          </a:p>
          <a:p>
            <a:pPr marL="457200" indent="-457200"/>
            <a:endParaRPr lang="en-US" sz="1800" dirty="0">
              <a:solidFill>
                <a:schemeClr val="accent1">
                  <a:lumMod val="50000"/>
                </a:schemeClr>
              </a:solidFill>
            </a:endParaRPr>
          </a:p>
          <a:p>
            <a:pPr marL="914400" lvl="1" indent="-457200"/>
            <a:r>
              <a:rPr lang="en-US" sz="2800" dirty="0">
                <a:solidFill>
                  <a:schemeClr val="accent1">
                    <a:lumMod val="50000"/>
                  </a:schemeClr>
                </a:solidFill>
              </a:rPr>
              <a:t>Meeting for exchange of information and not deliberative; or</a:t>
            </a:r>
          </a:p>
          <a:p>
            <a:pPr marL="457200" indent="-457200"/>
            <a:endParaRPr lang="en-US" sz="1800" dirty="0">
              <a:solidFill>
                <a:schemeClr val="accent1">
                  <a:lumMod val="50000"/>
                </a:schemeClr>
              </a:solidFill>
            </a:endParaRPr>
          </a:p>
          <a:p>
            <a:pPr marL="914400" lvl="1" indent="-457200"/>
            <a:r>
              <a:rPr lang="en-US" sz="2800" dirty="0">
                <a:solidFill>
                  <a:schemeClr val="accent1">
                    <a:lumMod val="50000"/>
                  </a:schemeClr>
                </a:solidFill>
              </a:rPr>
              <a:t>Member or members of legislature conduct meeting to discuss state matters</a:t>
            </a:r>
          </a:p>
          <a:p>
            <a:pPr lvl="1"/>
            <a:endParaRPr lang="en-US" sz="3200" dirty="0">
              <a:solidFill>
                <a:schemeClr val="accent1">
                  <a:lumMod val="50000"/>
                </a:schemeClr>
              </a:solidFill>
              <a:latin typeface="Garamond" panose="02020404030301010803" pitchFamily="18" charset="0"/>
            </a:endParaRPr>
          </a:p>
          <a:p>
            <a:pPr lvl="1"/>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84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secret votes be taken in a public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37</a:t>
            </a:fld>
            <a:endParaRPr lang="en-US" dirty="0"/>
          </a:p>
        </p:txBody>
      </p:sp>
      <p:sp>
        <p:nvSpPr>
          <p:cNvPr id="3" name="Subtitle 2"/>
          <p:cNvSpPr>
            <a:spLocks noGrp="1"/>
          </p:cNvSpPr>
          <p:nvPr>
            <p:ph type="subTitle" idx="4294967295"/>
          </p:nvPr>
        </p:nvSpPr>
        <p:spPr>
          <a:xfrm>
            <a:off x="527604" y="2332038"/>
            <a:ext cx="11136792" cy="4024312"/>
          </a:xfrm>
        </p:spPr>
        <p:txBody>
          <a:bodyPr>
            <a:normAutofit/>
          </a:bodyPr>
          <a:lstStyle/>
          <a:p>
            <a:pPr marL="0" lvl="1" indent="0">
              <a:buNone/>
            </a:pPr>
            <a:r>
              <a:rPr lang="en-US" sz="3600" dirty="0">
                <a:solidFill>
                  <a:schemeClr val="accent1">
                    <a:lumMod val="50000"/>
                  </a:schemeClr>
                </a:solidFill>
                <a:latin typeface="Gill sans"/>
              </a:rPr>
              <a:t>No.  Votes must be taken by</a:t>
            </a:r>
          </a:p>
          <a:p>
            <a:pPr marL="0" lvl="1" indent="0">
              <a:buNone/>
            </a:pPr>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voice vote (yea or nay)</a:t>
            </a:r>
          </a:p>
          <a:p>
            <a:pPr marL="457200" lvl="1" indent="-457200"/>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ballot</a:t>
            </a:r>
          </a:p>
          <a:p>
            <a:pPr marL="457200" lvl="1" indent="-457200"/>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roll call vote</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506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a member of the public videotape or record audio of a public meeting?</a:t>
            </a:r>
          </a:p>
        </p:txBody>
      </p:sp>
      <p:sp>
        <p:nvSpPr>
          <p:cNvPr id="4" name="Slide Number Placeholder 3"/>
          <p:cNvSpPr>
            <a:spLocks noGrp="1"/>
          </p:cNvSpPr>
          <p:nvPr>
            <p:ph type="sldNum" sz="quarter" idx="12"/>
          </p:nvPr>
        </p:nvSpPr>
        <p:spPr/>
        <p:txBody>
          <a:bodyPr/>
          <a:lstStyle/>
          <a:p>
            <a:fld id="{7502BAE1-D57F-41CC-A6C7-4DD710F4FB32}" type="slidenum">
              <a:rPr lang="en-US" smtClean="0"/>
              <a:t>38</a:t>
            </a:fld>
            <a:endParaRPr lang="en-US" dirty="0"/>
          </a:p>
        </p:txBody>
      </p:sp>
      <p:sp>
        <p:nvSpPr>
          <p:cNvPr id="3" name="Subtitle 2"/>
          <p:cNvSpPr>
            <a:spLocks noGrp="1"/>
          </p:cNvSpPr>
          <p:nvPr>
            <p:ph type="subTitle" idx="4294967295"/>
          </p:nvPr>
        </p:nvSpPr>
        <p:spPr>
          <a:xfrm>
            <a:off x="527604" y="2630488"/>
            <a:ext cx="11136792" cy="3725862"/>
          </a:xfrm>
        </p:spPr>
        <p:txBody>
          <a:bodyPr>
            <a:normAutofit/>
          </a:bodyPr>
          <a:lstStyle/>
          <a:p>
            <a:pPr marL="571500" lvl="1" indent="-571500"/>
            <a:r>
              <a:rPr lang="en-US" sz="3200" dirty="0">
                <a:solidFill>
                  <a:schemeClr val="accent1">
                    <a:lumMod val="50000"/>
                  </a:schemeClr>
                </a:solidFill>
                <a:latin typeface="Gill sans"/>
              </a:rPr>
              <a:t>Probably, as long as such recording does not interfere with the conduct of the utility board’s business</a:t>
            </a:r>
          </a:p>
          <a:p>
            <a:pPr marL="571500" lvl="1" indent="-571500"/>
            <a:endParaRPr lang="en-US" sz="3200" dirty="0">
              <a:solidFill>
                <a:schemeClr val="accent1">
                  <a:lumMod val="50000"/>
                </a:schemeClr>
              </a:solidFill>
            </a:endParaRPr>
          </a:p>
          <a:p>
            <a:pPr marL="571500" lvl="1" indent="-571500"/>
            <a:r>
              <a:rPr lang="en-US" sz="3200" dirty="0">
                <a:solidFill>
                  <a:schemeClr val="accent1">
                    <a:lumMod val="50000"/>
                  </a:schemeClr>
                </a:solidFill>
                <a:latin typeface="Gill sans"/>
              </a:rPr>
              <a:t>Members of the public have no expectation of privacy in public meeting</a:t>
            </a:r>
          </a:p>
          <a:p>
            <a:pPr marL="571500" lvl="1" indent="-571500"/>
            <a:endParaRPr lang="en-US" sz="3200" dirty="0">
              <a:solidFill>
                <a:schemeClr val="accent1">
                  <a:lumMod val="50000"/>
                </a:schemeClr>
              </a:solidFill>
            </a:endParaRPr>
          </a:p>
          <a:p>
            <a:pPr marL="571500" lvl="1" indent="-571500"/>
            <a:r>
              <a:rPr lang="en-US" sz="3200" dirty="0">
                <a:solidFill>
                  <a:schemeClr val="accent1">
                    <a:lumMod val="50000"/>
                  </a:schemeClr>
                </a:solidFill>
                <a:latin typeface="Gill sans"/>
              </a:rPr>
              <a:t>Tennessee is a one-party consent state</a:t>
            </a:r>
          </a:p>
          <a:p>
            <a:pPr marL="0" lvl="1" indent="0">
              <a:buNone/>
            </a:pPr>
            <a:endParaRPr lang="en-US" sz="3600" dirty="0">
              <a:solidFill>
                <a:schemeClr val="accent1">
                  <a:lumMod val="50000"/>
                </a:schemeClr>
              </a:solidFill>
            </a:endParaRPr>
          </a:p>
          <a:p>
            <a:pPr marL="0" lvl="1" indent="0">
              <a:buNone/>
            </a:pPr>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5F27AB8-1385-DEE9-0613-ED29E3F1DB1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BE311F5-D4DF-1EF0-8904-57F5C7EE0DAA}"/>
              </a:ext>
            </a:extLst>
          </p:cNvPr>
          <p:cNvSpPr>
            <a:spLocks noGrp="1"/>
          </p:cNvSpPr>
          <p:nvPr>
            <p:ph type="title"/>
          </p:nvPr>
        </p:nvSpPr>
        <p:spPr>
          <a:xfrm>
            <a:off x="838200" y="740113"/>
            <a:ext cx="10515600" cy="906125"/>
          </a:xfrm>
        </p:spPr>
        <p:txBody>
          <a:bodyPr/>
          <a:lstStyle/>
          <a:p>
            <a:pPr algn="ctr"/>
            <a:endParaRPr lang="en-US" dirty="0">
              <a:solidFill>
                <a:schemeClr val="accent1">
                  <a:lumMod val="50000"/>
                </a:schemeClr>
              </a:solidFill>
              <a:latin typeface="Gill sans"/>
            </a:endParaRPr>
          </a:p>
        </p:txBody>
      </p:sp>
      <p:sp>
        <p:nvSpPr>
          <p:cNvPr id="3" name="Subtitle 2">
            <a:extLst>
              <a:ext uri="{FF2B5EF4-FFF2-40B4-BE49-F238E27FC236}">
                <a16:creationId xmlns:a16="http://schemas.microsoft.com/office/drawing/2014/main" id="{1C259D8A-6DFD-5C84-C407-5ECB36801E78}"/>
              </a:ext>
            </a:extLst>
          </p:cNvPr>
          <p:cNvSpPr>
            <a:spLocks noGrp="1"/>
          </p:cNvSpPr>
          <p:nvPr>
            <p:ph idx="1"/>
          </p:nvPr>
        </p:nvSpPr>
        <p:spPr>
          <a:xfrm>
            <a:off x="838200" y="2524419"/>
            <a:ext cx="10515600" cy="3209838"/>
          </a:xfrm>
        </p:spPr>
        <p:txBody>
          <a:bodyPr>
            <a:normAutofit/>
          </a:bodyPr>
          <a:lstStyle/>
          <a:p>
            <a:pPr marL="0" indent="0">
              <a:buNone/>
            </a:pPr>
            <a:endParaRPr lang="en-US" dirty="0">
              <a:latin typeface="Garamond" panose="02020404030301010803" pitchFamily="18" charset="0"/>
            </a:endParaRPr>
          </a:p>
          <a:p>
            <a:pPr marL="0" indent="0" algn="ctr">
              <a:buNone/>
            </a:pPr>
            <a:r>
              <a:rPr lang="en-US" sz="9600" b="1" dirty="0">
                <a:solidFill>
                  <a:schemeClr val="accent2"/>
                </a:solidFill>
              </a:rPr>
              <a:t>A F T E R</a:t>
            </a:r>
          </a:p>
          <a:p>
            <a:endParaRPr lang="en-US" sz="2800"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EA3237CA-8357-FC18-8013-D0883536C4BB}"/>
              </a:ext>
            </a:extLst>
          </p:cNvPr>
          <p:cNvSpPr>
            <a:spLocks noGrp="1"/>
          </p:cNvSpPr>
          <p:nvPr>
            <p:ph type="sldNum" sz="quarter" idx="12"/>
          </p:nvPr>
        </p:nvSpPr>
        <p:spPr/>
        <p:txBody>
          <a:bodyPr/>
          <a:lstStyle/>
          <a:p>
            <a:fld id="{7502BAE1-D57F-41CC-A6C7-4DD710F4FB32}" type="slidenum">
              <a:rPr lang="en-US" smtClean="0"/>
              <a:t>39</a:t>
            </a:fld>
            <a:endParaRPr lang="en-US" dirty="0"/>
          </a:p>
        </p:txBody>
      </p:sp>
      <p:sp>
        <p:nvSpPr>
          <p:cNvPr id="6" name="Rectangle 5">
            <a:extLst>
              <a:ext uri="{FF2B5EF4-FFF2-40B4-BE49-F238E27FC236}">
                <a16:creationId xmlns:a16="http://schemas.microsoft.com/office/drawing/2014/main" id="{726B9850-E7D3-E496-075C-624AFED20398}"/>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7923824-16BB-0D46-810F-4355DD87D8CB}"/>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65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66290"/>
            <a:ext cx="11136792" cy="891062"/>
          </a:xfrm>
        </p:spPr>
        <p:txBody>
          <a:bodyPr>
            <a:normAutofit/>
          </a:bodyPr>
          <a:lstStyle/>
          <a:p>
            <a:r>
              <a:rPr lang="en-US" dirty="0">
                <a:solidFill>
                  <a:schemeClr val="accent1">
                    <a:lumMod val="50000"/>
                  </a:schemeClr>
                </a:solidFill>
                <a:latin typeface="Gill sans"/>
              </a:rPr>
              <a:t>Why must meetings be public?</a:t>
            </a:r>
          </a:p>
        </p:txBody>
      </p:sp>
      <p:sp>
        <p:nvSpPr>
          <p:cNvPr id="4" name="Slide Number Placeholder 3"/>
          <p:cNvSpPr>
            <a:spLocks noGrp="1"/>
          </p:cNvSpPr>
          <p:nvPr>
            <p:ph type="sldNum" sz="quarter" idx="12"/>
          </p:nvPr>
        </p:nvSpPr>
        <p:spPr/>
        <p:txBody>
          <a:bodyPr/>
          <a:lstStyle/>
          <a:p>
            <a:fld id="{7502BAE1-D57F-41CC-A6C7-4DD710F4FB32}" type="slidenum">
              <a:rPr lang="en-US" smtClean="0"/>
              <a:t>4</a:t>
            </a:fld>
            <a:endParaRPr lang="en-US" dirty="0"/>
          </a:p>
        </p:txBody>
      </p:sp>
      <p:sp>
        <p:nvSpPr>
          <p:cNvPr id="3" name="Subtitle 2"/>
          <p:cNvSpPr>
            <a:spLocks noGrp="1"/>
          </p:cNvSpPr>
          <p:nvPr>
            <p:ph type="subTitle" idx="4294967295"/>
          </p:nvPr>
        </p:nvSpPr>
        <p:spPr>
          <a:xfrm>
            <a:off x="381369" y="2249810"/>
            <a:ext cx="5337048" cy="4608190"/>
          </a:xfrm>
        </p:spPr>
        <p:txBody>
          <a:bodyPr>
            <a:normAutofit/>
          </a:bodyPr>
          <a:lstStyle/>
          <a:p>
            <a:pPr marL="0" indent="0">
              <a:buNone/>
            </a:pPr>
            <a:r>
              <a:rPr lang="en-US" sz="3600" dirty="0">
                <a:solidFill>
                  <a:schemeClr val="accent1">
                    <a:lumMod val="50000"/>
                  </a:schemeClr>
                </a:solidFill>
                <a:latin typeface="Gill sans"/>
              </a:rPr>
              <a:t>The Tennessee General Assembly “declares it to be the policy of this state that the formation of public policy and decisions is public business and shall not be conducted in secret.”</a:t>
            </a: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descr="A person with finger on his mouth&#10;&#10;Description automatically generated">
            <a:extLst>
              <a:ext uri="{FF2B5EF4-FFF2-40B4-BE49-F238E27FC236}">
                <a16:creationId xmlns:a16="http://schemas.microsoft.com/office/drawing/2014/main" id="{82B5B2A5-1650-9ED9-2881-C7A6FF88F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695" y="2249810"/>
            <a:ext cx="5793569" cy="3865397"/>
          </a:xfrm>
          <a:prstGeom prst="rect">
            <a:avLst/>
          </a:prstGeom>
        </p:spPr>
      </p:pic>
    </p:spTree>
    <p:extLst>
      <p:ext uri="{BB962C8B-B14F-4D97-AF65-F5344CB8AC3E}">
        <p14:creationId xmlns:p14="http://schemas.microsoft.com/office/powerpoint/2010/main" val="216358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AF5CC-8F66-3C07-9DAA-3B4F7ED1E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6F58E-8585-FF22-81D6-9D73AF74D5DB}"/>
              </a:ext>
            </a:extLst>
          </p:cNvPr>
          <p:cNvSpPr>
            <a:spLocks noGrp="1"/>
          </p:cNvSpPr>
          <p:nvPr>
            <p:ph type="title"/>
          </p:nvPr>
        </p:nvSpPr>
        <p:spPr>
          <a:xfrm>
            <a:off x="527604" y="799626"/>
            <a:ext cx="11136792" cy="1201160"/>
          </a:xfrm>
        </p:spPr>
        <p:txBody>
          <a:bodyPr>
            <a:noAutofit/>
          </a:bodyPr>
          <a:lstStyle/>
          <a:p>
            <a:r>
              <a:rPr lang="en-US" dirty="0">
                <a:solidFill>
                  <a:schemeClr val="accent1">
                    <a:lumMod val="50000"/>
                  </a:schemeClr>
                </a:solidFill>
                <a:latin typeface="Gill sans"/>
              </a:rPr>
              <a:t>Be Careful Of…</a:t>
            </a:r>
          </a:p>
        </p:txBody>
      </p:sp>
      <p:sp>
        <p:nvSpPr>
          <p:cNvPr id="4" name="Slide Number Placeholder 3">
            <a:extLst>
              <a:ext uri="{FF2B5EF4-FFF2-40B4-BE49-F238E27FC236}">
                <a16:creationId xmlns:a16="http://schemas.microsoft.com/office/drawing/2014/main" id="{ADD889EF-61BF-8ECE-0618-33F4AFCA848B}"/>
              </a:ext>
            </a:extLst>
          </p:cNvPr>
          <p:cNvSpPr>
            <a:spLocks noGrp="1"/>
          </p:cNvSpPr>
          <p:nvPr>
            <p:ph type="sldNum" sz="quarter" idx="12"/>
          </p:nvPr>
        </p:nvSpPr>
        <p:spPr/>
        <p:txBody>
          <a:bodyPr/>
          <a:lstStyle/>
          <a:p>
            <a:fld id="{7502BAE1-D57F-41CC-A6C7-4DD710F4FB32}" type="slidenum">
              <a:rPr lang="en-US" smtClean="0"/>
              <a:t>40</a:t>
            </a:fld>
            <a:endParaRPr lang="en-US" dirty="0"/>
          </a:p>
        </p:txBody>
      </p:sp>
      <p:sp>
        <p:nvSpPr>
          <p:cNvPr id="3" name="Subtitle 2">
            <a:extLst>
              <a:ext uri="{FF2B5EF4-FFF2-40B4-BE49-F238E27FC236}">
                <a16:creationId xmlns:a16="http://schemas.microsoft.com/office/drawing/2014/main" id="{55EF0DB2-FE47-76AF-9994-51D1A31A31D7}"/>
              </a:ext>
            </a:extLst>
          </p:cNvPr>
          <p:cNvSpPr>
            <a:spLocks noGrp="1"/>
          </p:cNvSpPr>
          <p:nvPr>
            <p:ph type="subTitle" idx="4294967295"/>
          </p:nvPr>
        </p:nvSpPr>
        <p:spPr>
          <a:xfrm>
            <a:off x="527604" y="2411734"/>
            <a:ext cx="11136792" cy="2836672"/>
          </a:xfrm>
        </p:spPr>
        <p:txBody>
          <a:bodyPr>
            <a:normAutofit/>
          </a:bodyPr>
          <a:lstStyle/>
          <a:p>
            <a:pPr marL="457200" lvl="1" indent="-457200"/>
            <a:r>
              <a:rPr lang="en-US" sz="3200" dirty="0">
                <a:solidFill>
                  <a:schemeClr val="accent1">
                    <a:lumMod val="50000"/>
                  </a:schemeClr>
                </a:solidFill>
                <a:latin typeface="Gill sans"/>
              </a:rPr>
              <a:t>The informal meeting after the formal board meeting</a:t>
            </a:r>
          </a:p>
          <a:p>
            <a:pPr marL="457200" lvl="1" indent="-457200"/>
            <a:endParaRPr lang="en-US" sz="3200" dirty="0">
              <a:solidFill>
                <a:schemeClr val="accent1">
                  <a:lumMod val="50000"/>
                </a:schemeClr>
              </a:solidFill>
              <a:latin typeface="Gill sans"/>
            </a:endParaRPr>
          </a:p>
          <a:p>
            <a:pPr marL="457200" lvl="1" indent="-457200"/>
            <a:r>
              <a:rPr lang="en-US" sz="3200" dirty="0">
                <a:solidFill>
                  <a:schemeClr val="accent1">
                    <a:lumMod val="50000"/>
                  </a:schemeClr>
                </a:solidFill>
                <a:latin typeface="Gill sans"/>
              </a:rPr>
              <a:t>Discussion of utility business if you eat afterward</a:t>
            </a:r>
          </a:p>
          <a:p>
            <a:pPr marL="457200" lvl="1" indent="-457200"/>
            <a:endParaRPr lang="en-US" sz="3200" dirty="0">
              <a:solidFill>
                <a:schemeClr val="accent1">
                  <a:lumMod val="50000"/>
                </a:schemeClr>
              </a:solidFill>
              <a:latin typeface="Gill sans"/>
            </a:endParaRPr>
          </a:p>
          <a:p>
            <a:pPr marL="457200" lvl="1" indent="-457200"/>
            <a:r>
              <a:rPr lang="en-US" sz="3200" dirty="0">
                <a:solidFill>
                  <a:schemeClr val="accent1">
                    <a:lumMod val="50000"/>
                  </a:schemeClr>
                </a:solidFill>
                <a:latin typeface="Gill sans"/>
              </a:rPr>
              <a:t>No discussions of utility business between board meetings </a:t>
            </a: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B5B4341C-319A-33BC-DD97-90627D51ACEE}"/>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706B99-4FD0-B889-8988-DC17F16CBAB2}"/>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9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04" y="799626"/>
            <a:ext cx="11136792" cy="1201160"/>
          </a:xfrm>
        </p:spPr>
        <p:txBody>
          <a:bodyPr>
            <a:noAutofit/>
          </a:bodyPr>
          <a:lstStyle/>
          <a:p>
            <a:r>
              <a:rPr lang="en-US" dirty="0">
                <a:solidFill>
                  <a:schemeClr val="accent1">
                    <a:lumMod val="50000"/>
                  </a:schemeClr>
                </a:solidFill>
                <a:latin typeface="Gill sans"/>
              </a:rPr>
              <a:t>Meeting Minutes - Purpose</a:t>
            </a:r>
          </a:p>
        </p:txBody>
      </p:sp>
      <p:sp>
        <p:nvSpPr>
          <p:cNvPr id="4" name="Slide Number Placeholder 3"/>
          <p:cNvSpPr>
            <a:spLocks noGrp="1"/>
          </p:cNvSpPr>
          <p:nvPr>
            <p:ph type="sldNum" sz="quarter" idx="12"/>
          </p:nvPr>
        </p:nvSpPr>
        <p:spPr/>
        <p:txBody>
          <a:bodyPr/>
          <a:lstStyle/>
          <a:p>
            <a:fld id="{7502BAE1-D57F-41CC-A6C7-4DD710F4FB32}" type="slidenum">
              <a:rPr lang="en-US" smtClean="0"/>
              <a:t>41</a:t>
            </a:fld>
            <a:endParaRPr lang="en-US" dirty="0"/>
          </a:p>
        </p:txBody>
      </p:sp>
      <p:sp>
        <p:nvSpPr>
          <p:cNvPr id="3" name="Subtitle 2"/>
          <p:cNvSpPr>
            <a:spLocks noGrp="1"/>
          </p:cNvSpPr>
          <p:nvPr>
            <p:ph type="subTitle" idx="4294967295"/>
          </p:nvPr>
        </p:nvSpPr>
        <p:spPr>
          <a:xfrm>
            <a:off x="527604" y="2411733"/>
            <a:ext cx="11136792" cy="3531867"/>
          </a:xfrm>
        </p:spPr>
        <p:txBody>
          <a:bodyPr>
            <a:normAutofit/>
          </a:bodyPr>
          <a:lstStyle/>
          <a:p>
            <a:pPr marL="457200" lvl="1" indent="-457200"/>
            <a:r>
              <a:rPr lang="en-US" sz="3200" dirty="0">
                <a:solidFill>
                  <a:schemeClr val="accent1">
                    <a:lumMod val="50000"/>
                  </a:schemeClr>
                </a:solidFill>
                <a:latin typeface="Gill sans"/>
              </a:rPr>
              <a:t>Official written record of what occurs during public meeting</a:t>
            </a:r>
          </a:p>
          <a:p>
            <a:pPr marL="457200" lvl="1" indent="-457200"/>
            <a:endParaRPr lang="en-US" sz="3200" dirty="0">
              <a:solidFill>
                <a:schemeClr val="accent1">
                  <a:lumMod val="50000"/>
                </a:schemeClr>
              </a:solidFill>
              <a:latin typeface="Gill sans"/>
            </a:endParaRPr>
          </a:p>
          <a:p>
            <a:pPr marL="457200" lvl="1" indent="-457200"/>
            <a:r>
              <a:rPr lang="en-US" sz="3200" dirty="0">
                <a:solidFill>
                  <a:schemeClr val="accent1">
                    <a:lumMod val="50000"/>
                  </a:schemeClr>
                </a:solidFill>
                <a:latin typeface="Gill sans"/>
              </a:rPr>
              <a:t>Ensures transparency of actions of utility board by documenting decisions</a:t>
            </a:r>
          </a:p>
          <a:p>
            <a:pPr marL="457200" lvl="1" indent="-457200"/>
            <a:endParaRPr lang="en-US" sz="3200" dirty="0">
              <a:solidFill>
                <a:schemeClr val="accent1">
                  <a:lumMod val="50000"/>
                </a:schemeClr>
              </a:solidFill>
              <a:latin typeface="Gill sans"/>
            </a:endParaRPr>
          </a:p>
          <a:p>
            <a:pPr marL="457200" lvl="1" indent="-457200"/>
            <a:r>
              <a:rPr lang="en-US" sz="3200" dirty="0">
                <a:solidFill>
                  <a:schemeClr val="accent1">
                    <a:lumMod val="50000"/>
                  </a:schemeClr>
                </a:solidFill>
                <a:latin typeface="Gill sans"/>
              </a:rPr>
              <a:t>Accurate minutes protect utility board from disputes over past decisions made</a:t>
            </a: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8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62F7B-F1A3-F5D7-6DCD-F201DDBDF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15DD6-4573-200A-DFD7-C82E8ABAED03}"/>
              </a:ext>
            </a:extLst>
          </p:cNvPr>
          <p:cNvSpPr>
            <a:spLocks noGrp="1"/>
          </p:cNvSpPr>
          <p:nvPr>
            <p:ph type="title"/>
          </p:nvPr>
        </p:nvSpPr>
        <p:spPr>
          <a:xfrm>
            <a:off x="527604" y="981864"/>
            <a:ext cx="11136792" cy="751243"/>
          </a:xfrm>
        </p:spPr>
        <p:txBody>
          <a:bodyPr>
            <a:noAutofit/>
          </a:bodyPr>
          <a:lstStyle/>
          <a:p>
            <a:r>
              <a:rPr lang="en-US" dirty="0">
                <a:solidFill>
                  <a:schemeClr val="accent1">
                    <a:lumMod val="50000"/>
                  </a:schemeClr>
                </a:solidFill>
                <a:latin typeface="Gill sans"/>
              </a:rPr>
              <a:t>Meetin</a:t>
            </a:r>
            <a:r>
              <a:rPr lang="en-US" dirty="0">
                <a:solidFill>
                  <a:schemeClr val="accent1">
                    <a:lumMod val="50000"/>
                  </a:schemeClr>
                </a:solidFill>
              </a:rPr>
              <a:t>g Minutes - </a:t>
            </a:r>
            <a:r>
              <a:rPr lang="en-US" dirty="0">
                <a:solidFill>
                  <a:schemeClr val="accent1">
                    <a:lumMod val="50000"/>
                  </a:schemeClr>
                </a:solidFill>
                <a:latin typeface="Gill sans"/>
              </a:rPr>
              <a:t>Sunshine  Law Requirements</a:t>
            </a:r>
          </a:p>
        </p:txBody>
      </p:sp>
      <p:sp>
        <p:nvSpPr>
          <p:cNvPr id="4" name="Slide Number Placeholder 3">
            <a:extLst>
              <a:ext uri="{FF2B5EF4-FFF2-40B4-BE49-F238E27FC236}">
                <a16:creationId xmlns:a16="http://schemas.microsoft.com/office/drawing/2014/main" id="{0FE82B4F-393F-BABE-9713-C280CF4E4FAD}"/>
              </a:ext>
            </a:extLst>
          </p:cNvPr>
          <p:cNvSpPr>
            <a:spLocks noGrp="1"/>
          </p:cNvSpPr>
          <p:nvPr>
            <p:ph type="sldNum" sz="quarter" idx="12"/>
          </p:nvPr>
        </p:nvSpPr>
        <p:spPr/>
        <p:txBody>
          <a:bodyPr/>
          <a:lstStyle/>
          <a:p>
            <a:fld id="{7502BAE1-D57F-41CC-A6C7-4DD710F4FB32}" type="slidenum">
              <a:rPr lang="en-US" smtClean="0"/>
              <a:t>42</a:t>
            </a:fld>
            <a:endParaRPr lang="en-US" dirty="0"/>
          </a:p>
        </p:txBody>
      </p:sp>
      <p:sp>
        <p:nvSpPr>
          <p:cNvPr id="3" name="Subtitle 2">
            <a:extLst>
              <a:ext uri="{FF2B5EF4-FFF2-40B4-BE49-F238E27FC236}">
                <a16:creationId xmlns:a16="http://schemas.microsoft.com/office/drawing/2014/main" id="{51B05E5F-4F96-0134-82E4-431707D687DE}"/>
              </a:ext>
            </a:extLst>
          </p:cNvPr>
          <p:cNvSpPr>
            <a:spLocks noGrp="1"/>
          </p:cNvSpPr>
          <p:nvPr>
            <p:ph type="subTitle" idx="4294967295"/>
          </p:nvPr>
        </p:nvSpPr>
        <p:spPr>
          <a:xfrm>
            <a:off x="527604" y="2096371"/>
            <a:ext cx="11136792" cy="4558429"/>
          </a:xfrm>
        </p:spPr>
        <p:txBody>
          <a:bodyPr>
            <a:normAutofit lnSpcReduction="10000"/>
          </a:bodyPr>
          <a:lstStyle/>
          <a:p>
            <a:pPr marL="0" lvl="1" indent="0">
              <a:buNone/>
            </a:pPr>
            <a:r>
              <a:rPr lang="en-US" sz="3600" dirty="0">
                <a:solidFill>
                  <a:schemeClr val="accent1">
                    <a:lumMod val="50000"/>
                  </a:schemeClr>
                </a:solidFill>
              </a:rPr>
              <a:t>M</a:t>
            </a:r>
            <a:r>
              <a:rPr lang="en-US" sz="3600" dirty="0">
                <a:solidFill>
                  <a:schemeClr val="accent1">
                    <a:lumMod val="50000"/>
                  </a:schemeClr>
                </a:solidFill>
                <a:latin typeface="Gill sans"/>
              </a:rPr>
              <a:t>inutes </a:t>
            </a:r>
            <a:r>
              <a:rPr lang="en-US" sz="3600" i="1" dirty="0">
                <a:solidFill>
                  <a:schemeClr val="accent2">
                    <a:lumMod val="50000"/>
                  </a:schemeClr>
                </a:solidFill>
                <a:latin typeface="Gill sans"/>
              </a:rPr>
              <a:t>must</a:t>
            </a:r>
            <a:r>
              <a:rPr lang="en-US" sz="3600" dirty="0">
                <a:solidFill>
                  <a:schemeClr val="accent1">
                    <a:lumMod val="50000"/>
                  </a:schemeClr>
                </a:solidFill>
                <a:latin typeface="Gill sans"/>
              </a:rPr>
              <a:t> include at least the following:</a:t>
            </a:r>
          </a:p>
          <a:p>
            <a:pPr marL="0" lvl="1" indent="0">
              <a:buNone/>
            </a:pPr>
            <a:endParaRPr lang="en-US" sz="3600" dirty="0">
              <a:solidFill>
                <a:schemeClr val="accent1">
                  <a:lumMod val="50000"/>
                </a:schemeClr>
              </a:solidFill>
              <a:latin typeface="Gill sans"/>
            </a:endParaRPr>
          </a:p>
          <a:p>
            <a:pPr marL="914400" lvl="2" indent="-457200"/>
            <a:r>
              <a:rPr lang="en-US" sz="3200" dirty="0">
                <a:solidFill>
                  <a:schemeClr val="accent1">
                    <a:lumMod val="50000"/>
                  </a:schemeClr>
                </a:solidFill>
                <a:latin typeface="Gill sans"/>
              </a:rPr>
              <a:t>Record of persons present</a:t>
            </a:r>
          </a:p>
          <a:p>
            <a:pPr marL="457200" lvl="1" indent="-457200"/>
            <a:endParaRPr lang="en-US" sz="3600" dirty="0">
              <a:solidFill>
                <a:schemeClr val="accent1">
                  <a:lumMod val="50000"/>
                </a:schemeClr>
              </a:solidFill>
              <a:latin typeface="Gill sans"/>
            </a:endParaRPr>
          </a:p>
          <a:p>
            <a:pPr marL="914400" lvl="2" indent="-457200"/>
            <a:r>
              <a:rPr lang="en-US" sz="3200" dirty="0">
                <a:solidFill>
                  <a:schemeClr val="accent1">
                    <a:lumMod val="50000"/>
                  </a:schemeClr>
                </a:solidFill>
                <a:latin typeface="Gill sans"/>
              </a:rPr>
              <a:t>All motions, proposals, and resolutions offered</a:t>
            </a:r>
          </a:p>
          <a:p>
            <a:pPr marL="457200" lvl="1" indent="-457200"/>
            <a:endParaRPr lang="en-US" sz="3600" dirty="0">
              <a:solidFill>
                <a:schemeClr val="accent1">
                  <a:lumMod val="50000"/>
                </a:schemeClr>
              </a:solidFill>
              <a:latin typeface="Gill sans"/>
            </a:endParaRPr>
          </a:p>
          <a:p>
            <a:pPr marL="914400" lvl="2" indent="-457200"/>
            <a:r>
              <a:rPr lang="en-US" sz="3200" dirty="0">
                <a:solidFill>
                  <a:schemeClr val="accent1">
                    <a:lumMod val="50000"/>
                  </a:schemeClr>
                </a:solidFill>
                <a:latin typeface="Gill sans"/>
              </a:rPr>
              <a:t>Results of any votes taken</a:t>
            </a:r>
          </a:p>
          <a:p>
            <a:pPr marL="457200" lvl="1" indent="-457200"/>
            <a:endParaRPr lang="en-US" sz="3600" dirty="0">
              <a:solidFill>
                <a:schemeClr val="accent1">
                  <a:lumMod val="50000"/>
                </a:schemeClr>
              </a:solidFill>
              <a:latin typeface="Gill sans"/>
            </a:endParaRPr>
          </a:p>
          <a:p>
            <a:pPr marL="914400" lvl="2" indent="-457200"/>
            <a:r>
              <a:rPr lang="en-US" sz="3200" dirty="0">
                <a:solidFill>
                  <a:schemeClr val="accent1">
                    <a:lumMod val="50000"/>
                  </a:schemeClr>
                </a:solidFill>
                <a:latin typeface="Gill sans"/>
              </a:rPr>
              <a:t>Record of individual votes of a roll call</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D8BAC2A4-1FA3-62EF-E837-4D9E5F3BE876}"/>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B98BA9-E942-5420-A15F-A80131993218}"/>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43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Meeting Minutes – Comptroller Recommendations</a:t>
            </a:r>
          </a:p>
        </p:txBody>
      </p:sp>
      <p:sp>
        <p:nvSpPr>
          <p:cNvPr id="4" name="Slide Number Placeholder 3"/>
          <p:cNvSpPr>
            <a:spLocks noGrp="1"/>
          </p:cNvSpPr>
          <p:nvPr>
            <p:ph type="sldNum" sz="quarter" idx="12"/>
          </p:nvPr>
        </p:nvSpPr>
        <p:spPr/>
        <p:txBody>
          <a:bodyPr/>
          <a:lstStyle/>
          <a:p>
            <a:fld id="{7502BAE1-D57F-41CC-A6C7-4DD710F4FB32}" type="slidenum">
              <a:rPr lang="en-US" smtClean="0"/>
              <a:t>43</a:t>
            </a:fld>
            <a:endParaRPr lang="en-US" dirty="0"/>
          </a:p>
        </p:txBody>
      </p:sp>
      <p:sp>
        <p:nvSpPr>
          <p:cNvPr id="3" name="Subtitle 2"/>
          <p:cNvSpPr>
            <a:spLocks noGrp="1"/>
          </p:cNvSpPr>
          <p:nvPr>
            <p:ph type="subTitle" idx="4294967295"/>
          </p:nvPr>
        </p:nvSpPr>
        <p:spPr>
          <a:xfrm>
            <a:off x="527604" y="2630488"/>
            <a:ext cx="11136792" cy="4024312"/>
          </a:xfrm>
        </p:spPr>
        <p:txBody>
          <a:bodyPr>
            <a:normAutofit/>
          </a:bodyPr>
          <a:lstStyle/>
          <a:p>
            <a:pPr marL="457200" lvl="1" indent="-457200"/>
            <a:r>
              <a:rPr lang="en-US" sz="3200" dirty="0">
                <a:solidFill>
                  <a:schemeClr val="accent1">
                    <a:lumMod val="50000"/>
                  </a:schemeClr>
                </a:solidFill>
              </a:rPr>
              <a:t>Copies of all ordinances and resolutions adopted</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rPr>
              <a:t>Copies of the budget and any supplemental appropriations </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rPr>
              <a:t>Schedules of personnel appointments and salary rates and changes</a:t>
            </a:r>
          </a:p>
          <a:p>
            <a:pPr marL="457200" lvl="1" indent="-457200">
              <a:buNone/>
            </a:pPr>
            <a:endParaRPr lang="en-US" sz="3200" dirty="0">
              <a:solidFill>
                <a:schemeClr val="accent1">
                  <a:lumMod val="50000"/>
                </a:schemeClr>
              </a:solidFill>
            </a:endParaRPr>
          </a:p>
          <a:p>
            <a:pPr marL="457200" lvl="1" indent="-457200"/>
            <a:r>
              <a:rPr lang="en-US" sz="3200" dirty="0">
                <a:solidFill>
                  <a:schemeClr val="accent1">
                    <a:lumMod val="50000"/>
                  </a:schemeClr>
                </a:solidFill>
              </a:rPr>
              <a:t>Copies of bond and revenue anticipation resolutions</a:t>
            </a:r>
          </a:p>
          <a:p>
            <a:pPr marL="571500" lvl="1" indent="-5715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169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Meeting Minutes – Comptroller Recommendations</a:t>
            </a:r>
          </a:p>
        </p:txBody>
      </p:sp>
      <p:sp>
        <p:nvSpPr>
          <p:cNvPr id="4" name="Slide Number Placeholder 3"/>
          <p:cNvSpPr>
            <a:spLocks noGrp="1"/>
          </p:cNvSpPr>
          <p:nvPr>
            <p:ph type="sldNum" sz="quarter" idx="12"/>
          </p:nvPr>
        </p:nvSpPr>
        <p:spPr/>
        <p:txBody>
          <a:bodyPr/>
          <a:lstStyle/>
          <a:p>
            <a:fld id="{7502BAE1-D57F-41CC-A6C7-4DD710F4FB32}" type="slidenum">
              <a:rPr lang="en-US" smtClean="0"/>
              <a:t>44</a:t>
            </a:fld>
            <a:endParaRPr lang="en-US" dirty="0"/>
          </a:p>
        </p:txBody>
      </p:sp>
      <p:sp>
        <p:nvSpPr>
          <p:cNvPr id="3" name="Subtitle 2"/>
          <p:cNvSpPr>
            <a:spLocks noGrp="1"/>
          </p:cNvSpPr>
          <p:nvPr>
            <p:ph type="subTitle" idx="4294967295"/>
          </p:nvPr>
        </p:nvSpPr>
        <p:spPr>
          <a:xfrm>
            <a:off x="527604" y="2630488"/>
            <a:ext cx="11136792" cy="4024312"/>
          </a:xfrm>
        </p:spPr>
        <p:txBody>
          <a:bodyPr>
            <a:normAutofit/>
          </a:bodyPr>
          <a:lstStyle/>
          <a:p>
            <a:pPr marL="457200" lvl="1" indent="-457200"/>
            <a:r>
              <a:rPr lang="en-US" sz="3600" dirty="0">
                <a:solidFill>
                  <a:schemeClr val="accent1">
                    <a:lumMod val="50000"/>
                  </a:schemeClr>
                </a:solidFill>
              </a:rPr>
              <a:t>Authorizations of loans and transfers between funds</a:t>
            </a:r>
          </a:p>
          <a:p>
            <a:pPr marL="457200" lvl="1" indent="-457200"/>
            <a:endParaRPr lang="en-US" sz="3600" dirty="0">
              <a:solidFill>
                <a:schemeClr val="accent1">
                  <a:lumMod val="50000"/>
                </a:schemeClr>
              </a:solidFill>
            </a:endParaRPr>
          </a:p>
          <a:p>
            <a:pPr marL="457200" lvl="1" indent="-457200"/>
            <a:r>
              <a:rPr lang="en-US" sz="3600" dirty="0">
                <a:solidFill>
                  <a:schemeClr val="accent1">
                    <a:lumMod val="50000"/>
                  </a:schemeClr>
                </a:solidFill>
              </a:rPr>
              <a:t>Copies of federal and state grant applications </a:t>
            </a:r>
          </a:p>
          <a:p>
            <a:pPr marL="457200" lvl="1" indent="-457200"/>
            <a:endParaRPr lang="en-US" sz="3600" dirty="0">
              <a:solidFill>
                <a:schemeClr val="accent1">
                  <a:lumMod val="50000"/>
                </a:schemeClr>
              </a:solidFill>
            </a:endParaRPr>
          </a:p>
          <a:p>
            <a:pPr marL="457200" lvl="1" indent="-457200"/>
            <a:r>
              <a:rPr lang="en-US" sz="3600" dirty="0">
                <a:solidFill>
                  <a:schemeClr val="accent1">
                    <a:lumMod val="50000"/>
                  </a:schemeClr>
                </a:solidFill>
              </a:rPr>
              <a:t>Summaries of action taken on competitive bids</a:t>
            </a:r>
          </a:p>
          <a:p>
            <a:pPr marL="457200" lvl="1" indent="-457200">
              <a:buNone/>
            </a:pPr>
            <a:endParaRPr lang="en-US" sz="3600" dirty="0">
              <a:solidFill>
                <a:schemeClr val="accent1">
                  <a:lumMod val="50000"/>
                </a:schemeClr>
              </a:solidFill>
            </a:endParaRPr>
          </a:p>
          <a:p>
            <a:pPr marL="457200" lvl="1" indent="-457200"/>
            <a:r>
              <a:rPr lang="en-US" sz="3600" dirty="0">
                <a:solidFill>
                  <a:schemeClr val="accent1">
                    <a:lumMod val="50000"/>
                  </a:schemeClr>
                </a:solidFill>
              </a:rPr>
              <a:t>Copies of contracts entered into by officials</a:t>
            </a:r>
          </a:p>
          <a:p>
            <a:pPr marL="0" lvl="1" indent="0">
              <a:buNone/>
            </a:pPr>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921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Meeting Minutes – Other Considerations</a:t>
            </a:r>
          </a:p>
        </p:txBody>
      </p:sp>
      <p:sp>
        <p:nvSpPr>
          <p:cNvPr id="4" name="Slide Number Placeholder 3"/>
          <p:cNvSpPr>
            <a:spLocks noGrp="1"/>
          </p:cNvSpPr>
          <p:nvPr>
            <p:ph type="sldNum" sz="quarter" idx="12"/>
          </p:nvPr>
        </p:nvSpPr>
        <p:spPr/>
        <p:txBody>
          <a:bodyPr/>
          <a:lstStyle/>
          <a:p>
            <a:fld id="{7502BAE1-D57F-41CC-A6C7-4DD710F4FB32}" type="slidenum">
              <a:rPr lang="en-US" smtClean="0"/>
              <a:t>45</a:t>
            </a:fld>
            <a:endParaRPr lang="en-US" dirty="0"/>
          </a:p>
        </p:txBody>
      </p:sp>
      <p:sp>
        <p:nvSpPr>
          <p:cNvPr id="3" name="Subtitle 2"/>
          <p:cNvSpPr>
            <a:spLocks noGrp="1"/>
          </p:cNvSpPr>
          <p:nvPr>
            <p:ph type="subTitle" idx="4294967295"/>
          </p:nvPr>
        </p:nvSpPr>
        <p:spPr>
          <a:xfrm>
            <a:off x="527604" y="2332038"/>
            <a:ext cx="11136792" cy="4024312"/>
          </a:xfrm>
        </p:spPr>
        <p:txBody>
          <a:bodyPr>
            <a:normAutofit/>
          </a:bodyPr>
          <a:lstStyle/>
          <a:p>
            <a:pPr marL="457200" lvl="1" indent="-457200"/>
            <a:r>
              <a:rPr lang="en-US" sz="3200" dirty="0">
                <a:solidFill>
                  <a:schemeClr val="accent1">
                    <a:lumMod val="50000"/>
                  </a:schemeClr>
                </a:solidFill>
              </a:rPr>
              <a:t>Include explanation of actions taken</a:t>
            </a:r>
          </a:p>
          <a:p>
            <a:pPr marL="0" lvl="1" indent="0">
              <a:buNone/>
            </a:pPr>
            <a:endParaRPr lang="en-US" sz="2800" dirty="0">
              <a:solidFill>
                <a:schemeClr val="accent1">
                  <a:lumMod val="50000"/>
                </a:schemeClr>
              </a:solidFill>
            </a:endParaRPr>
          </a:p>
          <a:p>
            <a:pPr marL="1028700" lvl="2" indent="-571500"/>
            <a:r>
              <a:rPr lang="en-US" sz="2800" dirty="0">
                <a:solidFill>
                  <a:schemeClr val="accent1">
                    <a:lumMod val="50000"/>
                  </a:schemeClr>
                </a:solidFill>
              </a:rPr>
              <a:t>Decision may be appealed to TBOUR</a:t>
            </a:r>
          </a:p>
          <a:p>
            <a:pPr marL="571500" lvl="1" indent="-571500"/>
            <a:endParaRPr lang="en-US" sz="2800" dirty="0">
              <a:solidFill>
                <a:schemeClr val="accent1">
                  <a:lumMod val="50000"/>
                </a:schemeClr>
              </a:solidFill>
            </a:endParaRPr>
          </a:p>
          <a:p>
            <a:pPr marL="1028700" lvl="2" indent="-571500"/>
            <a:r>
              <a:rPr lang="en-US" sz="2800" dirty="0">
                <a:solidFill>
                  <a:schemeClr val="accent1">
                    <a:lumMod val="50000"/>
                  </a:schemeClr>
                </a:solidFill>
                <a:latin typeface="Gill sans"/>
              </a:rPr>
              <a:t>Choose a bidder other than lowest bidder</a:t>
            </a:r>
          </a:p>
          <a:p>
            <a:pPr marL="1028700" lvl="2" indent="-571500"/>
            <a:endParaRPr lang="en-US" sz="2800" dirty="0">
              <a:solidFill>
                <a:schemeClr val="accent1">
                  <a:lumMod val="50000"/>
                </a:schemeClr>
              </a:solidFill>
            </a:endParaRPr>
          </a:p>
          <a:p>
            <a:pPr marL="1028700" lvl="2" indent="-571500"/>
            <a:r>
              <a:rPr lang="en-US" sz="2800" dirty="0">
                <a:solidFill>
                  <a:schemeClr val="accent1">
                    <a:lumMod val="50000"/>
                  </a:schemeClr>
                </a:solidFill>
              </a:rPr>
              <a:t>Controversial issue is resolved or decided</a:t>
            </a:r>
            <a:endParaRPr lang="en-US" sz="2800" dirty="0">
              <a:solidFill>
                <a:schemeClr val="accent1">
                  <a:lumMod val="50000"/>
                </a:schemeClr>
              </a:solidFill>
              <a:latin typeface="Gill sans"/>
            </a:endParaRPr>
          </a:p>
          <a:p>
            <a:pPr marL="1028700" lvl="2" indent="-571500"/>
            <a:endParaRPr lang="en-US" sz="3200" dirty="0">
              <a:solidFill>
                <a:schemeClr val="accent1">
                  <a:lumMod val="50000"/>
                </a:schemeClr>
              </a:solidFill>
              <a:latin typeface="Gill sans"/>
            </a:endParaRPr>
          </a:p>
          <a:p>
            <a:pPr marL="571500" lvl="1" indent="-5715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9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60E14-72CD-6181-579D-8396F73A4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6AE4A-44E3-7574-B418-4DE8FD24655D}"/>
              </a:ext>
            </a:extLst>
          </p:cNvPr>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Meeting Minutes – Other Considerations</a:t>
            </a:r>
          </a:p>
        </p:txBody>
      </p:sp>
      <p:sp>
        <p:nvSpPr>
          <p:cNvPr id="4" name="Slide Number Placeholder 3">
            <a:extLst>
              <a:ext uri="{FF2B5EF4-FFF2-40B4-BE49-F238E27FC236}">
                <a16:creationId xmlns:a16="http://schemas.microsoft.com/office/drawing/2014/main" id="{2CBCFBC1-81B4-FB0C-BE15-D924E4C18756}"/>
              </a:ext>
            </a:extLst>
          </p:cNvPr>
          <p:cNvSpPr>
            <a:spLocks noGrp="1"/>
          </p:cNvSpPr>
          <p:nvPr>
            <p:ph type="sldNum" sz="quarter" idx="12"/>
          </p:nvPr>
        </p:nvSpPr>
        <p:spPr/>
        <p:txBody>
          <a:bodyPr/>
          <a:lstStyle/>
          <a:p>
            <a:fld id="{7502BAE1-D57F-41CC-A6C7-4DD710F4FB32}" type="slidenum">
              <a:rPr lang="en-US" smtClean="0"/>
              <a:t>46</a:t>
            </a:fld>
            <a:endParaRPr lang="en-US" dirty="0"/>
          </a:p>
        </p:txBody>
      </p:sp>
      <p:sp>
        <p:nvSpPr>
          <p:cNvPr id="3" name="Subtitle 2">
            <a:extLst>
              <a:ext uri="{FF2B5EF4-FFF2-40B4-BE49-F238E27FC236}">
                <a16:creationId xmlns:a16="http://schemas.microsoft.com/office/drawing/2014/main" id="{F9CF4E57-E927-D17A-E681-F69EEB7AE649}"/>
              </a:ext>
            </a:extLst>
          </p:cNvPr>
          <p:cNvSpPr>
            <a:spLocks noGrp="1"/>
          </p:cNvSpPr>
          <p:nvPr>
            <p:ph type="subTitle" idx="4294967295"/>
          </p:nvPr>
        </p:nvSpPr>
        <p:spPr>
          <a:xfrm>
            <a:off x="527604" y="2332037"/>
            <a:ext cx="11136792" cy="4285033"/>
          </a:xfrm>
        </p:spPr>
        <p:txBody>
          <a:bodyPr>
            <a:normAutofit fontScale="92500" lnSpcReduction="10000"/>
          </a:bodyPr>
          <a:lstStyle/>
          <a:p>
            <a:pPr marL="457200" lvl="1" indent="-457200"/>
            <a:r>
              <a:rPr lang="en-US" sz="3200" dirty="0">
                <a:solidFill>
                  <a:schemeClr val="accent1">
                    <a:lumMod val="50000"/>
                  </a:schemeClr>
                </a:solidFill>
              </a:rPr>
              <a:t>Retention period for minutes?</a:t>
            </a:r>
          </a:p>
          <a:p>
            <a:pPr marL="457200" lvl="1" indent="-457200"/>
            <a:endParaRPr lang="en-US" sz="1600" dirty="0">
              <a:solidFill>
                <a:schemeClr val="accent1">
                  <a:lumMod val="50000"/>
                </a:schemeClr>
              </a:solidFill>
            </a:endParaRPr>
          </a:p>
          <a:p>
            <a:pPr marL="914400" lvl="2" indent="-457200"/>
            <a:r>
              <a:rPr lang="en-US" sz="2800" dirty="0">
                <a:solidFill>
                  <a:schemeClr val="accent1">
                    <a:lumMod val="50000"/>
                  </a:schemeClr>
                </a:solidFill>
              </a:rPr>
              <a:t>Forever</a:t>
            </a:r>
            <a:br>
              <a:rPr lang="en-US" sz="2800" dirty="0">
                <a:solidFill>
                  <a:schemeClr val="accent1">
                    <a:lumMod val="50000"/>
                  </a:schemeClr>
                </a:solidFill>
              </a:rPr>
            </a:br>
            <a:endParaRPr lang="en-US" sz="2800" dirty="0">
              <a:solidFill>
                <a:schemeClr val="accent1">
                  <a:lumMod val="50000"/>
                </a:schemeClr>
              </a:solidFill>
            </a:endParaRPr>
          </a:p>
          <a:p>
            <a:pPr marL="914400" lvl="2" indent="-457200"/>
            <a:r>
              <a:rPr lang="en-US" sz="2800" dirty="0">
                <a:solidFill>
                  <a:schemeClr val="accent1">
                    <a:lumMod val="50000"/>
                  </a:schemeClr>
                </a:solidFill>
              </a:rPr>
              <a:t>Keep an electronic copy outside of the office</a:t>
            </a:r>
          </a:p>
          <a:p>
            <a:pPr marL="457200" lvl="1" indent="-457200"/>
            <a:endParaRPr lang="en-US" sz="3200" dirty="0">
              <a:solidFill>
                <a:schemeClr val="accent1">
                  <a:lumMod val="50000"/>
                </a:schemeClr>
              </a:solidFill>
            </a:endParaRPr>
          </a:p>
          <a:p>
            <a:pPr marL="457200" lvl="1" indent="-457200"/>
            <a:r>
              <a:rPr lang="en-US" sz="3200" dirty="0">
                <a:solidFill>
                  <a:schemeClr val="accent1">
                    <a:lumMod val="50000"/>
                  </a:schemeClr>
                </a:solidFill>
              </a:rPr>
              <a:t>Record board meeting for preparation of minutes?</a:t>
            </a:r>
          </a:p>
          <a:p>
            <a:pPr marL="457200" lvl="1" indent="-457200"/>
            <a:endParaRPr lang="en-US" sz="1700" dirty="0">
              <a:solidFill>
                <a:schemeClr val="accent1">
                  <a:lumMod val="50000"/>
                </a:schemeClr>
              </a:solidFill>
            </a:endParaRPr>
          </a:p>
          <a:p>
            <a:pPr marL="914400" lvl="2" indent="-457200"/>
            <a:r>
              <a:rPr lang="en-US" sz="2800" dirty="0">
                <a:solidFill>
                  <a:schemeClr val="accent1">
                    <a:lumMod val="50000"/>
                  </a:schemeClr>
                </a:solidFill>
              </a:rPr>
              <a:t>Recordings are public record</a:t>
            </a:r>
          </a:p>
          <a:p>
            <a:pPr marL="457200" lvl="2" indent="0">
              <a:buNone/>
            </a:pPr>
            <a:endParaRPr lang="en-US" sz="1700" dirty="0">
              <a:solidFill>
                <a:schemeClr val="accent1">
                  <a:lumMod val="50000"/>
                </a:schemeClr>
              </a:solidFill>
            </a:endParaRPr>
          </a:p>
          <a:p>
            <a:pPr marL="914400" lvl="2" indent="-457200"/>
            <a:r>
              <a:rPr lang="en-US" sz="2800" dirty="0">
                <a:solidFill>
                  <a:schemeClr val="accent1">
                    <a:lumMod val="50000"/>
                  </a:schemeClr>
                </a:solidFill>
              </a:rPr>
              <a:t>Establish a policy to erase recordings after certain date</a:t>
            </a:r>
          </a:p>
          <a:p>
            <a:pPr marL="0" lvl="1" indent="0">
              <a:buNone/>
            </a:pPr>
            <a:endParaRPr lang="en-US" sz="2800" dirty="0">
              <a:solidFill>
                <a:schemeClr val="accent1">
                  <a:lumMod val="50000"/>
                </a:schemeClr>
              </a:solidFill>
            </a:endParaRPr>
          </a:p>
          <a:p>
            <a:pPr marL="1028700" lvl="2" indent="-571500"/>
            <a:endParaRPr lang="en-US" sz="3200" dirty="0">
              <a:solidFill>
                <a:schemeClr val="accent1">
                  <a:lumMod val="50000"/>
                </a:schemeClr>
              </a:solidFill>
              <a:latin typeface="Gill sans"/>
            </a:endParaRPr>
          </a:p>
          <a:p>
            <a:pPr marL="571500" lvl="1" indent="-5715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51DE7A56-9EA3-EED2-04D0-8F41592D1A06}"/>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A0B8B4-BAAE-B8E0-ECF4-F1DDEA8AABBB}"/>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3CD2-DACF-53D3-3FDB-5898B52CB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4714F-2ACC-8FD3-784A-5364BE2593C1}"/>
              </a:ext>
            </a:extLst>
          </p:cNvPr>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Meeting Minutes – Other Considerations</a:t>
            </a:r>
          </a:p>
        </p:txBody>
      </p:sp>
      <p:sp>
        <p:nvSpPr>
          <p:cNvPr id="4" name="Slide Number Placeholder 3">
            <a:extLst>
              <a:ext uri="{FF2B5EF4-FFF2-40B4-BE49-F238E27FC236}">
                <a16:creationId xmlns:a16="http://schemas.microsoft.com/office/drawing/2014/main" id="{BB6593BE-1C6A-F187-963A-E63DCB8B8046}"/>
              </a:ext>
            </a:extLst>
          </p:cNvPr>
          <p:cNvSpPr>
            <a:spLocks noGrp="1"/>
          </p:cNvSpPr>
          <p:nvPr>
            <p:ph type="sldNum" sz="quarter" idx="12"/>
          </p:nvPr>
        </p:nvSpPr>
        <p:spPr/>
        <p:txBody>
          <a:bodyPr/>
          <a:lstStyle/>
          <a:p>
            <a:fld id="{7502BAE1-D57F-41CC-A6C7-4DD710F4FB32}" type="slidenum">
              <a:rPr lang="en-US" smtClean="0"/>
              <a:t>47</a:t>
            </a:fld>
            <a:endParaRPr lang="en-US" dirty="0"/>
          </a:p>
        </p:txBody>
      </p:sp>
      <p:sp>
        <p:nvSpPr>
          <p:cNvPr id="3" name="Subtitle 2">
            <a:extLst>
              <a:ext uri="{FF2B5EF4-FFF2-40B4-BE49-F238E27FC236}">
                <a16:creationId xmlns:a16="http://schemas.microsoft.com/office/drawing/2014/main" id="{14604946-EF0A-9226-0467-8A75C2806FB8}"/>
              </a:ext>
            </a:extLst>
          </p:cNvPr>
          <p:cNvSpPr>
            <a:spLocks noGrp="1"/>
          </p:cNvSpPr>
          <p:nvPr>
            <p:ph type="subTitle" idx="4294967295"/>
          </p:nvPr>
        </p:nvSpPr>
        <p:spPr>
          <a:xfrm>
            <a:off x="527604" y="2854999"/>
            <a:ext cx="5321377" cy="574001"/>
          </a:xfrm>
        </p:spPr>
        <p:txBody>
          <a:bodyPr>
            <a:normAutofit fontScale="92500"/>
          </a:bodyPr>
          <a:lstStyle/>
          <a:p>
            <a:pPr marL="0" lvl="1" indent="0">
              <a:buNone/>
            </a:pPr>
            <a:r>
              <a:rPr lang="en-US" sz="3200" dirty="0">
                <a:solidFill>
                  <a:schemeClr val="accent1">
                    <a:lumMod val="50000"/>
                  </a:schemeClr>
                </a:solidFill>
              </a:rPr>
              <a:t>No handwritten minutes please</a:t>
            </a:r>
          </a:p>
          <a:p>
            <a:pPr marL="457200" lvl="1" indent="-457200"/>
            <a:endParaRPr lang="en-US" sz="1600" dirty="0">
              <a:solidFill>
                <a:schemeClr val="accent1">
                  <a:lumMod val="50000"/>
                </a:schemeClr>
              </a:solidFill>
            </a:endParaRPr>
          </a:p>
          <a:p>
            <a:pPr marL="0" lvl="1" indent="0">
              <a:buNone/>
            </a:pPr>
            <a:endParaRPr lang="en-US" sz="2800" dirty="0">
              <a:solidFill>
                <a:schemeClr val="accent1">
                  <a:lumMod val="50000"/>
                </a:schemeClr>
              </a:solidFill>
            </a:endParaRPr>
          </a:p>
          <a:p>
            <a:pPr marL="1028700" lvl="2" indent="-571500"/>
            <a:endParaRPr lang="en-US" sz="3200" dirty="0">
              <a:solidFill>
                <a:schemeClr val="accent1">
                  <a:lumMod val="50000"/>
                </a:schemeClr>
              </a:solidFill>
              <a:latin typeface="Gill sans"/>
            </a:endParaRPr>
          </a:p>
          <a:p>
            <a:pPr marL="571500" lvl="1" indent="-571500"/>
            <a:endParaRPr lang="en-US" sz="36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C80546B3-4D05-2B8F-E886-F5E7A6A11A8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BE8D282-C849-12E2-5C16-08FB31D23C3F}"/>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descr="A close-up of a notepad&#10;&#10;AI-generated content may be incorrect.">
            <a:extLst>
              <a:ext uri="{FF2B5EF4-FFF2-40B4-BE49-F238E27FC236}">
                <a16:creationId xmlns:a16="http://schemas.microsoft.com/office/drawing/2014/main" id="{71F11679-CA76-A945-3A9F-C31B64FE9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022" y="1928261"/>
            <a:ext cx="5543342" cy="4929739"/>
          </a:xfrm>
          <a:prstGeom prst="rect">
            <a:avLst/>
          </a:prstGeom>
        </p:spPr>
      </p:pic>
    </p:spTree>
    <p:extLst>
      <p:ext uri="{BB962C8B-B14F-4D97-AF65-F5344CB8AC3E}">
        <p14:creationId xmlns:p14="http://schemas.microsoft.com/office/powerpoint/2010/main" val="3245989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31681"/>
            <a:ext cx="11136792" cy="1201160"/>
          </a:xfrm>
        </p:spPr>
        <p:txBody>
          <a:bodyPr>
            <a:noAutofit/>
          </a:bodyPr>
          <a:lstStyle/>
          <a:p>
            <a:r>
              <a:rPr lang="en-US" dirty="0">
                <a:solidFill>
                  <a:schemeClr val="accent1">
                    <a:lumMod val="50000"/>
                  </a:schemeClr>
                </a:solidFill>
                <a:latin typeface="Gill sans"/>
              </a:rPr>
              <a:t>What happens when action is taken at public meeting which violates the Open Meetings Act?</a:t>
            </a:r>
          </a:p>
        </p:txBody>
      </p:sp>
      <p:sp>
        <p:nvSpPr>
          <p:cNvPr id="4" name="Slide Number Placeholder 3"/>
          <p:cNvSpPr>
            <a:spLocks noGrp="1"/>
          </p:cNvSpPr>
          <p:nvPr>
            <p:ph type="sldNum" sz="quarter" idx="12"/>
          </p:nvPr>
        </p:nvSpPr>
        <p:spPr/>
        <p:txBody>
          <a:bodyPr/>
          <a:lstStyle/>
          <a:p>
            <a:fld id="{7502BAE1-D57F-41CC-A6C7-4DD710F4FB32}" type="slidenum">
              <a:rPr lang="en-US" smtClean="0"/>
              <a:t>48</a:t>
            </a:fld>
            <a:endParaRPr lang="en-US" dirty="0"/>
          </a:p>
        </p:txBody>
      </p:sp>
      <p:sp>
        <p:nvSpPr>
          <p:cNvPr id="3" name="Subtitle 2"/>
          <p:cNvSpPr>
            <a:spLocks noGrp="1"/>
          </p:cNvSpPr>
          <p:nvPr>
            <p:ph type="subTitle" idx="4294967295"/>
          </p:nvPr>
        </p:nvSpPr>
        <p:spPr>
          <a:xfrm>
            <a:off x="356324" y="3180945"/>
            <a:ext cx="5724038" cy="2470826"/>
          </a:xfrm>
        </p:spPr>
        <p:txBody>
          <a:bodyPr>
            <a:normAutofit/>
          </a:bodyPr>
          <a:lstStyle/>
          <a:p>
            <a:pPr marL="0" lvl="2" indent="0">
              <a:buNone/>
            </a:pPr>
            <a:r>
              <a:rPr lang="en-US" sz="3600" dirty="0">
                <a:solidFill>
                  <a:schemeClr val="accent1">
                    <a:lumMod val="50000"/>
                  </a:schemeClr>
                </a:solidFill>
                <a:latin typeface="Gill sans"/>
              </a:rPr>
              <a:t>Action is void and of no effect (except actions affecting public debt otherwise legal is not voided)</a:t>
            </a: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descr="A group of people sitting at a table&#10;&#10;Description automatically generated">
            <a:extLst>
              <a:ext uri="{FF2B5EF4-FFF2-40B4-BE49-F238E27FC236}">
                <a16:creationId xmlns:a16="http://schemas.microsoft.com/office/drawing/2014/main" id="{5D1351A9-98F0-256C-8E50-0B247EEFD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639" y="2645923"/>
            <a:ext cx="5552757" cy="3702164"/>
          </a:xfrm>
          <a:prstGeom prst="rect">
            <a:avLst/>
          </a:prstGeom>
        </p:spPr>
      </p:pic>
    </p:spTree>
    <p:extLst>
      <p:ext uri="{BB962C8B-B14F-4D97-AF65-F5344CB8AC3E}">
        <p14:creationId xmlns:p14="http://schemas.microsoft.com/office/powerpoint/2010/main" val="40746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A2BDD1B-EF78-9FC4-3DC7-84BF79185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E9489-11F2-C59C-CF88-11579C7A3690}"/>
              </a:ext>
            </a:extLst>
          </p:cNvPr>
          <p:cNvSpPr>
            <a:spLocks noGrp="1"/>
          </p:cNvSpPr>
          <p:nvPr>
            <p:ph type="title"/>
          </p:nvPr>
        </p:nvSpPr>
        <p:spPr>
          <a:xfrm>
            <a:off x="527604" y="1060115"/>
            <a:ext cx="11136792" cy="1201160"/>
          </a:xfrm>
        </p:spPr>
        <p:txBody>
          <a:bodyPr>
            <a:noAutofit/>
          </a:bodyPr>
          <a:lstStyle/>
          <a:p>
            <a:r>
              <a:rPr lang="en-US" dirty="0">
                <a:solidFill>
                  <a:schemeClr val="accent1">
                    <a:lumMod val="50000"/>
                  </a:schemeClr>
                </a:solidFill>
                <a:latin typeface="Gill sans"/>
              </a:rPr>
              <a:t>What happens when action is taken at public meeting which violates the Open Meetings Act?</a:t>
            </a:r>
          </a:p>
        </p:txBody>
      </p:sp>
      <p:sp>
        <p:nvSpPr>
          <p:cNvPr id="4" name="Slide Number Placeholder 3">
            <a:extLst>
              <a:ext uri="{FF2B5EF4-FFF2-40B4-BE49-F238E27FC236}">
                <a16:creationId xmlns:a16="http://schemas.microsoft.com/office/drawing/2014/main" id="{070D9374-4FFA-CE9F-87D1-71D1FF19D35B}"/>
              </a:ext>
            </a:extLst>
          </p:cNvPr>
          <p:cNvSpPr>
            <a:spLocks noGrp="1"/>
          </p:cNvSpPr>
          <p:nvPr>
            <p:ph type="sldNum" sz="quarter" idx="12"/>
          </p:nvPr>
        </p:nvSpPr>
        <p:spPr/>
        <p:txBody>
          <a:bodyPr/>
          <a:lstStyle/>
          <a:p>
            <a:fld id="{7502BAE1-D57F-41CC-A6C7-4DD710F4FB32}" type="slidenum">
              <a:rPr lang="en-US" smtClean="0"/>
              <a:t>49</a:t>
            </a:fld>
            <a:endParaRPr lang="en-US" dirty="0"/>
          </a:p>
        </p:txBody>
      </p:sp>
      <p:sp>
        <p:nvSpPr>
          <p:cNvPr id="3" name="Subtitle 2">
            <a:extLst>
              <a:ext uri="{FF2B5EF4-FFF2-40B4-BE49-F238E27FC236}">
                <a16:creationId xmlns:a16="http://schemas.microsoft.com/office/drawing/2014/main" id="{017905DC-DE35-6A77-1EE2-7C408D1A88A9}"/>
              </a:ext>
            </a:extLst>
          </p:cNvPr>
          <p:cNvSpPr>
            <a:spLocks noGrp="1"/>
          </p:cNvSpPr>
          <p:nvPr>
            <p:ph type="subTitle" idx="4294967295"/>
          </p:nvPr>
        </p:nvSpPr>
        <p:spPr>
          <a:xfrm>
            <a:off x="527604" y="3005848"/>
            <a:ext cx="11136792" cy="3142033"/>
          </a:xfrm>
        </p:spPr>
        <p:txBody>
          <a:bodyPr>
            <a:normAutofit/>
          </a:bodyPr>
          <a:lstStyle/>
          <a:p>
            <a:pPr marL="457200" lvl="2" indent="-457200"/>
            <a:r>
              <a:rPr lang="en-US" sz="3600" dirty="0">
                <a:solidFill>
                  <a:schemeClr val="accent1">
                    <a:lumMod val="50000"/>
                  </a:schemeClr>
                </a:solidFill>
                <a:latin typeface="Gill sans"/>
              </a:rPr>
              <a:t>Enforce Open Meeting Act violations by filing suit in circuit or chancery court</a:t>
            </a:r>
          </a:p>
          <a:p>
            <a:pPr marL="457200" lvl="2" indent="-457200"/>
            <a:endParaRPr lang="en-US" sz="3600" dirty="0">
              <a:solidFill>
                <a:schemeClr val="accent1">
                  <a:lumMod val="50000"/>
                </a:schemeClr>
              </a:solidFill>
              <a:latin typeface="Gill sans"/>
            </a:endParaRPr>
          </a:p>
          <a:p>
            <a:pPr marL="457200" lvl="2" indent="-457200"/>
            <a:r>
              <a:rPr lang="en-US" sz="3600" dirty="0">
                <a:solidFill>
                  <a:schemeClr val="accent1">
                    <a:lumMod val="50000"/>
                  </a:schemeClr>
                </a:solidFill>
              </a:rPr>
              <a:t>As of July 1, 2024, </a:t>
            </a:r>
            <a:r>
              <a:rPr lang="en-US" sz="3600" dirty="0">
                <a:solidFill>
                  <a:schemeClr val="accent1">
                    <a:lumMod val="50000"/>
                  </a:schemeClr>
                </a:solidFill>
                <a:latin typeface="Gill sans"/>
              </a:rPr>
              <a:t>attorney fees and litigation expenses recoverable when violation is “willful”</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DF675CC9-E641-0A84-1825-7AEB86D1A1DB}"/>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DC5822C-CED1-89CD-BA89-EF74019D92DF}"/>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38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1075893"/>
            <a:ext cx="11136792" cy="1201160"/>
          </a:xfrm>
        </p:spPr>
        <p:txBody>
          <a:bodyPr>
            <a:noAutofit/>
          </a:bodyPr>
          <a:lstStyle/>
          <a:p>
            <a:r>
              <a:rPr lang="en-US" dirty="0">
                <a:solidFill>
                  <a:schemeClr val="accent1">
                    <a:lumMod val="50000"/>
                  </a:schemeClr>
                </a:solidFill>
                <a:latin typeface="Gill sans"/>
              </a:rPr>
              <a:t>What does the Tennessee Open Meeting Act say about public </a:t>
            </a:r>
            <a:r>
              <a:rPr lang="en-US" dirty="0">
                <a:solidFill>
                  <a:schemeClr val="accent1">
                    <a:lumMod val="50000"/>
                  </a:schemeClr>
                </a:solidFill>
              </a:rPr>
              <a:t>n</a:t>
            </a:r>
            <a:r>
              <a:rPr lang="en-US" dirty="0">
                <a:solidFill>
                  <a:schemeClr val="accent1">
                    <a:lumMod val="50000"/>
                  </a:schemeClr>
                </a:solidFill>
                <a:latin typeface="Gill sans"/>
              </a:rPr>
              <a:t>otice?</a:t>
            </a:r>
          </a:p>
        </p:txBody>
      </p:sp>
      <p:sp>
        <p:nvSpPr>
          <p:cNvPr id="4" name="Slide Number Placeholder 3"/>
          <p:cNvSpPr>
            <a:spLocks noGrp="1"/>
          </p:cNvSpPr>
          <p:nvPr>
            <p:ph type="sldNum" sz="quarter" idx="12"/>
          </p:nvPr>
        </p:nvSpPr>
        <p:spPr/>
        <p:txBody>
          <a:bodyPr/>
          <a:lstStyle/>
          <a:p>
            <a:fld id="{7502BAE1-D57F-41CC-A6C7-4DD710F4FB32}" type="slidenum">
              <a:rPr lang="en-US" smtClean="0"/>
              <a:t>5</a:t>
            </a:fld>
            <a:endParaRPr lang="en-US" dirty="0"/>
          </a:p>
        </p:txBody>
      </p:sp>
      <p:sp>
        <p:nvSpPr>
          <p:cNvPr id="3" name="Subtitle 2"/>
          <p:cNvSpPr>
            <a:spLocks noGrp="1"/>
          </p:cNvSpPr>
          <p:nvPr>
            <p:ph type="subTitle" idx="4294967295"/>
          </p:nvPr>
        </p:nvSpPr>
        <p:spPr>
          <a:xfrm>
            <a:off x="527604" y="2994875"/>
            <a:ext cx="11136792" cy="2597852"/>
          </a:xfrm>
        </p:spPr>
        <p:txBody>
          <a:bodyPr>
            <a:normAutofit/>
          </a:bodyPr>
          <a:lstStyle/>
          <a:p>
            <a:pPr lvl="1"/>
            <a:r>
              <a:rPr lang="en-US" sz="3200" dirty="0">
                <a:solidFill>
                  <a:schemeClr val="accent1">
                    <a:lumMod val="50000"/>
                  </a:schemeClr>
                </a:solidFill>
              </a:rPr>
              <a:t>Governmental body must give </a:t>
            </a:r>
            <a:r>
              <a:rPr lang="en-US" sz="3200" dirty="0">
                <a:solidFill>
                  <a:srgbClr val="FF0000"/>
                </a:solidFill>
              </a:rPr>
              <a:t>“adequate public notice” </a:t>
            </a:r>
            <a:r>
              <a:rPr lang="en-US" sz="3200" dirty="0">
                <a:solidFill>
                  <a:schemeClr val="accent1">
                    <a:lumMod val="50000"/>
                  </a:schemeClr>
                </a:solidFill>
              </a:rPr>
              <a:t>of a regular meeting or special meeting</a:t>
            </a:r>
          </a:p>
          <a:p>
            <a:pPr lvl="1"/>
            <a:endParaRPr lang="en-US" sz="3200" dirty="0">
              <a:solidFill>
                <a:schemeClr val="accent1">
                  <a:lumMod val="50000"/>
                </a:schemeClr>
              </a:solidFill>
            </a:endParaRPr>
          </a:p>
          <a:p>
            <a:pPr lvl="1"/>
            <a:r>
              <a:rPr lang="en-US" sz="3200" dirty="0">
                <a:solidFill>
                  <a:schemeClr val="accent1">
                    <a:lumMod val="50000"/>
                  </a:schemeClr>
                </a:solidFill>
              </a:rPr>
              <a:t>And that’s all it says!</a:t>
            </a: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0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685FE-3AA1-9047-BE70-45256540C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5111C-12F5-B5E3-31D1-515DDF01A9F8}"/>
              </a:ext>
            </a:extLst>
          </p:cNvPr>
          <p:cNvSpPr>
            <a:spLocks noGrp="1"/>
          </p:cNvSpPr>
          <p:nvPr>
            <p:ph type="title"/>
          </p:nvPr>
        </p:nvSpPr>
        <p:spPr>
          <a:xfrm>
            <a:off x="527604" y="1060115"/>
            <a:ext cx="11136792" cy="1201160"/>
          </a:xfrm>
        </p:spPr>
        <p:txBody>
          <a:bodyPr>
            <a:noAutofit/>
          </a:bodyPr>
          <a:lstStyle/>
          <a:p>
            <a:r>
              <a:rPr lang="en-US" dirty="0">
                <a:solidFill>
                  <a:schemeClr val="accent1">
                    <a:lumMod val="50000"/>
                  </a:schemeClr>
                </a:solidFill>
                <a:latin typeface="Gill sans"/>
              </a:rPr>
              <a:t>What happens when action is taken at public meeting which violates the Open Meetings Act?</a:t>
            </a:r>
          </a:p>
        </p:txBody>
      </p:sp>
      <p:sp>
        <p:nvSpPr>
          <p:cNvPr id="4" name="Slide Number Placeholder 3">
            <a:extLst>
              <a:ext uri="{FF2B5EF4-FFF2-40B4-BE49-F238E27FC236}">
                <a16:creationId xmlns:a16="http://schemas.microsoft.com/office/drawing/2014/main" id="{09F6F931-FAF3-1602-925F-8152CE5364D6}"/>
              </a:ext>
            </a:extLst>
          </p:cNvPr>
          <p:cNvSpPr>
            <a:spLocks noGrp="1"/>
          </p:cNvSpPr>
          <p:nvPr>
            <p:ph type="sldNum" sz="quarter" idx="12"/>
          </p:nvPr>
        </p:nvSpPr>
        <p:spPr/>
        <p:txBody>
          <a:bodyPr/>
          <a:lstStyle/>
          <a:p>
            <a:fld id="{7502BAE1-D57F-41CC-A6C7-4DD710F4FB32}" type="slidenum">
              <a:rPr lang="en-US" smtClean="0"/>
              <a:t>50</a:t>
            </a:fld>
            <a:endParaRPr lang="en-US" dirty="0"/>
          </a:p>
        </p:txBody>
      </p:sp>
      <p:sp>
        <p:nvSpPr>
          <p:cNvPr id="3" name="Subtitle 2">
            <a:extLst>
              <a:ext uri="{FF2B5EF4-FFF2-40B4-BE49-F238E27FC236}">
                <a16:creationId xmlns:a16="http://schemas.microsoft.com/office/drawing/2014/main" id="{2FD1B914-BC03-8188-13D8-0ABFE38BF34C}"/>
              </a:ext>
            </a:extLst>
          </p:cNvPr>
          <p:cNvSpPr>
            <a:spLocks noGrp="1"/>
          </p:cNvSpPr>
          <p:nvPr>
            <p:ph type="subTitle" idx="4294967295"/>
          </p:nvPr>
        </p:nvSpPr>
        <p:spPr>
          <a:xfrm>
            <a:off x="527604" y="2874180"/>
            <a:ext cx="11136792" cy="3445091"/>
          </a:xfrm>
        </p:spPr>
        <p:txBody>
          <a:bodyPr>
            <a:normAutofit/>
          </a:bodyPr>
          <a:lstStyle/>
          <a:p>
            <a:pPr marL="0" lvl="2" indent="0">
              <a:buNone/>
            </a:pPr>
            <a:r>
              <a:rPr lang="en-US" sz="3200" dirty="0">
                <a:solidFill>
                  <a:schemeClr val="accent1">
                    <a:lumMod val="50000"/>
                  </a:schemeClr>
                </a:solidFill>
                <a:latin typeface="Gill sans"/>
              </a:rPr>
              <a:t>Violations provide fodder for:</a:t>
            </a:r>
          </a:p>
          <a:p>
            <a:pPr marL="0" lvl="2" indent="0">
              <a:buNone/>
            </a:pPr>
            <a:endParaRPr lang="en-US" sz="1800" dirty="0">
              <a:solidFill>
                <a:schemeClr val="accent1">
                  <a:lumMod val="50000"/>
                </a:schemeClr>
              </a:solidFill>
              <a:latin typeface="Gill sans"/>
            </a:endParaRPr>
          </a:p>
          <a:p>
            <a:pPr marL="914400" lvl="3" indent="-457200"/>
            <a:r>
              <a:rPr lang="en-US" sz="3200" dirty="0">
                <a:solidFill>
                  <a:schemeClr val="accent1">
                    <a:lumMod val="50000"/>
                  </a:schemeClr>
                </a:solidFill>
              </a:rPr>
              <a:t>Local media</a:t>
            </a:r>
          </a:p>
          <a:p>
            <a:pPr marL="457200" lvl="3" indent="0">
              <a:buNone/>
            </a:pPr>
            <a:endParaRPr lang="en-US" dirty="0">
              <a:solidFill>
                <a:schemeClr val="accent1">
                  <a:lumMod val="50000"/>
                </a:schemeClr>
              </a:solidFill>
            </a:endParaRPr>
          </a:p>
          <a:p>
            <a:pPr marL="914400" lvl="3" indent="-457200"/>
            <a:r>
              <a:rPr lang="en-US" sz="3200" dirty="0">
                <a:solidFill>
                  <a:schemeClr val="accent1">
                    <a:lumMod val="50000"/>
                  </a:schemeClr>
                </a:solidFill>
                <a:latin typeface="Gill sans"/>
              </a:rPr>
              <a:t>Social media</a:t>
            </a:r>
          </a:p>
          <a:p>
            <a:pPr marL="457200" lvl="3" indent="0">
              <a:buNone/>
            </a:pPr>
            <a:endParaRPr lang="en-US" dirty="0">
              <a:solidFill>
                <a:schemeClr val="accent1">
                  <a:lumMod val="50000"/>
                </a:schemeClr>
              </a:solidFill>
              <a:latin typeface="Gill sans"/>
            </a:endParaRPr>
          </a:p>
          <a:p>
            <a:pPr marL="914400" lvl="3" indent="-457200"/>
            <a:r>
              <a:rPr lang="en-US" sz="3200" dirty="0">
                <a:solidFill>
                  <a:schemeClr val="accent1">
                    <a:lumMod val="50000"/>
                  </a:schemeClr>
                </a:solidFill>
              </a:rPr>
              <a:t>Opponents of the utility district or its board members</a:t>
            </a:r>
            <a:endParaRPr lang="en-US" sz="3200" dirty="0">
              <a:solidFill>
                <a:schemeClr val="accent1">
                  <a:lumMod val="50000"/>
                </a:schemeClr>
              </a:solidFill>
              <a:latin typeface="Gill sans"/>
            </a:endParaRPr>
          </a:p>
          <a:p>
            <a:pPr marL="457200" lvl="2"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B5DCBE79-7739-CDB1-542C-9E934CDF36C0}"/>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8C61B2-0C8D-F1D6-5FEB-5ED008A4E9D1}"/>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1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E9669-3CD8-2C83-4129-C89B05087D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81D35-E1EF-BE27-77D1-39C65BA2B2C5}"/>
              </a:ext>
            </a:extLst>
          </p:cNvPr>
          <p:cNvSpPr>
            <a:spLocks noGrp="1"/>
          </p:cNvSpPr>
          <p:nvPr>
            <p:ph type="sldNum" sz="quarter" idx="12"/>
          </p:nvPr>
        </p:nvSpPr>
        <p:spPr/>
        <p:txBody>
          <a:bodyPr/>
          <a:lstStyle/>
          <a:p>
            <a:fld id="{7502BAE1-D57F-41CC-A6C7-4DD710F4FB32}" type="slidenum">
              <a:rPr lang="en-US" smtClean="0"/>
              <a:t>51</a:t>
            </a:fld>
            <a:endParaRPr lang="en-US" dirty="0"/>
          </a:p>
        </p:txBody>
      </p:sp>
      <p:sp>
        <p:nvSpPr>
          <p:cNvPr id="6" name="Rectangle 5">
            <a:extLst>
              <a:ext uri="{FF2B5EF4-FFF2-40B4-BE49-F238E27FC236}">
                <a16:creationId xmlns:a16="http://schemas.microsoft.com/office/drawing/2014/main" id="{9D09C3F6-8B11-6EA9-11E1-62CA2099B563}"/>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22271B9-C8E2-5F9D-9A6A-DE6E8912D015}"/>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descr="A screenshot of a news page&#10;&#10;AI-generated content may be incorrect.">
            <a:extLst>
              <a:ext uri="{FF2B5EF4-FFF2-40B4-BE49-F238E27FC236}">
                <a16:creationId xmlns:a16="http://schemas.microsoft.com/office/drawing/2014/main" id="{7E0CC74F-B663-E459-7D87-1BA635EF9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74" y="1578247"/>
            <a:ext cx="11664397" cy="3252888"/>
          </a:xfrm>
          <a:prstGeom prst="rect">
            <a:avLst/>
          </a:prstGeom>
        </p:spPr>
      </p:pic>
    </p:spTree>
    <p:extLst>
      <p:ext uri="{BB962C8B-B14F-4D97-AF65-F5344CB8AC3E}">
        <p14:creationId xmlns:p14="http://schemas.microsoft.com/office/powerpoint/2010/main" val="1850847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604" y="939334"/>
            <a:ext cx="11136792" cy="1201160"/>
          </a:xfrm>
        </p:spPr>
        <p:txBody>
          <a:bodyPr>
            <a:noAutofit/>
          </a:bodyPr>
          <a:lstStyle/>
          <a:p>
            <a:r>
              <a:rPr lang="en-US" dirty="0">
                <a:solidFill>
                  <a:schemeClr val="accent1">
                    <a:lumMod val="50000"/>
                  </a:schemeClr>
                </a:solidFill>
                <a:latin typeface="Gill sans"/>
              </a:rPr>
              <a:t>Can you “cure” action taken at public meeting held in violation of Open Meetings Act?</a:t>
            </a:r>
          </a:p>
        </p:txBody>
      </p:sp>
      <p:sp>
        <p:nvSpPr>
          <p:cNvPr id="4" name="Slide Number Placeholder 3"/>
          <p:cNvSpPr>
            <a:spLocks noGrp="1"/>
          </p:cNvSpPr>
          <p:nvPr>
            <p:ph type="sldNum" sz="quarter" idx="12"/>
          </p:nvPr>
        </p:nvSpPr>
        <p:spPr/>
        <p:txBody>
          <a:bodyPr/>
          <a:lstStyle/>
          <a:p>
            <a:fld id="{7502BAE1-D57F-41CC-A6C7-4DD710F4FB32}" type="slidenum">
              <a:rPr lang="en-US" smtClean="0"/>
              <a:t>52</a:t>
            </a:fld>
            <a:endParaRPr lang="en-US" dirty="0"/>
          </a:p>
        </p:txBody>
      </p:sp>
      <p:sp>
        <p:nvSpPr>
          <p:cNvPr id="3" name="Subtitle 2"/>
          <p:cNvSpPr>
            <a:spLocks noGrp="1"/>
          </p:cNvSpPr>
          <p:nvPr>
            <p:ph type="subTitle" idx="4294967295"/>
          </p:nvPr>
        </p:nvSpPr>
        <p:spPr>
          <a:xfrm>
            <a:off x="527604" y="2630488"/>
            <a:ext cx="11136792" cy="4024312"/>
          </a:xfrm>
        </p:spPr>
        <p:txBody>
          <a:bodyPr>
            <a:normAutofit/>
          </a:bodyPr>
          <a:lstStyle/>
          <a:p>
            <a:pPr marL="457200" lvl="2" indent="-457200"/>
            <a:r>
              <a:rPr lang="en-US" sz="3600" dirty="0">
                <a:solidFill>
                  <a:schemeClr val="accent1">
                    <a:lumMod val="50000"/>
                  </a:schemeClr>
                </a:solidFill>
                <a:latin typeface="Gill sans"/>
              </a:rPr>
              <a:t>Reconsider action at properly noticed public meeting</a:t>
            </a:r>
          </a:p>
          <a:p>
            <a:pPr marL="457200" lvl="2" indent="-457200"/>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New and substantial reconsideration of the issues</a:t>
            </a:r>
          </a:p>
          <a:p>
            <a:pPr marL="0" lvl="1" indent="0">
              <a:buNone/>
            </a:pPr>
            <a:endParaRPr lang="en-US" sz="3600" dirty="0">
              <a:solidFill>
                <a:schemeClr val="accent1">
                  <a:lumMod val="50000"/>
                </a:schemeClr>
              </a:solidFill>
              <a:latin typeface="Gill sans"/>
            </a:endParaRPr>
          </a:p>
          <a:p>
            <a:pPr marL="457200" lvl="1" indent="-457200"/>
            <a:r>
              <a:rPr lang="en-US" sz="3600" dirty="0">
                <a:solidFill>
                  <a:schemeClr val="accent1">
                    <a:lumMod val="50000"/>
                  </a:schemeClr>
                </a:solidFill>
                <a:latin typeface="Gill sans"/>
              </a:rPr>
              <a:t>Public has ample opportunity to know be heard on the matters at issue</a:t>
            </a:r>
          </a:p>
          <a:p>
            <a:pPr marL="457200" lvl="1" indent="-457200"/>
            <a:endParaRPr lang="en-US" sz="3600" dirty="0">
              <a:solidFill>
                <a:schemeClr val="accent1">
                  <a:lumMod val="50000"/>
                </a:schemeClr>
              </a:solidFill>
              <a:latin typeface="Gill sans"/>
            </a:endParaRPr>
          </a:p>
          <a:p>
            <a:pPr marL="457200" lvl="1" indent="-457200"/>
            <a:endParaRPr lang="en-US" sz="36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457200" lvl="1" indent="-457200"/>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lvl="1"/>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3D8B3D74-D608-461D-A261-666576AA17C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732AF-F27C-4E1A-82A5-36125F940AB6}"/>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53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accent1">
                <a:lumMod val="0"/>
                <a:lumOff val="100000"/>
              </a:schemeClr>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0B4F-F7D1-42DB-80AF-386836F89DB7}"/>
              </a:ext>
            </a:extLst>
          </p:cNvPr>
          <p:cNvSpPr>
            <a:spLocks noGrp="1"/>
          </p:cNvSpPr>
          <p:nvPr>
            <p:ph type="ctrTitle"/>
          </p:nvPr>
        </p:nvSpPr>
        <p:spPr>
          <a:xfrm>
            <a:off x="521107" y="922253"/>
            <a:ext cx="11093715" cy="911683"/>
          </a:xfrm>
        </p:spPr>
        <p:txBody>
          <a:bodyPr>
            <a:normAutofit/>
          </a:bodyPr>
          <a:lstStyle/>
          <a:p>
            <a:r>
              <a:rPr lang="en-US" sz="5400" dirty="0">
                <a:solidFill>
                  <a:schemeClr val="accent1">
                    <a:lumMod val="50000"/>
                  </a:schemeClr>
                </a:solidFill>
                <a:latin typeface="Gill sans"/>
              </a:rPr>
              <a:t>Contact Information</a:t>
            </a:r>
          </a:p>
        </p:txBody>
      </p:sp>
      <p:sp>
        <p:nvSpPr>
          <p:cNvPr id="3" name="Subtitle 2">
            <a:extLst>
              <a:ext uri="{FF2B5EF4-FFF2-40B4-BE49-F238E27FC236}">
                <a16:creationId xmlns:a16="http://schemas.microsoft.com/office/drawing/2014/main" id="{78E62875-1620-4FEC-A285-22E50813D975}"/>
              </a:ext>
            </a:extLst>
          </p:cNvPr>
          <p:cNvSpPr>
            <a:spLocks noGrp="1"/>
          </p:cNvSpPr>
          <p:nvPr>
            <p:ph type="subTitle" idx="1"/>
          </p:nvPr>
        </p:nvSpPr>
        <p:spPr>
          <a:xfrm>
            <a:off x="521106" y="2021305"/>
            <a:ext cx="11093715" cy="4517606"/>
          </a:xfrm>
        </p:spPr>
        <p:txBody>
          <a:bodyPr>
            <a:normAutofit/>
          </a:bodyPr>
          <a:lstStyle/>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200" dirty="0">
              <a:solidFill>
                <a:schemeClr val="accent1">
                  <a:lumMod val="50000"/>
                </a:schemeClr>
              </a:solidFill>
              <a:latin typeface="Gill sans"/>
            </a:endParaRPr>
          </a:p>
          <a:p>
            <a:pPr marL="571500" indent="-571500" algn="l">
              <a:buFont typeface="Arial" panose="020B0604020202020204" pitchFamily="34" charset="0"/>
              <a:buChar char="•"/>
            </a:pPr>
            <a:endParaRPr lang="en-US" sz="3600" dirty="0">
              <a:solidFill>
                <a:schemeClr val="accent1">
                  <a:lumMod val="50000"/>
                </a:schemeClr>
              </a:solidFill>
              <a:latin typeface="Gill sans"/>
            </a:endParaRPr>
          </a:p>
          <a:p>
            <a:pPr algn="l"/>
            <a:endParaRPr lang="en-US" sz="3600" dirty="0">
              <a:solidFill>
                <a:schemeClr val="accent1">
                  <a:lumMod val="50000"/>
                </a:schemeClr>
              </a:solidFill>
              <a:latin typeface="Gill sans"/>
            </a:endParaRPr>
          </a:p>
          <a:p>
            <a:pPr algn="l"/>
            <a:endParaRPr lang="en-US" dirty="0"/>
          </a:p>
        </p:txBody>
      </p:sp>
      <p:sp>
        <p:nvSpPr>
          <p:cNvPr id="4" name="Slide Number Placeholder 3">
            <a:extLst>
              <a:ext uri="{FF2B5EF4-FFF2-40B4-BE49-F238E27FC236}">
                <a16:creationId xmlns:a16="http://schemas.microsoft.com/office/drawing/2014/main" id="{5B32D3EF-315F-4CCA-A467-8BD90994A0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2BAE1-D57F-41CC-A6C7-4DD710F4FB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CAC634D3-49B6-4F00-9385-54C06BF86E6F}"/>
              </a:ext>
            </a:extLst>
          </p:cNvPr>
          <p:cNvGraphicFramePr>
            <a:graphicFrameLocks noGrp="1"/>
          </p:cNvGraphicFramePr>
          <p:nvPr>
            <p:extLst>
              <p:ext uri="{D42A27DB-BD31-4B8C-83A1-F6EECF244321}">
                <p14:modId xmlns:p14="http://schemas.microsoft.com/office/powerpoint/2010/main" val="1115910919"/>
              </p:ext>
            </p:extLst>
          </p:nvPr>
        </p:nvGraphicFramePr>
        <p:xfrm>
          <a:off x="499216" y="2387824"/>
          <a:ext cx="11137494" cy="4333650"/>
        </p:xfrm>
        <a:graphic>
          <a:graphicData uri="http://schemas.openxmlformats.org/drawingml/2006/table">
            <a:tbl>
              <a:tblPr firstRow="1" bandRow="1"/>
              <a:tblGrid>
                <a:gridCol w="4974029">
                  <a:extLst>
                    <a:ext uri="{9D8B030D-6E8A-4147-A177-3AD203B41FA5}">
                      <a16:colId xmlns:a16="http://schemas.microsoft.com/office/drawing/2014/main" val="20000"/>
                    </a:ext>
                  </a:extLst>
                </a:gridCol>
                <a:gridCol w="648783">
                  <a:extLst>
                    <a:ext uri="{9D8B030D-6E8A-4147-A177-3AD203B41FA5}">
                      <a16:colId xmlns:a16="http://schemas.microsoft.com/office/drawing/2014/main" val="20001"/>
                    </a:ext>
                  </a:extLst>
                </a:gridCol>
                <a:gridCol w="5514682">
                  <a:extLst>
                    <a:ext uri="{9D8B030D-6E8A-4147-A177-3AD203B41FA5}">
                      <a16:colId xmlns:a16="http://schemas.microsoft.com/office/drawing/2014/main" val="20002"/>
                    </a:ext>
                  </a:extLst>
                </a:gridCol>
              </a:tblGrid>
              <a:tr h="433365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800" dirty="0"/>
                    </a:p>
                  </a:txBody>
                  <a:tcPr marT="45508" marB="45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800" dirty="0"/>
                    </a:p>
                  </a:txBody>
                  <a:tcPr marT="45508" marB="45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latinLnBrk="0"/>
                      <a:endParaRPr kumimoji="0" lang="en-US" sz="2000" b="1" i="0" u="none" strike="noStrike" kern="0" cap="none" spc="0" normalizeH="0" baseline="0" dirty="0">
                        <a:ln>
                          <a:noFill/>
                        </a:ln>
                        <a:solidFill>
                          <a:srgbClr val="1F497D"/>
                        </a:solidFill>
                        <a:effectLst/>
                        <a:uLnTx/>
                        <a:uFillTx/>
                        <a:latin typeface="Calibri"/>
                        <a:ea typeface="Calibri"/>
                        <a:cs typeface="Times New Roman"/>
                      </a:endParaRPr>
                    </a:p>
                    <a:p>
                      <a:pPr marL="0" algn="ctr" defTabSz="914400" rtl="0" latinLnBrk="0"/>
                      <a:r>
                        <a:rPr kumimoji="0" lang="en-US" sz="2800" b="1" i="0" u="none" strike="noStrike" kern="0" cap="none" spc="0" normalizeH="0" baseline="0" dirty="0">
                          <a:ln>
                            <a:noFill/>
                          </a:ln>
                          <a:solidFill>
                            <a:srgbClr val="1F497D"/>
                          </a:solidFill>
                          <a:effectLst/>
                          <a:uLnTx/>
                          <a:uFillTx/>
                          <a:latin typeface="Gill sans"/>
                          <a:ea typeface="Calibri"/>
                          <a:cs typeface="Times New Roman"/>
                        </a:rPr>
                        <a:t>Don Scholes</a:t>
                      </a:r>
                    </a:p>
                    <a:p>
                      <a:pPr marL="0" algn="ctr" defTabSz="914400" rtl="0" latinLnBrk="0"/>
                      <a:r>
                        <a:rPr kumimoji="0" lang="en-US" sz="2800" b="0" i="1" u="none" strike="noStrike" kern="0" cap="none" spc="0" normalizeH="0" baseline="0" dirty="0">
                          <a:ln>
                            <a:noFill/>
                          </a:ln>
                          <a:solidFill>
                            <a:srgbClr val="1F497D"/>
                          </a:solidFill>
                          <a:effectLst/>
                          <a:uLnTx/>
                          <a:uFillTx/>
                          <a:latin typeface="Gill sans"/>
                          <a:ea typeface="Calibri"/>
                          <a:cs typeface="Times New Roman"/>
                        </a:rPr>
                        <a:t>General Counsel</a:t>
                      </a:r>
                    </a:p>
                    <a:p>
                      <a:pPr marL="0" algn="ctr" defTabSz="914400" rtl="0" latinLnBrk="0"/>
                      <a:endParaRPr kumimoji="0" lang="en-US" sz="2800" b="0" i="1" u="none" strike="noStrike" kern="0" cap="none" spc="0" normalizeH="0" baseline="0" dirty="0">
                        <a:ln>
                          <a:noFill/>
                        </a:ln>
                        <a:solidFill>
                          <a:srgbClr val="1F497D"/>
                        </a:solidFill>
                        <a:effectLst/>
                        <a:uLnTx/>
                        <a:uFillTx/>
                        <a:latin typeface="Gill sans"/>
                        <a:ea typeface="Calibri"/>
                        <a:cs typeface="Times New Roman"/>
                      </a:endParaRPr>
                    </a:p>
                    <a:p>
                      <a:pPr marL="0" algn="ctr" defTabSz="914400" rtl="0" latinLnBrk="0"/>
                      <a:r>
                        <a:rPr kumimoji="0" lang="en-US" sz="2800" b="0" i="0" u="none" strike="noStrike" kern="0" cap="none" spc="0" normalizeH="0" baseline="0" dirty="0">
                          <a:ln>
                            <a:noFill/>
                          </a:ln>
                          <a:solidFill>
                            <a:srgbClr val="1F497D"/>
                          </a:solidFill>
                          <a:effectLst/>
                          <a:uLnTx/>
                          <a:uFillTx/>
                          <a:latin typeface="Gill sans"/>
                          <a:ea typeface="Calibri"/>
                          <a:cs typeface="Times New Roman"/>
                        </a:rPr>
                        <a:t>Tennessee Association of Utility Districts</a:t>
                      </a:r>
                    </a:p>
                    <a:p>
                      <a:pPr marL="0" algn="ctr" defTabSz="914400" rtl="0" latinLnBrk="0"/>
                      <a:r>
                        <a:rPr kumimoji="0" lang="en-US" sz="2800" b="0" i="0" u="none" strike="noStrike" kern="0" cap="none" spc="0" normalizeH="0" baseline="0" dirty="0">
                          <a:ln>
                            <a:noFill/>
                          </a:ln>
                          <a:solidFill>
                            <a:srgbClr val="1F497D"/>
                          </a:solidFill>
                          <a:effectLst/>
                          <a:uLnTx/>
                          <a:uFillTx/>
                          <a:latin typeface="Gill sans"/>
                          <a:ea typeface="Calibri"/>
                          <a:cs typeface="Times New Roman"/>
                        </a:rPr>
                        <a:t>Phone: (615) 896-9022</a:t>
                      </a:r>
                    </a:p>
                    <a:p>
                      <a:pPr marL="0" algn="ctr" defTabSz="914400" rtl="0" latinLnBrk="0"/>
                      <a:r>
                        <a:rPr kumimoji="0" lang="en-US" sz="2800" b="0" i="0" u="none" strike="noStrike" kern="0" cap="none" spc="0" normalizeH="0" baseline="0" dirty="0">
                          <a:ln>
                            <a:noFill/>
                          </a:ln>
                          <a:solidFill>
                            <a:srgbClr val="1F497D"/>
                          </a:solidFill>
                          <a:effectLst/>
                          <a:uLnTx/>
                          <a:uFillTx/>
                          <a:latin typeface="Gill sans"/>
                          <a:ea typeface="Calibri"/>
                          <a:cs typeface="Times New Roman"/>
                          <a:hlinkClick r:id="rId4"/>
                        </a:rPr>
                        <a:t>donscholes@taud.org</a:t>
                      </a:r>
                      <a:endParaRPr kumimoji="0" lang="en-US" sz="2800" b="0" i="0" u="none" strike="noStrike" kern="0" cap="none" spc="0" normalizeH="0" baseline="0" dirty="0">
                        <a:ln>
                          <a:noFill/>
                        </a:ln>
                        <a:solidFill>
                          <a:srgbClr val="1F497D"/>
                        </a:solidFill>
                        <a:effectLst/>
                        <a:uLnTx/>
                        <a:uFillTx/>
                        <a:latin typeface="Gill sans"/>
                        <a:ea typeface="Calibri"/>
                        <a:cs typeface="Times New Roman"/>
                      </a:endParaRPr>
                    </a:p>
                    <a:p>
                      <a:pPr marL="0" algn="ctr" defTabSz="914400" rtl="0" latinLnBrk="0"/>
                      <a:endParaRPr kumimoji="0" lang="en-US" sz="2000" b="0" i="0" u="none" strike="noStrike" kern="0" cap="none" spc="0" normalizeH="0" baseline="0" dirty="0">
                        <a:ln>
                          <a:noFill/>
                        </a:ln>
                        <a:solidFill>
                          <a:srgbClr val="1F497D"/>
                        </a:solidFill>
                        <a:effectLst/>
                        <a:uLnTx/>
                        <a:uFillTx/>
                        <a:latin typeface="Gill sans"/>
                        <a:ea typeface="Calibri"/>
                        <a:cs typeface="Times New Roman"/>
                      </a:endParaRPr>
                    </a:p>
                    <a:p>
                      <a:pPr marL="0" algn="ctr" defTabSz="914400" rtl="0" latinLnBrk="0"/>
                      <a:endParaRPr kumimoji="0" lang="en-US" sz="2000" b="0" i="0" u="none" strike="noStrike" kern="0" cap="none" spc="0" normalizeH="0" baseline="0" dirty="0">
                        <a:ln>
                          <a:noFill/>
                        </a:ln>
                        <a:solidFill>
                          <a:srgbClr val="1F497D"/>
                        </a:solidFill>
                        <a:effectLst/>
                        <a:uLnTx/>
                        <a:uFillTx/>
                        <a:latin typeface="Calibri"/>
                        <a:ea typeface="Calibri"/>
                        <a:cs typeface="Times New Roman"/>
                      </a:endParaRPr>
                    </a:p>
                    <a:p>
                      <a:pPr algn="ctr"/>
                      <a:endParaRPr lang="en-US" sz="1800" dirty="0"/>
                    </a:p>
                  </a:txBody>
                  <a:tcPr marT="45508" marB="4550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59281AE1-1C90-494F-B489-3D4917EFA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0580" y="2608045"/>
            <a:ext cx="2145978" cy="2681432"/>
          </a:xfrm>
          <a:prstGeom prst="rect">
            <a:avLst/>
          </a:prstGeom>
        </p:spPr>
      </p:pic>
    </p:spTree>
    <p:custDataLst>
      <p:tags r:id="rId1"/>
    </p:custDataLst>
    <p:extLst>
      <p:ext uri="{BB962C8B-B14F-4D97-AF65-F5344CB8AC3E}">
        <p14:creationId xmlns:p14="http://schemas.microsoft.com/office/powerpoint/2010/main" val="870144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DB35CC7-39DC-B94A-3B60-C5953068CBDF}"/>
              </a:ext>
            </a:extLst>
          </p:cNvPr>
          <p:cNvSpPr>
            <a:spLocks noGrp="1"/>
          </p:cNvSpPr>
          <p:nvPr>
            <p:ph type="title"/>
          </p:nvPr>
        </p:nvSpPr>
        <p:spPr>
          <a:xfrm>
            <a:off x="556846" y="681037"/>
            <a:ext cx="10515600" cy="1325563"/>
          </a:xfrm>
        </p:spPr>
        <p:txBody>
          <a:bodyPr/>
          <a:lstStyle/>
          <a:p>
            <a:r>
              <a:rPr lang="en-US" dirty="0"/>
              <a:t>Scan for Credit</a:t>
            </a:r>
          </a:p>
        </p:txBody>
      </p:sp>
      <p:pic>
        <p:nvPicPr>
          <p:cNvPr id="1026" name="Picture 2">
            <a:extLst>
              <a:ext uri="{FF2B5EF4-FFF2-40B4-BE49-F238E27FC236}">
                <a16:creationId xmlns:a16="http://schemas.microsoft.com/office/drawing/2014/main" id="{7FAA2BCF-B603-D081-593D-7F14854E60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0331" y="1825625"/>
            <a:ext cx="4351338" cy="4351338"/>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F7C95A7-3B99-7D32-4FEC-F46E081D4C53}"/>
              </a:ext>
            </a:extLst>
          </p:cNvPr>
          <p:cNvSpPr>
            <a:spLocks noGrp="1"/>
          </p:cNvSpPr>
          <p:nvPr>
            <p:ph type="sldNum" sz="quarter" idx="12"/>
          </p:nvPr>
        </p:nvSpPr>
        <p:spPr>
          <a:xfrm>
            <a:off x="11733179" y="6356349"/>
            <a:ext cx="458821" cy="365125"/>
          </a:xfrm>
        </p:spPr>
        <p:txBody>
          <a:bodyPr anchor="ctr">
            <a:normAutofit/>
          </a:bodyPr>
          <a:lstStyle/>
          <a:p>
            <a:pPr>
              <a:spcAft>
                <a:spcPts val="600"/>
              </a:spcAft>
            </a:pPr>
            <a:fld id="{7502BAE1-D57F-41CC-A6C7-4DD710F4FB32}" type="slidenum">
              <a:rPr lang="en-US" smtClean="0"/>
              <a:pPr>
                <a:spcAft>
                  <a:spcPts val="600"/>
                </a:spcAft>
              </a:pPr>
              <a:t>54</a:t>
            </a:fld>
            <a:endParaRPr lang="en-US"/>
          </a:p>
        </p:txBody>
      </p:sp>
    </p:spTree>
    <p:custDataLst>
      <p:tags r:id="rId1"/>
    </p:custDataLst>
    <p:extLst>
      <p:ext uri="{BB962C8B-B14F-4D97-AF65-F5344CB8AC3E}">
        <p14:creationId xmlns:p14="http://schemas.microsoft.com/office/powerpoint/2010/main" val="153304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665057C-FACF-B599-A795-CB731E594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B8AD1-FE0E-D636-DDEA-495E7EF92A0A}"/>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latin typeface="Gill sans"/>
              </a:rPr>
              <a:t>Here’s what Tennessee Supreme Court says:</a:t>
            </a:r>
          </a:p>
        </p:txBody>
      </p:sp>
      <p:sp>
        <p:nvSpPr>
          <p:cNvPr id="4" name="Slide Number Placeholder 3">
            <a:extLst>
              <a:ext uri="{FF2B5EF4-FFF2-40B4-BE49-F238E27FC236}">
                <a16:creationId xmlns:a16="http://schemas.microsoft.com/office/drawing/2014/main" id="{834EBA0C-CD94-D619-5653-54E2C46ECB12}"/>
              </a:ext>
            </a:extLst>
          </p:cNvPr>
          <p:cNvSpPr>
            <a:spLocks noGrp="1"/>
          </p:cNvSpPr>
          <p:nvPr>
            <p:ph type="sldNum" sz="quarter" idx="12"/>
          </p:nvPr>
        </p:nvSpPr>
        <p:spPr/>
        <p:txBody>
          <a:bodyPr/>
          <a:lstStyle/>
          <a:p>
            <a:fld id="{7502BAE1-D57F-41CC-A6C7-4DD710F4FB32}" type="slidenum">
              <a:rPr lang="en-US" smtClean="0"/>
              <a:t>6</a:t>
            </a:fld>
            <a:endParaRPr lang="en-US" dirty="0"/>
          </a:p>
        </p:txBody>
      </p:sp>
      <p:sp>
        <p:nvSpPr>
          <p:cNvPr id="3" name="Subtitle 2">
            <a:extLst>
              <a:ext uri="{FF2B5EF4-FFF2-40B4-BE49-F238E27FC236}">
                <a16:creationId xmlns:a16="http://schemas.microsoft.com/office/drawing/2014/main" id="{42EE4DAC-CF50-4678-3FC0-E8304E7E0AD5}"/>
              </a:ext>
            </a:extLst>
          </p:cNvPr>
          <p:cNvSpPr>
            <a:spLocks noGrp="1"/>
          </p:cNvSpPr>
          <p:nvPr>
            <p:ph type="subTitle" idx="4294967295"/>
          </p:nvPr>
        </p:nvSpPr>
        <p:spPr>
          <a:xfrm>
            <a:off x="527604" y="2239284"/>
            <a:ext cx="11136792" cy="4192260"/>
          </a:xfrm>
        </p:spPr>
        <p:txBody>
          <a:bodyPr>
            <a:normAutofit/>
          </a:bodyPr>
          <a:lstStyle/>
          <a:p>
            <a:pPr marL="457200" lvl="1" indent="-457200"/>
            <a:r>
              <a:rPr lang="en-US" sz="3000" dirty="0">
                <a:solidFill>
                  <a:schemeClr val="accent2">
                    <a:lumMod val="50000"/>
                  </a:schemeClr>
                </a:solidFill>
                <a:latin typeface="Gill sans"/>
              </a:rPr>
              <a:t>“We think it is impossible to formulate a general rule in regard to what the phrase ‘adequate public notice’ means. However, ... adequate public notice means adequate public notice under the circumstances, or such notice based on the totality of the circumstances as would fairly inform the public.”</a:t>
            </a:r>
          </a:p>
          <a:p>
            <a:pPr marL="0" lvl="1" indent="0">
              <a:buNone/>
            </a:pPr>
            <a:endParaRPr lang="en-US" sz="3500" dirty="0">
              <a:solidFill>
                <a:schemeClr val="accent2">
                  <a:lumMod val="50000"/>
                </a:schemeClr>
              </a:solidFill>
              <a:latin typeface="Gill sans"/>
            </a:endParaRPr>
          </a:p>
          <a:p>
            <a:pPr marL="457200" lvl="1" indent="-457200"/>
            <a:r>
              <a:rPr lang="en-US" sz="3500" dirty="0">
                <a:solidFill>
                  <a:schemeClr val="accent2">
                    <a:lumMod val="50000"/>
                  </a:schemeClr>
                </a:solidFill>
                <a:latin typeface="Gill sans"/>
              </a:rPr>
              <a:t>“</a:t>
            </a:r>
            <a:r>
              <a:rPr lang="en-US" sz="3000" dirty="0">
                <a:solidFill>
                  <a:schemeClr val="accent2">
                    <a:lumMod val="50000"/>
                  </a:schemeClr>
                </a:solidFill>
              </a:rPr>
              <a:t>Is sufficient as long as it gives interested citizens a reasonable opportunity to exercise their right to be present at a governing body's meeting</a:t>
            </a:r>
          </a:p>
          <a:p>
            <a:pPr marL="457200" lvl="1" indent="-457200"/>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F7AE2459-02F6-6C54-A5D9-F54B6AC59849}"/>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1E2FE98-C7F7-C3B4-2888-3E1AC9E70E9F}"/>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4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A610CFE-0D3D-0421-6776-C50B5BF7E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FEE11-383E-7A72-B426-0FE99B304F04}"/>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rPr>
              <a:t>A</a:t>
            </a:r>
            <a:r>
              <a:rPr lang="en-US" dirty="0">
                <a:solidFill>
                  <a:schemeClr val="accent1">
                    <a:lumMod val="50000"/>
                  </a:schemeClr>
                </a:solidFill>
                <a:latin typeface="Gill sans"/>
              </a:rPr>
              <a:t>dequate Notice – Three Considerations</a:t>
            </a:r>
          </a:p>
        </p:txBody>
      </p:sp>
      <p:sp>
        <p:nvSpPr>
          <p:cNvPr id="4" name="Slide Number Placeholder 3">
            <a:extLst>
              <a:ext uri="{FF2B5EF4-FFF2-40B4-BE49-F238E27FC236}">
                <a16:creationId xmlns:a16="http://schemas.microsoft.com/office/drawing/2014/main" id="{EAE59BCE-7AFD-8392-57CA-CD26F4012651}"/>
              </a:ext>
            </a:extLst>
          </p:cNvPr>
          <p:cNvSpPr>
            <a:spLocks noGrp="1"/>
          </p:cNvSpPr>
          <p:nvPr>
            <p:ph type="sldNum" sz="quarter" idx="12"/>
          </p:nvPr>
        </p:nvSpPr>
        <p:spPr/>
        <p:txBody>
          <a:bodyPr/>
          <a:lstStyle/>
          <a:p>
            <a:fld id="{7502BAE1-D57F-41CC-A6C7-4DD710F4FB32}" type="slidenum">
              <a:rPr lang="en-US" smtClean="0"/>
              <a:t>7</a:t>
            </a:fld>
            <a:endParaRPr lang="en-US" dirty="0"/>
          </a:p>
        </p:txBody>
      </p:sp>
      <p:sp>
        <p:nvSpPr>
          <p:cNvPr id="3" name="Subtitle 2">
            <a:extLst>
              <a:ext uri="{FF2B5EF4-FFF2-40B4-BE49-F238E27FC236}">
                <a16:creationId xmlns:a16="http://schemas.microsoft.com/office/drawing/2014/main" id="{9580787E-1048-BE15-1D7A-EE626F2C0787}"/>
              </a:ext>
            </a:extLst>
          </p:cNvPr>
          <p:cNvSpPr>
            <a:spLocks noGrp="1"/>
          </p:cNvSpPr>
          <p:nvPr>
            <p:ph type="subTitle" idx="4294967295"/>
          </p:nvPr>
        </p:nvSpPr>
        <p:spPr>
          <a:xfrm>
            <a:off x="527604" y="2319659"/>
            <a:ext cx="11136792" cy="3709980"/>
          </a:xfrm>
        </p:spPr>
        <p:txBody>
          <a:bodyPr>
            <a:normAutofit/>
          </a:bodyPr>
          <a:lstStyle/>
          <a:p>
            <a:pPr marL="457200" lvl="1" indent="-457200"/>
            <a:r>
              <a:rPr lang="en-US" sz="3200" dirty="0">
                <a:solidFill>
                  <a:schemeClr val="accent1">
                    <a:lumMod val="50000"/>
                  </a:schemeClr>
                </a:solidFill>
              </a:rPr>
              <a:t>Timing of public notice – Number of days before board meeting</a:t>
            </a:r>
          </a:p>
          <a:p>
            <a:pPr marL="0" lvl="1" indent="0">
              <a:buNone/>
            </a:pPr>
            <a:endParaRPr lang="en-US" sz="1600" dirty="0">
              <a:solidFill>
                <a:schemeClr val="accent1">
                  <a:lumMod val="50000"/>
                </a:schemeClr>
              </a:solidFill>
            </a:endParaRPr>
          </a:p>
          <a:p>
            <a:pPr marL="457200" lvl="1" indent="-457200"/>
            <a:r>
              <a:rPr lang="en-US" sz="3200" dirty="0">
                <a:solidFill>
                  <a:schemeClr val="accent1">
                    <a:lumMod val="50000"/>
                  </a:schemeClr>
                </a:solidFill>
                <a:latin typeface="Gill sans"/>
              </a:rPr>
              <a:t>Location of public notice</a:t>
            </a:r>
          </a:p>
          <a:p>
            <a:pPr marL="0" lvl="1" indent="0">
              <a:buNone/>
            </a:pPr>
            <a:endParaRPr lang="en-US" sz="1800" dirty="0">
              <a:solidFill>
                <a:schemeClr val="accent1">
                  <a:lumMod val="50000"/>
                </a:schemeClr>
              </a:solidFill>
            </a:endParaRPr>
          </a:p>
          <a:p>
            <a:pPr marL="457200" lvl="2" indent="0">
              <a:buNone/>
            </a:pPr>
            <a:r>
              <a:rPr lang="en-US" sz="2800" dirty="0">
                <a:solidFill>
                  <a:schemeClr val="accent1">
                    <a:lumMod val="50000"/>
                  </a:schemeClr>
                </a:solidFill>
              </a:rPr>
              <a:t>Local newspaper			Local radio	</a:t>
            </a:r>
          </a:p>
          <a:p>
            <a:pPr marL="457200" lvl="2" indent="0">
              <a:buNone/>
            </a:pPr>
            <a:endParaRPr lang="en-US" sz="1700" dirty="0">
              <a:solidFill>
                <a:schemeClr val="accent1">
                  <a:lumMod val="50000"/>
                </a:schemeClr>
              </a:solidFill>
            </a:endParaRPr>
          </a:p>
          <a:p>
            <a:pPr marL="457200" lvl="2" indent="0">
              <a:buNone/>
            </a:pPr>
            <a:r>
              <a:rPr lang="en-US" sz="2800" dirty="0">
                <a:solidFill>
                  <a:schemeClr val="accent1">
                    <a:lumMod val="50000"/>
                  </a:schemeClr>
                </a:solidFill>
              </a:rPr>
              <a:t>Website					Posting in utility office</a:t>
            </a:r>
          </a:p>
          <a:p>
            <a:pPr marL="457200" lvl="2" indent="0">
              <a:buNone/>
            </a:pPr>
            <a:endParaRPr lang="en-US" sz="1700" dirty="0">
              <a:solidFill>
                <a:schemeClr val="accent1">
                  <a:lumMod val="50000"/>
                </a:schemeClr>
              </a:solidFill>
            </a:endParaRPr>
          </a:p>
          <a:p>
            <a:pPr marL="457200" lvl="2" indent="0">
              <a:buNone/>
            </a:pPr>
            <a:r>
              <a:rPr lang="en-US" sz="2800" dirty="0">
                <a:solidFill>
                  <a:schemeClr val="accent1">
                    <a:lumMod val="50000"/>
                  </a:schemeClr>
                </a:solidFill>
              </a:rPr>
              <a:t>Social media (Facebook) 		Posting in public places</a:t>
            </a:r>
          </a:p>
          <a:p>
            <a:pPr marL="457200" lvl="1" indent="-457200"/>
            <a:endParaRPr lang="en-US" sz="2800" dirty="0">
              <a:solidFill>
                <a:schemeClr val="accent1">
                  <a:lumMod val="50000"/>
                </a:schemeClr>
              </a:solidFill>
            </a:endParaRPr>
          </a:p>
          <a:p>
            <a:pPr marL="457200" lvl="1" indent="-457200"/>
            <a:endParaRPr lang="en-US" sz="2800" dirty="0">
              <a:solidFill>
                <a:schemeClr val="accent1">
                  <a:lumMod val="50000"/>
                </a:schemeClr>
              </a:solidFill>
            </a:endParaRPr>
          </a:p>
          <a:p>
            <a:pPr marL="9144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FB851949-041B-110D-6419-6CE636FCF632}"/>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A821515-C24C-2A53-156A-4E58AAC9B0CD}"/>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05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875BA56D-9630-2DF2-9989-DCDCDEE1E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C9F9C-4094-18E9-1C53-7716A922194E}"/>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rPr>
              <a:t>A</a:t>
            </a:r>
            <a:r>
              <a:rPr lang="en-US" dirty="0">
                <a:solidFill>
                  <a:schemeClr val="accent1">
                    <a:lumMod val="50000"/>
                  </a:schemeClr>
                </a:solidFill>
                <a:latin typeface="Gill sans"/>
              </a:rPr>
              <a:t>dequate Notice – Three Considerations</a:t>
            </a:r>
          </a:p>
        </p:txBody>
      </p:sp>
      <p:sp>
        <p:nvSpPr>
          <p:cNvPr id="4" name="Slide Number Placeholder 3">
            <a:extLst>
              <a:ext uri="{FF2B5EF4-FFF2-40B4-BE49-F238E27FC236}">
                <a16:creationId xmlns:a16="http://schemas.microsoft.com/office/drawing/2014/main" id="{4EE7B0B4-07B9-09E8-47A1-EE63ACB9BACA}"/>
              </a:ext>
            </a:extLst>
          </p:cNvPr>
          <p:cNvSpPr>
            <a:spLocks noGrp="1"/>
          </p:cNvSpPr>
          <p:nvPr>
            <p:ph type="sldNum" sz="quarter" idx="12"/>
          </p:nvPr>
        </p:nvSpPr>
        <p:spPr/>
        <p:txBody>
          <a:bodyPr/>
          <a:lstStyle/>
          <a:p>
            <a:fld id="{7502BAE1-D57F-41CC-A6C7-4DD710F4FB32}" type="slidenum">
              <a:rPr lang="en-US" smtClean="0"/>
              <a:t>8</a:t>
            </a:fld>
            <a:endParaRPr lang="en-US" dirty="0"/>
          </a:p>
        </p:txBody>
      </p:sp>
      <p:sp>
        <p:nvSpPr>
          <p:cNvPr id="3" name="Subtitle 2">
            <a:extLst>
              <a:ext uri="{FF2B5EF4-FFF2-40B4-BE49-F238E27FC236}">
                <a16:creationId xmlns:a16="http://schemas.microsoft.com/office/drawing/2014/main" id="{97044EEB-A251-D7BE-57DD-34C3154DFE3C}"/>
              </a:ext>
            </a:extLst>
          </p:cNvPr>
          <p:cNvSpPr>
            <a:spLocks noGrp="1"/>
          </p:cNvSpPr>
          <p:nvPr>
            <p:ph type="subTitle" idx="4294967295"/>
          </p:nvPr>
        </p:nvSpPr>
        <p:spPr>
          <a:xfrm>
            <a:off x="527604" y="2239964"/>
            <a:ext cx="11136792" cy="3684848"/>
          </a:xfrm>
        </p:spPr>
        <p:txBody>
          <a:bodyPr>
            <a:normAutofit/>
          </a:bodyPr>
          <a:lstStyle/>
          <a:p>
            <a:pPr marL="457200" lvl="1" indent="-457200"/>
            <a:r>
              <a:rPr lang="en-US" sz="3200" dirty="0">
                <a:solidFill>
                  <a:schemeClr val="accent1">
                    <a:lumMod val="50000"/>
                  </a:schemeClr>
                </a:solidFill>
              </a:rPr>
              <a:t>Content of public notice</a:t>
            </a:r>
          </a:p>
          <a:p>
            <a:pPr marL="457200" lvl="1" indent="-457200"/>
            <a:endParaRPr lang="en-US" sz="3200" dirty="0">
              <a:solidFill>
                <a:schemeClr val="accent1">
                  <a:lumMod val="50000"/>
                </a:schemeClr>
              </a:solidFill>
            </a:endParaRPr>
          </a:p>
          <a:p>
            <a:pPr marL="914400" lvl="2" indent="-457200"/>
            <a:r>
              <a:rPr lang="en-US" sz="2800" dirty="0">
                <a:solidFill>
                  <a:schemeClr val="accent1">
                    <a:lumMod val="50000"/>
                  </a:schemeClr>
                </a:solidFill>
              </a:rPr>
              <a:t>Regular meetings - </a:t>
            </a:r>
            <a:r>
              <a:rPr lang="en-US" sz="2800" dirty="0">
                <a:solidFill>
                  <a:schemeClr val="accent2">
                    <a:lumMod val="50000"/>
                  </a:schemeClr>
                </a:solidFill>
              </a:rPr>
              <a:t>purpose of meeting or agenda of meeting is not required for regular meetings</a:t>
            </a:r>
          </a:p>
          <a:p>
            <a:pPr marL="457200" lvl="2" indent="0">
              <a:buNone/>
            </a:pPr>
            <a:endParaRPr lang="en-US" sz="2800" dirty="0">
              <a:solidFill>
                <a:schemeClr val="accent1">
                  <a:lumMod val="50000"/>
                </a:schemeClr>
              </a:solidFill>
            </a:endParaRPr>
          </a:p>
          <a:p>
            <a:pPr marL="914400" lvl="2" indent="-457200"/>
            <a:r>
              <a:rPr lang="en-US" sz="2800" dirty="0">
                <a:solidFill>
                  <a:schemeClr val="accent1">
                    <a:lumMod val="50000"/>
                  </a:schemeClr>
                </a:solidFill>
              </a:rPr>
              <a:t>Special meetings – </a:t>
            </a:r>
            <a:r>
              <a:rPr lang="en-US" sz="2800" dirty="0">
                <a:solidFill>
                  <a:schemeClr val="accent2">
                    <a:lumMod val="50000"/>
                  </a:schemeClr>
                </a:solidFill>
              </a:rPr>
              <a:t>notice must “reasonably describe the purpose of the meeting or the action proposed to be taken”</a:t>
            </a:r>
          </a:p>
          <a:p>
            <a:pPr marL="457200" lvl="2" indent="0">
              <a:buNone/>
            </a:pPr>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4572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8CAD9386-654B-DC0C-57BC-FA3B3FEF2C46}"/>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601A4BA-666D-065A-053A-FEEED1A0E84E}"/>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8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bg1"/>
            </a:gs>
            <a:gs pos="100000">
              <a:schemeClr val="bg1">
                <a:lumMod val="75000"/>
              </a:schemeClr>
            </a:gs>
            <a:gs pos="100000">
              <a:schemeClr val="bg1">
                <a:lumMod val="65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1EF9C2B2-5EDB-961E-8DE2-6C6AB1220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67D64-0F35-A0F2-13B9-392F9ED41074}"/>
              </a:ext>
            </a:extLst>
          </p:cNvPr>
          <p:cNvSpPr>
            <a:spLocks noGrp="1"/>
          </p:cNvSpPr>
          <p:nvPr>
            <p:ph type="title"/>
          </p:nvPr>
        </p:nvSpPr>
        <p:spPr>
          <a:xfrm>
            <a:off x="527604" y="828362"/>
            <a:ext cx="11136792" cy="1201160"/>
          </a:xfrm>
        </p:spPr>
        <p:txBody>
          <a:bodyPr>
            <a:noAutofit/>
          </a:bodyPr>
          <a:lstStyle/>
          <a:p>
            <a:r>
              <a:rPr lang="en-US" dirty="0">
                <a:solidFill>
                  <a:schemeClr val="accent1">
                    <a:lumMod val="50000"/>
                  </a:schemeClr>
                </a:solidFill>
              </a:rPr>
              <a:t>A</a:t>
            </a:r>
            <a:r>
              <a:rPr lang="en-US" dirty="0">
                <a:solidFill>
                  <a:schemeClr val="accent1">
                    <a:lumMod val="50000"/>
                  </a:schemeClr>
                </a:solidFill>
                <a:latin typeface="Gill sans"/>
              </a:rPr>
              <a:t>dequate Notice – Three Considerations</a:t>
            </a:r>
          </a:p>
        </p:txBody>
      </p:sp>
      <p:sp>
        <p:nvSpPr>
          <p:cNvPr id="4" name="Slide Number Placeholder 3">
            <a:extLst>
              <a:ext uri="{FF2B5EF4-FFF2-40B4-BE49-F238E27FC236}">
                <a16:creationId xmlns:a16="http://schemas.microsoft.com/office/drawing/2014/main" id="{E1123972-4C1F-2ED6-7A36-A194B3B4C36F}"/>
              </a:ext>
            </a:extLst>
          </p:cNvPr>
          <p:cNvSpPr>
            <a:spLocks noGrp="1"/>
          </p:cNvSpPr>
          <p:nvPr>
            <p:ph type="sldNum" sz="quarter" idx="12"/>
          </p:nvPr>
        </p:nvSpPr>
        <p:spPr/>
        <p:txBody>
          <a:bodyPr/>
          <a:lstStyle/>
          <a:p>
            <a:fld id="{7502BAE1-D57F-41CC-A6C7-4DD710F4FB32}" type="slidenum">
              <a:rPr lang="en-US" smtClean="0"/>
              <a:t>9</a:t>
            </a:fld>
            <a:endParaRPr lang="en-US" dirty="0"/>
          </a:p>
        </p:txBody>
      </p:sp>
      <p:sp>
        <p:nvSpPr>
          <p:cNvPr id="3" name="Subtitle 2">
            <a:extLst>
              <a:ext uri="{FF2B5EF4-FFF2-40B4-BE49-F238E27FC236}">
                <a16:creationId xmlns:a16="http://schemas.microsoft.com/office/drawing/2014/main" id="{1D3229A7-0A98-A1DE-6723-F0230DBEAE41}"/>
              </a:ext>
            </a:extLst>
          </p:cNvPr>
          <p:cNvSpPr>
            <a:spLocks noGrp="1"/>
          </p:cNvSpPr>
          <p:nvPr>
            <p:ph type="subTitle" idx="4294967295"/>
          </p:nvPr>
        </p:nvSpPr>
        <p:spPr>
          <a:xfrm>
            <a:off x="527604" y="2239963"/>
            <a:ext cx="11136792" cy="4116387"/>
          </a:xfrm>
        </p:spPr>
        <p:txBody>
          <a:bodyPr>
            <a:normAutofit/>
          </a:bodyPr>
          <a:lstStyle/>
          <a:p>
            <a:pPr marL="457200" lvl="1" indent="-457200"/>
            <a:r>
              <a:rPr lang="en-US" sz="3200" dirty="0">
                <a:solidFill>
                  <a:schemeClr val="accent1">
                    <a:lumMod val="50000"/>
                  </a:schemeClr>
                </a:solidFill>
              </a:rPr>
              <a:t>Content of public notice</a:t>
            </a:r>
          </a:p>
          <a:p>
            <a:pPr marL="457200" lvl="2" indent="0">
              <a:buNone/>
            </a:pPr>
            <a:endParaRPr lang="en-US" sz="2800" dirty="0">
              <a:solidFill>
                <a:schemeClr val="accent1">
                  <a:lumMod val="50000"/>
                </a:schemeClr>
              </a:solidFill>
            </a:endParaRPr>
          </a:p>
          <a:p>
            <a:pPr marL="914400" lvl="2" indent="-457200"/>
            <a:r>
              <a:rPr lang="en-US" sz="2800" dirty="0">
                <a:solidFill>
                  <a:schemeClr val="accent1">
                    <a:lumMod val="50000"/>
                  </a:schemeClr>
                </a:solidFill>
              </a:rPr>
              <a:t>A statute, ordinance, resolution, or requirement of third party may require publication of purpose of meeting in notice </a:t>
            </a:r>
          </a:p>
          <a:p>
            <a:pPr marL="457200" lvl="2" indent="0">
              <a:buNone/>
            </a:pPr>
            <a:endParaRPr lang="en-US" sz="2800" dirty="0">
              <a:solidFill>
                <a:schemeClr val="accent1">
                  <a:lumMod val="50000"/>
                </a:schemeClr>
              </a:solidFill>
            </a:endParaRPr>
          </a:p>
          <a:p>
            <a:pPr marL="914400" lvl="2" indent="-457200"/>
            <a:r>
              <a:rPr lang="en-US" sz="2800" dirty="0">
                <a:solidFill>
                  <a:schemeClr val="accent1">
                    <a:lumMod val="50000"/>
                  </a:schemeClr>
                </a:solidFill>
              </a:rPr>
              <a:t>Previously established rule or policy by utility requiring information in public notice – Rate increases</a:t>
            </a:r>
          </a:p>
          <a:p>
            <a:pPr marL="914400" lvl="2" indent="-457200"/>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914400" lvl="2" indent="-457200"/>
            <a:endParaRPr lang="en-US" sz="2800" dirty="0">
              <a:solidFill>
                <a:schemeClr val="accent1">
                  <a:lumMod val="50000"/>
                </a:schemeClr>
              </a:solidFill>
            </a:endParaRPr>
          </a:p>
          <a:p>
            <a:pPr marL="457200" lvl="1" indent="-457200"/>
            <a:endParaRPr lang="en-US" sz="2800" dirty="0">
              <a:solidFill>
                <a:schemeClr val="accent1">
                  <a:lumMod val="50000"/>
                </a:schemeClr>
              </a:solidFill>
              <a:latin typeface="Gill sans"/>
            </a:endParaRPr>
          </a:p>
          <a:p>
            <a:pPr marL="0" lvl="1" indent="0">
              <a:buNone/>
            </a:pPr>
            <a:endParaRPr lang="en-US" sz="3500" dirty="0">
              <a:solidFill>
                <a:schemeClr val="accent1">
                  <a:lumMod val="50000"/>
                </a:schemeClr>
              </a:solidFill>
              <a:latin typeface="Gill sans"/>
            </a:endParaRPr>
          </a:p>
          <a:p>
            <a:pPr marL="457200" lvl="1" indent="0">
              <a:buNone/>
            </a:pPr>
            <a:endParaRPr lang="en-US" sz="3500" dirty="0">
              <a:solidFill>
                <a:schemeClr val="accent1">
                  <a:lumMod val="50000"/>
                </a:schemeClr>
              </a:solidFill>
              <a:latin typeface="Gill sans"/>
            </a:endParaRPr>
          </a:p>
          <a:p>
            <a:pPr lvl="1"/>
            <a:endParaRPr lang="en-US" sz="3900" dirty="0">
              <a:solidFill>
                <a:schemeClr val="accent1">
                  <a:lumMod val="50000"/>
                </a:schemeClr>
              </a:solidFill>
              <a:latin typeface="Gill sans"/>
            </a:endParaRPr>
          </a:p>
          <a:p>
            <a:pPr marL="0" indent="0">
              <a:buNone/>
            </a:pPr>
            <a:endParaRPr lang="en-US" sz="3600" dirty="0">
              <a:solidFill>
                <a:schemeClr val="accent1">
                  <a:lumMod val="50000"/>
                </a:schemeClr>
              </a:solidFill>
              <a:latin typeface="Gill sans"/>
            </a:endParaRPr>
          </a:p>
          <a:p>
            <a:pPr lvl="1"/>
            <a:endParaRPr lang="en-US" sz="3200" dirty="0">
              <a:solidFill>
                <a:schemeClr val="accent1">
                  <a:lumMod val="50000"/>
                </a:schemeClr>
              </a:solidFill>
              <a:latin typeface="Garamond" panose="02020404030301010803" pitchFamily="18" charset="0"/>
            </a:endParaRPr>
          </a:p>
          <a:p>
            <a:pPr marL="457200" lvl="1" indent="0">
              <a:buNone/>
            </a:pPr>
            <a:endParaRPr lang="en-US" sz="3200" dirty="0">
              <a:solidFill>
                <a:schemeClr val="accent1">
                  <a:lumMod val="50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B3D38321-BBD7-4029-32D7-E09941BFA80C}"/>
              </a:ext>
            </a:extLst>
          </p:cNvPr>
          <p:cNvSpPr/>
          <p:nvPr/>
        </p:nvSpPr>
        <p:spPr>
          <a:xfrm>
            <a:off x="527604" y="240929"/>
            <a:ext cx="11136792" cy="22614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179C8FE-09E5-36BE-004E-E53C516C4CA1}"/>
              </a:ext>
            </a:extLst>
          </p:cNvPr>
          <p:cNvSpPr/>
          <p:nvPr/>
        </p:nvSpPr>
        <p:spPr>
          <a:xfrm>
            <a:off x="527604" y="421955"/>
            <a:ext cx="11136792" cy="196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8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AUD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 Meetings - Questions and Answers - 2024 Leadership Conference" id="{ABCB2D59-7F64-4314-9BEF-9277348262C2}" vid="{7A717649-3084-4DB8-A180-CC704C78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Public Meetings PP</Template>
  <TotalTime>6952</TotalTime>
  <Words>2693</Words>
  <Application>Microsoft Office PowerPoint</Application>
  <PresentationFormat>Widescreen</PresentationFormat>
  <Paragraphs>948</Paragraphs>
  <Slides>54</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Garamond</vt:lpstr>
      <vt:lpstr>Gill sans</vt:lpstr>
      <vt:lpstr>TAUD PP Template</vt:lpstr>
      <vt:lpstr>Utility Board Meetings:  Before, During, and After</vt:lpstr>
      <vt:lpstr>PowerPoint Presentation</vt:lpstr>
      <vt:lpstr>Public notice of board meeting must be given </vt:lpstr>
      <vt:lpstr>Why must meetings be public?</vt:lpstr>
      <vt:lpstr>What does the Tennessee Open Meeting Act say about public notice?</vt:lpstr>
      <vt:lpstr>Here’s what Tennessee Supreme Court says:</vt:lpstr>
      <vt:lpstr>Adequate Notice – Three Considerations</vt:lpstr>
      <vt:lpstr>Adequate Notice – Three Considerations</vt:lpstr>
      <vt:lpstr>Adequate Notice – Three Considerations</vt:lpstr>
      <vt:lpstr>What is a regular meeting?</vt:lpstr>
      <vt:lpstr>New Pre-Meeting Notice Requirements</vt:lpstr>
      <vt:lpstr>MILCROFTON UTILITY DISTRICT – NOTICE OF MONTHLY MEETING   The Board of Commissioners of Milcrofton Utility District is held at 9:00 am on the fourth Wednesday of each month, unless otherwise scheduled at the District's office. The public is invited to attend. Any member of the public who desires to comment on matters relevant to the agenda during the public comment period must contact the General Manager, Mike Jones, by 4:00 pm the fourth Tuesday of each month…</vt:lpstr>
      <vt:lpstr>Other Notice Issues</vt:lpstr>
      <vt:lpstr>Board Member Preparation</vt:lpstr>
      <vt:lpstr>Board Member Preparation</vt:lpstr>
      <vt:lpstr>Can a meeting of a committee created by a utility board be a public meeting?</vt:lpstr>
      <vt:lpstr>PowerPoint Presentation</vt:lpstr>
      <vt:lpstr>Attending Utility Board Meetings Electronically</vt:lpstr>
      <vt:lpstr>Establish Rules for Conduct of Board Meetings</vt:lpstr>
      <vt:lpstr>Establish Rules for Conduct of Board Meetings</vt:lpstr>
      <vt:lpstr>Role and Duties of Presiding Officer</vt:lpstr>
      <vt:lpstr>Role and Duties of Presiding Officer</vt:lpstr>
      <vt:lpstr>How the Utility Board Acts</vt:lpstr>
      <vt:lpstr>How the Utility Board Acts</vt:lpstr>
      <vt:lpstr>PowerPoint Presentation</vt:lpstr>
      <vt:lpstr>Public Attendance and Participation</vt:lpstr>
      <vt:lpstr> Public Comment Period at Board Meetings</vt:lpstr>
      <vt:lpstr> Public Comments Period at Meetings</vt:lpstr>
      <vt:lpstr>  Public Comments Period at Meetings</vt:lpstr>
      <vt:lpstr>PowerPoint Presentation</vt:lpstr>
      <vt:lpstr> Public Participation Outside Comment Period</vt:lpstr>
      <vt:lpstr>Executive sessions and Exclusion of Public</vt:lpstr>
      <vt:lpstr>Can personnel matters and other sensitive matters be considered in executive session?</vt:lpstr>
      <vt:lpstr>What about “work sessions?”</vt:lpstr>
      <vt:lpstr>Can any meeting of a governing body not be a meeting subject to the Sunshine Law?</vt:lpstr>
      <vt:lpstr>Can any meeting of a governing body not be a public meeting?</vt:lpstr>
      <vt:lpstr>Can secret votes be taken in a public meeting?</vt:lpstr>
      <vt:lpstr>Can a member of the public videotape or record audio of a public meeting?</vt:lpstr>
      <vt:lpstr>PowerPoint Presentation</vt:lpstr>
      <vt:lpstr>Be Careful Of…</vt:lpstr>
      <vt:lpstr>Meeting Minutes - Purpose</vt:lpstr>
      <vt:lpstr>Meeting Minutes - Sunshine  Law Requirements</vt:lpstr>
      <vt:lpstr>Meeting Minutes – Comptroller Recommendations</vt:lpstr>
      <vt:lpstr>Meeting Minutes – Comptroller Recommendations</vt:lpstr>
      <vt:lpstr>Meeting Minutes – Other Considerations</vt:lpstr>
      <vt:lpstr>Meeting Minutes – Other Considerations</vt:lpstr>
      <vt:lpstr>Meeting Minutes – Other Considerations</vt:lpstr>
      <vt:lpstr>What happens when action is taken at public meeting which violates the Open Meetings Act?</vt:lpstr>
      <vt:lpstr>What happens when action is taken at public meeting which violates the Open Meetings Act?</vt:lpstr>
      <vt:lpstr>What happens when action is taken at public meeting which violates the Open Meetings Act?</vt:lpstr>
      <vt:lpstr>PowerPoint Presentation</vt:lpstr>
      <vt:lpstr>Can you “cure” action taken at public meeting held in violation of Open Meetings Act?</vt:lpstr>
      <vt:lpstr>Contact Information</vt:lpstr>
      <vt:lpstr>Scan for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Meetings:  Questions and Answers</dc:title>
  <dc:creator>Don Scholes</dc:creator>
  <cp:lastModifiedBy>Ethan Carter</cp:lastModifiedBy>
  <cp:revision>113</cp:revision>
  <cp:lastPrinted>2017-10-16T21:41:43Z</cp:lastPrinted>
  <dcterms:created xsi:type="dcterms:W3CDTF">2017-10-10T15:33:01Z</dcterms:created>
  <dcterms:modified xsi:type="dcterms:W3CDTF">2025-10-29T16:08:20Z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2C4FB4CF-52A8-4D7C-ABDA-B6033C48BE66</vt:lpwstr>
  </property>
  <property fmtid="{D5CDD505-2E9C-101B-9397-08002B2CF9AE}" pid="3" name="ArticulatePath">
    <vt:lpwstr>https://taud1-my.sharepoint.com/personal/ethancarter_taud_org/Documents/Desktop/Leadership Conference/2025/Day 1/1. Utility Board Meetings - Before During and After - 2025 Leadership Conference</vt:lpwstr>
  </property>
</Properties>
</file>