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tags/tag5.xml" ContentType="application/vnd.openxmlformats-officedocument.presentationml.tags+xml"/>
  <Override PartName="/ppt/notesSlides/notesSlide3.xml" ContentType="application/vnd.openxmlformats-officedocument.presentationml.notesSlide+xml"/>
  <Override PartName="/ppt/tags/tag6.xml" ContentType="application/vnd.openxmlformats-officedocument.presentationml.tags+xml"/>
  <Override PartName="/ppt/notesSlides/notesSlide4.xml" ContentType="application/vnd.openxmlformats-officedocument.presentationml.notesSlide+xml"/>
  <Override PartName="/ppt/tags/tag7.xml" ContentType="application/vnd.openxmlformats-officedocument.presentationml.tags+xml"/>
  <Override PartName="/ppt/notesSlides/notesSlide5.xml" ContentType="application/vnd.openxmlformats-officedocument.presentationml.notesSlide+xml"/>
  <Override PartName="/ppt/tags/tag8.xml" ContentType="application/vnd.openxmlformats-officedocument.presentationml.tags+xml"/>
  <Override PartName="/ppt/notesSlides/notesSlide6.xml" ContentType="application/vnd.openxmlformats-officedocument.presentationml.notesSlide+xml"/>
  <Override PartName="/ppt/tags/tag9.xml" ContentType="application/vnd.openxmlformats-officedocument.presentationml.tags+xml"/>
  <Override PartName="/ppt/notesSlides/notesSlide7.xml" ContentType="application/vnd.openxmlformats-officedocument.presentationml.notesSlide+xml"/>
  <Override PartName="/ppt/tags/tag10.xml" ContentType="application/vnd.openxmlformats-officedocument.presentationml.tags+xml"/>
  <Override PartName="/ppt/notesSlides/notesSlide8.xml" ContentType="application/vnd.openxmlformats-officedocument.presentationml.notesSlide+xml"/>
  <Override PartName="/ppt/tags/tag11.xml" ContentType="application/vnd.openxmlformats-officedocument.presentationml.tags+xml"/>
  <Override PartName="/ppt/notesSlides/notesSlide9.xml" ContentType="application/vnd.openxmlformats-officedocument.presentationml.notesSlide+xml"/>
  <Override PartName="/ppt/tags/tag12.xml" ContentType="application/vnd.openxmlformats-officedocument.presentationml.tags+xml"/>
  <Override PartName="/ppt/notesSlides/notesSlide10.xml" ContentType="application/vnd.openxmlformats-officedocument.presentationml.notesSlide+xml"/>
  <Override PartName="/ppt/tags/tag13.xml" ContentType="application/vnd.openxmlformats-officedocument.presentationml.tags+xml"/>
  <Override PartName="/ppt/notesSlides/notesSlide11.xml" ContentType="application/vnd.openxmlformats-officedocument.presentationml.notesSlide+xml"/>
  <Override PartName="/ppt/tags/tag14.xml" ContentType="application/vnd.openxmlformats-officedocument.presentationml.tags+xml"/>
  <Override PartName="/ppt/notesSlides/notesSlide12.xml" ContentType="application/vnd.openxmlformats-officedocument.presentationml.notesSlide+xml"/>
  <Override PartName="/ppt/tags/tag15.xml" ContentType="application/vnd.openxmlformats-officedocument.presentationml.tags+xml"/>
  <Override PartName="/ppt/notesSlides/notesSlide13.xml" ContentType="application/vnd.openxmlformats-officedocument.presentationml.notesSlide+xml"/>
  <Override PartName="/ppt/tags/tag16.xml" ContentType="application/vnd.openxmlformats-officedocument.presentationml.tags+xml"/>
  <Override PartName="/ppt/notesSlides/notesSlide14.xml" ContentType="application/vnd.openxmlformats-officedocument.presentationml.notesSlide+xml"/>
  <Override PartName="/ppt/tags/tag17.xml" ContentType="application/vnd.openxmlformats-officedocument.presentationml.tags+xml"/>
  <Override PartName="/ppt/notesSlides/notesSlide15.xml" ContentType="application/vnd.openxmlformats-officedocument.presentationml.notesSlide+xml"/>
  <Override PartName="/ppt/tags/tag18.xml" ContentType="application/vnd.openxmlformats-officedocument.presentationml.tags+xml"/>
  <Override PartName="/ppt/tags/tag19.xml" ContentType="application/vnd.openxmlformats-officedocument.presentationml.tags+xml"/>
  <Override PartName="/ppt/notesSlides/notesSlide16.xml" ContentType="application/vnd.openxmlformats-officedocument.presentationml.notesSlide+xml"/>
  <Override PartName="/ppt/tags/tag20.xml" ContentType="application/vnd.openxmlformats-officedocument.presentationml.tags+xml"/>
  <Override PartName="/ppt/notesSlides/notesSlide17.xml" ContentType="application/vnd.openxmlformats-officedocument.presentationml.notesSlide+xml"/>
  <Override PartName="/ppt/tags/tag21.xml" ContentType="application/vnd.openxmlformats-officedocument.presentationml.tags+xml"/>
  <Override PartName="/ppt/notesSlides/notesSlide18.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notesSlides/notesSlide19.xml" ContentType="application/vnd.openxmlformats-officedocument.presentationml.notesSlide+xml"/>
  <Override PartName="/ppt/tags/tag24.xml" ContentType="application/vnd.openxmlformats-officedocument.presentationml.tags+xml"/>
  <Override PartName="/ppt/notesSlides/notesSlide20.xml" ContentType="application/vnd.openxmlformats-officedocument.presentationml.notesSlide+xml"/>
  <Override PartName="/ppt/tags/tag25.xml" ContentType="application/vnd.openxmlformats-officedocument.presentationml.tags+xml"/>
  <Override PartName="/ppt/notesSlides/notesSlide21.xml" ContentType="application/vnd.openxmlformats-officedocument.presentationml.notesSlide+xml"/>
  <Override PartName="/ppt/tags/tag26.xml" ContentType="application/vnd.openxmlformats-officedocument.presentationml.tags+xml"/>
  <Override PartName="/ppt/notesSlides/notesSlide22.xml" ContentType="application/vnd.openxmlformats-officedocument.presentationml.notesSlide+xml"/>
  <Override PartName="/ppt/tags/tag27.xml" ContentType="application/vnd.openxmlformats-officedocument.presentationml.tags+xml"/>
  <Override PartName="/ppt/notesSlides/notesSlide23.xml" ContentType="application/vnd.openxmlformats-officedocument.presentationml.notesSlide+xml"/>
  <Override PartName="/ppt/tags/tag28.xml" ContentType="application/vnd.openxmlformats-officedocument.presentationml.tags+xml"/>
  <Override PartName="/ppt/notesSlides/notesSlide24.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notesSlides/notesSlide25.xml" ContentType="application/vnd.openxmlformats-officedocument.presentationml.notesSlide+xml"/>
  <Override PartName="/ppt/tags/tag31.xml" ContentType="application/vnd.openxmlformats-officedocument.presentationml.tags+xml"/>
  <Override PartName="/ppt/notesSlides/notesSlide26.xml" ContentType="application/vnd.openxmlformats-officedocument.presentationml.notesSlide+xml"/>
  <Override PartName="/ppt/tags/tag32.xml" ContentType="application/vnd.openxmlformats-officedocument.presentationml.tags+xml"/>
  <Override PartName="/ppt/notesSlides/notesSlide27.xml" ContentType="application/vnd.openxmlformats-officedocument.presentationml.notesSlide+xml"/>
  <Override PartName="/ppt/tags/tag33.xml" ContentType="application/vnd.openxmlformats-officedocument.presentationml.tags+xml"/>
  <Override PartName="/ppt/notesSlides/notesSlide28.xml" ContentType="application/vnd.openxmlformats-officedocument.presentationml.notesSlide+xml"/>
  <Override PartName="/ppt/tags/tag34.xml" ContentType="application/vnd.openxmlformats-officedocument.presentationml.tags+xml"/>
  <Override PartName="/ppt/notesSlides/notesSlide29.xml" ContentType="application/vnd.openxmlformats-officedocument.presentationml.notesSlide+xml"/>
  <Override PartName="/ppt/tags/tag35.xml" ContentType="application/vnd.openxmlformats-officedocument.presentationml.tags+xml"/>
  <Override PartName="/ppt/notesSlides/notesSlide30.xml" ContentType="application/vnd.openxmlformats-officedocument.presentationml.notesSlide+xml"/>
  <Override PartName="/ppt/tags/tag36.xml" ContentType="application/vnd.openxmlformats-officedocument.presentationml.tags+xml"/>
  <Override PartName="/ppt/notesSlides/notesSlide31.xml" ContentType="application/vnd.openxmlformats-officedocument.presentationml.notesSlide+xml"/>
  <Override PartName="/ppt/tags/tag37.xml" ContentType="application/vnd.openxmlformats-officedocument.presentationml.tags+xml"/>
  <Override PartName="/ppt/notesSlides/notesSlide32.xml" ContentType="application/vnd.openxmlformats-officedocument.presentationml.notesSlide+xml"/>
  <Override PartName="/ppt/tags/tag38.xml" ContentType="application/vnd.openxmlformats-officedocument.presentationml.tags+xml"/>
  <Override PartName="/ppt/notesSlides/notesSlide33.xml" ContentType="application/vnd.openxmlformats-officedocument.presentationml.notesSlide+xml"/>
  <Override PartName="/ppt/tags/tag39.xml" ContentType="application/vnd.openxmlformats-officedocument.presentationml.tags+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40"/>
  </p:notesMasterIdLst>
  <p:handoutMasterIdLst>
    <p:handoutMasterId r:id="rId41"/>
  </p:handoutMasterIdLst>
  <p:sldIdLst>
    <p:sldId id="256" r:id="rId2"/>
    <p:sldId id="370" r:id="rId3"/>
    <p:sldId id="407" r:id="rId4"/>
    <p:sldId id="415" r:id="rId5"/>
    <p:sldId id="423" r:id="rId6"/>
    <p:sldId id="417" r:id="rId7"/>
    <p:sldId id="418" r:id="rId8"/>
    <p:sldId id="425" r:id="rId9"/>
    <p:sldId id="424" r:id="rId10"/>
    <p:sldId id="426" r:id="rId11"/>
    <p:sldId id="427" r:id="rId12"/>
    <p:sldId id="421" r:id="rId13"/>
    <p:sldId id="419" r:id="rId14"/>
    <p:sldId id="444" r:id="rId15"/>
    <p:sldId id="422" r:id="rId16"/>
    <p:sldId id="420" r:id="rId17"/>
    <p:sldId id="408" r:id="rId18"/>
    <p:sldId id="428" r:id="rId19"/>
    <p:sldId id="429" r:id="rId20"/>
    <p:sldId id="430" r:id="rId21"/>
    <p:sldId id="409" r:id="rId22"/>
    <p:sldId id="431" r:id="rId23"/>
    <p:sldId id="433" r:id="rId24"/>
    <p:sldId id="432" r:id="rId25"/>
    <p:sldId id="434" r:id="rId26"/>
    <p:sldId id="435" r:id="rId27"/>
    <p:sldId id="436" r:id="rId28"/>
    <p:sldId id="411" r:id="rId29"/>
    <p:sldId id="437" r:id="rId30"/>
    <p:sldId id="440" r:id="rId31"/>
    <p:sldId id="441" r:id="rId32"/>
    <p:sldId id="443" r:id="rId33"/>
    <p:sldId id="442" r:id="rId34"/>
    <p:sldId id="438" r:id="rId35"/>
    <p:sldId id="439" r:id="rId36"/>
    <p:sldId id="416" r:id="rId37"/>
    <p:sldId id="413" r:id="rId38"/>
    <p:sldId id="414" r:id="rId39"/>
  </p:sldIdLst>
  <p:sldSz cx="12192000" cy="6858000"/>
  <p:notesSz cx="7010400" cy="9296400"/>
  <p:custDataLst>
    <p:tags r:id="rId4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A99E66B-8CA7-4D4C-BFAC-6A832B11FC60}">
          <p14:sldIdLst>
            <p14:sldId id="256"/>
            <p14:sldId id="370"/>
            <p14:sldId id="407"/>
            <p14:sldId id="415"/>
            <p14:sldId id="423"/>
            <p14:sldId id="417"/>
            <p14:sldId id="418"/>
            <p14:sldId id="425"/>
            <p14:sldId id="424"/>
            <p14:sldId id="426"/>
            <p14:sldId id="427"/>
            <p14:sldId id="421"/>
            <p14:sldId id="419"/>
            <p14:sldId id="444"/>
            <p14:sldId id="422"/>
            <p14:sldId id="420"/>
            <p14:sldId id="408"/>
            <p14:sldId id="428"/>
            <p14:sldId id="429"/>
            <p14:sldId id="430"/>
            <p14:sldId id="409"/>
            <p14:sldId id="431"/>
            <p14:sldId id="433"/>
            <p14:sldId id="432"/>
            <p14:sldId id="434"/>
            <p14:sldId id="435"/>
            <p14:sldId id="436"/>
            <p14:sldId id="411"/>
            <p14:sldId id="437"/>
            <p14:sldId id="440"/>
            <p14:sldId id="441"/>
            <p14:sldId id="443"/>
            <p14:sldId id="442"/>
            <p14:sldId id="438"/>
            <p14:sldId id="439"/>
            <p14:sldId id="416"/>
            <p14:sldId id="413"/>
            <p14:sldId id="414"/>
          </p14:sldIdLst>
        </p14:section>
        <p14:section name="Untitled Section" id="{474DE060-EE9D-47AD-933D-E047B7749645}">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elanie Sain" initials="MS" lastIdx="1" clrIdx="0">
    <p:extLst>
      <p:ext uri="{19B8F6BF-5375-455C-9EA6-DF929625EA0E}">
        <p15:presenceInfo xmlns:p15="http://schemas.microsoft.com/office/powerpoint/2012/main" userId="S-1-5-21-2209410535-1738041496-768148181-117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E7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1197" autoAdjust="0"/>
  </p:normalViewPr>
  <p:slideViewPr>
    <p:cSldViewPr snapToGrid="0">
      <p:cViewPr varScale="1">
        <p:scale>
          <a:sx n="87" d="100"/>
          <a:sy n="87" d="100"/>
        </p:scale>
        <p:origin x="533" y="67"/>
      </p:cViewPr>
      <p:guideLst>
        <p:guide orient="horz" pos="2160"/>
        <p:guide pos="3840"/>
      </p:guideLst>
    </p:cSldViewPr>
  </p:slideViewPr>
  <p:outlineViewPr>
    <p:cViewPr>
      <p:scale>
        <a:sx n="33" d="100"/>
        <a:sy n="33" d="100"/>
      </p:scale>
      <p:origin x="0" y="-23982"/>
    </p:cViewPr>
  </p:outlineViewPr>
  <p:notesTextViewPr>
    <p:cViewPr>
      <p:scale>
        <a:sx n="1" d="1"/>
        <a:sy n="1" d="1"/>
      </p:scale>
      <p:origin x="0" y="0"/>
    </p:cViewPr>
  </p:notesTextViewPr>
  <p:notesViewPr>
    <p:cSldViewPr snapToGrid="0">
      <p:cViewPr>
        <p:scale>
          <a:sx n="80" d="100"/>
          <a:sy n="80" d="100"/>
        </p:scale>
        <p:origin x="2774" y="-48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gs" Target="tags/tag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522B07-CD53-49E7-89F2-51A5AC72D254}"/>
              </a:ext>
            </a:extLst>
          </p:cNvPr>
          <p:cNvSpPr>
            <a:spLocks noGrp="1"/>
          </p:cNvSpPr>
          <p:nvPr>
            <p:ph type="hdr" sz="quarter"/>
          </p:nvPr>
        </p:nvSpPr>
        <p:spPr>
          <a:xfrm>
            <a:off x="0" y="0"/>
            <a:ext cx="3038155" cy="466554"/>
          </a:xfrm>
          <a:prstGeom prst="rect">
            <a:avLst/>
          </a:prstGeom>
        </p:spPr>
        <p:txBody>
          <a:bodyPr vert="horz" lIns="90690" tIns="45345" rIns="90690" bIns="45345" rtlCol="0"/>
          <a:lstStyle>
            <a:lvl1pPr algn="l">
              <a:defRPr sz="1200"/>
            </a:lvl1pPr>
          </a:lstStyle>
          <a:p>
            <a:endParaRPr lang="en-US" dirty="0"/>
          </a:p>
        </p:txBody>
      </p:sp>
      <p:sp>
        <p:nvSpPr>
          <p:cNvPr id="3" name="Date Placeholder 2">
            <a:extLst>
              <a:ext uri="{FF2B5EF4-FFF2-40B4-BE49-F238E27FC236}">
                <a16:creationId xmlns:a16="http://schemas.microsoft.com/office/drawing/2014/main" id="{792A2415-F48C-4D81-A7A2-68E9E2DAD5CD}"/>
              </a:ext>
            </a:extLst>
          </p:cNvPr>
          <p:cNvSpPr>
            <a:spLocks noGrp="1"/>
          </p:cNvSpPr>
          <p:nvPr>
            <p:ph type="dt" sz="quarter" idx="1"/>
          </p:nvPr>
        </p:nvSpPr>
        <p:spPr>
          <a:xfrm>
            <a:off x="3970673" y="0"/>
            <a:ext cx="3038155" cy="466554"/>
          </a:xfrm>
          <a:prstGeom prst="rect">
            <a:avLst/>
          </a:prstGeom>
        </p:spPr>
        <p:txBody>
          <a:bodyPr vert="horz" lIns="90690" tIns="45345" rIns="90690" bIns="45345" rtlCol="0"/>
          <a:lstStyle>
            <a:lvl1pPr algn="r">
              <a:defRPr sz="1200"/>
            </a:lvl1pPr>
          </a:lstStyle>
          <a:p>
            <a:fld id="{56471406-E82E-49ED-B8BC-7B9BE89E2FA1}" type="datetimeFigureOut">
              <a:rPr lang="en-US" smtClean="0"/>
              <a:t>12/9/2025</a:t>
            </a:fld>
            <a:endParaRPr lang="en-US" dirty="0"/>
          </a:p>
        </p:txBody>
      </p:sp>
      <p:sp>
        <p:nvSpPr>
          <p:cNvPr id="4" name="Footer Placeholder 3">
            <a:extLst>
              <a:ext uri="{FF2B5EF4-FFF2-40B4-BE49-F238E27FC236}">
                <a16:creationId xmlns:a16="http://schemas.microsoft.com/office/drawing/2014/main" id="{D39253BC-BD14-429D-B629-9898128A8613}"/>
              </a:ext>
            </a:extLst>
          </p:cNvPr>
          <p:cNvSpPr>
            <a:spLocks noGrp="1"/>
          </p:cNvSpPr>
          <p:nvPr>
            <p:ph type="ftr" sz="quarter" idx="2"/>
          </p:nvPr>
        </p:nvSpPr>
        <p:spPr>
          <a:xfrm>
            <a:off x="0" y="8829846"/>
            <a:ext cx="3038155" cy="466554"/>
          </a:xfrm>
          <a:prstGeom prst="rect">
            <a:avLst/>
          </a:prstGeom>
        </p:spPr>
        <p:txBody>
          <a:bodyPr vert="horz" lIns="90690" tIns="45345" rIns="90690" bIns="45345"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ACEAC4C-FA36-4039-B921-58E82EA36F3C}"/>
              </a:ext>
            </a:extLst>
          </p:cNvPr>
          <p:cNvSpPr>
            <a:spLocks noGrp="1"/>
          </p:cNvSpPr>
          <p:nvPr>
            <p:ph type="sldNum" sz="quarter" idx="3"/>
          </p:nvPr>
        </p:nvSpPr>
        <p:spPr>
          <a:xfrm>
            <a:off x="3970673" y="8829846"/>
            <a:ext cx="3038155" cy="466554"/>
          </a:xfrm>
          <a:prstGeom prst="rect">
            <a:avLst/>
          </a:prstGeom>
        </p:spPr>
        <p:txBody>
          <a:bodyPr vert="horz" lIns="90690" tIns="45345" rIns="90690" bIns="45345" rtlCol="0" anchor="b"/>
          <a:lstStyle>
            <a:lvl1pPr algn="r">
              <a:defRPr sz="1200"/>
            </a:lvl1pPr>
          </a:lstStyle>
          <a:p>
            <a:fld id="{58FB3C67-AFE0-4278-8C96-02F295529C36}" type="slidenum">
              <a:rPr lang="en-US" smtClean="0"/>
              <a:t>‹#›</a:t>
            </a:fld>
            <a:endParaRPr lang="en-US" dirty="0"/>
          </a:p>
        </p:txBody>
      </p:sp>
    </p:spTree>
    <p:extLst>
      <p:ext uri="{BB962C8B-B14F-4D97-AF65-F5344CB8AC3E}">
        <p14:creationId xmlns:p14="http://schemas.microsoft.com/office/powerpoint/2010/main" val="15303778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8475" cy="466725"/>
          </a:xfrm>
          <a:prstGeom prst="rect">
            <a:avLst/>
          </a:prstGeom>
        </p:spPr>
        <p:txBody>
          <a:bodyPr vert="horz" lIns="91425" tIns="45712" rIns="91425" bIns="45712" rtlCol="0"/>
          <a:lstStyle>
            <a:lvl1pPr algn="l">
              <a:defRPr sz="1200"/>
            </a:lvl1pPr>
          </a:lstStyle>
          <a:p>
            <a:endParaRPr lang="en-US" dirty="0"/>
          </a:p>
        </p:txBody>
      </p:sp>
      <p:sp>
        <p:nvSpPr>
          <p:cNvPr id="3" name="Date Placeholder 2"/>
          <p:cNvSpPr>
            <a:spLocks noGrp="1"/>
          </p:cNvSpPr>
          <p:nvPr>
            <p:ph type="dt" idx="1"/>
          </p:nvPr>
        </p:nvSpPr>
        <p:spPr>
          <a:xfrm>
            <a:off x="3970339" y="1"/>
            <a:ext cx="3038475" cy="466725"/>
          </a:xfrm>
          <a:prstGeom prst="rect">
            <a:avLst/>
          </a:prstGeom>
        </p:spPr>
        <p:txBody>
          <a:bodyPr vert="horz" lIns="91425" tIns="45712" rIns="91425" bIns="45712" rtlCol="0"/>
          <a:lstStyle>
            <a:lvl1pPr algn="r">
              <a:defRPr sz="1200"/>
            </a:lvl1pPr>
          </a:lstStyle>
          <a:p>
            <a:fld id="{0177861E-444A-43C0-8439-0FDF112DC574}" type="datetimeFigureOut">
              <a:rPr lang="en-US" smtClean="0"/>
              <a:t>12/9/2025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25" tIns="45712" rIns="91425" bIns="45712" rtlCol="0" anchor="ctr"/>
          <a:lstStyle/>
          <a:p>
            <a:endParaRPr lang="en-US" dirty="0"/>
          </a:p>
        </p:txBody>
      </p:sp>
      <p:sp>
        <p:nvSpPr>
          <p:cNvPr id="5" name="Notes Placeholder 4"/>
          <p:cNvSpPr>
            <a:spLocks noGrp="1"/>
          </p:cNvSpPr>
          <p:nvPr>
            <p:ph type="body" sz="quarter" idx="3"/>
          </p:nvPr>
        </p:nvSpPr>
        <p:spPr>
          <a:xfrm>
            <a:off x="701675" y="4473576"/>
            <a:ext cx="5607050" cy="3660775"/>
          </a:xfrm>
          <a:prstGeom prst="rect">
            <a:avLst/>
          </a:prstGeom>
        </p:spPr>
        <p:txBody>
          <a:bodyPr vert="horz" lIns="91425" tIns="45712" rIns="91425" bIns="4571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25" tIns="45712" rIns="91425" bIns="4571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9" y="8829675"/>
            <a:ext cx="3038475" cy="466725"/>
          </a:xfrm>
          <a:prstGeom prst="rect">
            <a:avLst/>
          </a:prstGeom>
        </p:spPr>
        <p:txBody>
          <a:bodyPr vert="horz" lIns="91425" tIns="45712" rIns="91425" bIns="45712" rtlCol="0" anchor="b"/>
          <a:lstStyle>
            <a:lvl1pPr algn="r">
              <a:defRPr sz="1200"/>
            </a:lvl1pPr>
          </a:lstStyle>
          <a:p>
            <a:fld id="{B207E656-0E97-4BB1-BF1D-BCBAE9C25D50}" type="slidenum">
              <a:rPr lang="en-US" smtClean="0"/>
              <a:t>‹#›</a:t>
            </a:fld>
            <a:endParaRPr lang="en-US" dirty="0"/>
          </a:p>
        </p:txBody>
      </p:sp>
    </p:spTree>
    <p:extLst>
      <p:ext uri="{BB962C8B-B14F-4D97-AF65-F5344CB8AC3E}">
        <p14:creationId xmlns:p14="http://schemas.microsoft.com/office/powerpoint/2010/main" val="23288895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a:xfrm>
            <a:off x="723370" y="4529618"/>
            <a:ext cx="5607050" cy="3660775"/>
          </a:xfrm>
        </p:spPr>
        <p:txBody>
          <a:bodyPr/>
          <a:lstStyle/>
          <a:p>
            <a:endParaRPr lang="en-US" dirty="0"/>
          </a:p>
        </p:txBody>
      </p:sp>
      <p:sp>
        <p:nvSpPr>
          <p:cNvPr id="4" name="Slide Number Placeholder 3"/>
          <p:cNvSpPr>
            <a:spLocks noGrp="1"/>
          </p:cNvSpPr>
          <p:nvPr>
            <p:ph type="sldNum" sz="quarter" idx="10"/>
          </p:nvPr>
        </p:nvSpPr>
        <p:spPr/>
        <p:txBody>
          <a:bodyPr/>
          <a:lstStyle/>
          <a:p>
            <a:fld id="{B207E656-0E97-4BB1-BF1D-BCBAE9C25D50}" type="slidenum">
              <a:rPr lang="en-US" smtClean="0"/>
              <a:t>1</a:t>
            </a:fld>
            <a:endParaRPr lang="en-US" dirty="0"/>
          </a:p>
        </p:txBody>
      </p:sp>
    </p:spTree>
    <p:extLst>
      <p:ext uri="{BB962C8B-B14F-4D97-AF65-F5344CB8AC3E}">
        <p14:creationId xmlns:p14="http://schemas.microsoft.com/office/powerpoint/2010/main" val="25116342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D695C2-E40D-D161-A7C8-0420119DA0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376E3C-4717-0040-22B9-9E5A3906304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4E49E21-E764-34B0-359A-D4DD27E0E1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FA20CD-4898-9704-8809-CA1C9E780446}"/>
              </a:ext>
            </a:extLst>
          </p:cNvPr>
          <p:cNvSpPr>
            <a:spLocks noGrp="1"/>
          </p:cNvSpPr>
          <p:nvPr>
            <p:ph type="sldNum" sz="quarter" idx="10"/>
          </p:nvPr>
        </p:nvSpPr>
        <p:spPr/>
        <p:txBody>
          <a:bodyPr/>
          <a:lstStyle/>
          <a:p>
            <a:fld id="{B207E656-0E97-4BB1-BF1D-BCBAE9C25D50}" type="slidenum">
              <a:rPr lang="en-US" smtClean="0"/>
              <a:t>11</a:t>
            </a:fld>
            <a:endParaRPr lang="en-US" dirty="0"/>
          </a:p>
        </p:txBody>
      </p:sp>
    </p:spTree>
    <p:extLst>
      <p:ext uri="{BB962C8B-B14F-4D97-AF65-F5344CB8AC3E}">
        <p14:creationId xmlns:p14="http://schemas.microsoft.com/office/powerpoint/2010/main" val="1603252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6B7CC1-4B9B-E682-4458-6BD3C62082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771B17-5B01-FB4F-5021-B0426285202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1C6196A-1D59-2DAB-3803-54E35D3003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48EC9D0-164C-7AE9-E459-1B9C0DBF54B2}"/>
              </a:ext>
            </a:extLst>
          </p:cNvPr>
          <p:cNvSpPr>
            <a:spLocks noGrp="1"/>
          </p:cNvSpPr>
          <p:nvPr>
            <p:ph type="sldNum" sz="quarter" idx="10"/>
          </p:nvPr>
        </p:nvSpPr>
        <p:spPr/>
        <p:txBody>
          <a:bodyPr/>
          <a:lstStyle/>
          <a:p>
            <a:fld id="{B207E656-0E97-4BB1-BF1D-BCBAE9C25D50}" type="slidenum">
              <a:rPr lang="en-US" smtClean="0"/>
              <a:t>12</a:t>
            </a:fld>
            <a:endParaRPr lang="en-US" dirty="0"/>
          </a:p>
        </p:txBody>
      </p:sp>
    </p:spTree>
    <p:extLst>
      <p:ext uri="{BB962C8B-B14F-4D97-AF65-F5344CB8AC3E}">
        <p14:creationId xmlns:p14="http://schemas.microsoft.com/office/powerpoint/2010/main" val="2146212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95C70-9DB3-CF58-1EC5-03DDEE5252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3521E1-E484-450E-5B5E-31AC07DC4E4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265987-2773-DD09-4F38-AADD0DF775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BB9D3C-5AEF-8EC5-82A3-CADD3EE1BE6F}"/>
              </a:ext>
            </a:extLst>
          </p:cNvPr>
          <p:cNvSpPr>
            <a:spLocks noGrp="1"/>
          </p:cNvSpPr>
          <p:nvPr>
            <p:ph type="sldNum" sz="quarter" idx="10"/>
          </p:nvPr>
        </p:nvSpPr>
        <p:spPr/>
        <p:txBody>
          <a:bodyPr/>
          <a:lstStyle/>
          <a:p>
            <a:fld id="{B207E656-0E97-4BB1-BF1D-BCBAE9C25D50}" type="slidenum">
              <a:rPr lang="en-US" smtClean="0"/>
              <a:t>13</a:t>
            </a:fld>
            <a:endParaRPr lang="en-US" dirty="0"/>
          </a:p>
        </p:txBody>
      </p:sp>
    </p:spTree>
    <p:extLst>
      <p:ext uri="{BB962C8B-B14F-4D97-AF65-F5344CB8AC3E}">
        <p14:creationId xmlns:p14="http://schemas.microsoft.com/office/powerpoint/2010/main" val="21138810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C6CE7-ADB6-0DCE-DD91-FA12A86EC1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DFEBAF-0186-AD49-3843-A073EF5CBA3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00DAE2C-39C1-6C02-083C-D5904B4DBE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34A4B5-BD8D-63B5-C137-185594A6901A}"/>
              </a:ext>
            </a:extLst>
          </p:cNvPr>
          <p:cNvSpPr>
            <a:spLocks noGrp="1"/>
          </p:cNvSpPr>
          <p:nvPr>
            <p:ph type="sldNum" sz="quarter" idx="10"/>
          </p:nvPr>
        </p:nvSpPr>
        <p:spPr/>
        <p:txBody>
          <a:bodyPr/>
          <a:lstStyle/>
          <a:p>
            <a:fld id="{B207E656-0E97-4BB1-BF1D-BCBAE9C25D50}" type="slidenum">
              <a:rPr lang="en-US" smtClean="0"/>
              <a:t>14</a:t>
            </a:fld>
            <a:endParaRPr lang="en-US" dirty="0"/>
          </a:p>
        </p:txBody>
      </p:sp>
    </p:spTree>
    <p:extLst>
      <p:ext uri="{BB962C8B-B14F-4D97-AF65-F5344CB8AC3E}">
        <p14:creationId xmlns:p14="http://schemas.microsoft.com/office/powerpoint/2010/main" val="30673322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4A9468-9242-AF9E-D440-149B426830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FF1B80-6DB1-50CF-078D-FB35E54D797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AF937F4-CC8A-CCF8-459E-E9439C0FA1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2986C32-D458-FE04-9C39-2D4CB36EDE4D}"/>
              </a:ext>
            </a:extLst>
          </p:cNvPr>
          <p:cNvSpPr>
            <a:spLocks noGrp="1"/>
          </p:cNvSpPr>
          <p:nvPr>
            <p:ph type="sldNum" sz="quarter" idx="10"/>
          </p:nvPr>
        </p:nvSpPr>
        <p:spPr/>
        <p:txBody>
          <a:bodyPr/>
          <a:lstStyle/>
          <a:p>
            <a:fld id="{B207E656-0E97-4BB1-BF1D-BCBAE9C25D50}" type="slidenum">
              <a:rPr lang="en-US" smtClean="0"/>
              <a:t>15</a:t>
            </a:fld>
            <a:endParaRPr lang="en-US" dirty="0"/>
          </a:p>
        </p:txBody>
      </p:sp>
    </p:spTree>
    <p:extLst>
      <p:ext uri="{BB962C8B-B14F-4D97-AF65-F5344CB8AC3E}">
        <p14:creationId xmlns:p14="http://schemas.microsoft.com/office/powerpoint/2010/main" val="25726135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5C815-D5C2-70F1-ABB8-D15A96C1F0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C9940D-AC26-B43C-C582-901229494C9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3712806-019B-9835-2AB0-5A762E92B8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A38F653-9927-1F9A-13FA-5949058463A7}"/>
              </a:ext>
            </a:extLst>
          </p:cNvPr>
          <p:cNvSpPr>
            <a:spLocks noGrp="1"/>
          </p:cNvSpPr>
          <p:nvPr>
            <p:ph type="sldNum" sz="quarter" idx="10"/>
          </p:nvPr>
        </p:nvSpPr>
        <p:spPr/>
        <p:txBody>
          <a:bodyPr/>
          <a:lstStyle/>
          <a:p>
            <a:fld id="{B207E656-0E97-4BB1-BF1D-BCBAE9C25D50}" type="slidenum">
              <a:rPr lang="en-US" smtClean="0"/>
              <a:t>16</a:t>
            </a:fld>
            <a:endParaRPr lang="en-US" dirty="0"/>
          </a:p>
        </p:txBody>
      </p:sp>
    </p:spTree>
    <p:extLst>
      <p:ext uri="{BB962C8B-B14F-4D97-AF65-F5344CB8AC3E}">
        <p14:creationId xmlns:p14="http://schemas.microsoft.com/office/powerpoint/2010/main" val="36799302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A471A-FF1A-35BF-63BF-83CDF512B2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B92056-E84E-2834-1841-09E3B40228B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D644258-E5B7-1E3D-D086-CC627C222C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F4A226-0831-3F2F-0EEF-FCC9DD7BF626}"/>
              </a:ext>
            </a:extLst>
          </p:cNvPr>
          <p:cNvSpPr>
            <a:spLocks noGrp="1"/>
          </p:cNvSpPr>
          <p:nvPr>
            <p:ph type="sldNum" sz="quarter" idx="10"/>
          </p:nvPr>
        </p:nvSpPr>
        <p:spPr/>
        <p:txBody>
          <a:bodyPr/>
          <a:lstStyle/>
          <a:p>
            <a:fld id="{B207E656-0E97-4BB1-BF1D-BCBAE9C25D50}" type="slidenum">
              <a:rPr lang="en-US" smtClean="0"/>
              <a:t>18</a:t>
            </a:fld>
            <a:endParaRPr lang="en-US" dirty="0"/>
          </a:p>
        </p:txBody>
      </p:sp>
    </p:spTree>
    <p:extLst>
      <p:ext uri="{BB962C8B-B14F-4D97-AF65-F5344CB8AC3E}">
        <p14:creationId xmlns:p14="http://schemas.microsoft.com/office/powerpoint/2010/main" val="13408195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65EF4-AB33-968D-DF8C-1FD64D2136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480E14-38CF-16F5-C6E7-159CFE981E9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2007C7C-8DA7-652C-DF88-51EC9C34E7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589DF5C-39F8-F6CC-D06A-64383BE2EBED}"/>
              </a:ext>
            </a:extLst>
          </p:cNvPr>
          <p:cNvSpPr>
            <a:spLocks noGrp="1"/>
          </p:cNvSpPr>
          <p:nvPr>
            <p:ph type="sldNum" sz="quarter" idx="10"/>
          </p:nvPr>
        </p:nvSpPr>
        <p:spPr/>
        <p:txBody>
          <a:bodyPr/>
          <a:lstStyle/>
          <a:p>
            <a:fld id="{B207E656-0E97-4BB1-BF1D-BCBAE9C25D50}" type="slidenum">
              <a:rPr lang="en-US" smtClean="0"/>
              <a:t>19</a:t>
            </a:fld>
            <a:endParaRPr lang="en-US" dirty="0"/>
          </a:p>
        </p:txBody>
      </p:sp>
    </p:spTree>
    <p:extLst>
      <p:ext uri="{BB962C8B-B14F-4D97-AF65-F5344CB8AC3E}">
        <p14:creationId xmlns:p14="http://schemas.microsoft.com/office/powerpoint/2010/main" val="19008757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2F6682-C4E6-E2F7-05BD-162125AAD3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FDF133-C209-DA31-B8C3-AC9C790505C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E37F3A6-AD19-EF77-FC80-54026DB050B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6AB464-F39C-4297-6C68-59DDFEB52EF4}"/>
              </a:ext>
            </a:extLst>
          </p:cNvPr>
          <p:cNvSpPr>
            <a:spLocks noGrp="1"/>
          </p:cNvSpPr>
          <p:nvPr>
            <p:ph type="sldNum" sz="quarter" idx="10"/>
          </p:nvPr>
        </p:nvSpPr>
        <p:spPr/>
        <p:txBody>
          <a:bodyPr/>
          <a:lstStyle/>
          <a:p>
            <a:fld id="{B207E656-0E97-4BB1-BF1D-BCBAE9C25D50}" type="slidenum">
              <a:rPr lang="en-US" smtClean="0"/>
              <a:t>20</a:t>
            </a:fld>
            <a:endParaRPr lang="en-US" dirty="0"/>
          </a:p>
        </p:txBody>
      </p:sp>
    </p:spTree>
    <p:extLst>
      <p:ext uri="{BB962C8B-B14F-4D97-AF65-F5344CB8AC3E}">
        <p14:creationId xmlns:p14="http://schemas.microsoft.com/office/powerpoint/2010/main" val="94514398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22AD8C-4D88-1F0A-E109-36B62EA594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8C48AA-9139-0334-6654-6D1DC1A1CAF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D2113DA-8236-26DF-A870-BB7718586F1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BB6F9AD-5AB1-4F34-0349-876794CE5848}"/>
              </a:ext>
            </a:extLst>
          </p:cNvPr>
          <p:cNvSpPr>
            <a:spLocks noGrp="1"/>
          </p:cNvSpPr>
          <p:nvPr>
            <p:ph type="sldNum" sz="quarter" idx="10"/>
          </p:nvPr>
        </p:nvSpPr>
        <p:spPr/>
        <p:txBody>
          <a:bodyPr/>
          <a:lstStyle/>
          <a:p>
            <a:fld id="{B207E656-0E97-4BB1-BF1D-BCBAE9C25D50}" type="slidenum">
              <a:rPr lang="en-US" smtClean="0"/>
              <a:t>22</a:t>
            </a:fld>
            <a:endParaRPr lang="en-US" dirty="0"/>
          </a:p>
        </p:txBody>
      </p:sp>
    </p:spTree>
    <p:extLst>
      <p:ext uri="{BB962C8B-B14F-4D97-AF65-F5344CB8AC3E}">
        <p14:creationId xmlns:p14="http://schemas.microsoft.com/office/powerpoint/2010/main" val="1449853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07E656-0E97-4BB1-BF1D-BCBAE9C25D50}" type="slidenum">
              <a:rPr lang="en-US" smtClean="0"/>
              <a:t>2</a:t>
            </a:fld>
            <a:endParaRPr lang="en-US" dirty="0"/>
          </a:p>
        </p:txBody>
      </p:sp>
    </p:spTree>
    <p:extLst>
      <p:ext uri="{BB962C8B-B14F-4D97-AF65-F5344CB8AC3E}">
        <p14:creationId xmlns:p14="http://schemas.microsoft.com/office/powerpoint/2010/main" val="36886283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B272F-BDE0-8954-65BE-68B96D7BB9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67C0E7-E519-101B-9596-02D374F6929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87F6455-2215-5A90-8378-C6EF25FF50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874B6D-5AD7-79A5-FDBF-2919608506B0}"/>
              </a:ext>
            </a:extLst>
          </p:cNvPr>
          <p:cNvSpPr>
            <a:spLocks noGrp="1"/>
          </p:cNvSpPr>
          <p:nvPr>
            <p:ph type="sldNum" sz="quarter" idx="10"/>
          </p:nvPr>
        </p:nvSpPr>
        <p:spPr/>
        <p:txBody>
          <a:bodyPr/>
          <a:lstStyle/>
          <a:p>
            <a:fld id="{B207E656-0E97-4BB1-BF1D-BCBAE9C25D50}" type="slidenum">
              <a:rPr lang="en-US" smtClean="0"/>
              <a:t>23</a:t>
            </a:fld>
            <a:endParaRPr lang="en-US" dirty="0"/>
          </a:p>
        </p:txBody>
      </p:sp>
    </p:spTree>
    <p:extLst>
      <p:ext uri="{BB962C8B-B14F-4D97-AF65-F5344CB8AC3E}">
        <p14:creationId xmlns:p14="http://schemas.microsoft.com/office/powerpoint/2010/main" val="34791208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49A198-B413-E59E-C16B-9D702F9F75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91EA46-9B3D-4078-F877-B5C1E0D6DFF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EFE8CE5-DA92-94B6-A0CD-4E5000DDAB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D5796AB-7FE5-184B-6346-4850AB8C309D}"/>
              </a:ext>
            </a:extLst>
          </p:cNvPr>
          <p:cNvSpPr>
            <a:spLocks noGrp="1"/>
          </p:cNvSpPr>
          <p:nvPr>
            <p:ph type="sldNum" sz="quarter" idx="10"/>
          </p:nvPr>
        </p:nvSpPr>
        <p:spPr/>
        <p:txBody>
          <a:bodyPr/>
          <a:lstStyle/>
          <a:p>
            <a:fld id="{B207E656-0E97-4BB1-BF1D-BCBAE9C25D50}" type="slidenum">
              <a:rPr lang="en-US" smtClean="0"/>
              <a:t>24</a:t>
            </a:fld>
            <a:endParaRPr lang="en-US" dirty="0"/>
          </a:p>
        </p:txBody>
      </p:sp>
    </p:spTree>
    <p:extLst>
      <p:ext uri="{BB962C8B-B14F-4D97-AF65-F5344CB8AC3E}">
        <p14:creationId xmlns:p14="http://schemas.microsoft.com/office/powerpoint/2010/main" val="132465064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894B88-13C5-481A-EC6D-8C813F68545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710E57-3D47-4EA8-039D-7AD4BABEF0F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8316A52-6FC7-A792-F33E-595F926095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74FFEE-DC1B-BD71-19D4-8DF19BE22390}"/>
              </a:ext>
            </a:extLst>
          </p:cNvPr>
          <p:cNvSpPr>
            <a:spLocks noGrp="1"/>
          </p:cNvSpPr>
          <p:nvPr>
            <p:ph type="sldNum" sz="quarter" idx="10"/>
          </p:nvPr>
        </p:nvSpPr>
        <p:spPr/>
        <p:txBody>
          <a:bodyPr/>
          <a:lstStyle/>
          <a:p>
            <a:fld id="{B207E656-0E97-4BB1-BF1D-BCBAE9C25D50}" type="slidenum">
              <a:rPr lang="en-US" smtClean="0"/>
              <a:t>25</a:t>
            </a:fld>
            <a:endParaRPr lang="en-US" dirty="0"/>
          </a:p>
        </p:txBody>
      </p:sp>
    </p:spTree>
    <p:extLst>
      <p:ext uri="{BB962C8B-B14F-4D97-AF65-F5344CB8AC3E}">
        <p14:creationId xmlns:p14="http://schemas.microsoft.com/office/powerpoint/2010/main" val="10433899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A933E2-2920-95B7-12EC-4CCF909663F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23A3906-4F59-595F-625B-897357F06A0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66DCC7B-6B3E-FF44-068E-122E64DAFB7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CC6C39D-A8E3-58B4-79CE-3C47CD14469C}"/>
              </a:ext>
            </a:extLst>
          </p:cNvPr>
          <p:cNvSpPr>
            <a:spLocks noGrp="1"/>
          </p:cNvSpPr>
          <p:nvPr>
            <p:ph type="sldNum" sz="quarter" idx="10"/>
          </p:nvPr>
        </p:nvSpPr>
        <p:spPr/>
        <p:txBody>
          <a:bodyPr/>
          <a:lstStyle/>
          <a:p>
            <a:fld id="{B207E656-0E97-4BB1-BF1D-BCBAE9C25D50}" type="slidenum">
              <a:rPr lang="en-US" smtClean="0"/>
              <a:t>26</a:t>
            </a:fld>
            <a:endParaRPr lang="en-US" dirty="0"/>
          </a:p>
        </p:txBody>
      </p:sp>
    </p:spTree>
    <p:extLst>
      <p:ext uri="{BB962C8B-B14F-4D97-AF65-F5344CB8AC3E}">
        <p14:creationId xmlns:p14="http://schemas.microsoft.com/office/powerpoint/2010/main" val="13128800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933094-6DD2-6DCD-E8E1-C11BF6C814D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E457E3-80F5-5AAE-EC0A-1B07E8BD1D7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1402FC6-0CAD-AC07-F36E-FF914BC8F8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45D9F6-8BFA-EB1A-A257-C1D040713FE7}"/>
              </a:ext>
            </a:extLst>
          </p:cNvPr>
          <p:cNvSpPr>
            <a:spLocks noGrp="1"/>
          </p:cNvSpPr>
          <p:nvPr>
            <p:ph type="sldNum" sz="quarter" idx="10"/>
          </p:nvPr>
        </p:nvSpPr>
        <p:spPr/>
        <p:txBody>
          <a:bodyPr/>
          <a:lstStyle/>
          <a:p>
            <a:fld id="{B207E656-0E97-4BB1-BF1D-BCBAE9C25D50}" type="slidenum">
              <a:rPr lang="en-US" smtClean="0"/>
              <a:t>27</a:t>
            </a:fld>
            <a:endParaRPr lang="en-US" dirty="0"/>
          </a:p>
        </p:txBody>
      </p:sp>
    </p:spTree>
    <p:extLst>
      <p:ext uri="{BB962C8B-B14F-4D97-AF65-F5344CB8AC3E}">
        <p14:creationId xmlns:p14="http://schemas.microsoft.com/office/powerpoint/2010/main" val="228940902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95B1E3-071E-D56D-F0D4-2918567DD9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217B4E8-625B-4CCD-D509-B7E5288E44C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8E8B0AD-4D36-48C1-1306-A3752C7264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9894AB6-D53A-9F5D-D0EB-5478C73788AF}"/>
              </a:ext>
            </a:extLst>
          </p:cNvPr>
          <p:cNvSpPr>
            <a:spLocks noGrp="1"/>
          </p:cNvSpPr>
          <p:nvPr>
            <p:ph type="sldNum" sz="quarter" idx="10"/>
          </p:nvPr>
        </p:nvSpPr>
        <p:spPr/>
        <p:txBody>
          <a:bodyPr/>
          <a:lstStyle/>
          <a:p>
            <a:fld id="{B207E656-0E97-4BB1-BF1D-BCBAE9C25D50}" type="slidenum">
              <a:rPr lang="en-US" smtClean="0"/>
              <a:t>29</a:t>
            </a:fld>
            <a:endParaRPr lang="en-US" dirty="0"/>
          </a:p>
        </p:txBody>
      </p:sp>
    </p:spTree>
    <p:extLst>
      <p:ext uri="{BB962C8B-B14F-4D97-AF65-F5344CB8AC3E}">
        <p14:creationId xmlns:p14="http://schemas.microsoft.com/office/powerpoint/2010/main" val="3164104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A9792F-B54A-B5AF-FE6C-80A585A204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486975A-0B01-4C29-1A14-E44F6EB1148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5D207FA-7868-DFAD-AF72-C98600A1D7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183431-E8B4-3323-FEA1-FEDCC26533B9}"/>
              </a:ext>
            </a:extLst>
          </p:cNvPr>
          <p:cNvSpPr>
            <a:spLocks noGrp="1"/>
          </p:cNvSpPr>
          <p:nvPr>
            <p:ph type="sldNum" sz="quarter" idx="10"/>
          </p:nvPr>
        </p:nvSpPr>
        <p:spPr/>
        <p:txBody>
          <a:bodyPr/>
          <a:lstStyle/>
          <a:p>
            <a:fld id="{B207E656-0E97-4BB1-BF1D-BCBAE9C25D50}" type="slidenum">
              <a:rPr lang="en-US" smtClean="0"/>
              <a:t>30</a:t>
            </a:fld>
            <a:endParaRPr lang="en-US" dirty="0"/>
          </a:p>
        </p:txBody>
      </p:sp>
    </p:spTree>
    <p:extLst>
      <p:ext uri="{BB962C8B-B14F-4D97-AF65-F5344CB8AC3E}">
        <p14:creationId xmlns:p14="http://schemas.microsoft.com/office/powerpoint/2010/main" val="378834450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B85304-90C7-4EDE-AF23-FBD02BF5C8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7E16DA-AFCC-793F-A949-3FEB6595EF2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3F0D312-6780-D705-4D6F-DEBFF4443C1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C3CC685-43C9-2051-B6C9-B00B2AD834FC}"/>
              </a:ext>
            </a:extLst>
          </p:cNvPr>
          <p:cNvSpPr>
            <a:spLocks noGrp="1"/>
          </p:cNvSpPr>
          <p:nvPr>
            <p:ph type="sldNum" sz="quarter" idx="10"/>
          </p:nvPr>
        </p:nvSpPr>
        <p:spPr/>
        <p:txBody>
          <a:bodyPr/>
          <a:lstStyle/>
          <a:p>
            <a:fld id="{B207E656-0E97-4BB1-BF1D-BCBAE9C25D50}" type="slidenum">
              <a:rPr lang="en-US" smtClean="0"/>
              <a:t>31</a:t>
            </a:fld>
            <a:endParaRPr lang="en-US" dirty="0"/>
          </a:p>
        </p:txBody>
      </p:sp>
    </p:spTree>
    <p:extLst>
      <p:ext uri="{BB962C8B-B14F-4D97-AF65-F5344CB8AC3E}">
        <p14:creationId xmlns:p14="http://schemas.microsoft.com/office/powerpoint/2010/main" val="35794038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2D0A4-FF55-FD7D-C65C-1D26B6D01DF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35DF07-3905-51A6-A757-A50F0A3BEA4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62AE817-A375-2864-7EFA-B69AD7BF7EA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E0C88B-D31F-7DAC-4181-69272A9D3DFE}"/>
              </a:ext>
            </a:extLst>
          </p:cNvPr>
          <p:cNvSpPr>
            <a:spLocks noGrp="1"/>
          </p:cNvSpPr>
          <p:nvPr>
            <p:ph type="sldNum" sz="quarter" idx="10"/>
          </p:nvPr>
        </p:nvSpPr>
        <p:spPr/>
        <p:txBody>
          <a:bodyPr/>
          <a:lstStyle/>
          <a:p>
            <a:fld id="{B207E656-0E97-4BB1-BF1D-BCBAE9C25D50}" type="slidenum">
              <a:rPr lang="en-US" smtClean="0"/>
              <a:t>32</a:t>
            </a:fld>
            <a:endParaRPr lang="en-US" dirty="0"/>
          </a:p>
        </p:txBody>
      </p:sp>
    </p:spTree>
    <p:extLst>
      <p:ext uri="{BB962C8B-B14F-4D97-AF65-F5344CB8AC3E}">
        <p14:creationId xmlns:p14="http://schemas.microsoft.com/office/powerpoint/2010/main" val="70362877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7A2704-3DA5-81C3-E1FB-AA7ED627B9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2AE944-CFD7-C727-82EE-97DD4C053E0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E73CC1-0D39-6ECB-2C84-675B751127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B005B3-568F-1135-59E6-FB63BFB5238A}"/>
              </a:ext>
            </a:extLst>
          </p:cNvPr>
          <p:cNvSpPr>
            <a:spLocks noGrp="1"/>
          </p:cNvSpPr>
          <p:nvPr>
            <p:ph type="sldNum" sz="quarter" idx="10"/>
          </p:nvPr>
        </p:nvSpPr>
        <p:spPr/>
        <p:txBody>
          <a:bodyPr/>
          <a:lstStyle/>
          <a:p>
            <a:fld id="{B207E656-0E97-4BB1-BF1D-BCBAE9C25D50}" type="slidenum">
              <a:rPr lang="en-US" smtClean="0"/>
              <a:t>33</a:t>
            </a:fld>
            <a:endParaRPr lang="en-US" dirty="0"/>
          </a:p>
        </p:txBody>
      </p:sp>
    </p:spTree>
    <p:extLst>
      <p:ext uri="{BB962C8B-B14F-4D97-AF65-F5344CB8AC3E}">
        <p14:creationId xmlns:p14="http://schemas.microsoft.com/office/powerpoint/2010/main" val="1249049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811D1-5257-ABF6-73C2-4BE4902FA9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D20766-934B-F305-40C7-9F150ADA4D9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AB02854-0F29-51EB-F119-E9CE88CD17C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6DDDB87-D0BA-F130-6E1A-D6195AD8C112}"/>
              </a:ext>
            </a:extLst>
          </p:cNvPr>
          <p:cNvSpPr>
            <a:spLocks noGrp="1"/>
          </p:cNvSpPr>
          <p:nvPr>
            <p:ph type="sldNum" sz="quarter" idx="10"/>
          </p:nvPr>
        </p:nvSpPr>
        <p:spPr/>
        <p:txBody>
          <a:bodyPr/>
          <a:lstStyle/>
          <a:p>
            <a:fld id="{B207E656-0E97-4BB1-BF1D-BCBAE9C25D50}" type="slidenum">
              <a:rPr lang="en-US" smtClean="0"/>
              <a:t>4</a:t>
            </a:fld>
            <a:endParaRPr lang="en-US" dirty="0"/>
          </a:p>
        </p:txBody>
      </p:sp>
    </p:spTree>
    <p:extLst>
      <p:ext uri="{BB962C8B-B14F-4D97-AF65-F5344CB8AC3E}">
        <p14:creationId xmlns:p14="http://schemas.microsoft.com/office/powerpoint/2010/main" val="3072070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13FA9F-A688-A1C5-2617-1DA97EF9AE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A08597-F9A5-64B5-3CC3-3352DC03FBA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67A4539-90A6-082E-1E55-A806B751B0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D41377-C2FA-BD4A-3CEB-057CF57BCFA5}"/>
              </a:ext>
            </a:extLst>
          </p:cNvPr>
          <p:cNvSpPr>
            <a:spLocks noGrp="1"/>
          </p:cNvSpPr>
          <p:nvPr>
            <p:ph type="sldNum" sz="quarter" idx="10"/>
          </p:nvPr>
        </p:nvSpPr>
        <p:spPr/>
        <p:txBody>
          <a:bodyPr/>
          <a:lstStyle/>
          <a:p>
            <a:fld id="{B207E656-0E97-4BB1-BF1D-BCBAE9C25D50}" type="slidenum">
              <a:rPr lang="en-US" smtClean="0"/>
              <a:t>34</a:t>
            </a:fld>
            <a:endParaRPr lang="en-US" dirty="0"/>
          </a:p>
        </p:txBody>
      </p:sp>
    </p:spTree>
    <p:extLst>
      <p:ext uri="{BB962C8B-B14F-4D97-AF65-F5344CB8AC3E}">
        <p14:creationId xmlns:p14="http://schemas.microsoft.com/office/powerpoint/2010/main" val="31362167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AAC6A-BE69-C69B-8684-769154E744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70FA61-4504-E868-9E96-5557CCED12E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61E6C69-5864-A950-0980-AC7B25B5FC7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EA1B8D5-C95D-889D-781D-8D34F2BE5BD2}"/>
              </a:ext>
            </a:extLst>
          </p:cNvPr>
          <p:cNvSpPr>
            <a:spLocks noGrp="1"/>
          </p:cNvSpPr>
          <p:nvPr>
            <p:ph type="sldNum" sz="quarter" idx="10"/>
          </p:nvPr>
        </p:nvSpPr>
        <p:spPr/>
        <p:txBody>
          <a:bodyPr/>
          <a:lstStyle/>
          <a:p>
            <a:fld id="{B207E656-0E97-4BB1-BF1D-BCBAE9C25D50}" type="slidenum">
              <a:rPr lang="en-US" smtClean="0"/>
              <a:t>35</a:t>
            </a:fld>
            <a:endParaRPr lang="en-US" dirty="0"/>
          </a:p>
        </p:txBody>
      </p:sp>
    </p:spTree>
    <p:extLst>
      <p:ext uri="{BB962C8B-B14F-4D97-AF65-F5344CB8AC3E}">
        <p14:creationId xmlns:p14="http://schemas.microsoft.com/office/powerpoint/2010/main" val="26748323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9B470B-F676-E8D3-FD7E-581F38E67A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C50542-D759-FA90-85AD-346EB1E3DF4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BF35C7A-E8AB-3400-7824-DAEBC1F6CD1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70FF266-E01C-A290-F16A-BB9597DDE032}"/>
              </a:ext>
            </a:extLst>
          </p:cNvPr>
          <p:cNvSpPr>
            <a:spLocks noGrp="1"/>
          </p:cNvSpPr>
          <p:nvPr>
            <p:ph type="sldNum" sz="quarter" idx="10"/>
          </p:nvPr>
        </p:nvSpPr>
        <p:spPr/>
        <p:txBody>
          <a:bodyPr/>
          <a:lstStyle/>
          <a:p>
            <a:fld id="{B207E656-0E97-4BB1-BF1D-BCBAE9C25D50}" type="slidenum">
              <a:rPr lang="en-US" smtClean="0"/>
              <a:t>36</a:t>
            </a:fld>
            <a:endParaRPr lang="en-US" dirty="0"/>
          </a:p>
        </p:txBody>
      </p:sp>
    </p:spTree>
    <p:extLst>
      <p:ext uri="{BB962C8B-B14F-4D97-AF65-F5344CB8AC3E}">
        <p14:creationId xmlns:p14="http://schemas.microsoft.com/office/powerpoint/2010/main" val="180792006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327627-78A0-1F58-8F90-0D06ABA64F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C2D66EC-8434-7D67-B1E3-38639C3A550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B2D4408-D8EF-7419-EC93-B4CBFBF6EE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DF6D99-DD38-3B64-B175-A81BCFEA8690}"/>
              </a:ext>
            </a:extLst>
          </p:cNvPr>
          <p:cNvSpPr>
            <a:spLocks noGrp="1"/>
          </p:cNvSpPr>
          <p:nvPr>
            <p:ph type="sldNum" sz="quarter" idx="10"/>
          </p:nvPr>
        </p:nvSpPr>
        <p:spPr/>
        <p:txBody>
          <a:bodyPr/>
          <a:lstStyle/>
          <a:p>
            <a:fld id="{B207E656-0E97-4BB1-BF1D-BCBAE9C25D50}" type="slidenum">
              <a:rPr lang="en-US" smtClean="0"/>
              <a:t>37</a:t>
            </a:fld>
            <a:endParaRPr lang="en-US" dirty="0"/>
          </a:p>
        </p:txBody>
      </p:sp>
    </p:spTree>
    <p:extLst>
      <p:ext uri="{BB962C8B-B14F-4D97-AF65-F5344CB8AC3E}">
        <p14:creationId xmlns:p14="http://schemas.microsoft.com/office/powerpoint/2010/main" val="285057781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51A20-C37C-5CF0-E58A-096E3717BCA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2057CF2-3C50-E0C0-FE9C-93F8C60A232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E38FFBC-1C25-0505-08EC-D0D6162A4C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2A9DB9-1714-8CF0-132C-432B39788A45}"/>
              </a:ext>
            </a:extLst>
          </p:cNvPr>
          <p:cNvSpPr>
            <a:spLocks noGrp="1"/>
          </p:cNvSpPr>
          <p:nvPr>
            <p:ph type="sldNum" sz="quarter" idx="10"/>
          </p:nvPr>
        </p:nvSpPr>
        <p:spPr/>
        <p:txBody>
          <a:bodyPr/>
          <a:lstStyle/>
          <a:p>
            <a:fld id="{B207E656-0E97-4BB1-BF1D-BCBAE9C25D50}" type="slidenum">
              <a:rPr lang="en-US" smtClean="0"/>
              <a:t>38</a:t>
            </a:fld>
            <a:endParaRPr lang="en-US" dirty="0"/>
          </a:p>
        </p:txBody>
      </p:sp>
    </p:spTree>
    <p:extLst>
      <p:ext uri="{BB962C8B-B14F-4D97-AF65-F5344CB8AC3E}">
        <p14:creationId xmlns:p14="http://schemas.microsoft.com/office/powerpoint/2010/main" val="37203741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BF64A-1C50-81DF-E46B-CDEEEFFB45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6D6C43-BDF9-8CA2-B939-8F21D9EA890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32069D1-9229-C587-8096-4D3C42EDC50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FE2CE8-B849-46C9-DA5F-B5CEA2BFD2E7}"/>
              </a:ext>
            </a:extLst>
          </p:cNvPr>
          <p:cNvSpPr>
            <a:spLocks noGrp="1"/>
          </p:cNvSpPr>
          <p:nvPr>
            <p:ph type="sldNum" sz="quarter" idx="10"/>
          </p:nvPr>
        </p:nvSpPr>
        <p:spPr/>
        <p:txBody>
          <a:bodyPr/>
          <a:lstStyle/>
          <a:p>
            <a:fld id="{B207E656-0E97-4BB1-BF1D-BCBAE9C25D50}" type="slidenum">
              <a:rPr lang="en-US" smtClean="0"/>
              <a:t>5</a:t>
            </a:fld>
            <a:endParaRPr lang="en-US" dirty="0"/>
          </a:p>
        </p:txBody>
      </p:sp>
    </p:spTree>
    <p:extLst>
      <p:ext uri="{BB962C8B-B14F-4D97-AF65-F5344CB8AC3E}">
        <p14:creationId xmlns:p14="http://schemas.microsoft.com/office/powerpoint/2010/main" val="22186541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9043A-E5B5-8AF3-E5C3-C2983079E9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02496C-6961-7B45-4037-386F14640C2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25519D6-10D8-2F5D-5A2D-4A00844969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93F464-975B-2454-9EA0-09A0EB90B1A8}"/>
              </a:ext>
            </a:extLst>
          </p:cNvPr>
          <p:cNvSpPr>
            <a:spLocks noGrp="1"/>
          </p:cNvSpPr>
          <p:nvPr>
            <p:ph type="sldNum" sz="quarter" idx="10"/>
          </p:nvPr>
        </p:nvSpPr>
        <p:spPr/>
        <p:txBody>
          <a:bodyPr/>
          <a:lstStyle/>
          <a:p>
            <a:fld id="{B207E656-0E97-4BB1-BF1D-BCBAE9C25D50}" type="slidenum">
              <a:rPr lang="en-US" smtClean="0"/>
              <a:t>6</a:t>
            </a:fld>
            <a:endParaRPr lang="en-US" dirty="0"/>
          </a:p>
        </p:txBody>
      </p:sp>
    </p:spTree>
    <p:extLst>
      <p:ext uri="{BB962C8B-B14F-4D97-AF65-F5344CB8AC3E}">
        <p14:creationId xmlns:p14="http://schemas.microsoft.com/office/powerpoint/2010/main" val="5257373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D9ECBD-1AE2-A850-ED58-EA7C2D458E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7E1392-F0C5-9A72-2225-B7E550B5861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7B05263-21D2-BA34-F7B9-E7D4F6898E6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953213-670F-51C7-41FD-BB00EF4456F7}"/>
              </a:ext>
            </a:extLst>
          </p:cNvPr>
          <p:cNvSpPr>
            <a:spLocks noGrp="1"/>
          </p:cNvSpPr>
          <p:nvPr>
            <p:ph type="sldNum" sz="quarter" idx="10"/>
          </p:nvPr>
        </p:nvSpPr>
        <p:spPr/>
        <p:txBody>
          <a:bodyPr/>
          <a:lstStyle/>
          <a:p>
            <a:fld id="{B207E656-0E97-4BB1-BF1D-BCBAE9C25D50}" type="slidenum">
              <a:rPr lang="en-US" smtClean="0"/>
              <a:t>7</a:t>
            </a:fld>
            <a:endParaRPr lang="en-US" dirty="0"/>
          </a:p>
        </p:txBody>
      </p:sp>
    </p:spTree>
    <p:extLst>
      <p:ext uri="{BB962C8B-B14F-4D97-AF65-F5344CB8AC3E}">
        <p14:creationId xmlns:p14="http://schemas.microsoft.com/office/powerpoint/2010/main" val="6795216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468EE5-7C59-358C-6319-1EC16A337C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163E32-383F-16B1-B314-4E9C292594D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97282421-92F1-A7E3-8649-FFB1D9DF46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DFAD00E-DE5E-937A-6111-8FE04A6D67FA}"/>
              </a:ext>
            </a:extLst>
          </p:cNvPr>
          <p:cNvSpPr>
            <a:spLocks noGrp="1"/>
          </p:cNvSpPr>
          <p:nvPr>
            <p:ph type="sldNum" sz="quarter" idx="10"/>
          </p:nvPr>
        </p:nvSpPr>
        <p:spPr/>
        <p:txBody>
          <a:bodyPr/>
          <a:lstStyle/>
          <a:p>
            <a:fld id="{B207E656-0E97-4BB1-BF1D-BCBAE9C25D50}" type="slidenum">
              <a:rPr lang="en-US" smtClean="0"/>
              <a:t>8</a:t>
            </a:fld>
            <a:endParaRPr lang="en-US" dirty="0"/>
          </a:p>
        </p:txBody>
      </p:sp>
    </p:spTree>
    <p:extLst>
      <p:ext uri="{BB962C8B-B14F-4D97-AF65-F5344CB8AC3E}">
        <p14:creationId xmlns:p14="http://schemas.microsoft.com/office/powerpoint/2010/main" val="17050957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661C9-DF30-17AA-109B-625A511161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BF69669-71B6-380B-5778-53A19FAD5CF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08E131-9CB3-92D3-3B2F-37E5BBC1A8C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AC269C5-ABA2-09F8-6ECC-C6C664656C69}"/>
              </a:ext>
            </a:extLst>
          </p:cNvPr>
          <p:cNvSpPr>
            <a:spLocks noGrp="1"/>
          </p:cNvSpPr>
          <p:nvPr>
            <p:ph type="sldNum" sz="quarter" idx="10"/>
          </p:nvPr>
        </p:nvSpPr>
        <p:spPr/>
        <p:txBody>
          <a:bodyPr/>
          <a:lstStyle/>
          <a:p>
            <a:fld id="{B207E656-0E97-4BB1-BF1D-BCBAE9C25D50}" type="slidenum">
              <a:rPr lang="en-US" smtClean="0"/>
              <a:t>9</a:t>
            </a:fld>
            <a:endParaRPr lang="en-US" dirty="0"/>
          </a:p>
        </p:txBody>
      </p:sp>
    </p:spTree>
    <p:extLst>
      <p:ext uri="{BB962C8B-B14F-4D97-AF65-F5344CB8AC3E}">
        <p14:creationId xmlns:p14="http://schemas.microsoft.com/office/powerpoint/2010/main" val="2668584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E12F56-4CF3-7088-4155-F9D463B705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002818-C036-C4E3-01B8-7317592ADD3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95A8790-E9E2-74EC-36C0-2543C4CFA7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D068EE-18A0-03F3-E9AD-C80BE0B50B5D}"/>
              </a:ext>
            </a:extLst>
          </p:cNvPr>
          <p:cNvSpPr>
            <a:spLocks noGrp="1"/>
          </p:cNvSpPr>
          <p:nvPr>
            <p:ph type="sldNum" sz="quarter" idx="10"/>
          </p:nvPr>
        </p:nvSpPr>
        <p:spPr/>
        <p:txBody>
          <a:bodyPr/>
          <a:lstStyle/>
          <a:p>
            <a:fld id="{B207E656-0E97-4BB1-BF1D-BCBAE9C25D50}" type="slidenum">
              <a:rPr lang="en-US" smtClean="0"/>
              <a:t>10</a:t>
            </a:fld>
            <a:endParaRPr lang="en-US" dirty="0"/>
          </a:p>
        </p:txBody>
      </p:sp>
    </p:spTree>
    <p:extLst>
      <p:ext uri="{BB962C8B-B14F-4D97-AF65-F5344CB8AC3E}">
        <p14:creationId xmlns:p14="http://schemas.microsoft.com/office/powerpoint/2010/main" val="3162266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0EE85DB6-03B2-4C4B-BACF-2F6340747057}"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12/9/2025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a:xfrm>
            <a:off x="11664396" y="6356350"/>
            <a:ext cx="40925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02BAE1-D57F-41CC-A6C7-4DD710F4FB32}"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60124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ED0DE1D-3D04-47FC-8EB3-924E63ADABF3}"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12/9/2025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02BAE1-D57F-41CC-A6C7-4DD710F4FB32}"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9362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4087744-775C-42F6-9125-E03819A64763}"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12/9/2025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02BAE1-D57F-41CC-A6C7-4DD710F4FB32}"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3716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20675"/>
            <a:ext cx="10515600" cy="1325563"/>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8300C98-E023-4372-BCA8-CE7E55326C1F}"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12/9/2025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a:xfrm>
            <a:off x="11733179" y="6356349"/>
            <a:ext cx="458821"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02BAE1-D57F-41CC-A6C7-4DD710F4FB32}"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78735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3D083E9-70DA-4618-AC74-CD315AC2CD75}"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12/9/2025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02BAE1-D57F-41CC-A6C7-4DD710F4FB32}"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29214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84832FE-2A68-4D28-AC4B-AE001142262D}"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12/9/2025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02BAE1-D57F-41CC-A6C7-4DD710F4FB32}"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2403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4812DCC-7382-48EE-BD0E-AAFA5F2ACBCB}"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12/9/2025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02BAE1-D57F-41CC-A6C7-4DD710F4FB32}"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98304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64180BC-3D90-4BE1-BDAD-5E4E3E2DA5E7}"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12/9/2025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a:xfrm>
            <a:off x="11808542" y="6356350"/>
            <a:ext cx="383458" cy="501650"/>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02BAE1-D57F-41CC-A6C7-4DD710F4FB32}"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58910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581D177-8ACE-4100-AEDE-8EA1C350CB79}"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12/9/2025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a:xfrm>
            <a:off x="11605098" y="6356349"/>
            <a:ext cx="458821"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02BAE1-D57F-41CC-A6C7-4DD710F4FB32}"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0775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0D6AB68-56EE-42BB-87F2-5C18B6F1A1E0}"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12/9/2025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02BAE1-D57F-41CC-A6C7-4DD710F4FB32}"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68248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5BC68D2D-0D92-40ED-BE71-FF61F587004C}"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12/9/2025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02BAE1-D57F-41CC-A6C7-4DD710F4FB32}"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91844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2067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4E1F3B0E-51A8-46B7-8A3D-9EA213DD9909}"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12/9/2025</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11686161" y="6355702"/>
            <a:ext cx="395593"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7502BAE1-D57F-41CC-A6C7-4DD710F4FB32}"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pic>
        <p:nvPicPr>
          <p:cNvPr id="7" name="4080CD62-9021-4753-AFCE-3A52C413D9C2">
            <a:extLst>
              <a:ext uri="{FF2B5EF4-FFF2-40B4-BE49-F238E27FC236}">
                <a16:creationId xmlns:a16="http://schemas.microsoft.com/office/drawing/2014/main" id="{2322EEA6-15BA-47E5-ABCA-89066BC09578}"/>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tretch>
            <a:fillRect/>
          </a:stretch>
        </p:blipFill>
        <p:spPr bwMode="auto">
          <a:xfrm>
            <a:off x="10937941" y="6295985"/>
            <a:ext cx="669589" cy="3839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A5DBA0DF-744F-40EA-B40F-FF9400D5A126}"/>
              </a:ext>
            </a:extLst>
          </p:cNvPr>
          <p:cNvSpPr/>
          <p:nvPr userDrawn="1"/>
        </p:nvSpPr>
        <p:spPr>
          <a:xfrm>
            <a:off x="527604" y="223736"/>
            <a:ext cx="11136792" cy="198219"/>
          </a:xfrm>
          <a:prstGeom prst="rect">
            <a:avLst/>
          </a:prstGeom>
          <a:solidFill>
            <a:schemeClr val="accent1">
              <a:lumMod val="50000"/>
            </a:schemeClr>
          </a:solidFill>
        </p:spPr>
        <p:style>
          <a:lnRef idx="0">
            <a:schemeClr val="accent5"/>
          </a:lnRef>
          <a:fillRef idx="3">
            <a:schemeClr val="accent5"/>
          </a:fillRef>
          <a:effectRef idx="3">
            <a:schemeClr val="accent5"/>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F2B31B9E-B2B7-4008-A07C-DAE258BB5C95}"/>
              </a:ext>
            </a:extLst>
          </p:cNvPr>
          <p:cNvSpPr/>
          <p:nvPr userDrawn="1"/>
        </p:nvSpPr>
        <p:spPr>
          <a:xfrm>
            <a:off x="527604" y="421955"/>
            <a:ext cx="11136792" cy="20061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645711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sz="4400" kern="1200">
          <a:solidFill>
            <a:srgbClr val="1F4E76"/>
          </a:solidFill>
          <a:latin typeface="Gill sans"/>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1F4E76"/>
          </a:solidFill>
          <a:latin typeface="Gill sans"/>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1F4E76"/>
          </a:solidFill>
          <a:latin typeface="Gill sans"/>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F4E76"/>
          </a:solidFill>
          <a:latin typeface="Gill sans"/>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1F4E76"/>
          </a:solidFill>
          <a:latin typeface="Gill sans"/>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1F4E76"/>
          </a:solidFill>
          <a:latin typeface="Gill sans"/>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1.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1.xml"/><Relationship Id="rId1" Type="http://schemas.openxmlformats.org/officeDocument/2006/relationships/tags" Target="../tags/tag13.xml"/><Relationship Id="rId4" Type="http://schemas.openxmlformats.org/officeDocument/2006/relationships/image" Target="../media/image4.jp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1.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1.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1.xml"/><Relationship Id="rId1" Type="http://schemas.openxmlformats.org/officeDocument/2006/relationships/tags" Target="../tags/tag17.xml"/><Relationship Id="rId4" Type="http://schemas.openxmlformats.org/officeDocument/2006/relationships/hyperlink" Target="https://www.irs.gov/forms-pubs/about-form-ss-8"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slideLayout" Target="../slideLayouts/slideLayout6.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1.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1.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slideLayout" Target="../slideLayouts/slideLayout6.xml"/><Relationship Id="rId1" Type="http://schemas.openxmlformats.org/officeDocument/2006/relationships/tags" Target="../tags/tag22.xml"/><Relationship Id="rId5" Type="http://schemas.openxmlformats.org/officeDocument/2006/relationships/image" Target="../media/image8.png"/><Relationship Id="rId4" Type="http://schemas.openxmlformats.org/officeDocument/2006/relationships/image" Target="../media/image7.jpg"/></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1.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xml"/><Relationship Id="rId1" Type="http://schemas.openxmlformats.org/officeDocument/2006/relationships/tags" Target="../tags/tag24.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1.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1.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slideLayout" Target="../slideLayouts/slideLayout6.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1.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1.xml"/><Relationship Id="rId1" Type="http://schemas.openxmlformats.org/officeDocument/2006/relationships/tags" Target="../tags/tag3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xml"/><Relationship Id="rId1" Type="http://schemas.openxmlformats.org/officeDocument/2006/relationships/tags" Target="../tags/tag33.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1.xml"/><Relationship Id="rId1" Type="http://schemas.openxmlformats.org/officeDocument/2006/relationships/tags" Target="../tags/tag34.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1.xml"/><Relationship Id="rId1" Type="http://schemas.openxmlformats.org/officeDocument/2006/relationships/tags" Target="../tags/tag35.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xml"/><Relationship Id="rId1" Type="http://schemas.openxmlformats.org/officeDocument/2006/relationships/tags" Target="../tags/tag36.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xml"/><Relationship Id="rId1" Type="http://schemas.openxmlformats.org/officeDocument/2006/relationships/tags" Target="../tags/tag37.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1.xml"/><Relationship Id="rId1" Type="http://schemas.openxmlformats.org/officeDocument/2006/relationships/tags" Target="../tags/tag38.xml"/><Relationship Id="rId4" Type="http://schemas.openxmlformats.org/officeDocument/2006/relationships/image" Target="../media/image10.jpg"/></Relationships>
</file>

<file path=ppt/slides/_rels/slide38.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1.xml"/><Relationship Id="rId1" Type="http://schemas.openxmlformats.org/officeDocument/2006/relationships/tags" Target="../tags/tag39.xml"/><Relationship Id="rId5" Type="http://schemas.openxmlformats.org/officeDocument/2006/relationships/hyperlink" Target="mailto:EthanCarter@taud.org" TargetMode="External"/><Relationship Id="rId4" Type="http://schemas.openxmlformats.org/officeDocument/2006/relationships/hyperlink" Target="mailto:Melaniesain@taud.org"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40929"/>
            <a:ext cx="9220200" cy="3830840"/>
          </a:xfrm>
        </p:spPr>
        <p:txBody>
          <a:bodyPr>
            <a:normAutofit fontScale="90000"/>
          </a:bodyPr>
          <a:lstStyle/>
          <a:p>
            <a:br>
              <a:rPr lang="en-US" sz="3600" b="1" dirty="0">
                <a:solidFill>
                  <a:schemeClr val="accent1">
                    <a:lumMod val="50000"/>
                  </a:schemeClr>
                </a:solidFill>
              </a:rPr>
            </a:br>
            <a:br>
              <a:rPr lang="en-US" sz="3600" b="1" dirty="0">
                <a:solidFill>
                  <a:schemeClr val="accent1">
                    <a:lumMod val="50000"/>
                  </a:schemeClr>
                </a:solidFill>
              </a:rPr>
            </a:br>
            <a:br>
              <a:rPr lang="en-US" sz="3600" b="1" dirty="0">
                <a:solidFill>
                  <a:schemeClr val="accent1">
                    <a:lumMod val="50000"/>
                  </a:schemeClr>
                </a:solidFill>
              </a:rPr>
            </a:br>
            <a:br>
              <a:rPr lang="en-US" sz="3600" b="1" dirty="0">
                <a:solidFill>
                  <a:schemeClr val="accent1">
                    <a:lumMod val="50000"/>
                  </a:schemeClr>
                </a:solidFill>
              </a:rPr>
            </a:br>
            <a:br>
              <a:rPr lang="en-US" sz="3600" b="1" dirty="0">
                <a:solidFill>
                  <a:schemeClr val="accent1">
                    <a:lumMod val="50000"/>
                  </a:schemeClr>
                </a:solidFill>
              </a:rPr>
            </a:br>
            <a:br>
              <a:rPr lang="en-US" sz="3600" b="1" dirty="0">
                <a:solidFill>
                  <a:schemeClr val="accent1">
                    <a:lumMod val="50000"/>
                  </a:schemeClr>
                </a:solidFill>
              </a:rPr>
            </a:br>
            <a:br>
              <a:rPr lang="en-US" sz="3600" b="1" dirty="0">
                <a:solidFill>
                  <a:schemeClr val="accent1">
                    <a:lumMod val="50000"/>
                  </a:schemeClr>
                </a:solidFill>
              </a:rPr>
            </a:br>
            <a:r>
              <a:rPr lang="en-US" sz="4900" dirty="0">
                <a:latin typeface="Times New Roman" panose="02020603050405020304" pitchFamily="18" charset="0"/>
                <a:cs typeface="Times New Roman" panose="02020603050405020304" pitchFamily="18" charset="0"/>
              </a:rPr>
              <a:t>IRS Designations: Distinguishing Between W-2 and 1099’s</a:t>
            </a:r>
            <a:br>
              <a:rPr lang="en-US" sz="4900" dirty="0">
                <a:latin typeface="Times New Roman" panose="02020603050405020304" pitchFamily="18" charset="0"/>
                <a:cs typeface="Times New Roman" panose="02020603050405020304" pitchFamily="18" charset="0"/>
              </a:rPr>
            </a:br>
            <a:br>
              <a:rPr lang="en-US" sz="4900" b="1" dirty="0">
                <a:solidFill>
                  <a:schemeClr val="accent1">
                    <a:lumMod val="50000"/>
                  </a:schemeClr>
                </a:solidFill>
                <a:latin typeface="Times New Roman" panose="02020603050405020304" pitchFamily="18" charset="0"/>
                <a:cs typeface="Times New Roman" panose="02020603050405020304" pitchFamily="18" charset="0"/>
              </a:rPr>
            </a:br>
            <a:r>
              <a:rPr lang="en-US" sz="3600" b="1" i="1" dirty="0">
                <a:solidFill>
                  <a:schemeClr val="accent1">
                    <a:lumMod val="50000"/>
                  </a:schemeClr>
                </a:solidFill>
                <a:latin typeface="Times New Roman" panose="02020603050405020304" pitchFamily="18" charset="0"/>
                <a:cs typeface="Times New Roman" panose="02020603050405020304" pitchFamily="18" charset="0"/>
              </a:rPr>
              <a:t> Mastering the Puzzle</a:t>
            </a:r>
            <a:br>
              <a:rPr lang="en-US" sz="3600" b="1" i="1" dirty="0">
                <a:solidFill>
                  <a:schemeClr val="accent1">
                    <a:lumMod val="50000"/>
                  </a:schemeClr>
                </a:solidFill>
                <a:latin typeface="Times New Roman" panose="02020603050405020304" pitchFamily="18" charset="0"/>
                <a:cs typeface="Times New Roman" panose="02020603050405020304" pitchFamily="18" charset="0"/>
              </a:rPr>
            </a:br>
            <a:br>
              <a:rPr lang="en-US" sz="3600" b="1" i="1" dirty="0">
                <a:solidFill>
                  <a:schemeClr val="accent1">
                    <a:lumMod val="50000"/>
                  </a:schemeClr>
                </a:solidFill>
              </a:rPr>
            </a:br>
            <a:endParaRPr lang="en-US" b="1" i="1" dirty="0">
              <a:solidFill>
                <a:schemeClr val="accent1">
                  <a:lumMod val="50000"/>
                </a:schemeClr>
              </a:solidFill>
              <a:latin typeface="Gill sans"/>
            </a:endParaRPr>
          </a:p>
        </p:txBody>
      </p:sp>
      <p:sp>
        <p:nvSpPr>
          <p:cNvPr id="3" name="Subtitle 2"/>
          <p:cNvSpPr>
            <a:spLocks noGrp="1"/>
          </p:cNvSpPr>
          <p:nvPr>
            <p:ph type="subTitle" idx="1"/>
          </p:nvPr>
        </p:nvSpPr>
        <p:spPr>
          <a:xfrm>
            <a:off x="1524000" y="4485939"/>
            <a:ext cx="9144000" cy="2003805"/>
          </a:xfrm>
        </p:spPr>
        <p:txBody>
          <a:bodyPr>
            <a:normAutofit lnSpcReduction="10000"/>
          </a:bodyPr>
          <a:lstStyle/>
          <a:p>
            <a:pPr lvl="0"/>
            <a:endParaRPr lang="en-US" dirty="0">
              <a:solidFill>
                <a:srgbClr val="5B9BD5">
                  <a:lumMod val="50000"/>
                </a:srgbClr>
              </a:solidFill>
              <a:latin typeface="Gill sans"/>
            </a:endParaRPr>
          </a:p>
          <a:p>
            <a:pPr lvl="0"/>
            <a:r>
              <a:rPr lang="en-US" dirty="0">
                <a:solidFill>
                  <a:srgbClr val="5B9BD5">
                    <a:lumMod val="50000"/>
                  </a:srgbClr>
                </a:solidFill>
                <a:latin typeface="Times New Roman" panose="02020603050405020304" pitchFamily="18" charset="0"/>
                <a:cs typeface="Times New Roman" panose="02020603050405020304" pitchFamily="18" charset="0"/>
              </a:rPr>
              <a:t>Melanie Sain- Accounting Specialist</a:t>
            </a:r>
          </a:p>
          <a:p>
            <a:pPr lvl="0"/>
            <a:r>
              <a:rPr lang="en-US" dirty="0">
                <a:solidFill>
                  <a:srgbClr val="5B9BD5">
                    <a:lumMod val="50000"/>
                  </a:srgbClr>
                </a:solidFill>
                <a:latin typeface="Times New Roman" panose="02020603050405020304" pitchFamily="18" charset="0"/>
                <a:cs typeface="Times New Roman" panose="02020603050405020304" pitchFamily="18" charset="0"/>
              </a:rPr>
              <a:t>Ethan Carter– Program Specialist</a:t>
            </a:r>
          </a:p>
          <a:p>
            <a:pPr lvl="0"/>
            <a:endParaRPr lang="en-US" dirty="0">
              <a:solidFill>
                <a:prstClr val="black"/>
              </a:solidFill>
              <a:latin typeface="Times New Roman" panose="02020603050405020304" pitchFamily="18" charset="0"/>
              <a:cs typeface="Times New Roman" panose="02020603050405020304" pitchFamily="18" charset="0"/>
            </a:endParaRPr>
          </a:p>
          <a:p>
            <a:pPr lvl="0"/>
            <a:r>
              <a:rPr lang="en-US" sz="1600" dirty="0">
                <a:solidFill>
                  <a:srgbClr val="5B9BD5">
                    <a:lumMod val="50000"/>
                  </a:srgbClr>
                </a:solidFill>
                <a:latin typeface="Gill sans"/>
              </a:rPr>
              <a:t>©2025. Tennessee Association of Utility Districts</a:t>
            </a:r>
          </a:p>
          <a:p>
            <a:endParaRPr lang="en-US" sz="1600" dirty="0">
              <a:latin typeface="Garamond" panose="02020404030301010803" pitchFamily="18" charset="0"/>
            </a:endParaRPr>
          </a:p>
          <a:p>
            <a:endParaRPr lang="en-US" sz="2800" dirty="0">
              <a:latin typeface="Garamond" panose="02020404030301010803" pitchFamily="18" charset="0"/>
            </a:endParaRPr>
          </a:p>
        </p:txBody>
      </p:sp>
      <p:sp>
        <p:nvSpPr>
          <p:cNvPr id="4" name="Slide Number Placeholder 3"/>
          <p:cNvSpPr>
            <a:spLocks noGrp="1"/>
          </p:cNvSpPr>
          <p:nvPr>
            <p:ph type="sldNum" sz="quarter" idx="12"/>
          </p:nvPr>
        </p:nvSpPr>
        <p:spPr/>
        <p:txBody>
          <a:bodyPr/>
          <a:lstStyle/>
          <a:p>
            <a:fld id="{7502BAE1-D57F-41CC-A6C7-4DD710F4FB32}" type="slidenum">
              <a:rPr lang="en-US" smtClean="0"/>
              <a:t>1</a:t>
            </a:fld>
            <a:endParaRPr lang="en-US" dirty="0"/>
          </a:p>
        </p:txBody>
      </p:sp>
      <p:sp>
        <p:nvSpPr>
          <p:cNvPr id="6" name="Rectangle 5">
            <a:extLst>
              <a:ext uri="{FF2B5EF4-FFF2-40B4-BE49-F238E27FC236}">
                <a16:creationId xmlns:a16="http://schemas.microsoft.com/office/drawing/2014/main" id="{3D8B3D74-D608-461D-A261-666576AA17CC}"/>
              </a:ext>
            </a:extLst>
          </p:cNvPr>
          <p:cNvSpPr/>
          <p:nvPr/>
        </p:nvSpPr>
        <p:spPr>
          <a:xfrm>
            <a:off x="527604" y="240929"/>
            <a:ext cx="11136792" cy="226142"/>
          </a:xfrm>
          <a:prstGeom prst="rect">
            <a:avLst/>
          </a:prstGeom>
          <a:solidFill>
            <a:schemeClr val="accent1">
              <a:lumMod val="50000"/>
            </a:schemeClr>
          </a:solidFill>
        </p:spPr>
        <p:style>
          <a:lnRef idx="0">
            <a:schemeClr val="accent5"/>
          </a:lnRef>
          <a:fillRef idx="3">
            <a:schemeClr val="accent5"/>
          </a:fillRef>
          <a:effectRef idx="3">
            <a:schemeClr val="accent5"/>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083732AF-F27C-4E1A-82A5-36125F940AB6}"/>
              </a:ext>
            </a:extLst>
          </p:cNvPr>
          <p:cNvSpPr/>
          <p:nvPr/>
        </p:nvSpPr>
        <p:spPr>
          <a:xfrm>
            <a:off x="527604" y="421955"/>
            <a:ext cx="11136792" cy="19664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dirty="0"/>
          </a:p>
        </p:txBody>
      </p:sp>
      <p:pic>
        <p:nvPicPr>
          <p:cNvPr id="8" name="Picture 7" descr="A close-up of a puzzle&#10;&#10;AI-generated content may be incorrect.">
            <a:extLst>
              <a:ext uri="{FF2B5EF4-FFF2-40B4-BE49-F238E27FC236}">
                <a16:creationId xmlns:a16="http://schemas.microsoft.com/office/drawing/2014/main" id="{A7C1DFEB-353B-F4C7-E966-C196BF54703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75577" y="3166895"/>
            <a:ext cx="3640845" cy="1323637"/>
          </a:xfrm>
          <a:prstGeom prst="rect">
            <a:avLst/>
          </a:prstGeom>
        </p:spPr>
      </p:pic>
    </p:spTree>
    <p:custDataLst>
      <p:tags r:id="rId1"/>
    </p:custDataLst>
    <p:extLst>
      <p:ext uri="{BB962C8B-B14F-4D97-AF65-F5344CB8AC3E}">
        <p14:creationId xmlns:p14="http://schemas.microsoft.com/office/powerpoint/2010/main" val="924104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94473-92A8-D71C-7652-5E09471917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952CA6-FEFC-BB8E-00A1-F5616ED9BB61}"/>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Financial Control</a:t>
            </a:r>
          </a:p>
        </p:txBody>
      </p:sp>
      <p:sp>
        <p:nvSpPr>
          <p:cNvPr id="3" name="Subtitle 2">
            <a:extLst>
              <a:ext uri="{FF2B5EF4-FFF2-40B4-BE49-F238E27FC236}">
                <a16:creationId xmlns:a16="http://schemas.microsoft.com/office/drawing/2014/main" id="{5BBE9DF8-34D0-A632-48FD-D98D08FB50D1}"/>
              </a:ext>
            </a:extLst>
          </p:cNvPr>
          <p:cNvSpPr>
            <a:spLocks noGrp="1"/>
          </p:cNvSpPr>
          <p:nvPr>
            <p:ph type="subTitle" idx="1"/>
          </p:nvPr>
        </p:nvSpPr>
        <p:spPr>
          <a:xfrm>
            <a:off x="599205" y="2377440"/>
            <a:ext cx="11093715" cy="4161471"/>
          </a:xfrm>
        </p:spPr>
        <p:txBody>
          <a:bodyPr>
            <a:normAutofit/>
          </a:bodyPr>
          <a:lstStyle/>
          <a:p>
            <a:pPr algn="l"/>
            <a:endParaRPr lang="en-US" dirty="0">
              <a:latin typeface="Times New Roman" panose="02020603050405020304" pitchFamily="18" charset="0"/>
              <a:cs typeface="Times New Roman" panose="02020603050405020304" pitchFamily="18" charset="0"/>
            </a:endParaRPr>
          </a:p>
          <a:p>
            <a:pPr algn="l"/>
            <a:r>
              <a:rPr lang="en-US" dirty="0">
                <a:latin typeface="Times New Roman" panose="02020603050405020304" pitchFamily="18" charset="0"/>
                <a:cs typeface="Times New Roman" panose="02020603050405020304" pitchFamily="18" charset="0"/>
              </a:rPr>
              <a:t>Financial control refers to facts that show whether the company has the right to control the economic aspects of the worker’s job.</a:t>
            </a:r>
          </a:p>
          <a:p>
            <a:pPr algn="l"/>
            <a:r>
              <a:rPr lang="en-US" dirty="0">
                <a:latin typeface="Times New Roman" panose="02020603050405020304" pitchFamily="18" charset="0"/>
                <a:cs typeface="Times New Roman" panose="02020603050405020304" pitchFamily="18" charset="0"/>
              </a:rPr>
              <a:t>The financial control factors fall into the categories of:</a:t>
            </a:r>
          </a:p>
          <a:p>
            <a:pPr marL="342900" indent="-342900" algn="l">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Significant investment</a:t>
            </a:r>
          </a:p>
          <a:p>
            <a:pPr marL="342900" indent="-342900" algn="l">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Unreimbursed expenses</a:t>
            </a:r>
          </a:p>
          <a:p>
            <a:pPr marL="342900" indent="-342900" algn="l">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Opportunity for profit or loss</a:t>
            </a:r>
          </a:p>
          <a:p>
            <a:pPr marL="342900" indent="-342900" algn="l">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Services available to the market</a:t>
            </a:r>
          </a:p>
          <a:p>
            <a:pPr marL="342900" indent="-342900" algn="l">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Method of payment</a:t>
            </a: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D6D58B79-AAAA-57E3-4C32-C60CC63F8C97}"/>
              </a:ext>
            </a:extLst>
          </p:cNvPr>
          <p:cNvSpPr>
            <a:spLocks noGrp="1"/>
          </p:cNvSpPr>
          <p:nvPr>
            <p:ph type="sldNum" sz="quarter" idx="12"/>
          </p:nvPr>
        </p:nvSpPr>
        <p:spPr/>
        <p:txBody>
          <a:bodyPr/>
          <a:lstStyle/>
          <a:p>
            <a:fld id="{7502BAE1-D57F-41CC-A6C7-4DD710F4FB32}" type="slidenum">
              <a:rPr lang="en-US" smtClean="0"/>
              <a:t>10</a:t>
            </a:fld>
            <a:endParaRPr lang="en-US" dirty="0"/>
          </a:p>
        </p:txBody>
      </p:sp>
    </p:spTree>
    <p:custDataLst>
      <p:tags r:id="rId1"/>
    </p:custDataLst>
    <p:extLst>
      <p:ext uri="{BB962C8B-B14F-4D97-AF65-F5344CB8AC3E}">
        <p14:creationId xmlns:p14="http://schemas.microsoft.com/office/powerpoint/2010/main" val="343584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B05D5C-5CC3-319C-4012-10745B9C03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D220D9-2EEE-233F-7983-E2D7D6483AF7}"/>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Type of Relationship</a:t>
            </a:r>
          </a:p>
        </p:txBody>
      </p:sp>
      <p:sp>
        <p:nvSpPr>
          <p:cNvPr id="3" name="Subtitle 2">
            <a:extLst>
              <a:ext uri="{FF2B5EF4-FFF2-40B4-BE49-F238E27FC236}">
                <a16:creationId xmlns:a16="http://schemas.microsoft.com/office/drawing/2014/main" id="{1A346096-C759-5E78-A96D-828B0B5B7B97}"/>
              </a:ext>
            </a:extLst>
          </p:cNvPr>
          <p:cNvSpPr>
            <a:spLocks noGrp="1"/>
          </p:cNvSpPr>
          <p:nvPr>
            <p:ph type="subTitle" idx="1"/>
          </p:nvPr>
        </p:nvSpPr>
        <p:spPr>
          <a:xfrm>
            <a:off x="599205" y="2377440"/>
            <a:ext cx="11093715" cy="4161471"/>
          </a:xfrm>
        </p:spPr>
        <p:txBody>
          <a:bodyPr>
            <a:normAutofit/>
          </a:bodyPr>
          <a:lstStyle/>
          <a:p>
            <a:pPr algn="l"/>
            <a:endParaRPr lang="en-US" dirty="0">
              <a:latin typeface="Times New Roman" panose="02020603050405020304" pitchFamily="18" charset="0"/>
              <a:cs typeface="Times New Roman" panose="02020603050405020304" pitchFamily="18" charset="0"/>
            </a:endParaRPr>
          </a:p>
          <a:p>
            <a:pPr algn="l"/>
            <a:r>
              <a:rPr lang="en-US" dirty="0">
                <a:latin typeface="Times New Roman" panose="02020603050405020304" pitchFamily="18" charset="0"/>
                <a:cs typeface="Times New Roman" panose="02020603050405020304" pitchFamily="18" charset="0"/>
              </a:rPr>
              <a:t>Type of relationship refers to facts that show how the worker and company perceive their relationship to each other.</a:t>
            </a:r>
          </a:p>
          <a:p>
            <a:pPr algn="l"/>
            <a:r>
              <a:rPr lang="en-US" dirty="0">
                <a:latin typeface="Times New Roman" panose="02020603050405020304" pitchFamily="18" charset="0"/>
                <a:cs typeface="Times New Roman" panose="02020603050405020304" pitchFamily="18" charset="0"/>
              </a:rPr>
              <a:t>The factors, for the type of relationship between two parties, generally fall into the categories of:</a:t>
            </a:r>
          </a:p>
          <a:p>
            <a:pPr marL="342900" indent="-342900" algn="l">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Written contracts</a:t>
            </a:r>
          </a:p>
          <a:p>
            <a:pPr marL="342900" indent="-342900" algn="l">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Employee benefits</a:t>
            </a:r>
          </a:p>
          <a:p>
            <a:pPr marL="342900" indent="-342900" algn="l">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Permanency of the relationship</a:t>
            </a:r>
          </a:p>
          <a:p>
            <a:pPr marL="342900" indent="-342900" algn="l">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Services provided as key activity of the business</a:t>
            </a: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018F496D-96EB-D258-140D-75DF324664EA}"/>
              </a:ext>
            </a:extLst>
          </p:cNvPr>
          <p:cNvSpPr>
            <a:spLocks noGrp="1"/>
          </p:cNvSpPr>
          <p:nvPr>
            <p:ph type="sldNum" sz="quarter" idx="12"/>
          </p:nvPr>
        </p:nvSpPr>
        <p:spPr/>
        <p:txBody>
          <a:bodyPr/>
          <a:lstStyle/>
          <a:p>
            <a:fld id="{7502BAE1-D57F-41CC-A6C7-4DD710F4FB32}" type="slidenum">
              <a:rPr lang="en-US" smtClean="0"/>
              <a:t>11</a:t>
            </a:fld>
            <a:endParaRPr lang="en-US" dirty="0"/>
          </a:p>
        </p:txBody>
      </p:sp>
    </p:spTree>
    <p:custDataLst>
      <p:tags r:id="rId1"/>
    </p:custDataLst>
    <p:extLst>
      <p:ext uri="{BB962C8B-B14F-4D97-AF65-F5344CB8AC3E}">
        <p14:creationId xmlns:p14="http://schemas.microsoft.com/office/powerpoint/2010/main" val="2340508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41794-5544-93AF-D245-87D9F7ECF2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A111B2-268F-E724-149A-031636551D08}"/>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The Remote Worker</a:t>
            </a:r>
          </a:p>
        </p:txBody>
      </p:sp>
      <p:sp>
        <p:nvSpPr>
          <p:cNvPr id="3" name="Subtitle 2">
            <a:extLst>
              <a:ext uri="{FF2B5EF4-FFF2-40B4-BE49-F238E27FC236}">
                <a16:creationId xmlns:a16="http://schemas.microsoft.com/office/drawing/2014/main" id="{A7DCFF7D-BC9C-D419-BA09-CF8283BAC103}"/>
              </a:ext>
            </a:extLst>
          </p:cNvPr>
          <p:cNvSpPr>
            <a:spLocks noGrp="1"/>
          </p:cNvSpPr>
          <p:nvPr>
            <p:ph type="subTitle" idx="1"/>
          </p:nvPr>
        </p:nvSpPr>
        <p:spPr>
          <a:xfrm>
            <a:off x="387217" y="2467929"/>
            <a:ext cx="11093715" cy="4161471"/>
          </a:xfrm>
        </p:spPr>
        <p:txBody>
          <a:bodyPr>
            <a:normAutofit fontScale="40000" lnSpcReduction="20000"/>
          </a:bodyPr>
          <a:lstStyle/>
          <a:p>
            <a:pPr algn="l"/>
            <a:endParaRPr lang="en-US" sz="4400" dirty="0">
              <a:latin typeface="Times New Roman" panose="02020603050405020304" pitchFamily="18" charset="0"/>
              <a:cs typeface="Times New Roman" panose="02020603050405020304" pitchFamily="18" charset="0"/>
            </a:endParaRPr>
          </a:p>
          <a:p>
            <a:pPr algn="l"/>
            <a:endParaRPr lang="en-US" sz="4400" dirty="0">
              <a:latin typeface="Times New Roman" panose="02020603050405020304" pitchFamily="18" charset="0"/>
              <a:cs typeface="Times New Roman" panose="02020603050405020304" pitchFamily="18" charset="0"/>
            </a:endParaRPr>
          </a:p>
          <a:p>
            <a:pPr algn="l"/>
            <a:r>
              <a:rPr lang="en-US" sz="6000" dirty="0">
                <a:latin typeface="Times New Roman" panose="02020603050405020304" pitchFamily="18" charset="0"/>
                <a:cs typeface="Times New Roman" panose="02020603050405020304" pitchFamily="18" charset="0"/>
              </a:rPr>
              <a:t>An individual working remotely, for example, performing services for the Utility from a location other than an office operated by the Utility, is your </a:t>
            </a:r>
            <a:r>
              <a:rPr lang="en-US" sz="6000" i="1" dirty="0">
                <a:latin typeface="Times New Roman" panose="02020603050405020304" pitchFamily="18" charset="0"/>
                <a:cs typeface="Times New Roman" panose="02020603050405020304" pitchFamily="18" charset="0"/>
              </a:rPr>
              <a:t>employee</a:t>
            </a:r>
            <a:r>
              <a:rPr lang="en-US" sz="6000" dirty="0">
                <a:latin typeface="Times New Roman" panose="02020603050405020304" pitchFamily="18" charset="0"/>
                <a:cs typeface="Times New Roman" panose="02020603050405020304" pitchFamily="18" charset="0"/>
              </a:rPr>
              <a:t>, </a:t>
            </a:r>
            <a:r>
              <a:rPr lang="en-US" sz="6000" u="sng" dirty="0">
                <a:latin typeface="Times New Roman" panose="02020603050405020304" pitchFamily="18" charset="0"/>
                <a:cs typeface="Times New Roman" panose="02020603050405020304" pitchFamily="18" charset="0"/>
              </a:rPr>
              <a:t>if you can control what will be done and how it will be done</a:t>
            </a:r>
            <a:r>
              <a:rPr lang="en-US" sz="6000" dirty="0">
                <a:latin typeface="Times New Roman" panose="02020603050405020304" pitchFamily="18" charset="0"/>
                <a:cs typeface="Times New Roman" panose="02020603050405020304" pitchFamily="18" charset="0"/>
              </a:rPr>
              <a:t>. This is so even if the worker can </a:t>
            </a:r>
            <a:r>
              <a:rPr lang="en-US" sz="6000" i="1" dirty="0">
                <a:latin typeface="Times New Roman" panose="02020603050405020304" pitchFamily="18" charset="0"/>
                <a:cs typeface="Times New Roman" panose="02020603050405020304" pitchFamily="18" charset="0"/>
              </a:rPr>
              <a:t>choose</a:t>
            </a:r>
            <a:r>
              <a:rPr lang="en-US" sz="6000" dirty="0">
                <a:latin typeface="Times New Roman" panose="02020603050405020304" pitchFamily="18" charset="0"/>
                <a:cs typeface="Times New Roman" panose="02020603050405020304" pitchFamily="18" charset="0"/>
              </a:rPr>
              <a:t> to work remotely. What matters is that you have the right to control the details of how the services are performed.</a:t>
            </a:r>
          </a:p>
          <a:p>
            <a:pPr algn="l"/>
            <a:endParaRPr lang="en-US" sz="6000" dirty="0">
              <a:latin typeface="Times New Roman" panose="02020603050405020304" pitchFamily="18" charset="0"/>
              <a:cs typeface="Times New Roman" panose="02020603050405020304" pitchFamily="18" charset="0"/>
            </a:endParaRPr>
          </a:p>
          <a:p>
            <a:endParaRPr lang="en-US" sz="6000" dirty="0">
              <a:latin typeface="Times New Roman" panose="02020603050405020304" pitchFamily="18" charset="0"/>
              <a:cs typeface="Times New Roman" panose="02020603050405020304" pitchFamily="18" charset="0"/>
            </a:endParaRPr>
          </a:p>
          <a:p>
            <a:endParaRPr lang="en-US" sz="6000" dirty="0">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574675" indent="-457200" algn="l">
              <a:lnSpc>
                <a:spcPct val="100000"/>
              </a:lnSpc>
              <a:spcBef>
                <a:spcPts val="0"/>
              </a:spcBef>
              <a:buFont typeface="Arial" panose="020B0604020202020204" pitchFamily="34" charset="0"/>
              <a:buChar char="•"/>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3800" dirty="0">
                <a:latin typeface="Times New Roman" panose="02020603050405020304" pitchFamily="18" charset="0"/>
                <a:cs typeface="Times New Roman" panose="02020603050405020304" pitchFamily="18" charset="0"/>
              </a:rPr>
              <a:t> </a:t>
            </a: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B0D6B156-EAC2-189B-C650-30697D0E78F1}"/>
              </a:ext>
            </a:extLst>
          </p:cNvPr>
          <p:cNvSpPr>
            <a:spLocks noGrp="1"/>
          </p:cNvSpPr>
          <p:nvPr>
            <p:ph type="sldNum" sz="quarter" idx="12"/>
          </p:nvPr>
        </p:nvSpPr>
        <p:spPr/>
        <p:txBody>
          <a:bodyPr/>
          <a:lstStyle/>
          <a:p>
            <a:fld id="{7502BAE1-D57F-41CC-A6C7-4DD710F4FB32}" type="slidenum">
              <a:rPr lang="en-US" smtClean="0"/>
              <a:t>12</a:t>
            </a:fld>
            <a:endParaRPr lang="en-US" dirty="0"/>
          </a:p>
        </p:txBody>
      </p:sp>
      <p:pic>
        <p:nvPicPr>
          <p:cNvPr id="6" name="Picture 5" descr="A person sitting at a desk using a computer&#10;&#10;AI-generated content may be incorrect.">
            <a:extLst>
              <a:ext uri="{FF2B5EF4-FFF2-40B4-BE49-F238E27FC236}">
                <a16:creationId xmlns:a16="http://schemas.microsoft.com/office/drawing/2014/main" id="{5A7D11A2-1B8A-57C5-C351-94BCA2503E0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12405" y="4399828"/>
            <a:ext cx="2111122" cy="2139084"/>
          </a:xfrm>
          <a:prstGeom prst="rect">
            <a:avLst/>
          </a:prstGeom>
        </p:spPr>
      </p:pic>
    </p:spTree>
    <p:custDataLst>
      <p:tags r:id="rId1"/>
    </p:custDataLst>
    <p:extLst>
      <p:ext uri="{BB962C8B-B14F-4D97-AF65-F5344CB8AC3E}">
        <p14:creationId xmlns:p14="http://schemas.microsoft.com/office/powerpoint/2010/main" val="8945040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B3E78-307C-02FA-E6B6-DEB484D3A5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40FD2B3-3F25-1A35-1F73-B641BCFD0B1C}"/>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Bottom Line</a:t>
            </a:r>
          </a:p>
        </p:txBody>
      </p:sp>
      <p:sp>
        <p:nvSpPr>
          <p:cNvPr id="3" name="Subtitle 2">
            <a:extLst>
              <a:ext uri="{FF2B5EF4-FFF2-40B4-BE49-F238E27FC236}">
                <a16:creationId xmlns:a16="http://schemas.microsoft.com/office/drawing/2014/main" id="{32605D35-B8A9-A0A1-1DDB-12260418C2CE}"/>
              </a:ext>
            </a:extLst>
          </p:cNvPr>
          <p:cNvSpPr>
            <a:spLocks noGrp="1"/>
          </p:cNvSpPr>
          <p:nvPr>
            <p:ph type="subTitle" idx="1"/>
          </p:nvPr>
        </p:nvSpPr>
        <p:spPr>
          <a:xfrm>
            <a:off x="549142" y="2292083"/>
            <a:ext cx="11093715" cy="4429392"/>
          </a:xfrm>
        </p:spPr>
        <p:txBody>
          <a:bodyPr>
            <a:normAutofit fontScale="25000" lnSpcReduction="20000"/>
          </a:bodyPr>
          <a:lstStyle/>
          <a:p>
            <a:pPr marL="117475" algn="l">
              <a:lnSpc>
                <a:spcPct val="100000"/>
              </a:lnSpc>
              <a:spcBef>
                <a:spcPts val="0"/>
              </a:spcBef>
            </a:pPr>
            <a:r>
              <a:rPr lang="en-US" sz="9600" b="1" dirty="0">
                <a:solidFill>
                  <a:schemeClr val="accent1">
                    <a:lumMod val="50000"/>
                  </a:schemeClr>
                </a:solidFill>
                <a:latin typeface="Times New Roman" panose="02020603050405020304" pitchFamily="18" charset="0"/>
                <a:cs typeface="Times New Roman" panose="02020603050405020304" pitchFamily="18" charset="0"/>
              </a:rPr>
              <a:t>Control is the biggest indicator the IRS will examine if there is an issue – </a:t>
            </a:r>
          </a:p>
          <a:p>
            <a:endParaRPr lang="en-US" sz="9600" b="1" dirty="0">
              <a:latin typeface="Times New Roman" panose="02020603050405020304" pitchFamily="18" charset="0"/>
              <a:cs typeface="Times New Roman" panose="02020603050405020304" pitchFamily="18" charset="0"/>
            </a:endParaRPr>
          </a:p>
          <a:p>
            <a:pPr algn="l"/>
            <a:r>
              <a:rPr lang="en-US" sz="8000" dirty="0">
                <a:latin typeface="Times New Roman" panose="02020603050405020304" pitchFamily="18" charset="0"/>
                <a:cs typeface="Times New Roman" panose="02020603050405020304" pitchFamily="18" charset="0"/>
              </a:rPr>
              <a:t>Some factors may indicate that the worker is an employee, while other factors indicate that the worker is an independent contractor. </a:t>
            </a:r>
          </a:p>
          <a:p>
            <a:pPr algn="l"/>
            <a:endParaRPr lang="en-US" sz="8000" dirty="0">
              <a:latin typeface="Times New Roman" panose="02020603050405020304" pitchFamily="18" charset="0"/>
              <a:cs typeface="Times New Roman" panose="02020603050405020304" pitchFamily="18" charset="0"/>
            </a:endParaRPr>
          </a:p>
          <a:p>
            <a:pPr algn="l"/>
            <a:r>
              <a:rPr lang="en-US" sz="8000" dirty="0">
                <a:latin typeface="Times New Roman" panose="02020603050405020304" pitchFamily="18" charset="0"/>
                <a:cs typeface="Times New Roman" panose="02020603050405020304" pitchFamily="18" charset="0"/>
              </a:rPr>
              <a:t>There is no “magic” or set number of factors that “makes” the worker an employee or an independent contractor and no one factor stands alone in making this determination. </a:t>
            </a:r>
          </a:p>
          <a:p>
            <a:pPr algn="l"/>
            <a:endParaRPr lang="en-US" sz="8000" dirty="0">
              <a:latin typeface="Times New Roman" panose="02020603050405020304" pitchFamily="18" charset="0"/>
              <a:cs typeface="Times New Roman" panose="02020603050405020304" pitchFamily="18" charset="0"/>
            </a:endParaRPr>
          </a:p>
          <a:p>
            <a:pPr algn="l"/>
            <a:r>
              <a:rPr lang="en-US" sz="8000" dirty="0">
                <a:latin typeface="Times New Roman" panose="02020603050405020304" pitchFamily="18" charset="0"/>
                <a:cs typeface="Times New Roman" panose="02020603050405020304" pitchFamily="18" charset="0"/>
              </a:rPr>
              <a:t>Also, factors which are relevant in one situation may not be relevant in another.</a:t>
            </a:r>
          </a:p>
          <a:p>
            <a:pPr algn="l"/>
            <a:endParaRPr lang="en-US" sz="8000" dirty="0">
              <a:latin typeface="Times New Roman" panose="02020603050405020304" pitchFamily="18" charset="0"/>
              <a:cs typeface="Times New Roman" panose="02020603050405020304" pitchFamily="18" charset="0"/>
            </a:endParaRPr>
          </a:p>
          <a:p>
            <a:pPr algn="l"/>
            <a:r>
              <a:rPr lang="en-US" sz="8000" dirty="0">
                <a:latin typeface="Times New Roman" panose="02020603050405020304" pitchFamily="18" charset="0"/>
                <a:cs typeface="Times New Roman" panose="02020603050405020304" pitchFamily="18" charset="0"/>
              </a:rPr>
              <a:t>The </a:t>
            </a:r>
            <a:r>
              <a:rPr lang="en-US" sz="8000" b="1" u="sng" dirty="0">
                <a:latin typeface="Times New Roman" panose="02020603050405020304" pitchFamily="18" charset="0"/>
                <a:cs typeface="Times New Roman" panose="02020603050405020304" pitchFamily="18" charset="0"/>
              </a:rPr>
              <a:t>KEY</a:t>
            </a:r>
            <a:r>
              <a:rPr lang="en-US" sz="8000" dirty="0">
                <a:latin typeface="Times New Roman" panose="02020603050405020304" pitchFamily="18" charset="0"/>
                <a:cs typeface="Times New Roman" panose="02020603050405020304" pitchFamily="18" charset="0"/>
              </a:rPr>
              <a:t> is to look at the entire relationship and consider the extent of the right to direct and control the worker. Finally, document each of the factors used in coming up with the determination.</a:t>
            </a:r>
          </a:p>
          <a:p>
            <a:pPr algn="l"/>
            <a:endParaRPr lang="en-US" sz="9600" dirty="0">
              <a:latin typeface="Times New Roman" panose="02020603050405020304" pitchFamily="18" charset="0"/>
              <a:cs typeface="Times New Roman" panose="02020603050405020304" pitchFamily="18" charset="0"/>
            </a:endParaRPr>
          </a:p>
          <a:p>
            <a:endParaRPr lang="en-US" sz="3800" dirty="0">
              <a:latin typeface="Times New Roman" panose="02020603050405020304" pitchFamily="18" charset="0"/>
              <a:cs typeface="Times New Roman" panose="02020603050405020304" pitchFamily="18" charset="0"/>
            </a:endParaRPr>
          </a:p>
          <a:p>
            <a:endParaRPr lang="en-US" sz="3800" dirty="0">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574675" indent="-457200" algn="l">
              <a:lnSpc>
                <a:spcPct val="100000"/>
              </a:lnSpc>
              <a:spcBef>
                <a:spcPts val="0"/>
              </a:spcBef>
              <a:buFont typeface="Arial" panose="020B0604020202020204" pitchFamily="34" charset="0"/>
              <a:buChar char="•"/>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3800" dirty="0">
                <a:latin typeface="Times New Roman" panose="02020603050405020304" pitchFamily="18" charset="0"/>
                <a:cs typeface="Times New Roman" panose="02020603050405020304" pitchFamily="18" charset="0"/>
              </a:rPr>
              <a:t> </a:t>
            </a: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120DACE8-DE3A-A16B-4211-F5F325281D86}"/>
              </a:ext>
            </a:extLst>
          </p:cNvPr>
          <p:cNvSpPr>
            <a:spLocks noGrp="1"/>
          </p:cNvSpPr>
          <p:nvPr>
            <p:ph type="sldNum" sz="quarter" idx="12"/>
          </p:nvPr>
        </p:nvSpPr>
        <p:spPr/>
        <p:txBody>
          <a:bodyPr/>
          <a:lstStyle/>
          <a:p>
            <a:fld id="{7502BAE1-D57F-41CC-A6C7-4DD710F4FB32}" type="slidenum">
              <a:rPr lang="en-US" smtClean="0"/>
              <a:t>13</a:t>
            </a:fld>
            <a:endParaRPr lang="en-US" dirty="0"/>
          </a:p>
        </p:txBody>
      </p:sp>
    </p:spTree>
    <p:custDataLst>
      <p:tags r:id="rId1"/>
    </p:custDataLst>
    <p:extLst>
      <p:ext uri="{BB962C8B-B14F-4D97-AF65-F5344CB8AC3E}">
        <p14:creationId xmlns:p14="http://schemas.microsoft.com/office/powerpoint/2010/main" val="15554983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D89514-FFA8-FC08-F6DB-4DC25CBC77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9A60FF-53D1-8DFF-615A-E8F55299BD23}"/>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Examples  </a:t>
            </a:r>
          </a:p>
        </p:txBody>
      </p:sp>
      <p:sp>
        <p:nvSpPr>
          <p:cNvPr id="3" name="Subtitle 2">
            <a:extLst>
              <a:ext uri="{FF2B5EF4-FFF2-40B4-BE49-F238E27FC236}">
                <a16:creationId xmlns:a16="http://schemas.microsoft.com/office/drawing/2014/main" id="{55E1B4A7-CBC6-25BC-186D-F385901E9C74}"/>
              </a:ext>
            </a:extLst>
          </p:cNvPr>
          <p:cNvSpPr>
            <a:spLocks noGrp="1"/>
          </p:cNvSpPr>
          <p:nvPr>
            <p:ph type="subTitle" idx="1"/>
          </p:nvPr>
        </p:nvSpPr>
        <p:spPr>
          <a:xfrm>
            <a:off x="775306" y="2486979"/>
            <a:ext cx="11093715" cy="4161471"/>
          </a:xfrm>
        </p:spPr>
        <p:txBody>
          <a:bodyPr>
            <a:normAutofit fontScale="25000" lnSpcReduction="20000"/>
          </a:bodyPr>
          <a:lstStyle/>
          <a:p>
            <a:pPr marL="117475">
              <a:lnSpc>
                <a:spcPct val="100000"/>
              </a:lnSpc>
              <a:spcBef>
                <a:spcPts val="0"/>
              </a:spcBef>
            </a:pPr>
            <a:endParaRPr lang="en-US" sz="9600" b="1" dirty="0">
              <a:solidFill>
                <a:srgbClr val="FF0000"/>
              </a:solidFill>
              <a:latin typeface="Times New Roman" panose="02020603050405020304" pitchFamily="18" charset="0"/>
              <a:cs typeface="Times New Roman" panose="02020603050405020304" pitchFamily="18" charset="0"/>
            </a:endParaRPr>
          </a:p>
          <a:p>
            <a:pPr marL="117475">
              <a:lnSpc>
                <a:spcPct val="100000"/>
              </a:lnSpc>
              <a:spcBef>
                <a:spcPts val="0"/>
              </a:spcBef>
            </a:pPr>
            <a:r>
              <a:rPr lang="en-US" sz="9600" b="1" dirty="0">
                <a:solidFill>
                  <a:srgbClr val="FF0000"/>
                </a:solidFill>
                <a:latin typeface="Times New Roman" panose="02020603050405020304" pitchFamily="18" charset="0"/>
                <a:cs typeface="Times New Roman" panose="02020603050405020304" pitchFamily="18" charset="0"/>
              </a:rPr>
              <a:t>Contractor or Employee?</a:t>
            </a:r>
            <a:endParaRPr lang="en-US" sz="9600" b="1" dirty="0">
              <a:solidFill>
                <a:schemeClr val="tx1"/>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9600" b="1"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9600" b="1"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9600" b="1" dirty="0">
                <a:solidFill>
                  <a:schemeClr val="accent1">
                    <a:lumMod val="50000"/>
                  </a:schemeClr>
                </a:solidFill>
                <a:latin typeface="Times New Roman" panose="02020603050405020304" pitchFamily="18" charset="0"/>
                <a:cs typeface="Times New Roman" panose="02020603050405020304" pitchFamily="18" charset="0"/>
              </a:rPr>
              <a:t>John Doe has come to work at your Utility.  There is no contract.  There is an email that states he will perform landscaping services at the Utility office when the Utility calls him to request services.  John Doe also does work with other companies.  He has his own tools and mowers.  </a:t>
            </a:r>
          </a:p>
          <a:p>
            <a:pPr marL="1489075" indent="-1371600" algn="l">
              <a:lnSpc>
                <a:spcPct val="100000"/>
              </a:lnSpc>
              <a:spcBef>
                <a:spcPts val="0"/>
              </a:spcBef>
              <a:buAutoNum type="arabicPeriod"/>
            </a:pPr>
            <a:endParaRPr lang="en-US" sz="9600" b="1" dirty="0">
              <a:solidFill>
                <a:schemeClr val="accent1">
                  <a:lumMod val="50000"/>
                </a:schemeClr>
              </a:solidFill>
              <a:latin typeface="Times New Roman" panose="02020603050405020304" pitchFamily="18" charset="0"/>
              <a:cs typeface="Times New Roman" panose="02020603050405020304" pitchFamily="18" charset="0"/>
            </a:endParaRPr>
          </a:p>
          <a:p>
            <a:pPr marL="117475">
              <a:lnSpc>
                <a:spcPct val="100000"/>
              </a:lnSpc>
              <a:spcBef>
                <a:spcPts val="0"/>
              </a:spcBef>
            </a:pPr>
            <a:endParaRPr lang="en-US" sz="9600" b="1" dirty="0">
              <a:solidFill>
                <a:srgbClr val="FF0000"/>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9600" dirty="0">
              <a:solidFill>
                <a:schemeClr val="bg1"/>
              </a:solidFill>
              <a:latin typeface="Times New Roman" panose="02020603050405020304" pitchFamily="18" charset="0"/>
              <a:cs typeface="Times New Roman" panose="02020603050405020304" pitchFamily="18" charset="0"/>
            </a:endParaRPr>
          </a:p>
          <a:p>
            <a:pPr algn="l"/>
            <a:endParaRPr lang="en-US" sz="9600" dirty="0">
              <a:latin typeface="Times New Roman" panose="02020603050405020304" pitchFamily="18" charset="0"/>
              <a:cs typeface="Times New Roman" panose="02020603050405020304" pitchFamily="18" charset="0"/>
            </a:endParaRPr>
          </a:p>
          <a:p>
            <a:endParaRPr lang="en-US" sz="3800" dirty="0">
              <a:latin typeface="Times New Roman" panose="02020603050405020304" pitchFamily="18" charset="0"/>
              <a:cs typeface="Times New Roman" panose="02020603050405020304" pitchFamily="18" charset="0"/>
            </a:endParaRPr>
          </a:p>
          <a:p>
            <a:endParaRPr lang="en-US" sz="3800" dirty="0">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574675" indent="-457200" algn="l">
              <a:lnSpc>
                <a:spcPct val="100000"/>
              </a:lnSpc>
              <a:spcBef>
                <a:spcPts val="0"/>
              </a:spcBef>
              <a:buFont typeface="Arial" panose="020B0604020202020204" pitchFamily="34" charset="0"/>
              <a:buChar char="•"/>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3800" dirty="0">
                <a:latin typeface="Times New Roman" panose="02020603050405020304" pitchFamily="18" charset="0"/>
                <a:cs typeface="Times New Roman" panose="02020603050405020304" pitchFamily="18" charset="0"/>
              </a:rPr>
              <a:t> </a:t>
            </a: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029ACE6D-E8C7-871D-9784-96C9DF6945F8}"/>
              </a:ext>
            </a:extLst>
          </p:cNvPr>
          <p:cNvSpPr>
            <a:spLocks noGrp="1"/>
          </p:cNvSpPr>
          <p:nvPr>
            <p:ph type="sldNum" sz="quarter" idx="12"/>
          </p:nvPr>
        </p:nvSpPr>
        <p:spPr/>
        <p:txBody>
          <a:bodyPr/>
          <a:lstStyle/>
          <a:p>
            <a:fld id="{7502BAE1-D57F-41CC-A6C7-4DD710F4FB32}" type="slidenum">
              <a:rPr lang="en-US" smtClean="0"/>
              <a:t>14</a:t>
            </a:fld>
            <a:endParaRPr lang="en-US" dirty="0"/>
          </a:p>
        </p:txBody>
      </p:sp>
    </p:spTree>
    <p:custDataLst>
      <p:tags r:id="rId1"/>
    </p:custDataLst>
    <p:extLst>
      <p:ext uri="{BB962C8B-B14F-4D97-AF65-F5344CB8AC3E}">
        <p14:creationId xmlns:p14="http://schemas.microsoft.com/office/powerpoint/2010/main" val="1082361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2A9C6A-B55A-3877-A20A-3742328BD6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CAADC5-DFE4-9ACD-A247-698DB7BF3E3B}"/>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Examples  </a:t>
            </a:r>
          </a:p>
        </p:txBody>
      </p:sp>
      <p:sp>
        <p:nvSpPr>
          <p:cNvPr id="3" name="Subtitle 2">
            <a:extLst>
              <a:ext uri="{FF2B5EF4-FFF2-40B4-BE49-F238E27FC236}">
                <a16:creationId xmlns:a16="http://schemas.microsoft.com/office/drawing/2014/main" id="{5A22F4BE-4A70-5A16-5090-A5ADFF1A07C2}"/>
              </a:ext>
            </a:extLst>
          </p:cNvPr>
          <p:cNvSpPr>
            <a:spLocks noGrp="1"/>
          </p:cNvSpPr>
          <p:nvPr>
            <p:ph type="subTitle" idx="1"/>
          </p:nvPr>
        </p:nvSpPr>
        <p:spPr>
          <a:xfrm>
            <a:off x="775306" y="2486979"/>
            <a:ext cx="11093715" cy="4161471"/>
          </a:xfrm>
        </p:spPr>
        <p:txBody>
          <a:bodyPr>
            <a:normAutofit fontScale="25000" lnSpcReduction="20000"/>
          </a:bodyPr>
          <a:lstStyle/>
          <a:p>
            <a:pPr marL="117475">
              <a:lnSpc>
                <a:spcPct val="100000"/>
              </a:lnSpc>
              <a:spcBef>
                <a:spcPts val="0"/>
              </a:spcBef>
            </a:pPr>
            <a:endParaRPr lang="en-US" sz="9600" b="1" dirty="0">
              <a:solidFill>
                <a:srgbClr val="FF0000"/>
              </a:solidFill>
              <a:latin typeface="Times New Roman" panose="02020603050405020304" pitchFamily="18" charset="0"/>
              <a:cs typeface="Times New Roman" panose="02020603050405020304" pitchFamily="18" charset="0"/>
            </a:endParaRPr>
          </a:p>
          <a:p>
            <a:pPr marL="117475">
              <a:lnSpc>
                <a:spcPct val="100000"/>
              </a:lnSpc>
              <a:spcBef>
                <a:spcPts val="0"/>
              </a:spcBef>
            </a:pPr>
            <a:r>
              <a:rPr lang="en-US" sz="9600" b="1" dirty="0">
                <a:solidFill>
                  <a:srgbClr val="FF0000"/>
                </a:solidFill>
                <a:latin typeface="Times New Roman" panose="02020603050405020304" pitchFamily="18" charset="0"/>
                <a:cs typeface="Times New Roman" panose="02020603050405020304" pitchFamily="18" charset="0"/>
              </a:rPr>
              <a:t>Contractor or Employee?</a:t>
            </a:r>
            <a:endParaRPr lang="en-US" sz="9600" b="1" dirty="0">
              <a:solidFill>
                <a:schemeClr val="tx1"/>
              </a:solidFill>
              <a:latin typeface="Times New Roman" panose="02020603050405020304" pitchFamily="18" charset="0"/>
              <a:cs typeface="Times New Roman" panose="02020603050405020304" pitchFamily="18" charset="0"/>
            </a:endParaRPr>
          </a:p>
          <a:p>
            <a:pPr marL="117475">
              <a:lnSpc>
                <a:spcPct val="100000"/>
              </a:lnSpc>
              <a:spcBef>
                <a:spcPts val="0"/>
              </a:spcBef>
            </a:pPr>
            <a:endParaRPr lang="en-US" sz="9600" b="1" dirty="0">
              <a:solidFill>
                <a:srgbClr val="FF0000"/>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9600" b="1"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9600" b="1" dirty="0">
                <a:solidFill>
                  <a:schemeClr val="accent1">
                    <a:lumMod val="50000"/>
                  </a:schemeClr>
                </a:solidFill>
                <a:latin typeface="Times New Roman" panose="02020603050405020304" pitchFamily="18" charset="0"/>
                <a:cs typeface="Times New Roman" panose="02020603050405020304" pitchFamily="18" charset="0"/>
              </a:rPr>
              <a:t>Jane Doe has come to work at your Utility.  There is no contract.  There is a verbal commitment to pay $20 per hour for landscaping services at the Utility office.  The Utility requires her to come 3 days per week from 9 – 5 in June, July, August and September.  Jane Doe will use the Utilities tools and mowers.  Jane Doe also does work with other companies.  </a:t>
            </a:r>
            <a:endParaRPr lang="en-US" sz="9600" b="1" dirty="0">
              <a:solidFill>
                <a:srgbClr val="FF0000"/>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9600" dirty="0">
              <a:solidFill>
                <a:schemeClr val="bg1"/>
              </a:solidFill>
              <a:latin typeface="Times New Roman" panose="02020603050405020304" pitchFamily="18" charset="0"/>
              <a:cs typeface="Times New Roman" panose="02020603050405020304" pitchFamily="18" charset="0"/>
            </a:endParaRPr>
          </a:p>
          <a:p>
            <a:pPr algn="l"/>
            <a:endParaRPr lang="en-US" sz="9600" dirty="0">
              <a:latin typeface="Times New Roman" panose="02020603050405020304" pitchFamily="18" charset="0"/>
              <a:cs typeface="Times New Roman" panose="02020603050405020304" pitchFamily="18" charset="0"/>
            </a:endParaRPr>
          </a:p>
          <a:p>
            <a:endParaRPr lang="en-US" sz="3800" dirty="0">
              <a:latin typeface="Times New Roman" panose="02020603050405020304" pitchFamily="18" charset="0"/>
              <a:cs typeface="Times New Roman" panose="02020603050405020304" pitchFamily="18" charset="0"/>
            </a:endParaRPr>
          </a:p>
          <a:p>
            <a:endParaRPr lang="en-US" sz="3800" dirty="0">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574675" indent="-457200" algn="l">
              <a:lnSpc>
                <a:spcPct val="100000"/>
              </a:lnSpc>
              <a:spcBef>
                <a:spcPts val="0"/>
              </a:spcBef>
              <a:buFont typeface="Arial" panose="020B0604020202020204" pitchFamily="34" charset="0"/>
              <a:buChar char="•"/>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3800" dirty="0">
                <a:latin typeface="Times New Roman" panose="02020603050405020304" pitchFamily="18" charset="0"/>
                <a:cs typeface="Times New Roman" panose="02020603050405020304" pitchFamily="18" charset="0"/>
              </a:rPr>
              <a:t> </a:t>
            </a: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49096E07-C6CF-F51D-38FB-BAB08D44D7BB}"/>
              </a:ext>
            </a:extLst>
          </p:cNvPr>
          <p:cNvSpPr>
            <a:spLocks noGrp="1"/>
          </p:cNvSpPr>
          <p:nvPr>
            <p:ph type="sldNum" sz="quarter" idx="12"/>
          </p:nvPr>
        </p:nvSpPr>
        <p:spPr/>
        <p:txBody>
          <a:bodyPr/>
          <a:lstStyle/>
          <a:p>
            <a:fld id="{7502BAE1-D57F-41CC-A6C7-4DD710F4FB32}" type="slidenum">
              <a:rPr lang="en-US" smtClean="0"/>
              <a:t>15</a:t>
            </a:fld>
            <a:endParaRPr lang="en-US" dirty="0"/>
          </a:p>
        </p:txBody>
      </p:sp>
    </p:spTree>
    <p:custDataLst>
      <p:tags r:id="rId1"/>
    </p:custDataLst>
    <p:extLst>
      <p:ext uri="{BB962C8B-B14F-4D97-AF65-F5344CB8AC3E}">
        <p14:creationId xmlns:p14="http://schemas.microsoft.com/office/powerpoint/2010/main" val="3763271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CD3D1-B5E6-DA82-28B1-3F4F7BA4D3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23E16F-2322-0B4E-91C5-1CDA53CEA412}"/>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The IRS Can Help</a:t>
            </a:r>
          </a:p>
        </p:txBody>
      </p:sp>
      <p:sp>
        <p:nvSpPr>
          <p:cNvPr id="3" name="Subtitle 2">
            <a:extLst>
              <a:ext uri="{FF2B5EF4-FFF2-40B4-BE49-F238E27FC236}">
                <a16:creationId xmlns:a16="http://schemas.microsoft.com/office/drawing/2014/main" id="{A946ACFA-A6FE-946F-8ADF-82CC580AF608}"/>
              </a:ext>
            </a:extLst>
          </p:cNvPr>
          <p:cNvSpPr>
            <a:spLocks noGrp="1"/>
          </p:cNvSpPr>
          <p:nvPr>
            <p:ph type="subTitle" idx="1"/>
          </p:nvPr>
        </p:nvSpPr>
        <p:spPr>
          <a:xfrm>
            <a:off x="549142" y="2696529"/>
            <a:ext cx="11093715" cy="4161471"/>
          </a:xfrm>
        </p:spPr>
        <p:txBody>
          <a:bodyPr>
            <a:normAutofit fontScale="25000" lnSpcReduction="20000"/>
          </a:bodyPr>
          <a:lstStyle/>
          <a:p>
            <a:pPr marL="117475" algn="l">
              <a:lnSpc>
                <a:spcPct val="100000"/>
              </a:lnSpc>
              <a:spcBef>
                <a:spcPts val="0"/>
              </a:spcBef>
            </a:pPr>
            <a:endParaRPr lang="en-US" sz="3800" dirty="0">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9600" dirty="0">
                <a:latin typeface="Times New Roman" panose="02020603050405020304" pitchFamily="18" charset="0"/>
                <a:cs typeface="Times New Roman" panose="02020603050405020304" pitchFamily="18" charset="0"/>
              </a:rPr>
              <a:t>If it is still unclear whether a worker is an employee or an independent contractor after reviewing the three categories of evidence, then </a:t>
            </a:r>
            <a:r>
              <a:rPr lang="en-US" sz="9600" u="sng" dirty="0">
                <a:latin typeface="Times New Roman" panose="02020603050405020304" pitchFamily="18" charset="0"/>
                <a:cs typeface="Times New Roman" panose="02020603050405020304" pitchFamily="18" charset="0"/>
                <a:hlinkClick r:id="rId4" tooltip="About Form SS-8, Determination of Worker Status for Purposes of Federal Employment Taxes and Income Tax Withholding"/>
              </a:rPr>
              <a:t>Form SS-8, Determination of Worker Status for Purposes of Federal Employment Taxes and Income Tax Withholding</a:t>
            </a:r>
            <a:r>
              <a:rPr lang="en-US" sz="9600" dirty="0">
                <a:latin typeface="Times New Roman" panose="02020603050405020304" pitchFamily="18" charset="0"/>
                <a:cs typeface="Times New Roman" panose="02020603050405020304" pitchFamily="18" charset="0"/>
              </a:rPr>
              <a:t>, can be filed with the IRS.</a:t>
            </a:r>
          </a:p>
          <a:p>
            <a:pPr marL="117475" algn="l">
              <a:lnSpc>
                <a:spcPct val="100000"/>
              </a:lnSpc>
              <a:spcBef>
                <a:spcPts val="0"/>
              </a:spcBef>
            </a:pPr>
            <a:endParaRPr lang="en-US" sz="9600" dirty="0">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9600" dirty="0">
                <a:latin typeface="Times New Roman" panose="02020603050405020304" pitchFamily="18" charset="0"/>
                <a:cs typeface="Times New Roman" panose="02020603050405020304" pitchFamily="18" charset="0"/>
              </a:rPr>
              <a:t>The form may be filed by either the business or the worker. The IRS will review the facts and circumstances and officially determine the worker’s status.</a:t>
            </a:r>
          </a:p>
          <a:p>
            <a:pPr marL="117475" algn="l">
              <a:lnSpc>
                <a:spcPct val="100000"/>
              </a:lnSpc>
              <a:spcBef>
                <a:spcPts val="0"/>
              </a:spcBef>
            </a:pPr>
            <a:endParaRPr lang="en-US" sz="9600" dirty="0">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4400" dirty="0">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9600" dirty="0">
                <a:latin typeface="Times New Roman" panose="02020603050405020304" pitchFamily="18" charset="0"/>
                <a:cs typeface="Times New Roman" panose="02020603050405020304" pitchFamily="18" charset="0"/>
              </a:rPr>
              <a:t>Be aware that it can take at least six months to get a determination. </a:t>
            </a:r>
            <a:endParaRPr lang="en-US" sz="4400" dirty="0">
              <a:latin typeface="Times New Roman" panose="02020603050405020304" pitchFamily="18" charset="0"/>
              <a:cs typeface="Times New Roman" panose="02020603050405020304" pitchFamily="18" charset="0"/>
            </a:endParaRPr>
          </a:p>
          <a:p>
            <a:endParaRPr lang="en-US" sz="3800" dirty="0">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574675" indent="-457200" algn="l">
              <a:lnSpc>
                <a:spcPct val="100000"/>
              </a:lnSpc>
              <a:spcBef>
                <a:spcPts val="0"/>
              </a:spcBef>
              <a:buFont typeface="Arial" panose="020B0604020202020204" pitchFamily="34" charset="0"/>
              <a:buChar char="•"/>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3800" dirty="0">
                <a:latin typeface="Times New Roman" panose="02020603050405020304" pitchFamily="18" charset="0"/>
                <a:cs typeface="Times New Roman" panose="02020603050405020304" pitchFamily="18" charset="0"/>
              </a:rPr>
              <a:t> </a:t>
            </a: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5F52E686-6ED4-6A2E-34DB-6854BBB4331A}"/>
              </a:ext>
            </a:extLst>
          </p:cNvPr>
          <p:cNvSpPr>
            <a:spLocks noGrp="1"/>
          </p:cNvSpPr>
          <p:nvPr>
            <p:ph type="sldNum" sz="quarter" idx="12"/>
          </p:nvPr>
        </p:nvSpPr>
        <p:spPr/>
        <p:txBody>
          <a:bodyPr/>
          <a:lstStyle/>
          <a:p>
            <a:fld id="{7502BAE1-D57F-41CC-A6C7-4DD710F4FB32}" type="slidenum">
              <a:rPr lang="en-US" smtClean="0"/>
              <a:t>16</a:t>
            </a:fld>
            <a:endParaRPr lang="en-US" dirty="0"/>
          </a:p>
        </p:txBody>
      </p:sp>
    </p:spTree>
    <p:custDataLst>
      <p:tags r:id="rId1"/>
    </p:custDataLst>
    <p:extLst>
      <p:ext uri="{BB962C8B-B14F-4D97-AF65-F5344CB8AC3E}">
        <p14:creationId xmlns:p14="http://schemas.microsoft.com/office/powerpoint/2010/main" val="28347996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A69539-3782-4492-CF58-C14E5AB579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402A0A-A01D-FD13-D977-C5389755C41B}"/>
              </a:ext>
            </a:extLst>
          </p:cNvPr>
          <p:cNvSpPr>
            <a:spLocks noGrp="1"/>
          </p:cNvSpPr>
          <p:nvPr>
            <p:ph type="title"/>
          </p:nvPr>
        </p:nvSpPr>
        <p:spPr>
          <a:xfrm>
            <a:off x="904875" y="815975"/>
            <a:ext cx="10515600" cy="1325563"/>
          </a:xfrm>
        </p:spPr>
        <p:txBody>
          <a:bodyPr>
            <a:normAutofit/>
          </a:bodyPr>
          <a:lstStyle/>
          <a:p>
            <a:pPr algn="ctr"/>
            <a:r>
              <a:rPr lang="en-US" sz="5400" b="1" dirty="0">
                <a:latin typeface="Times New Roman" panose="02020603050405020304" pitchFamily="18" charset="0"/>
                <a:cs typeface="Times New Roman" panose="02020603050405020304" pitchFamily="18" charset="0"/>
              </a:rPr>
              <a:t>Misclassification Consequences</a:t>
            </a:r>
          </a:p>
        </p:txBody>
      </p:sp>
      <p:sp>
        <p:nvSpPr>
          <p:cNvPr id="3" name="Slide Number Placeholder 2">
            <a:extLst>
              <a:ext uri="{FF2B5EF4-FFF2-40B4-BE49-F238E27FC236}">
                <a16:creationId xmlns:a16="http://schemas.microsoft.com/office/drawing/2014/main" id="{DF9CE2C7-D2BE-D6F2-E685-225C0D194FA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02BAE1-D57F-41CC-A6C7-4DD710F4FB32}"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pic>
        <p:nvPicPr>
          <p:cNvPr id="6" name="Picture 5" descr="A yellow post-it note with a paper clip attached to it&#10;&#10;AI-generated content may be incorrect.">
            <a:extLst>
              <a:ext uri="{FF2B5EF4-FFF2-40B4-BE49-F238E27FC236}">
                <a16:creationId xmlns:a16="http://schemas.microsoft.com/office/drawing/2014/main" id="{03C4E59C-3EBE-231C-A1F7-3DDBA6C815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68885" y="2261766"/>
            <a:ext cx="3706239" cy="3528984"/>
          </a:xfrm>
          <a:prstGeom prst="rect">
            <a:avLst/>
          </a:prstGeom>
        </p:spPr>
      </p:pic>
    </p:spTree>
    <p:custDataLst>
      <p:tags r:id="rId1"/>
    </p:custDataLst>
    <p:extLst>
      <p:ext uri="{BB962C8B-B14F-4D97-AF65-F5344CB8AC3E}">
        <p14:creationId xmlns:p14="http://schemas.microsoft.com/office/powerpoint/2010/main" val="9216822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D17887-DCE1-1B69-1FC0-F68DFE49A6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AFD39-0B98-90DA-3136-A3BDF0E51612}"/>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Uh Oh</a:t>
            </a:r>
          </a:p>
        </p:txBody>
      </p:sp>
      <p:sp>
        <p:nvSpPr>
          <p:cNvPr id="3" name="Subtitle 2">
            <a:extLst>
              <a:ext uri="{FF2B5EF4-FFF2-40B4-BE49-F238E27FC236}">
                <a16:creationId xmlns:a16="http://schemas.microsoft.com/office/drawing/2014/main" id="{558B000D-B758-523D-4D2C-AA4FD169D5A9}"/>
              </a:ext>
            </a:extLst>
          </p:cNvPr>
          <p:cNvSpPr>
            <a:spLocks noGrp="1"/>
          </p:cNvSpPr>
          <p:nvPr>
            <p:ph type="subTitle" idx="1"/>
          </p:nvPr>
        </p:nvSpPr>
        <p:spPr>
          <a:xfrm>
            <a:off x="549142" y="2377441"/>
            <a:ext cx="11093715" cy="4161471"/>
          </a:xfrm>
        </p:spPr>
        <p:txBody>
          <a:bodyPr>
            <a:normAutofit fontScale="40000" lnSpcReduction="20000"/>
          </a:bodyPr>
          <a:lstStyle/>
          <a:p>
            <a:pPr marL="117475" algn="l">
              <a:lnSpc>
                <a:spcPct val="100000"/>
              </a:lnSpc>
              <a:spcBef>
                <a:spcPts val="0"/>
              </a:spcBef>
            </a:pPr>
            <a:endParaRPr lang="en-US" sz="3800" dirty="0">
              <a:latin typeface="Times New Roman" panose="02020603050405020304" pitchFamily="18" charset="0"/>
              <a:cs typeface="Times New Roman" panose="02020603050405020304" pitchFamily="18" charset="0"/>
            </a:endParaRPr>
          </a:p>
          <a:p>
            <a:r>
              <a:rPr lang="en-US" sz="6000" dirty="0">
                <a:latin typeface="Times New Roman" panose="02020603050405020304" pitchFamily="18" charset="0"/>
                <a:cs typeface="Times New Roman" panose="02020603050405020304" pitchFamily="18" charset="0"/>
              </a:rPr>
              <a:t>If an independent contractor is misclassified as an employee, this is not really an issue for the employer.</a:t>
            </a:r>
          </a:p>
          <a:p>
            <a:endParaRPr lang="en-US" sz="6000" dirty="0">
              <a:latin typeface="Times New Roman" panose="02020603050405020304" pitchFamily="18" charset="0"/>
              <a:cs typeface="Times New Roman" panose="02020603050405020304" pitchFamily="18" charset="0"/>
            </a:endParaRPr>
          </a:p>
          <a:p>
            <a:r>
              <a:rPr lang="en-US" sz="6000" u="sng" dirty="0">
                <a:latin typeface="Times New Roman" panose="02020603050405020304" pitchFamily="18" charset="0"/>
                <a:cs typeface="Times New Roman" panose="02020603050405020304" pitchFamily="18" charset="0"/>
              </a:rPr>
              <a:t>BUT</a:t>
            </a:r>
            <a:r>
              <a:rPr lang="en-US" sz="6000" dirty="0">
                <a:latin typeface="Times New Roman" panose="02020603050405020304" pitchFamily="18" charset="0"/>
                <a:cs typeface="Times New Roman" panose="02020603050405020304" pitchFamily="18" charset="0"/>
              </a:rPr>
              <a:t> if an employee is misclassified as an independent contractor, this is a </a:t>
            </a:r>
            <a:r>
              <a:rPr lang="en-US" sz="6000" b="1" dirty="0">
                <a:latin typeface="Times New Roman" panose="02020603050405020304" pitchFamily="18" charset="0"/>
                <a:cs typeface="Times New Roman" panose="02020603050405020304" pitchFamily="18" charset="0"/>
              </a:rPr>
              <a:t>PROBLEM</a:t>
            </a:r>
            <a:r>
              <a:rPr lang="en-US" sz="6000" dirty="0">
                <a:latin typeface="Times New Roman" panose="02020603050405020304" pitchFamily="18" charset="0"/>
                <a:cs typeface="Times New Roman" panose="02020603050405020304" pitchFamily="18" charset="0"/>
              </a:rPr>
              <a:t>.</a:t>
            </a:r>
          </a:p>
          <a:p>
            <a:endParaRPr lang="en-US" sz="3800" dirty="0">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574675" indent="-457200" algn="l">
              <a:lnSpc>
                <a:spcPct val="100000"/>
              </a:lnSpc>
              <a:spcBef>
                <a:spcPts val="0"/>
              </a:spcBef>
              <a:buFont typeface="Arial" panose="020B0604020202020204" pitchFamily="34" charset="0"/>
              <a:buChar char="•"/>
            </a:pPr>
            <a:r>
              <a:rPr lang="en-US" sz="6000" dirty="0">
                <a:latin typeface="Times New Roman" panose="02020603050405020304" pitchFamily="18" charset="0"/>
                <a:cs typeface="Times New Roman" panose="02020603050405020304" pitchFamily="18" charset="0"/>
              </a:rPr>
              <a:t>The employer could face legal and financial consequences, while the worker may be entitled to lost wages, overtime pay, and benefits.</a:t>
            </a:r>
          </a:p>
          <a:p>
            <a:pPr marL="574675" indent="-457200" algn="l">
              <a:lnSpc>
                <a:spcPct val="100000"/>
              </a:lnSpc>
              <a:spcBef>
                <a:spcPts val="0"/>
              </a:spcBef>
              <a:buFont typeface="Arial" panose="020B0604020202020204" pitchFamily="34" charset="0"/>
              <a:buChar char="•"/>
            </a:pPr>
            <a:endParaRPr lang="en-US" dirty="0"/>
          </a:p>
          <a:p>
            <a:pPr marL="574675" indent="-457200" algn="l">
              <a:lnSpc>
                <a:spcPct val="100000"/>
              </a:lnSpc>
              <a:spcBef>
                <a:spcPts val="0"/>
              </a:spcBef>
              <a:buFont typeface="Arial" panose="020B0604020202020204" pitchFamily="34" charset="0"/>
              <a:buChar char="•"/>
            </a:pPr>
            <a:r>
              <a:rPr lang="en-US" sz="6000" dirty="0">
                <a:latin typeface="Times New Roman" panose="02020603050405020304" pitchFamily="18" charset="0"/>
                <a:cs typeface="Times New Roman" panose="02020603050405020304" pitchFamily="18" charset="0"/>
              </a:rPr>
              <a:t>The misclassified worker can take action by filing a complaint with the Department of Labor, the IRS, or the state, or by seeking legal guidance. </a:t>
            </a:r>
            <a:endParaRPr lang="en-US" sz="60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60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3800" dirty="0">
                <a:latin typeface="Times New Roman" panose="02020603050405020304" pitchFamily="18" charset="0"/>
                <a:cs typeface="Times New Roman" panose="02020603050405020304" pitchFamily="18" charset="0"/>
              </a:rPr>
              <a:t> </a:t>
            </a: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12203EA1-8EEC-2B1C-0EF6-CE15837E0B0E}"/>
              </a:ext>
            </a:extLst>
          </p:cNvPr>
          <p:cNvSpPr>
            <a:spLocks noGrp="1"/>
          </p:cNvSpPr>
          <p:nvPr>
            <p:ph type="sldNum" sz="quarter" idx="12"/>
          </p:nvPr>
        </p:nvSpPr>
        <p:spPr/>
        <p:txBody>
          <a:bodyPr/>
          <a:lstStyle/>
          <a:p>
            <a:fld id="{7502BAE1-D57F-41CC-A6C7-4DD710F4FB32}" type="slidenum">
              <a:rPr lang="en-US" smtClean="0"/>
              <a:t>18</a:t>
            </a:fld>
            <a:endParaRPr lang="en-US" dirty="0"/>
          </a:p>
        </p:txBody>
      </p:sp>
    </p:spTree>
    <p:custDataLst>
      <p:tags r:id="rId1"/>
    </p:custDataLst>
    <p:extLst>
      <p:ext uri="{BB962C8B-B14F-4D97-AF65-F5344CB8AC3E}">
        <p14:creationId xmlns:p14="http://schemas.microsoft.com/office/powerpoint/2010/main" val="21954847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C46D6-A79F-6403-3BDD-CD5CFF5AE4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8DE8D9-8D0B-B952-CE01-52C7AA87CB09}"/>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But I Didn’t Mean To -  </a:t>
            </a:r>
          </a:p>
        </p:txBody>
      </p:sp>
      <p:sp>
        <p:nvSpPr>
          <p:cNvPr id="3" name="Subtitle 2">
            <a:extLst>
              <a:ext uri="{FF2B5EF4-FFF2-40B4-BE49-F238E27FC236}">
                <a16:creationId xmlns:a16="http://schemas.microsoft.com/office/drawing/2014/main" id="{BFB31F71-4FC5-E9F7-7DC8-B07D91386398}"/>
              </a:ext>
            </a:extLst>
          </p:cNvPr>
          <p:cNvSpPr>
            <a:spLocks noGrp="1"/>
          </p:cNvSpPr>
          <p:nvPr>
            <p:ph type="subTitle" idx="1"/>
          </p:nvPr>
        </p:nvSpPr>
        <p:spPr>
          <a:xfrm>
            <a:off x="549142" y="2696529"/>
            <a:ext cx="11093715" cy="4161471"/>
          </a:xfrm>
        </p:spPr>
        <p:txBody>
          <a:bodyPr>
            <a:normAutofit fontScale="55000" lnSpcReduction="20000"/>
          </a:bodyPr>
          <a:lstStyle/>
          <a:p>
            <a:r>
              <a:rPr lang="en-US" sz="5900" b="1" u="sng" dirty="0">
                <a:latin typeface="Times New Roman" panose="02020603050405020304" pitchFamily="18" charset="0"/>
                <a:cs typeface="Times New Roman" panose="02020603050405020304" pitchFamily="18" charset="0"/>
              </a:rPr>
              <a:t>Unintentional Misclassification Penalties</a:t>
            </a:r>
          </a:p>
          <a:p>
            <a:endParaRPr lang="en-US" sz="7400" u="sng" dirty="0">
              <a:latin typeface="Times New Roman" panose="02020603050405020304" pitchFamily="18" charset="0"/>
              <a:cs typeface="Times New Roman" panose="02020603050405020304" pitchFamily="18" charset="0"/>
            </a:endParaRPr>
          </a:p>
          <a:p>
            <a:r>
              <a:rPr lang="en-US" sz="5900" dirty="0">
                <a:latin typeface="Times New Roman" panose="02020603050405020304" pitchFamily="18" charset="0"/>
                <a:cs typeface="Times New Roman" panose="02020603050405020304" pitchFamily="18" charset="0"/>
              </a:rPr>
              <a:t>$50 fine per missing Form W-2</a:t>
            </a:r>
          </a:p>
          <a:p>
            <a:r>
              <a:rPr lang="en-US" sz="5900" dirty="0">
                <a:latin typeface="Times New Roman" panose="02020603050405020304" pitchFamily="18" charset="0"/>
                <a:cs typeface="Times New Roman" panose="02020603050405020304" pitchFamily="18" charset="0"/>
              </a:rPr>
              <a:t>1.5% of the worker's wages</a:t>
            </a:r>
          </a:p>
          <a:p>
            <a:r>
              <a:rPr lang="en-US" sz="5900" dirty="0">
                <a:latin typeface="Times New Roman" panose="02020603050405020304" pitchFamily="18" charset="0"/>
                <a:cs typeface="Times New Roman" panose="02020603050405020304" pitchFamily="18" charset="0"/>
              </a:rPr>
              <a:t>40% of unpaid employee FICA taxes</a:t>
            </a:r>
          </a:p>
          <a:p>
            <a:r>
              <a:rPr lang="en-US" sz="5900" dirty="0">
                <a:latin typeface="Times New Roman" panose="02020603050405020304" pitchFamily="18" charset="0"/>
                <a:cs typeface="Times New Roman" panose="02020603050405020304" pitchFamily="18" charset="0"/>
              </a:rPr>
              <a:t>100% of the employer's FICA share</a:t>
            </a:r>
          </a:p>
          <a:p>
            <a:r>
              <a:rPr lang="en-US" sz="5900" dirty="0">
                <a:latin typeface="Times New Roman" panose="02020603050405020304" pitchFamily="18" charset="0"/>
                <a:cs typeface="Times New Roman" panose="02020603050405020304" pitchFamily="18" charset="0"/>
              </a:rPr>
              <a:t>0.5% monthly failure-to-pay penalty (up to 25% total)</a:t>
            </a:r>
          </a:p>
          <a:p>
            <a:br>
              <a:rPr lang="en-US" sz="5900" b="1" dirty="0">
                <a:latin typeface="Times New Roman" panose="02020603050405020304" pitchFamily="18" charset="0"/>
                <a:cs typeface="Times New Roman" panose="02020603050405020304" pitchFamily="18" charset="0"/>
              </a:rPr>
            </a:br>
            <a:endParaRPr lang="en-US" sz="59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CBAAC498-BA74-C1CE-BBBB-F668DB700A1E}"/>
              </a:ext>
            </a:extLst>
          </p:cNvPr>
          <p:cNvSpPr>
            <a:spLocks noGrp="1"/>
          </p:cNvSpPr>
          <p:nvPr>
            <p:ph type="sldNum" sz="quarter" idx="12"/>
          </p:nvPr>
        </p:nvSpPr>
        <p:spPr/>
        <p:txBody>
          <a:bodyPr/>
          <a:lstStyle/>
          <a:p>
            <a:fld id="{7502BAE1-D57F-41CC-A6C7-4DD710F4FB32}" type="slidenum">
              <a:rPr lang="en-US" smtClean="0"/>
              <a:t>19</a:t>
            </a:fld>
            <a:endParaRPr lang="en-US" dirty="0"/>
          </a:p>
        </p:txBody>
      </p:sp>
    </p:spTree>
    <p:custDataLst>
      <p:tags r:id="rId1"/>
    </p:custDataLst>
    <p:extLst>
      <p:ext uri="{BB962C8B-B14F-4D97-AF65-F5344CB8AC3E}">
        <p14:creationId xmlns:p14="http://schemas.microsoft.com/office/powerpoint/2010/main" val="27277322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10B4F-F7D1-42DB-80AF-386836F89DB7}"/>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Introduction</a:t>
            </a:r>
          </a:p>
        </p:txBody>
      </p:sp>
      <p:sp>
        <p:nvSpPr>
          <p:cNvPr id="3" name="Subtitle 2">
            <a:extLst>
              <a:ext uri="{FF2B5EF4-FFF2-40B4-BE49-F238E27FC236}">
                <a16:creationId xmlns:a16="http://schemas.microsoft.com/office/drawing/2014/main" id="{78E62875-1620-4FEC-A285-22E50813D975}"/>
              </a:ext>
            </a:extLst>
          </p:cNvPr>
          <p:cNvSpPr>
            <a:spLocks noGrp="1"/>
          </p:cNvSpPr>
          <p:nvPr>
            <p:ph type="subTitle" idx="1"/>
          </p:nvPr>
        </p:nvSpPr>
        <p:spPr>
          <a:xfrm>
            <a:off x="599205" y="2377440"/>
            <a:ext cx="11093715" cy="4161471"/>
          </a:xfrm>
        </p:spPr>
        <p:txBody>
          <a:bodyPr>
            <a:normAutofit/>
          </a:bodyPr>
          <a:lstStyle/>
          <a:p>
            <a:pPr marL="574675" lvl="1" algn="l">
              <a:lnSpc>
                <a:spcPct val="100000"/>
              </a:lnSpc>
              <a:spcBef>
                <a:spcPts val="0"/>
              </a:spcBef>
            </a:pPr>
            <a:r>
              <a:rPr lang="en-US" sz="2600" dirty="0">
                <a:solidFill>
                  <a:schemeClr val="accent1">
                    <a:lumMod val="50000"/>
                  </a:schemeClr>
                </a:solidFill>
                <a:latin typeface="Times New Roman" panose="02020603050405020304" pitchFamily="18" charset="0"/>
                <a:cs typeface="Times New Roman" panose="02020603050405020304" pitchFamily="18" charset="0"/>
              </a:rPr>
              <a:t>Today we will be discussing several topics about employment issues and tax situations.</a:t>
            </a:r>
          </a:p>
          <a:p>
            <a:pPr marL="574675" lvl="1" algn="l">
              <a:lnSpc>
                <a:spcPct val="100000"/>
              </a:lnSpc>
              <a:spcBef>
                <a:spcPts val="0"/>
              </a:spcBef>
            </a:pPr>
            <a:endParaRPr lang="en-US" sz="2600" dirty="0">
              <a:solidFill>
                <a:schemeClr val="accent1">
                  <a:lumMod val="50000"/>
                </a:schemeClr>
              </a:solidFill>
              <a:latin typeface="Times New Roman" panose="02020603050405020304" pitchFamily="18" charset="0"/>
              <a:cs typeface="Times New Roman" panose="02020603050405020304" pitchFamily="18" charset="0"/>
            </a:endParaRPr>
          </a:p>
          <a:p>
            <a:pPr marL="1089025" lvl="1" indent="-514350" algn="l">
              <a:lnSpc>
                <a:spcPct val="100000"/>
              </a:lnSpc>
              <a:spcBef>
                <a:spcPts val="0"/>
              </a:spcBef>
              <a:buFont typeface="Arial" panose="020B0604020202020204" pitchFamily="34" charset="0"/>
              <a:buChar char="•"/>
            </a:pPr>
            <a:r>
              <a:rPr lang="en-US" sz="2600" dirty="0">
                <a:solidFill>
                  <a:schemeClr val="accent1">
                    <a:lumMod val="50000"/>
                  </a:schemeClr>
                </a:solidFill>
                <a:latin typeface="Times New Roman" panose="02020603050405020304" pitchFamily="18" charset="0"/>
                <a:cs typeface="Times New Roman" panose="02020603050405020304" pitchFamily="18" charset="0"/>
              </a:rPr>
              <a:t>Independent Contractors vs Employees </a:t>
            </a:r>
          </a:p>
          <a:p>
            <a:pPr marL="574675" lvl="1" algn="l">
              <a:lnSpc>
                <a:spcPct val="100000"/>
              </a:lnSpc>
              <a:spcBef>
                <a:spcPts val="0"/>
              </a:spcBef>
            </a:pPr>
            <a:endParaRPr lang="en-US" sz="2600" dirty="0">
              <a:solidFill>
                <a:schemeClr val="accent1">
                  <a:lumMod val="50000"/>
                </a:schemeClr>
              </a:solidFill>
              <a:latin typeface="Times New Roman" panose="02020603050405020304" pitchFamily="18" charset="0"/>
              <a:cs typeface="Times New Roman" panose="02020603050405020304" pitchFamily="18" charset="0"/>
            </a:endParaRPr>
          </a:p>
          <a:p>
            <a:pPr marL="1089025" lvl="1" indent="-514350" algn="l">
              <a:lnSpc>
                <a:spcPct val="100000"/>
              </a:lnSpc>
              <a:spcBef>
                <a:spcPts val="0"/>
              </a:spcBef>
              <a:buFont typeface="Arial" panose="020B0604020202020204" pitchFamily="34" charset="0"/>
              <a:buChar char="•"/>
            </a:pPr>
            <a:r>
              <a:rPr lang="en-US" sz="2600" dirty="0">
                <a:solidFill>
                  <a:schemeClr val="accent1">
                    <a:lumMod val="50000"/>
                  </a:schemeClr>
                </a:solidFill>
                <a:latin typeface="Times New Roman" panose="02020603050405020304" pitchFamily="18" charset="0"/>
                <a:cs typeface="Times New Roman" panose="02020603050405020304" pitchFamily="18" charset="0"/>
              </a:rPr>
              <a:t>Misclassification consequences</a:t>
            </a:r>
          </a:p>
          <a:p>
            <a:pPr marL="574675" lvl="1" algn="l">
              <a:lnSpc>
                <a:spcPct val="100000"/>
              </a:lnSpc>
              <a:spcBef>
                <a:spcPts val="0"/>
              </a:spcBef>
            </a:pPr>
            <a:r>
              <a:rPr lang="en-US" sz="2600" dirty="0">
                <a:solidFill>
                  <a:schemeClr val="accent1">
                    <a:lumMod val="50000"/>
                  </a:schemeClr>
                </a:solidFill>
                <a:latin typeface="Times New Roman" panose="02020603050405020304" pitchFamily="18" charset="0"/>
                <a:cs typeface="Times New Roman" panose="02020603050405020304" pitchFamily="18" charset="0"/>
              </a:rPr>
              <a:t> </a:t>
            </a:r>
          </a:p>
          <a:p>
            <a:pPr marL="1089025" lvl="1" indent="-514350" algn="l">
              <a:lnSpc>
                <a:spcPct val="100000"/>
              </a:lnSpc>
              <a:spcBef>
                <a:spcPts val="0"/>
              </a:spcBef>
              <a:buFont typeface="Arial" panose="020B0604020202020204" pitchFamily="34" charset="0"/>
              <a:buChar char="•"/>
            </a:pPr>
            <a:r>
              <a:rPr lang="en-US" sz="2600" dirty="0">
                <a:solidFill>
                  <a:schemeClr val="accent1">
                    <a:lumMod val="50000"/>
                  </a:schemeClr>
                </a:solidFill>
                <a:latin typeface="Times New Roman" panose="02020603050405020304" pitchFamily="18" charset="0"/>
                <a:cs typeface="Times New Roman" panose="02020603050405020304" pitchFamily="18" charset="0"/>
              </a:rPr>
              <a:t>Filing and reporting requirements (including W-2’s and 1099’s)</a:t>
            </a:r>
          </a:p>
          <a:p>
            <a:pPr marL="574675" lvl="1" algn="l">
              <a:lnSpc>
                <a:spcPct val="100000"/>
              </a:lnSpc>
              <a:spcBef>
                <a:spcPts val="0"/>
              </a:spcBef>
            </a:pPr>
            <a:endParaRPr lang="en-US" sz="2600" dirty="0">
              <a:solidFill>
                <a:schemeClr val="accent1">
                  <a:lumMod val="50000"/>
                </a:schemeClr>
              </a:solidFill>
              <a:latin typeface="Times New Roman" panose="02020603050405020304" pitchFamily="18" charset="0"/>
              <a:cs typeface="Times New Roman" panose="02020603050405020304" pitchFamily="18" charset="0"/>
            </a:endParaRPr>
          </a:p>
          <a:p>
            <a:pPr marL="1089025" lvl="1" indent="-514350" algn="l">
              <a:lnSpc>
                <a:spcPct val="100000"/>
              </a:lnSpc>
              <a:spcBef>
                <a:spcPts val="0"/>
              </a:spcBef>
              <a:buFont typeface="Arial" panose="020B0604020202020204" pitchFamily="34" charset="0"/>
              <a:buChar char="•"/>
            </a:pPr>
            <a:r>
              <a:rPr lang="en-US" sz="2600" dirty="0">
                <a:solidFill>
                  <a:schemeClr val="accent1">
                    <a:lumMod val="50000"/>
                  </a:schemeClr>
                </a:solidFill>
                <a:latin typeface="Times New Roman" panose="02020603050405020304" pitchFamily="18" charset="0"/>
                <a:cs typeface="Times New Roman" panose="02020603050405020304" pitchFamily="18" charset="0"/>
              </a:rPr>
              <a:t>One Big Beautiful Bill Act</a:t>
            </a:r>
          </a:p>
          <a:p>
            <a:pPr marL="1089025" lvl="1" indent="-514350"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Gill sans"/>
            </a:endParaRPr>
          </a:p>
          <a:p>
            <a:pPr marL="574675" indent="-457200" algn="l">
              <a:lnSpc>
                <a:spcPct val="100000"/>
              </a:lnSpc>
              <a:spcBef>
                <a:spcPts val="0"/>
              </a:spcBef>
              <a:buFont typeface="Arial" panose="020B0604020202020204" pitchFamily="34" charset="0"/>
              <a:buChar char="•"/>
            </a:pPr>
            <a:endParaRPr lang="en-US" sz="3200" dirty="0">
              <a:solidFill>
                <a:schemeClr val="accent1">
                  <a:lumMod val="50000"/>
                </a:schemeClr>
              </a:solidFill>
              <a:latin typeface="Gill sans"/>
            </a:endParaRPr>
          </a:p>
          <a:p>
            <a:pPr marL="574675" indent="-457200" algn="l">
              <a:lnSpc>
                <a:spcPct val="100000"/>
              </a:lnSpc>
              <a:spcBef>
                <a:spcPts val="0"/>
              </a:spcBef>
              <a:buFont typeface="Arial" panose="020B0604020202020204" pitchFamily="34" charset="0"/>
              <a:buChar char="•"/>
            </a:pPr>
            <a:endParaRPr lang="en-US" sz="3200" dirty="0">
              <a:solidFill>
                <a:schemeClr val="accent1">
                  <a:lumMod val="50000"/>
                </a:schemeClr>
              </a:solidFill>
              <a:latin typeface="Gill sans"/>
            </a:endParaRPr>
          </a:p>
          <a:p>
            <a:pPr marL="574675" indent="-457200" algn="l">
              <a:lnSpc>
                <a:spcPct val="100000"/>
              </a:lnSpc>
              <a:spcBef>
                <a:spcPts val="0"/>
              </a:spcBef>
              <a:buFont typeface="Arial" panose="020B0604020202020204" pitchFamily="34" charset="0"/>
              <a:buChar char="•"/>
            </a:pPr>
            <a:endParaRPr lang="en-US" sz="3200" dirty="0">
              <a:solidFill>
                <a:schemeClr val="accent1">
                  <a:lumMod val="50000"/>
                </a:schemeClr>
              </a:solidFill>
              <a:latin typeface="Gill sans"/>
            </a:endParaRPr>
          </a:p>
          <a:p>
            <a:pPr marL="914400" indent="-796925" algn="l">
              <a:lnSpc>
                <a:spcPct val="100000"/>
              </a:lnSpc>
              <a:spcBef>
                <a:spcPts val="0"/>
              </a:spcBef>
              <a:buFont typeface="Arial" panose="020B0604020202020204" pitchFamily="34" charset="0"/>
              <a:buChar char="•"/>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5B32D3EF-315F-4CCA-A467-8BD90994A02D}"/>
              </a:ext>
            </a:extLst>
          </p:cNvPr>
          <p:cNvSpPr>
            <a:spLocks noGrp="1"/>
          </p:cNvSpPr>
          <p:nvPr>
            <p:ph type="sldNum" sz="quarter" idx="12"/>
          </p:nvPr>
        </p:nvSpPr>
        <p:spPr/>
        <p:txBody>
          <a:bodyPr/>
          <a:lstStyle/>
          <a:p>
            <a:fld id="{7502BAE1-D57F-41CC-A6C7-4DD710F4FB32}" type="slidenum">
              <a:rPr lang="en-US" smtClean="0"/>
              <a:t>2</a:t>
            </a:fld>
            <a:endParaRPr lang="en-US" dirty="0"/>
          </a:p>
        </p:txBody>
      </p:sp>
    </p:spTree>
    <p:custDataLst>
      <p:tags r:id="rId1"/>
    </p:custDataLst>
    <p:extLst>
      <p:ext uri="{BB962C8B-B14F-4D97-AF65-F5344CB8AC3E}">
        <p14:creationId xmlns:p14="http://schemas.microsoft.com/office/powerpoint/2010/main" val="3282839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117348-57FC-2B95-358A-49D1CAA72C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D4068E-3FAD-00B7-08A7-404E25B3ACEE}"/>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Yes, I Meant It - </a:t>
            </a:r>
          </a:p>
        </p:txBody>
      </p:sp>
      <p:sp>
        <p:nvSpPr>
          <p:cNvPr id="3" name="Subtitle 2">
            <a:extLst>
              <a:ext uri="{FF2B5EF4-FFF2-40B4-BE49-F238E27FC236}">
                <a16:creationId xmlns:a16="http://schemas.microsoft.com/office/drawing/2014/main" id="{FB2E4B51-5A0B-B78E-E4A1-63E2C653977F}"/>
              </a:ext>
            </a:extLst>
          </p:cNvPr>
          <p:cNvSpPr>
            <a:spLocks noGrp="1"/>
          </p:cNvSpPr>
          <p:nvPr>
            <p:ph type="subTitle" idx="1"/>
          </p:nvPr>
        </p:nvSpPr>
        <p:spPr>
          <a:xfrm>
            <a:off x="549142" y="2696529"/>
            <a:ext cx="11093715" cy="4161471"/>
          </a:xfrm>
        </p:spPr>
        <p:txBody>
          <a:bodyPr>
            <a:normAutofit fontScale="62500" lnSpcReduction="20000"/>
          </a:bodyPr>
          <a:lstStyle/>
          <a:p>
            <a:r>
              <a:rPr lang="en-US" sz="5900" b="1" u="sng" dirty="0">
                <a:latin typeface="Times New Roman" panose="02020603050405020304" pitchFamily="18" charset="0"/>
                <a:cs typeface="Times New Roman" panose="02020603050405020304" pitchFamily="18" charset="0"/>
              </a:rPr>
              <a:t>Intentional/Fraudulent Misclassification Penalties</a:t>
            </a:r>
          </a:p>
          <a:p>
            <a:endParaRPr lang="en-US" sz="5900" dirty="0">
              <a:latin typeface="Times New Roman" panose="02020603050405020304" pitchFamily="18" charset="0"/>
              <a:cs typeface="Times New Roman" panose="02020603050405020304" pitchFamily="18" charset="0"/>
            </a:endParaRPr>
          </a:p>
          <a:p>
            <a:r>
              <a:rPr lang="en-US" sz="5900" dirty="0">
                <a:latin typeface="Times New Roman" panose="02020603050405020304" pitchFamily="18" charset="0"/>
                <a:cs typeface="Times New Roman" panose="02020603050405020304" pitchFamily="18" charset="0"/>
              </a:rPr>
              <a:t>20% of the worker's wages</a:t>
            </a:r>
          </a:p>
          <a:p>
            <a:r>
              <a:rPr lang="en-US" sz="5900" dirty="0">
                <a:latin typeface="Times New Roman" panose="02020603050405020304" pitchFamily="18" charset="0"/>
                <a:cs typeface="Times New Roman" panose="02020603050405020304" pitchFamily="18" charset="0"/>
              </a:rPr>
              <a:t>100% of both employee and employer FICA taxes</a:t>
            </a:r>
          </a:p>
          <a:p>
            <a:r>
              <a:rPr lang="en-US" sz="5900" dirty="0">
                <a:latin typeface="Times New Roman" panose="02020603050405020304" pitchFamily="18" charset="0"/>
                <a:cs typeface="Times New Roman" panose="02020603050405020304" pitchFamily="18" charset="0"/>
              </a:rPr>
              <a:t>Criminal fines up to $1,000 per misclassified worker</a:t>
            </a:r>
          </a:p>
          <a:p>
            <a:r>
              <a:rPr lang="en-US" sz="5900" dirty="0">
                <a:latin typeface="Times New Roman" panose="02020603050405020304" pitchFamily="18" charset="0"/>
                <a:cs typeface="Times New Roman" panose="02020603050405020304" pitchFamily="18" charset="0"/>
              </a:rPr>
              <a:t>Possible imprisonment up to one year</a:t>
            </a:r>
          </a:p>
          <a:p>
            <a:pPr marL="117475" algn="l">
              <a:lnSpc>
                <a:spcPct val="100000"/>
              </a:lnSpc>
              <a:spcBef>
                <a:spcPts val="0"/>
              </a:spcBef>
            </a:pPr>
            <a:endParaRPr lang="en-US" sz="59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3200" dirty="0">
                <a:latin typeface="Times New Roman" panose="02020603050405020304" pitchFamily="18" charset="0"/>
                <a:cs typeface="Times New Roman" panose="02020603050405020304" pitchFamily="18" charset="0"/>
              </a:rPr>
              <a:t> </a:t>
            </a:r>
            <a:endParaRPr lang="en-US" sz="32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06192E53-CD1C-0868-AC8A-03221988A2AC}"/>
              </a:ext>
            </a:extLst>
          </p:cNvPr>
          <p:cNvSpPr>
            <a:spLocks noGrp="1"/>
          </p:cNvSpPr>
          <p:nvPr>
            <p:ph type="sldNum" sz="quarter" idx="12"/>
          </p:nvPr>
        </p:nvSpPr>
        <p:spPr/>
        <p:txBody>
          <a:bodyPr/>
          <a:lstStyle/>
          <a:p>
            <a:fld id="{7502BAE1-D57F-41CC-A6C7-4DD710F4FB32}" type="slidenum">
              <a:rPr lang="en-US" smtClean="0"/>
              <a:t>20</a:t>
            </a:fld>
            <a:endParaRPr lang="en-US" dirty="0"/>
          </a:p>
        </p:txBody>
      </p:sp>
    </p:spTree>
    <p:custDataLst>
      <p:tags r:id="rId1"/>
    </p:custDataLst>
    <p:extLst>
      <p:ext uri="{BB962C8B-B14F-4D97-AF65-F5344CB8AC3E}">
        <p14:creationId xmlns:p14="http://schemas.microsoft.com/office/powerpoint/2010/main" val="21534062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A337D1-0BF4-97DD-379A-043D4AAEDF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F83679-7F88-36F2-D19E-9697E3B0F2FE}"/>
              </a:ext>
            </a:extLst>
          </p:cNvPr>
          <p:cNvSpPr>
            <a:spLocks noGrp="1"/>
          </p:cNvSpPr>
          <p:nvPr>
            <p:ph type="title"/>
          </p:nvPr>
        </p:nvSpPr>
        <p:spPr>
          <a:xfrm>
            <a:off x="904875" y="815975"/>
            <a:ext cx="10515600" cy="1325563"/>
          </a:xfrm>
        </p:spPr>
        <p:txBody>
          <a:bodyPr>
            <a:noAutofit/>
          </a:bodyPr>
          <a:lstStyle/>
          <a:p>
            <a:pPr algn="ctr"/>
            <a:r>
              <a:rPr lang="en-US" sz="5400" b="1" dirty="0">
                <a:latin typeface="Times New Roman" panose="02020603050405020304" pitchFamily="18" charset="0"/>
                <a:cs typeface="Times New Roman" panose="02020603050405020304" pitchFamily="18" charset="0"/>
              </a:rPr>
              <a:t>Filing and Reporting Requirements</a:t>
            </a:r>
          </a:p>
        </p:txBody>
      </p:sp>
      <p:sp>
        <p:nvSpPr>
          <p:cNvPr id="3" name="Slide Number Placeholder 2">
            <a:extLst>
              <a:ext uri="{FF2B5EF4-FFF2-40B4-BE49-F238E27FC236}">
                <a16:creationId xmlns:a16="http://schemas.microsoft.com/office/drawing/2014/main" id="{A66A116E-3EFD-67CA-720B-9418E496D32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02BAE1-D57F-41CC-A6C7-4DD710F4FB32}"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pic>
        <p:nvPicPr>
          <p:cNvPr id="8" name="Picture 7" descr="A cartoon figure holding a clock next to a calendar">
            <a:extLst>
              <a:ext uri="{FF2B5EF4-FFF2-40B4-BE49-F238E27FC236}">
                <a16:creationId xmlns:a16="http://schemas.microsoft.com/office/drawing/2014/main" id="{906E35E6-61A7-E507-D960-E4D1851376F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98882" y="2303572"/>
            <a:ext cx="3412691" cy="1954212"/>
          </a:xfrm>
          <a:prstGeom prst="rect">
            <a:avLst/>
          </a:prstGeom>
        </p:spPr>
      </p:pic>
      <p:pic>
        <p:nvPicPr>
          <p:cNvPr id="10" name="Picture 9" descr="A clipboard with numbers and check marks">
            <a:extLst>
              <a:ext uri="{FF2B5EF4-FFF2-40B4-BE49-F238E27FC236}">
                <a16:creationId xmlns:a16="http://schemas.microsoft.com/office/drawing/2014/main" id="{09B58190-B0CA-A0A8-9327-7BED4340AD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5465" y="1677754"/>
            <a:ext cx="3205848" cy="3205848"/>
          </a:xfrm>
          <a:prstGeom prst="rect">
            <a:avLst/>
          </a:prstGeom>
        </p:spPr>
      </p:pic>
      <p:pic>
        <p:nvPicPr>
          <p:cNvPr id="6" name="Picture 5" descr="A keyboard and tax forms&#10;&#10;AI-generated content may be incorrect.">
            <a:extLst>
              <a:ext uri="{FF2B5EF4-FFF2-40B4-BE49-F238E27FC236}">
                <a16:creationId xmlns:a16="http://schemas.microsoft.com/office/drawing/2014/main" id="{687E3400-90C1-8030-585E-3FC8D819EF4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911313" y="4181584"/>
            <a:ext cx="3412691" cy="2303567"/>
          </a:xfrm>
          <a:prstGeom prst="rect">
            <a:avLst/>
          </a:prstGeom>
        </p:spPr>
      </p:pic>
    </p:spTree>
    <p:custDataLst>
      <p:tags r:id="rId1"/>
    </p:custDataLst>
    <p:extLst>
      <p:ext uri="{BB962C8B-B14F-4D97-AF65-F5344CB8AC3E}">
        <p14:creationId xmlns:p14="http://schemas.microsoft.com/office/powerpoint/2010/main" val="32351421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1B7EC6-31AD-B7B4-66BB-4D4B5B896D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95F158-36B6-B4E1-0568-BF6925F3CB74}"/>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Forms for Employees</a:t>
            </a:r>
          </a:p>
        </p:txBody>
      </p:sp>
      <p:sp>
        <p:nvSpPr>
          <p:cNvPr id="3" name="Subtitle 2">
            <a:extLst>
              <a:ext uri="{FF2B5EF4-FFF2-40B4-BE49-F238E27FC236}">
                <a16:creationId xmlns:a16="http://schemas.microsoft.com/office/drawing/2014/main" id="{E55DA3DD-6894-FAB7-AE9E-F81E4B5AFD52}"/>
              </a:ext>
            </a:extLst>
          </p:cNvPr>
          <p:cNvSpPr>
            <a:spLocks noGrp="1"/>
          </p:cNvSpPr>
          <p:nvPr>
            <p:ph type="subTitle" idx="1"/>
          </p:nvPr>
        </p:nvSpPr>
        <p:spPr>
          <a:xfrm>
            <a:off x="521108" y="2477454"/>
            <a:ext cx="11451817" cy="4161471"/>
          </a:xfrm>
        </p:spPr>
        <p:txBody>
          <a:bodyPr>
            <a:normAutofit fontScale="25000" lnSpcReduction="20000"/>
          </a:bodyPr>
          <a:lstStyle/>
          <a:p>
            <a:pPr marL="117475" algn="l">
              <a:lnSpc>
                <a:spcPct val="100000"/>
              </a:lnSpc>
              <a:spcBef>
                <a:spcPts val="0"/>
              </a:spcBef>
            </a:pPr>
            <a:r>
              <a:rPr lang="en-US" sz="9600" dirty="0">
                <a:latin typeface="Times New Roman" panose="02020603050405020304" pitchFamily="18" charset="0"/>
                <a:cs typeface="Times New Roman" panose="02020603050405020304" pitchFamily="18" charset="0"/>
              </a:rPr>
              <a:t>When an employee is hired; they will fill out </a:t>
            </a:r>
            <a:r>
              <a:rPr lang="en-US" sz="9600" b="1" dirty="0">
                <a:latin typeface="Times New Roman" panose="02020603050405020304" pitchFamily="18" charset="0"/>
                <a:cs typeface="Times New Roman" panose="02020603050405020304" pitchFamily="18" charset="0"/>
              </a:rPr>
              <a:t>Form W-4 (Employees Withholding Certification) </a:t>
            </a:r>
            <a:r>
              <a:rPr lang="en-US" sz="9600" dirty="0">
                <a:latin typeface="Times New Roman" panose="02020603050405020304" pitchFamily="18" charset="0"/>
                <a:cs typeface="Times New Roman" panose="02020603050405020304" pitchFamily="18" charset="0"/>
              </a:rPr>
              <a:t>and </a:t>
            </a:r>
            <a:r>
              <a:rPr lang="en-US" sz="9600" b="1" dirty="0">
                <a:latin typeface="Times New Roman" panose="02020603050405020304" pitchFamily="18" charset="0"/>
                <a:cs typeface="Times New Roman" panose="02020603050405020304" pitchFamily="18" charset="0"/>
              </a:rPr>
              <a:t>Form I-9 (Employment Eligibility Verification) </a:t>
            </a:r>
            <a:r>
              <a:rPr lang="en-US" sz="9600" dirty="0">
                <a:latin typeface="Times New Roman" panose="02020603050405020304" pitchFamily="18" charset="0"/>
                <a:cs typeface="Times New Roman" panose="02020603050405020304" pitchFamily="18" charset="0"/>
              </a:rPr>
              <a:t>to keep at the Utility office.  They should also fill out an employee information sheet that includes contact information, date of hire, starting hourly rate or salary amount, date of birth, plus 2 emergency contacts with phone numbers. </a:t>
            </a:r>
          </a:p>
          <a:p>
            <a:endParaRPr lang="en-US" sz="6000" dirty="0">
              <a:latin typeface="Times New Roman" panose="02020603050405020304" pitchFamily="18" charset="0"/>
              <a:cs typeface="Times New Roman" panose="02020603050405020304" pitchFamily="18" charset="0"/>
            </a:endParaRPr>
          </a:p>
          <a:p>
            <a:pPr algn="l"/>
            <a:r>
              <a:rPr lang="en-US" sz="9600" dirty="0">
                <a:latin typeface="Times New Roman" panose="02020603050405020304" pitchFamily="18" charset="0"/>
                <a:cs typeface="Times New Roman" panose="02020603050405020304" pitchFamily="18" charset="0"/>
              </a:rPr>
              <a:t>Employees wages are reported quarterly on </a:t>
            </a:r>
            <a:r>
              <a:rPr lang="en-US" sz="9600" b="1" dirty="0">
                <a:latin typeface="Times New Roman" panose="02020603050405020304" pitchFamily="18" charset="0"/>
                <a:cs typeface="Times New Roman" panose="02020603050405020304" pitchFamily="18" charset="0"/>
              </a:rPr>
              <a:t>Form 941 (Employer’s Quarterly Federal Tax Return) </a:t>
            </a:r>
            <a:r>
              <a:rPr lang="en-US" sz="9600" dirty="0">
                <a:latin typeface="Times New Roman" panose="02020603050405020304" pitchFamily="18" charset="0"/>
                <a:cs typeface="Times New Roman" panose="02020603050405020304" pitchFamily="18" charset="0"/>
              </a:rPr>
              <a:t>and sent into the IRS quarterly by the last day of the month following the end of the quarter </a:t>
            </a:r>
          </a:p>
          <a:p>
            <a:r>
              <a:rPr lang="en-US" sz="9600" dirty="0">
                <a:latin typeface="Times New Roman" panose="02020603050405020304" pitchFamily="18" charset="0"/>
                <a:cs typeface="Times New Roman" panose="02020603050405020304" pitchFamily="18" charset="0"/>
              </a:rPr>
              <a:t>(April 30</a:t>
            </a:r>
            <a:r>
              <a:rPr lang="en-US" sz="9600" baseline="30000" dirty="0">
                <a:latin typeface="Times New Roman" panose="02020603050405020304" pitchFamily="18" charset="0"/>
                <a:cs typeface="Times New Roman" panose="02020603050405020304" pitchFamily="18" charset="0"/>
              </a:rPr>
              <a:t>th</a:t>
            </a:r>
            <a:r>
              <a:rPr lang="en-US" sz="9600" dirty="0">
                <a:latin typeface="Times New Roman" panose="02020603050405020304" pitchFamily="18" charset="0"/>
                <a:cs typeface="Times New Roman" panose="02020603050405020304" pitchFamily="18" charset="0"/>
              </a:rPr>
              <a:t>, July 31st, October 31</a:t>
            </a:r>
            <a:r>
              <a:rPr lang="en-US" sz="9600" baseline="30000" dirty="0">
                <a:latin typeface="Times New Roman" panose="02020603050405020304" pitchFamily="18" charset="0"/>
                <a:cs typeface="Times New Roman" panose="02020603050405020304" pitchFamily="18" charset="0"/>
              </a:rPr>
              <a:t>st</a:t>
            </a:r>
            <a:r>
              <a:rPr lang="en-US" sz="9600" dirty="0">
                <a:latin typeface="Times New Roman" panose="02020603050405020304" pitchFamily="18" charset="0"/>
                <a:cs typeface="Times New Roman" panose="02020603050405020304" pitchFamily="18" charset="0"/>
              </a:rPr>
              <a:t>, January 31</a:t>
            </a:r>
            <a:r>
              <a:rPr lang="en-US" sz="9600" baseline="30000" dirty="0">
                <a:latin typeface="Times New Roman" panose="02020603050405020304" pitchFamily="18" charset="0"/>
                <a:cs typeface="Times New Roman" panose="02020603050405020304" pitchFamily="18" charset="0"/>
              </a:rPr>
              <a:t>st</a:t>
            </a:r>
            <a:r>
              <a:rPr lang="en-US" sz="9600" dirty="0">
                <a:latin typeface="Times New Roman" panose="02020603050405020304" pitchFamily="18" charset="0"/>
                <a:cs typeface="Times New Roman" panose="02020603050405020304" pitchFamily="18" charset="0"/>
              </a:rPr>
              <a:t>)</a:t>
            </a:r>
          </a:p>
          <a:p>
            <a:endParaRPr lang="en-US" sz="9600" dirty="0">
              <a:latin typeface="Times New Roman" panose="02020603050405020304" pitchFamily="18" charset="0"/>
              <a:cs typeface="Times New Roman" panose="02020603050405020304" pitchFamily="18" charset="0"/>
            </a:endParaRPr>
          </a:p>
          <a:p>
            <a:pPr algn="l"/>
            <a:r>
              <a:rPr lang="en-US" sz="9600" b="1" dirty="0">
                <a:latin typeface="Times New Roman" panose="02020603050405020304" pitchFamily="18" charset="0"/>
                <a:cs typeface="Times New Roman" panose="02020603050405020304" pitchFamily="18" charset="0"/>
              </a:rPr>
              <a:t>Form 941 </a:t>
            </a:r>
            <a:r>
              <a:rPr lang="en-US" sz="9600" dirty="0">
                <a:latin typeface="Times New Roman" panose="02020603050405020304" pitchFamily="18" charset="0"/>
                <a:cs typeface="Times New Roman" panose="02020603050405020304" pitchFamily="18" charset="0"/>
              </a:rPr>
              <a:t>(due quarterly) can be mailed into the IRS or electronically filed.  A lot of software can electronically file this for you.</a:t>
            </a:r>
          </a:p>
          <a:p>
            <a:endParaRPr lang="en-US" sz="9600" dirty="0">
              <a:latin typeface="Times New Roman" panose="02020603050405020304" pitchFamily="18" charset="0"/>
              <a:cs typeface="Times New Roman" panose="02020603050405020304" pitchFamily="18" charset="0"/>
            </a:endParaRPr>
          </a:p>
          <a:p>
            <a:endParaRPr lang="en-US" sz="6000" dirty="0">
              <a:latin typeface="Times New Roman" panose="02020603050405020304" pitchFamily="18" charset="0"/>
              <a:cs typeface="Times New Roman" panose="02020603050405020304" pitchFamily="18" charset="0"/>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0EFEDECB-E1E9-FAD9-61BF-A41BA037A1AA}"/>
              </a:ext>
            </a:extLst>
          </p:cNvPr>
          <p:cNvSpPr>
            <a:spLocks noGrp="1"/>
          </p:cNvSpPr>
          <p:nvPr>
            <p:ph type="sldNum" sz="quarter" idx="12"/>
          </p:nvPr>
        </p:nvSpPr>
        <p:spPr/>
        <p:txBody>
          <a:bodyPr/>
          <a:lstStyle/>
          <a:p>
            <a:fld id="{7502BAE1-D57F-41CC-A6C7-4DD710F4FB32}" type="slidenum">
              <a:rPr lang="en-US" smtClean="0"/>
              <a:t>22</a:t>
            </a:fld>
            <a:endParaRPr lang="en-US" dirty="0"/>
          </a:p>
        </p:txBody>
      </p:sp>
    </p:spTree>
    <p:custDataLst>
      <p:tags r:id="rId1"/>
    </p:custDataLst>
    <p:extLst>
      <p:ext uri="{BB962C8B-B14F-4D97-AF65-F5344CB8AC3E}">
        <p14:creationId xmlns:p14="http://schemas.microsoft.com/office/powerpoint/2010/main" val="3404863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5AAC13-6D5E-7607-AC1D-FFAC38F890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C6DD1D-A286-9491-2B34-B8EC931EF7AB}"/>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Forms for Employees</a:t>
            </a:r>
          </a:p>
        </p:txBody>
      </p:sp>
      <p:sp>
        <p:nvSpPr>
          <p:cNvPr id="3" name="Subtitle 2">
            <a:extLst>
              <a:ext uri="{FF2B5EF4-FFF2-40B4-BE49-F238E27FC236}">
                <a16:creationId xmlns:a16="http://schemas.microsoft.com/office/drawing/2014/main" id="{E622006E-7959-EF3A-F00B-F3DD3EC46DDD}"/>
              </a:ext>
            </a:extLst>
          </p:cNvPr>
          <p:cNvSpPr>
            <a:spLocks noGrp="1"/>
          </p:cNvSpPr>
          <p:nvPr>
            <p:ph type="subTitle" idx="1"/>
          </p:nvPr>
        </p:nvSpPr>
        <p:spPr>
          <a:xfrm>
            <a:off x="1194980" y="2377441"/>
            <a:ext cx="9745971" cy="4161471"/>
          </a:xfrm>
        </p:spPr>
        <p:txBody>
          <a:bodyPr>
            <a:normAutofit fontScale="25000" lnSpcReduction="20000"/>
          </a:bodyPr>
          <a:lstStyle/>
          <a:p>
            <a:endParaRPr lang="en-US" dirty="0">
              <a:solidFill>
                <a:schemeClr val="accent1">
                  <a:lumMod val="50000"/>
                </a:schemeClr>
              </a:solidFill>
              <a:latin typeface="Times New Roman" panose="02020603050405020304" pitchFamily="18" charset="0"/>
              <a:cs typeface="Times New Roman" panose="02020603050405020304" pitchFamily="18" charset="0"/>
            </a:endParaRPr>
          </a:p>
          <a:p>
            <a:pPr algn="l"/>
            <a:r>
              <a:rPr lang="en-US" sz="9600" dirty="0">
                <a:solidFill>
                  <a:schemeClr val="accent1">
                    <a:lumMod val="50000"/>
                  </a:schemeClr>
                </a:solidFill>
                <a:latin typeface="Times New Roman" panose="02020603050405020304" pitchFamily="18" charset="0"/>
                <a:cs typeface="Times New Roman" panose="02020603050405020304" pitchFamily="18" charset="0"/>
              </a:rPr>
              <a:t>Employees wages and taxes are reported on </a:t>
            </a:r>
            <a:r>
              <a:rPr lang="en-US" sz="9600" b="1" dirty="0">
                <a:solidFill>
                  <a:schemeClr val="accent1">
                    <a:lumMod val="50000"/>
                  </a:schemeClr>
                </a:solidFill>
                <a:latin typeface="Times New Roman" panose="02020603050405020304" pitchFamily="18" charset="0"/>
                <a:cs typeface="Times New Roman" panose="02020603050405020304" pitchFamily="18" charset="0"/>
              </a:rPr>
              <a:t>Form W-2 (Wage and Tax Statement) </a:t>
            </a:r>
            <a:r>
              <a:rPr lang="en-US" sz="9600" dirty="0">
                <a:solidFill>
                  <a:schemeClr val="accent1">
                    <a:lumMod val="50000"/>
                  </a:schemeClr>
                </a:solidFill>
                <a:latin typeface="Times New Roman" panose="02020603050405020304" pitchFamily="18" charset="0"/>
                <a:cs typeface="Times New Roman" panose="02020603050405020304" pitchFamily="18" charset="0"/>
              </a:rPr>
              <a:t>annually to the SSA by January 31</a:t>
            </a:r>
            <a:r>
              <a:rPr lang="en-US" sz="9600" baseline="30000" dirty="0">
                <a:solidFill>
                  <a:schemeClr val="accent1">
                    <a:lumMod val="50000"/>
                  </a:schemeClr>
                </a:solidFill>
                <a:latin typeface="Times New Roman" panose="02020603050405020304" pitchFamily="18" charset="0"/>
                <a:cs typeface="Times New Roman" panose="02020603050405020304" pitchFamily="18" charset="0"/>
              </a:rPr>
              <a:t>st</a:t>
            </a:r>
            <a:r>
              <a:rPr lang="en-US" sz="9600" dirty="0">
                <a:solidFill>
                  <a:schemeClr val="accent1">
                    <a:lumMod val="50000"/>
                  </a:schemeClr>
                </a:solidFill>
                <a:latin typeface="Times New Roman" panose="02020603050405020304" pitchFamily="18" charset="0"/>
                <a:cs typeface="Times New Roman" panose="02020603050405020304" pitchFamily="18" charset="0"/>
              </a:rPr>
              <a:t> </a:t>
            </a:r>
          </a:p>
          <a:p>
            <a:pPr algn="l"/>
            <a:endParaRPr lang="en-US" sz="9600" dirty="0">
              <a:solidFill>
                <a:schemeClr val="accent1">
                  <a:lumMod val="50000"/>
                </a:schemeClr>
              </a:solidFill>
              <a:latin typeface="Times New Roman" panose="02020603050405020304" pitchFamily="18" charset="0"/>
              <a:cs typeface="Times New Roman" panose="02020603050405020304" pitchFamily="18" charset="0"/>
            </a:endParaRPr>
          </a:p>
          <a:p>
            <a:pPr algn="l"/>
            <a:r>
              <a:rPr lang="en-US" sz="9600" b="1" dirty="0">
                <a:solidFill>
                  <a:schemeClr val="accent1">
                    <a:lumMod val="50000"/>
                  </a:schemeClr>
                </a:solidFill>
                <a:latin typeface="Times New Roman" panose="02020603050405020304" pitchFamily="18" charset="0"/>
                <a:cs typeface="Times New Roman" panose="02020603050405020304" pitchFamily="18" charset="0"/>
              </a:rPr>
              <a:t>Form W-2</a:t>
            </a:r>
            <a:r>
              <a:rPr lang="en-US" sz="9600" dirty="0">
                <a:solidFill>
                  <a:schemeClr val="accent1">
                    <a:lumMod val="50000"/>
                  </a:schemeClr>
                </a:solidFill>
                <a:latin typeface="Times New Roman" panose="02020603050405020304" pitchFamily="18" charset="0"/>
                <a:cs typeface="Times New Roman" panose="02020603050405020304" pitchFamily="18" charset="0"/>
              </a:rPr>
              <a:t>’s are to be mailed to the employees by January 31</a:t>
            </a:r>
            <a:r>
              <a:rPr lang="en-US" sz="9600" baseline="30000" dirty="0">
                <a:solidFill>
                  <a:schemeClr val="accent1">
                    <a:lumMod val="50000"/>
                  </a:schemeClr>
                </a:solidFill>
                <a:latin typeface="Times New Roman" panose="02020603050405020304" pitchFamily="18" charset="0"/>
                <a:cs typeface="Times New Roman" panose="02020603050405020304" pitchFamily="18" charset="0"/>
              </a:rPr>
              <a:t>st</a:t>
            </a:r>
            <a:r>
              <a:rPr lang="en-US" sz="9600" dirty="0">
                <a:solidFill>
                  <a:schemeClr val="accent1">
                    <a:lumMod val="50000"/>
                  </a:schemeClr>
                </a:solidFill>
                <a:latin typeface="Times New Roman" panose="02020603050405020304" pitchFamily="18" charset="0"/>
                <a:cs typeface="Times New Roman" panose="02020603050405020304" pitchFamily="18" charset="0"/>
              </a:rPr>
              <a:t>.  </a:t>
            </a:r>
          </a:p>
          <a:p>
            <a:pPr algn="l"/>
            <a:endParaRPr lang="en-US" sz="9600" dirty="0">
              <a:solidFill>
                <a:schemeClr val="accent1">
                  <a:lumMod val="50000"/>
                </a:schemeClr>
              </a:solidFill>
              <a:latin typeface="Times New Roman" panose="02020603050405020304" pitchFamily="18" charset="0"/>
              <a:cs typeface="Times New Roman" panose="02020603050405020304" pitchFamily="18" charset="0"/>
            </a:endParaRPr>
          </a:p>
          <a:p>
            <a:pPr algn="l"/>
            <a:r>
              <a:rPr lang="en-US" sz="9600" dirty="0">
                <a:solidFill>
                  <a:schemeClr val="accent1">
                    <a:lumMod val="50000"/>
                  </a:schemeClr>
                </a:solidFill>
                <a:latin typeface="Times New Roman" panose="02020603050405020304" pitchFamily="18" charset="0"/>
                <a:cs typeface="Times New Roman" panose="02020603050405020304" pitchFamily="18" charset="0"/>
              </a:rPr>
              <a:t>It is fine to hand deliver to the employees as well.</a:t>
            </a:r>
          </a:p>
          <a:p>
            <a:pPr algn="l"/>
            <a:endParaRPr lang="en-US" sz="9600" dirty="0">
              <a:solidFill>
                <a:schemeClr val="accent1">
                  <a:lumMod val="50000"/>
                </a:schemeClr>
              </a:solidFill>
              <a:latin typeface="Times New Roman" panose="02020603050405020304" pitchFamily="18" charset="0"/>
              <a:cs typeface="Times New Roman" panose="02020603050405020304" pitchFamily="18" charset="0"/>
            </a:endParaRPr>
          </a:p>
          <a:p>
            <a:pPr algn="l"/>
            <a:r>
              <a:rPr lang="en-US" sz="9600" dirty="0">
                <a:solidFill>
                  <a:schemeClr val="accent1">
                    <a:lumMod val="50000"/>
                  </a:schemeClr>
                </a:solidFill>
                <a:latin typeface="Times New Roman" panose="02020603050405020304" pitchFamily="18" charset="0"/>
                <a:cs typeface="Times New Roman" panose="02020603050405020304" pitchFamily="18" charset="0"/>
              </a:rPr>
              <a:t>Form W-2 (due annually) can be mailed to the SSA (if less than 10 employees).  </a:t>
            </a:r>
            <a:r>
              <a:rPr lang="en-US" sz="9600" dirty="0">
                <a:solidFill>
                  <a:srgbClr val="FF0000"/>
                </a:solidFill>
                <a:latin typeface="Times New Roman" panose="02020603050405020304" pitchFamily="18" charset="0"/>
                <a:cs typeface="Times New Roman" panose="02020603050405020304" pitchFamily="18" charset="0"/>
              </a:rPr>
              <a:t>They must be sent in electronically if 10 or more employees.</a:t>
            </a:r>
            <a:r>
              <a:rPr lang="en-US" sz="9600" dirty="0">
                <a:solidFill>
                  <a:schemeClr val="accent1">
                    <a:lumMod val="50000"/>
                  </a:schemeClr>
                </a:solidFill>
                <a:latin typeface="Times New Roman" panose="02020603050405020304" pitchFamily="18" charset="0"/>
                <a:cs typeface="Times New Roman" panose="02020603050405020304" pitchFamily="18" charset="0"/>
              </a:rPr>
              <a:t>  </a:t>
            </a:r>
          </a:p>
          <a:p>
            <a:pPr algn="l"/>
            <a:r>
              <a:rPr lang="en-US" sz="9600" dirty="0">
                <a:solidFill>
                  <a:schemeClr val="accent1">
                    <a:lumMod val="50000"/>
                  </a:schemeClr>
                </a:solidFill>
                <a:latin typeface="Times New Roman" panose="02020603050405020304" pitchFamily="18" charset="0"/>
                <a:cs typeface="Times New Roman" panose="02020603050405020304" pitchFamily="18" charset="0"/>
              </a:rPr>
              <a:t>Again, a lot of software has capacity to file electronically.</a:t>
            </a:r>
          </a:p>
          <a:p>
            <a:pPr marL="117475">
              <a:lnSpc>
                <a:spcPct val="100000"/>
              </a:lnSpc>
              <a:spcBef>
                <a:spcPts val="0"/>
              </a:spcBef>
            </a:pPr>
            <a:endParaRPr lang="en-US" sz="7400" dirty="0">
              <a:solidFill>
                <a:schemeClr val="accent1">
                  <a:lumMod val="50000"/>
                </a:schemeClr>
              </a:solidFill>
              <a:latin typeface="Times New Roman" panose="02020603050405020304" pitchFamily="18" charset="0"/>
              <a:cs typeface="Times New Roman" panose="02020603050405020304" pitchFamily="18" charset="0"/>
            </a:endParaRPr>
          </a:p>
          <a:p>
            <a:pPr marL="117475">
              <a:lnSpc>
                <a:spcPct val="100000"/>
              </a:lnSpc>
              <a:spcBef>
                <a:spcPts val="0"/>
              </a:spcBef>
            </a:pPr>
            <a:endParaRPr lang="en-US" sz="7400" dirty="0">
              <a:solidFill>
                <a:schemeClr val="accent1">
                  <a:lumMod val="50000"/>
                </a:schemeClr>
              </a:solidFill>
              <a:latin typeface="Times New Roman" panose="02020603050405020304" pitchFamily="18" charset="0"/>
              <a:cs typeface="Times New Roman" panose="02020603050405020304" pitchFamily="18" charset="0"/>
            </a:endParaRPr>
          </a:p>
          <a:p>
            <a:pPr marL="117475">
              <a:lnSpc>
                <a:spcPct val="100000"/>
              </a:lnSpc>
              <a:spcBef>
                <a:spcPts val="0"/>
              </a:spcBef>
            </a:pPr>
            <a:endParaRPr lang="en-US" sz="6000" dirty="0">
              <a:solidFill>
                <a:schemeClr val="accent1">
                  <a:lumMod val="50000"/>
                </a:schemeClr>
              </a:solidFill>
              <a:latin typeface="Times New Roman" panose="02020603050405020304" pitchFamily="18" charset="0"/>
              <a:cs typeface="Times New Roman" panose="02020603050405020304" pitchFamily="18" charset="0"/>
            </a:endParaRPr>
          </a:p>
          <a:p>
            <a:pPr marL="117475">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3800" dirty="0">
                <a:latin typeface="Times New Roman" panose="02020603050405020304" pitchFamily="18" charset="0"/>
                <a:cs typeface="Times New Roman" panose="02020603050405020304" pitchFamily="18" charset="0"/>
              </a:rPr>
              <a:t> </a:t>
            </a: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85DA802F-F2F7-D5CB-7C07-13A47E114D55}"/>
              </a:ext>
            </a:extLst>
          </p:cNvPr>
          <p:cNvSpPr>
            <a:spLocks noGrp="1"/>
          </p:cNvSpPr>
          <p:nvPr>
            <p:ph type="sldNum" sz="quarter" idx="12"/>
          </p:nvPr>
        </p:nvSpPr>
        <p:spPr/>
        <p:txBody>
          <a:bodyPr/>
          <a:lstStyle/>
          <a:p>
            <a:fld id="{7502BAE1-D57F-41CC-A6C7-4DD710F4FB32}" type="slidenum">
              <a:rPr lang="en-US" smtClean="0"/>
              <a:t>23</a:t>
            </a:fld>
            <a:endParaRPr lang="en-US" dirty="0"/>
          </a:p>
        </p:txBody>
      </p:sp>
    </p:spTree>
    <p:custDataLst>
      <p:tags r:id="rId1"/>
    </p:custDataLst>
    <p:extLst>
      <p:ext uri="{BB962C8B-B14F-4D97-AF65-F5344CB8AC3E}">
        <p14:creationId xmlns:p14="http://schemas.microsoft.com/office/powerpoint/2010/main" val="11733281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1B30E-959F-5730-F31F-12FAA31D2D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C9BED2-74EA-A3EB-BD2B-2A0DF7326130}"/>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Forms for Independent Contractors</a:t>
            </a:r>
          </a:p>
        </p:txBody>
      </p:sp>
      <p:sp>
        <p:nvSpPr>
          <p:cNvPr id="3" name="Subtitle 2">
            <a:extLst>
              <a:ext uri="{FF2B5EF4-FFF2-40B4-BE49-F238E27FC236}">
                <a16:creationId xmlns:a16="http://schemas.microsoft.com/office/drawing/2014/main" id="{BFA39778-3426-D123-A827-436D6153BCF6}"/>
              </a:ext>
            </a:extLst>
          </p:cNvPr>
          <p:cNvSpPr>
            <a:spLocks noGrp="1"/>
          </p:cNvSpPr>
          <p:nvPr>
            <p:ph type="subTitle" idx="1"/>
          </p:nvPr>
        </p:nvSpPr>
        <p:spPr>
          <a:xfrm>
            <a:off x="549142" y="2696529"/>
            <a:ext cx="11093715" cy="4161471"/>
          </a:xfrm>
        </p:spPr>
        <p:txBody>
          <a:bodyPr>
            <a:normAutofit fontScale="32500" lnSpcReduction="20000"/>
          </a:bodyPr>
          <a:lstStyle/>
          <a:p>
            <a:pPr marL="117475" algn="l">
              <a:lnSpc>
                <a:spcPct val="100000"/>
              </a:lnSpc>
              <a:spcBef>
                <a:spcPts val="0"/>
              </a:spcBef>
            </a:pPr>
            <a:endParaRPr lang="en-US" sz="6000" dirty="0">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9600" dirty="0">
                <a:latin typeface="Times New Roman" panose="02020603050405020304" pitchFamily="18" charset="0"/>
                <a:cs typeface="Times New Roman" panose="02020603050405020304" pitchFamily="18" charset="0"/>
              </a:rPr>
              <a:t>When an Independent Contractor is used, there are several forms that you need to get before work commences– </a:t>
            </a:r>
            <a:br>
              <a:rPr lang="en-US" sz="9600" dirty="0">
                <a:latin typeface="Times New Roman" panose="02020603050405020304" pitchFamily="18" charset="0"/>
                <a:cs typeface="Times New Roman" panose="02020603050405020304" pitchFamily="18" charset="0"/>
              </a:rPr>
            </a:br>
            <a:endParaRPr lang="en-US" sz="9600" dirty="0">
              <a:latin typeface="Times New Roman" panose="02020603050405020304" pitchFamily="18" charset="0"/>
              <a:cs typeface="Times New Roman" panose="02020603050405020304" pitchFamily="18" charset="0"/>
            </a:endParaRPr>
          </a:p>
          <a:p>
            <a:pPr marL="688975" indent="-571500" algn="l">
              <a:lnSpc>
                <a:spcPct val="100000"/>
              </a:lnSpc>
              <a:spcBef>
                <a:spcPts val="0"/>
              </a:spcBef>
              <a:buFont typeface="Arial" panose="020B0604020202020204" pitchFamily="34" charset="0"/>
              <a:buChar char="•"/>
            </a:pPr>
            <a:r>
              <a:rPr lang="en-US" sz="9600" dirty="0">
                <a:latin typeface="Times New Roman" panose="02020603050405020304" pitchFamily="18" charset="0"/>
                <a:cs typeface="Times New Roman" panose="02020603050405020304" pitchFamily="18" charset="0"/>
              </a:rPr>
              <a:t>Form W-9 – Request for Taxpayer Identification Number</a:t>
            </a:r>
          </a:p>
          <a:p>
            <a:pPr marL="688975" indent="-571500" algn="l">
              <a:lnSpc>
                <a:spcPct val="100000"/>
              </a:lnSpc>
              <a:spcBef>
                <a:spcPts val="0"/>
              </a:spcBef>
              <a:buFont typeface="Arial" panose="020B0604020202020204" pitchFamily="34" charset="0"/>
              <a:buChar char="•"/>
            </a:pPr>
            <a:r>
              <a:rPr lang="en-US" sz="9600" dirty="0">
                <a:latin typeface="Times New Roman" panose="02020603050405020304" pitchFamily="18" charset="0"/>
                <a:cs typeface="Times New Roman" panose="02020603050405020304" pitchFamily="18" charset="0"/>
              </a:rPr>
              <a:t>Copy of their general liability/workers compensation </a:t>
            </a:r>
          </a:p>
          <a:p>
            <a:pPr marL="688975" indent="-571500" algn="l">
              <a:lnSpc>
                <a:spcPct val="100000"/>
              </a:lnSpc>
              <a:spcBef>
                <a:spcPts val="0"/>
              </a:spcBef>
              <a:buFont typeface="Arial" panose="020B0604020202020204" pitchFamily="34" charset="0"/>
              <a:buChar char="•"/>
            </a:pPr>
            <a:r>
              <a:rPr lang="en-US" sz="9600" dirty="0">
                <a:latin typeface="Times New Roman" panose="02020603050405020304" pitchFamily="18" charset="0"/>
                <a:cs typeface="Times New Roman" panose="02020603050405020304" pitchFamily="18" charset="0"/>
              </a:rPr>
              <a:t>Clear contract or agreement for work to be performed and clear payment amount</a:t>
            </a:r>
          </a:p>
          <a:p>
            <a:pPr marL="688975" indent="-571500" algn="l">
              <a:lnSpc>
                <a:spcPct val="100000"/>
              </a:lnSpc>
              <a:spcBef>
                <a:spcPts val="0"/>
              </a:spcBef>
              <a:buFont typeface="Arial" panose="020B0604020202020204" pitchFamily="34" charset="0"/>
              <a:buChar char="•"/>
            </a:pPr>
            <a:endParaRPr lang="en-US" sz="9600" dirty="0">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3800" dirty="0">
                <a:latin typeface="Times New Roman" panose="02020603050405020304" pitchFamily="18" charset="0"/>
                <a:cs typeface="Times New Roman" panose="02020603050405020304" pitchFamily="18" charset="0"/>
              </a:rPr>
              <a:t> </a:t>
            </a: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9ED1324D-7634-67B6-D05B-EE8695DA8F07}"/>
              </a:ext>
            </a:extLst>
          </p:cNvPr>
          <p:cNvSpPr>
            <a:spLocks noGrp="1"/>
          </p:cNvSpPr>
          <p:nvPr>
            <p:ph type="sldNum" sz="quarter" idx="12"/>
          </p:nvPr>
        </p:nvSpPr>
        <p:spPr/>
        <p:txBody>
          <a:bodyPr/>
          <a:lstStyle/>
          <a:p>
            <a:fld id="{7502BAE1-D57F-41CC-A6C7-4DD710F4FB32}" type="slidenum">
              <a:rPr lang="en-US" smtClean="0"/>
              <a:t>24</a:t>
            </a:fld>
            <a:endParaRPr lang="en-US" dirty="0"/>
          </a:p>
        </p:txBody>
      </p:sp>
    </p:spTree>
    <p:custDataLst>
      <p:tags r:id="rId1"/>
    </p:custDataLst>
    <p:extLst>
      <p:ext uri="{BB962C8B-B14F-4D97-AF65-F5344CB8AC3E}">
        <p14:creationId xmlns:p14="http://schemas.microsoft.com/office/powerpoint/2010/main" val="9693593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E1B30-A27C-ADF1-6A89-25BA9032CE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47296B-C034-6FC4-00A2-25B4DB84BC29}"/>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Forms for Independent Contractors</a:t>
            </a:r>
          </a:p>
        </p:txBody>
      </p:sp>
      <p:sp>
        <p:nvSpPr>
          <p:cNvPr id="3" name="Subtitle 2">
            <a:extLst>
              <a:ext uri="{FF2B5EF4-FFF2-40B4-BE49-F238E27FC236}">
                <a16:creationId xmlns:a16="http://schemas.microsoft.com/office/drawing/2014/main" id="{80DEA8F0-239D-A9C4-C2FE-73DF6D5C290B}"/>
              </a:ext>
            </a:extLst>
          </p:cNvPr>
          <p:cNvSpPr>
            <a:spLocks noGrp="1"/>
          </p:cNvSpPr>
          <p:nvPr>
            <p:ph type="subTitle" idx="1"/>
          </p:nvPr>
        </p:nvSpPr>
        <p:spPr>
          <a:xfrm>
            <a:off x="549142" y="2467929"/>
            <a:ext cx="11093715" cy="4161471"/>
          </a:xfrm>
        </p:spPr>
        <p:txBody>
          <a:bodyPr>
            <a:normAutofit fontScale="25000" lnSpcReduction="20000"/>
          </a:bodyPr>
          <a:lstStyle/>
          <a:p>
            <a:pPr marL="117475" algn="l">
              <a:lnSpc>
                <a:spcPct val="100000"/>
              </a:lnSpc>
              <a:spcBef>
                <a:spcPts val="0"/>
              </a:spcBef>
            </a:pPr>
            <a:endParaRPr lang="en-US" sz="6000" dirty="0">
              <a:latin typeface="Times New Roman" panose="02020603050405020304" pitchFamily="18" charset="0"/>
              <a:cs typeface="Times New Roman" panose="02020603050405020304" pitchFamily="18" charset="0"/>
            </a:endParaRPr>
          </a:p>
          <a:p>
            <a:pPr algn="l"/>
            <a:endParaRPr lang="en-US" sz="9600" dirty="0">
              <a:latin typeface="Times New Roman" panose="02020603050405020304" pitchFamily="18" charset="0"/>
              <a:cs typeface="Times New Roman" panose="02020603050405020304" pitchFamily="18" charset="0"/>
            </a:endParaRPr>
          </a:p>
          <a:p>
            <a:pPr algn="l"/>
            <a:r>
              <a:rPr lang="en-US" sz="9600" dirty="0">
                <a:latin typeface="Times New Roman" panose="02020603050405020304" pitchFamily="18" charset="0"/>
                <a:cs typeface="Times New Roman" panose="02020603050405020304" pitchFamily="18" charset="0"/>
              </a:rPr>
              <a:t>Contractor Payments ($600 and over) are to be reported on Form 1099-NEC </a:t>
            </a:r>
          </a:p>
          <a:p>
            <a:pPr algn="l"/>
            <a:r>
              <a:rPr lang="en-US" sz="9600" dirty="0">
                <a:solidFill>
                  <a:schemeClr val="accent1">
                    <a:lumMod val="50000"/>
                  </a:schemeClr>
                </a:solidFill>
                <a:latin typeface="Times New Roman" panose="02020603050405020304" pitchFamily="18" charset="0"/>
                <a:cs typeface="Times New Roman" panose="02020603050405020304" pitchFamily="18" charset="0"/>
              </a:rPr>
              <a:t>(Non-Employee Compensation)</a:t>
            </a:r>
            <a:r>
              <a:rPr lang="en-US" sz="9600" dirty="0">
                <a:latin typeface="Times New Roman" panose="02020603050405020304" pitchFamily="18" charset="0"/>
                <a:cs typeface="Times New Roman" panose="02020603050405020304" pitchFamily="18" charset="0"/>
              </a:rPr>
              <a:t> annually to the IRS by January 31</a:t>
            </a:r>
            <a:r>
              <a:rPr lang="en-US" sz="9600" baseline="30000" dirty="0">
                <a:latin typeface="Times New Roman" panose="02020603050405020304" pitchFamily="18" charset="0"/>
                <a:cs typeface="Times New Roman" panose="02020603050405020304" pitchFamily="18" charset="0"/>
              </a:rPr>
              <a:t>st</a:t>
            </a:r>
            <a:r>
              <a:rPr lang="en-US" sz="9600" dirty="0">
                <a:latin typeface="Times New Roman" panose="02020603050405020304" pitchFamily="18" charset="0"/>
                <a:cs typeface="Times New Roman" panose="02020603050405020304" pitchFamily="18" charset="0"/>
              </a:rPr>
              <a:t> </a:t>
            </a:r>
          </a:p>
          <a:p>
            <a:pPr algn="l"/>
            <a:endParaRPr lang="en-US" sz="9600" dirty="0">
              <a:latin typeface="Times New Roman" panose="02020603050405020304" pitchFamily="18" charset="0"/>
              <a:cs typeface="Times New Roman" panose="02020603050405020304" pitchFamily="18" charset="0"/>
            </a:endParaRPr>
          </a:p>
          <a:p>
            <a:pPr algn="l"/>
            <a:r>
              <a:rPr lang="en-US" sz="9600" dirty="0">
                <a:solidFill>
                  <a:schemeClr val="accent1">
                    <a:lumMod val="50000"/>
                  </a:schemeClr>
                </a:solidFill>
                <a:latin typeface="Times New Roman" panose="02020603050405020304" pitchFamily="18" charset="0"/>
                <a:cs typeface="Times New Roman" panose="02020603050405020304" pitchFamily="18" charset="0"/>
              </a:rPr>
              <a:t>Form 1099-NEC are to be mailed to the contractor by January 31</a:t>
            </a:r>
            <a:r>
              <a:rPr lang="en-US" sz="9600" baseline="30000" dirty="0">
                <a:solidFill>
                  <a:schemeClr val="accent1">
                    <a:lumMod val="50000"/>
                  </a:schemeClr>
                </a:solidFill>
                <a:latin typeface="Times New Roman" panose="02020603050405020304" pitchFamily="18" charset="0"/>
                <a:cs typeface="Times New Roman" panose="02020603050405020304" pitchFamily="18" charset="0"/>
              </a:rPr>
              <a:t>st</a:t>
            </a:r>
            <a:r>
              <a:rPr lang="en-US" sz="9600" dirty="0">
                <a:solidFill>
                  <a:schemeClr val="accent1">
                    <a:lumMod val="50000"/>
                  </a:schemeClr>
                </a:solidFill>
                <a:latin typeface="Times New Roman" panose="02020603050405020304" pitchFamily="18" charset="0"/>
                <a:cs typeface="Times New Roman" panose="02020603050405020304" pitchFamily="18" charset="0"/>
              </a:rPr>
              <a:t>.  It is fine to hand deliver to the contractor as well.</a:t>
            </a:r>
          </a:p>
          <a:p>
            <a:pPr algn="l"/>
            <a:endParaRPr lang="en-US" sz="9600" dirty="0">
              <a:latin typeface="Times New Roman" panose="02020603050405020304" pitchFamily="18" charset="0"/>
              <a:cs typeface="Times New Roman" panose="02020603050405020304" pitchFamily="18" charset="0"/>
            </a:endParaRPr>
          </a:p>
          <a:p>
            <a:pPr algn="l"/>
            <a:r>
              <a:rPr lang="en-US" sz="9600" dirty="0">
                <a:solidFill>
                  <a:schemeClr val="accent1">
                    <a:lumMod val="50000"/>
                  </a:schemeClr>
                </a:solidFill>
                <a:latin typeface="Times New Roman" panose="02020603050405020304" pitchFamily="18" charset="0"/>
                <a:cs typeface="Times New Roman" panose="02020603050405020304" pitchFamily="18" charset="0"/>
              </a:rPr>
              <a:t>Form 1099-NEC (due annually) can be mailed to the IRS (if less than 10 contactors).  </a:t>
            </a:r>
            <a:r>
              <a:rPr lang="en-US" sz="9600" dirty="0">
                <a:solidFill>
                  <a:srgbClr val="FF0000"/>
                </a:solidFill>
                <a:latin typeface="Times New Roman" panose="02020603050405020304" pitchFamily="18" charset="0"/>
                <a:cs typeface="Times New Roman" panose="02020603050405020304" pitchFamily="18" charset="0"/>
              </a:rPr>
              <a:t>They must be sent in electronically if 10 or more contractors.</a:t>
            </a:r>
            <a:r>
              <a:rPr lang="en-US" sz="9600" dirty="0">
                <a:solidFill>
                  <a:schemeClr val="accent1">
                    <a:lumMod val="50000"/>
                  </a:schemeClr>
                </a:solidFill>
                <a:latin typeface="Times New Roman" panose="02020603050405020304" pitchFamily="18" charset="0"/>
                <a:cs typeface="Times New Roman" panose="02020603050405020304" pitchFamily="18" charset="0"/>
              </a:rPr>
              <a:t>  Again, a lot of software has capacity to file electronically.</a:t>
            </a:r>
          </a:p>
          <a:p>
            <a:endParaRPr lang="en-US" sz="9600" dirty="0">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96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3800" dirty="0">
                <a:latin typeface="Times New Roman" panose="02020603050405020304" pitchFamily="18" charset="0"/>
                <a:cs typeface="Times New Roman" panose="02020603050405020304" pitchFamily="18" charset="0"/>
              </a:rPr>
              <a:t> </a:t>
            </a: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46717E56-F6A9-0395-E9B6-FFFB24ADC7D6}"/>
              </a:ext>
            </a:extLst>
          </p:cNvPr>
          <p:cNvSpPr>
            <a:spLocks noGrp="1"/>
          </p:cNvSpPr>
          <p:nvPr>
            <p:ph type="sldNum" sz="quarter" idx="12"/>
          </p:nvPr>
        </p:nvSpPr>
        <p:spPr/>
        <p:txBody>
          <a:bodyPr/>
          <a:lstStyle/>
          <a:p>
            <a:fld id="{7502BAE1-D57F-41CC-A6C7-4DD710F4FB32}" type="slidenum">
              <a:rPr lang="en-US" smtClean="0"/>
              <a:t>25</a:t>
            </a:fld>
            <a:endParaRPr lang="en-US" dirty="0"/>
          </a:p>
        </p:txBody>
      </p:sp>
    </p:spTree>
    <p:custDataLst>
      <p:tags r:id="rId1"/>
    </p:custDataLst>
    <p:extLst>
      <p:ext uri="{BB962C8B-B14F-4D97-AF65-F5344CB8AC3E}">
        <p14:creationId xmlns:p14="http://schemas.microsoft.com/office/powerpoint/2010/main" val="82420199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D4B55F-8830-3703-3FAF-54C914ABCCD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D68CEC-DD04-A25F-4860-4FAC71E302D2}"/>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Caveat - Electronic Filing</a:t>
            </a:r>
          </a:p>
        </p:txBody>
      </p:sp>
      <p:sp>
        <p:nvSpPr>
          <p:cNvPr id="3" name="Subtitle 2">
            <a:extLst>
              <a:ext uri="{FF2B5EF4-FFF2-40B4-BE49-F238E27FC236}">
                <a16:creationId xmlns:a16="http://schemas.microsoft.com/office/drawing/2014/main" id="{302AD1E9-02F9-8DA5-4F43-4A64B0466A7D}"/>
              </a:ext>
            </a:extLst>
          </p:cNvPr>
          <p:cNvSpPr>
            <a:spLocks noGrp="1"/>
          </p:cNvSpPr>
          <p:nvPr>
            <p:ph type="subTitle" idx="1"/>
          </p:nvPr>
        </p:nvSpPr>
        <p:spPr>
          <a:xfrm>
            <a:off x="521108" y="1873400"/>
            <a:ext cx="11149783" cy="4765525"/>
          </a:xfrm>
        </p:spPr>
        <p:txBody>
          <a:bodyPr>
            <a:normAutofit fontScale="25000" lnSpcReduction="20000"/>
          </a:bodyPr>
          <a:lstStyle/>
          <a:p>
            <a:endParaRPr lang="en-US" sz="4400" dirty="0">
              <a:latin typeface="Times New Roman" panose="02020603050405020304" pitchFamily="18" charset="0"/>
              <a:cs typeface="Times New Roman" panose="02020603050405020304" pitchFamily="18" charset="0"/>
            </a:endParaRPr>
          </a:p>
          <a:p>
            <a:pPr algn="l"/>
            <a:r>
              <a:rPr lang="en-US" sz="9600" dirty="0">
                <a:latin typeface="Times New Roman" panose="02020603050405020304" pitchFamily="18" charset="0"/>
                <a:cs typeface="Times New Roman" panose="02020603050405020304" pitchFamily="18" charset="0"/>
              </a:rPr>
              <a:t>IF you have </a:t>
            </a:r>
            <a:r>
              <a:rPr lang="en-US" sz="9600" b="1" dirty="0">
                <a:latin typeface="Times New Roman" panose="02020603050405020304" pitchFamily="18" charset="0"/>
                <a:cs typeface="Times New Roman" panose="02020603050405020304" pitchFamily="18" charset="0"/>
              </a:rPr>
              <a:t> 10 or more information returns</a:t>
            </a:r>
            <a:r>
              <a:rPr lang="en-US" sz="9600" dirty="0">
                <a:latin typeface="Times New Roman" panose="02020603050405020304" pitchFamily="18" charset="0"/>
                <a:cs typeface="Times New Roman" panose="02020603050405020304" pitchFamily="18" charset="0"/>
              </a:rPr>
              <a:t> (such as Forms 1099 and W-2 </a:t>
            </a:r>
            <a:r>
              <a:rPr lang="en-US" sz="9600" dirty="0">
                <a:solidFill>
                  <a:srgbClr val="FF0000"/>
                </a:solidFill>
                <a:latin typeface="Times New Roman" panose="02020603050405020304" pitchFamily="18" charset="0"/>
                <a:cs typeface="Times New Roman" panose="02020603050405020304" pitchFamily="18" charset="0"/>
              </a:rPr>
              <a:t>combined)</a:t>
            </a:r>
            <a:r>
              <a:rPr lang="en-US" sz="9600" dirty="0">
                <a:latin typeface="Times New Roman" panose="02020603050405020304" pitchFamily="18" charset="0"/>
                <a:cs typeface="Times New Roman" panose="02020603050405020304" pitchFamily="18" charset="0"/>
              </a:rPr>
              <a:t>, you are generally required to file them electronically with the IRS or SSA.  However, hardships can be granted by the IRS.</a:t>
            </a:r>
          </a:p>
          <a:p>
            <a:endParaRPr lang="en-US" sz="9600" dirty="0">
              <a:latin typeface="Times New Roman" panose="02020603050405020304" pitchFamily="18" charset="0"/>
              <a:cs typeface="Times New Roman" panose="02020603050405020304" pitchFamily="18" charset="0"/>
            </a:endParaRPr>
          </a:p>
          <a:p>
            <a:r>
              <a:rPr lang="en-US" sz="9600" dirty="0">
                <a:latin typeface="Times New Roman" panose="02020603050405020304" pitchFamily="18" charset="0"/>
                <a:cs typeface="Times New Roman" panose="02020603050405020304" pitchFamily="18" charset="0"/>
              </a:rPr>
              <a:t>Examples – </a:t>
            </a:r>
          </a:p>
          <a:p>
            <a:r>
              <a:rPr lang="en-US" sz="9600" dirty="0">
                <a:latin typeface="Times New Roman" panose="02020603050405020304" pitchFamily="18" charset="0"/>
                <a:cs typeface="Times New Roman" panose="02020603050405020304" pitchFamily="18" charset="0"/>
              </a:rPr>
              <a:t>9 -W-2’s and 1 -1099 = must file electronically</a:t>
            </a:r>
          </a:p>
          <a:p>
            <a:r>
              <a:rPr lang="en-US" sz="9600" dirty="0">
                <a:latin typeface="Times New Roman" panose="02020603050405020304" pitchFamily="18" charset="0"/>
                <a:cs typeface="Times New Roman" panose="02020603050405020304" pitchFamily="18" charset="0"/>
              </a:rPr>
              <a:t>1 -W-2 and 12 -1099’s = must file electronically</a:t>
            </a:r>
          </a:p>
          <a:p>
            <a:r>
              <a:rPr lang="en-US" sz="9600" dirty="0">
                <a:latin typeface="Times New Roman" panose="02020603050405020304" pitchFamily="18" charset="0"/>
                <a:cs typeface="Times New Roman" panose="02020603050405020304" pitchFamily="18" charset="0"/>
              </a:rPr>
              <a:t>5 W-2’s and 4 1099’s = can mail in</a:t>
            </a:r>
          </a:p>
          <a:p>
            <a:endParaRPr lang="en-US" sz="4400" dirty="0">
              <a:latin typeface="Times New Roman" panose="02020603050405020304" pitchFamily="18" charset="0"/>
              <a:cs typeface="Times New Roman" panose="02020603050405020304" pitchFamily="18" charset="0"/>
            </a:endParaRPr>
          </a:p>
          <a:p>
            <a:r>
              <a:rPr lang="en-US" sz="9600" dirty="0">
                <a:latin typeface="Times New Roman" panose="02020603050405020304" pitchFamily="18" charset="0"/>
                <a:cs typeface="Times New Roman" panose="02020603050405020304" pitchFamily="18" charset="0"/>
              </a:rPr>
              <a:t>Filing electronically is better due to </a:t>
            </a:r>
            <a:r>
              <a:rPr lang="en-US" sz="9600" b="1" dirty="0">
                <a:latin typeface="Times New Roman" panose="02020603050405020304" pitchFamily="18" charset="0"/>
                <a:cs typeface="Times New Roman" panose="02020603050405020304" pitchFamily="18" charset="0"/>
              </a:rPr>
              <a:t>increased speed, enhanced security, built-in accuracy checks, and significant cost and time savings</a:t>
            </a:r>
            <a:r>
              <a:rPr lang="en-US" sz="9600" dirty="0">
                <a:latin typeface="Times New Roman" panose="02020603050405020304" pitchFamily="18" charset="0"/>
                <a:cs typeface="Times New Roman" panose="02020603050405020304" pitchFamily="18" charset="0"/>
              </a:rPr>
              <a:t> for both employers and employees. </a:t>
            </a:r>
          </a:p>
          <a:p>
            <a:r>
              <a:rPr lang="en-US" sz="9600" dirty="0">
                <a:latin typeface="Times New Roman" panose="02020603050405020304" pitchFamily="18" charset="0"/>
                <a:cs typeface="Times New Roman" panose="02020603050405020304" pitchFamily="18" charset="0"/>
              </a:rPr>
              <a:t>Penalties may be assessed for failure to file electronically when required.</a:t>
            </a:r>
          </a:p>
          <a:p>
            <a:endParaRPr lang="en-US" sz="4400" dirty="0">
              <a:solidFill>
                <a:schemeClr val="accent1">
                  <a:lumMod val="50000"/>
                </a:schemeClr>
              </a:solidFill>
              <a:latin typeface="Times New Roman" panose="02020603050405020304" pitchFamily="18" charset="0"/>
              <a:cs typeface="Times New Roman" panose="02020603050405020304" pitchFamily="18" charset="0"/>
            </a:endParaRPr>
          </a:p>
          <a:p>
            <a:endParaRPr lang="en-US" sz="4400" dirty="0">
              <a:solidFill>
                <a:schemeClr val="accent1">
                  <a:lumMod val="50000"/>
                </a:schemeClr>
              </a:solidFill>
              <a:latin typeface="Times New Roman" panose="02020603050405020304" pitchFamily="18" charset="0"/>
              <a:cs typeface="Times New Roman" panose="02020603050405020304" pitchFamily="18" charset="0"/>
            </a:endParaRPr>
          </a:p>
          <a:p>
            <a:endParaRPr lang="en-US" sz="4400" dirty="0">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96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3800" dirty="0">
                <a:latin typeface="Times New Roman" panose="02020603050405020304" pitchFamily="18" charset="0"/>
                <a:cs typeface="Times New Roman" panose="02020603050405020304" pitchFamily="18" charset="0"/>
              </a:rPr>
              <a:t> </a:t>
            </a: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26028765-5561-EC66-0E9C-C5C359C8DF51}"/>
              </a:ext>
            </a:extLst>
          </p:cNvPr>
          <p:cNvSpPr>
            <a:spLocks noGrp="1"/>
          </p:cNvSpPr>
          <p:nvPr>
            <p:ph type="sldNum" sz="quarter" idx="12"/>
          </p:nvPr>
        </p:nvSpPr>
        <p:spPr/>
        <p:txBody>
          <a:bodyPr/>
          <a:lstStyle/>
          <a:p>
            <a:fld id="{7502BAE1-D57F-41CC-A6C7-4DD710F4FB32}" type="slidenum">
              <a:rPr lang="en-US" smtClean="0"/>
              <a:t>26</a:t>
            </a:fld>
            <a:endParaRPr lang="en-US" dirty="0"/>
          </a:p>
        </p:txBody>
      </p:sp>
    </p:spTree>
    <p:custDataLst>
      <p:tags r:id="rId1"/>
    </p:custDataLst>
    <p:extLst>
      <p:ext uri="{BB962C8B-B14F-4D97-AF65-F5344CB8AC3E}">
        <p14:creationId xmlns:p14="http://schemas.microsoft.com/office/powerpoint/2010/main" val="31789180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81828E-E829-EA25-1392-756241A5B0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B72606-F849-BEF9-73D9-B0EC4FE608BF}"/>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1099-NEC for Others</a:t>
            </a:r>
          </a:p>
        </p:txBody>
      </p:sp>
      <p:sp>
        <p:nvSpPr>
          <p:cNvPr id="3" name="Subtitle 2">
            <a:extLst>
              <a:ext uri="{FF2B5EF4-FFF2-40B4-BE49-F238E27FC236}">
                <a16:creationId xmlns:a16="http://schemas.microsoft.com/office/drawing/2014/main" id="{B429DDA8-5901-E79E-2DD3-38E9D55A8BF8}"/>
              </a:ext>
            </a:extLst>
          </p:cNvPr>
          <p:cNvSpPr>
            <a:spLocks noGrp="1"/>
          </p:cNvSpPr>
          <p:nvPr>
            <p:ph type="subTitle" idx="1"/>
          </p:nvPr>
        </p:nvSpPr>
        <p:spPr>
          <a:xfrm>
            <a:off x="570681" y="2286954"/>
            <a:ext cx="11093715" cy="4434521"/>
          </a:xfrm>
        </p:spPr>
        <p:txBody>
          <a:bodyPr>
            <a:normAutofit fontScale="25000" lnSpcReduction="20000"/>
          </a:bodyPr>
          <a:lstStyle/>
          <a:p>
            <a:pPr lvl="0"/>
            <a:r>
              <a:rPr lang="en-US" sz="8000" b="1" dirty="0">
                <a:latin typeface="Times New Roman" panose="02020603050405020304" pitchFamily="18" charset="0"/>
                <a:cs typeface="Times New Roman" panose="02020603050405020304" pitchFamily="18" charset="0"/>
              </a:rPr>
              <a:t>Are there others besides independent contractors that should get a 1099?</a:t>
            </a:r>
          </a:p>
          <a:p>
            <a:pPr lvl="0"/>
            <a:endParaRPr lang="en-US" sz="8000" b="1" dirty="0">
              <a:latin typeface="Times New Roman" panose="02020603050405020304" pitchFamily="18" charset="0"/>
              <a:cs typeface="Times New Roman" panose="02020603050405020304" pitchFamily="18" charset="0"/>
            </a:endParaRPr>
          </a:p>
          <a:p>
            <a:pPr lvl="0"/>
            <a:r>
              <a:rPr lang="en-US" sz="8000" b="1" u="sng" dirty="0">
                <a:solidFill>
                  <a:srgbClr val="FF0000"/>
                </a:solidFill>
                <a:latin typeface="Times New Roman" panose="02020603050405020304" pitchFamily="18" charset="0"/>
                <a:cs typeface="Times New Roman" panose="02020603050405020304" pitchFamily="18" charset="0"/>
              </a:rPr>
              <a:t>YES! </a:t>
            </a:r>
            <a:endParaRPr lang="en-US" sz="8000" u="sng" dirty="0">
              <a:solidFill>
                <a:srgbClr val="FF0000"/>
              </a:solidFill>
              <a:latin typeface="Times New Roman" panose="02020603050405020304" pitchFamily="18" charset="0"/>
              <a:cs typeface="Times New Roman" panose="02020603050405020304" pitchFamily="18" charset="0"/>
            </a:endParaRPr>
          </a:p>
          <a:p>
            <a:pPr marL="342900" lvl="0" indent="-342900" algn="l">
              <a:buFont typeface="Arial" panose="020B0604020202020204" pitchFamily="34" charset="0"/>
              <a:buChar char="•"/>
            </a:pPr>
            <a:r>
              <a:rPr lang="en-US" sz="8000" b="1" dirty="0">
                <a:latin typeface="Times New Roman" panose="02020603050405020304" pitchFamily="18" charset="0"/>
                <a:cs typeface="Times New Roman" panose="02020603050405020304" pitchFamily="18" charset="0"/>
              </a:rPr>
              <a:t>Consultants</a:t>
            </a:r>
            <a:endParaRPr lang="en-US" sz="8000" dirty="0">
              <a:latin typeface="Times New Roman" panose="02020603050405020304" pitchFamily="18" charset="0"/>
              <a:cs typeface="Times New Roman" panose="02020603050405020304" pitchFamily="18" charset="0"/>
            </a:endParaRPr>
          </a:p>
          <a:p>
            <a:pPr marL="342900" lvl="0" indent="-342900" algn="l">
              <a:buFont typeface="Arial" panose="020B0604020202020204" pitchFamily="34" charset="0"/>
              <a:buChar char="•"/>
            </a:pPr>
            <a:r>
              <a:rPr lang="en-US" sz="8000" b="1" dirty="0">
                <a:latin typeface="Times New Roman" panose="02020603050405020304" pitchFamily="18" charset="0"/>
                <a:cs typeface="Times New Roman" panose="02020603050405020304" pitchFamily="18" charset="0"/>
              </a:rPr>
              <a:t>Sole proprietorships</a:t>
            </a:r>
            <a:r>
              <a:rPr lang="en-US" sz="8000" dirty="0">
                <a:latin typeface="Times New Roman" panose="02020603050405020304" pitchFamily="18" charset="0"/>
                <a:cs typeface="Times New Roman" panose="02020603050405020304" pitchFamily="18" charset="0"/>
              </a:rPr>
              <a:t> and </a:t>
            </a:r>
            <a:r>
              <a:rPr lang="en-US" sz="8000" b="1" dirty="0">
                <a:latin typeface="Times New Roman" panose="02020603050405020304" pitchFamily="18" charset="0"/>
                <a:cs typeface="Times New Roman" panose="02020603050405020304" pitchFamily="18" charset="0"/>
              </a:rPr>
              <a:t>LLCs</a:t>
            </a:r>
            <a:r>
              <a:rPr lang="en-US" sz="8000" dirty="0">
                <a:latin typeface="Times New Roman" panose="02020603050405020304" pitchFamily="18" charset="0"/>
                <a:cs typeface="Times New Roman" panose="02020603050405020304" pitchFamily="18" charset="0"/>
              </a:rPr>
              <a:t>.</a:t>
            </a:r>
          </a:p>
          <a:p>
            <a:pPr marL="342900" lvl="0" indent="-342900" algn="l">
              <a:buFont typeface="Arial" panose="020B0604020202020204" pitchFamily="34" charset="0"/>
              <a:buChar char="•"/>
            </a:pPr>
            <a:r>
              <a:rPr lang="en-US" sz="8000" b="1" dirty="0">
                <a:latin typeface="Times New Roman" panose="02020603050405020304" pitchFamily="18" charset="0"/>
                <a:cs typeface="Times New Roman" panose="02020603050405020304" pitchFamily="18" charset="0"/>
              </a:rPr>
              <a:t>Partnerships</a:t>
            </a:r>
            <a:endParaRPr lang="en-US" sz="8000" dirty="0">
              <a:latin typeface="Times New Roman" panose="02020603050405020304" pitchFamily="18" charset="0"/>
              <a:cs typeface="Times New Roman" panose="02020603050405020304" pitchFamily="18" charset="0"/>
            </a:endParaRPr>
          </a:p>
          <a:p>
            <a:pPr marL="342900" lvl="0" indent="-342900" algn="l">
              <a:buFont typeface="Arial" panose="020B0604020202020204" pitchFamily="34" charset="0"/>
              <a:buChar char="•"/>
            </a:pPr>
            <a:r>
              <a:rPr lang="en-US" sz="8000" b="1" dirty="0">
                <a:latin typeface="Times New Roman" panose="02020603050405020304" pitchFamily="18" charset="0"/>
                <a:cs typeface="Times New Roman" panose="02020603050405020304" pitchFamily="18" charset="0"/>
              </a:rPr>
              <a:t>Attorneys</a:t>
            </a:r>
            <a:r>
              <a:rPr lang="en-US" sz="8000" dirty="0">
                <a:latin typeface="Times New Roman" panose="02020603050405020304" pitchFamily="18" charset="0"/>
                <a:cs typeface="Times New Roman" panose="02020603050405020304" pitchFamily="18" charset="0"/>
              </a:rPr>
              <a:t> and law firms receiving fees for legal services (even if incorporated).</a:t>
            </a:r>
          </a:p>
          <a:p>
            <a:pPr marL="342900" lvl="0" indent="-342900" algn="l">
              <a:buFont typeface="Arial" panose="020B0604020202020204" pitchFamily="34" charset="0"/>
              <a:buChar char="•"/>
            </a:pPr>
            <a:r>
              <a:rPr lang="en-US" sz="8000" b="1" dirty="0">
                <a:latin typeface="Times New Roman" panose="02020603050405020304" pitchFamily="18" charset="0"/>
                <a:cs typeface="Times New Roman" panose="02020603050405020304" pitchFamily="18" charset="0"/>
              </a:rPr>
              <a:t>Service providers</a:t>
            </a:r>
            <a:r>
              <a:rPr lang="en-US" sz="8000" dirty="0">
                <a:latin typeface="Times New Roman" panose="02020603050405020304" pitchFamily="18" charset="0"/>
                <a:cs typeface="Times New Roman" panose="02020603050405020304" pitchFamily="18" charset="0"/>
              </a:rPr>
              <a:t> like accountants, architects, engineers, graphic designers, landscapers, and others performing work for Utility.</a:t>
            </a:r>
          </a:p>
          <a:p>
            <a:pPr marL="342900" lvl="0" indent="-342900" algn="l">
              <a:buFont typeface="Arial" panose="020B0604020202020204" pitchFamily="34" charset="0"/>
              <a:buChar char="•"/>
            </a:pPr>
            <a:endParaRPr lang="en-US" sz="8000" dirty="0">
              <a:latin typeface="Times New Roman" panose="02020603050405020304" pitchFamily="18" charset="0"/>
              <a:cs typeface="Times New Roman" panose="02020603050405020304" pitchFamily="18" charset="0"/>
            </a:endParaRPr>
          </a:p>
          <a:p>
            <a:r>
              <a:rPr lang="en-US" sz="8000" dirty="0">
                <a:latin typeface="Times New Roman" panose="02020603050405020304" pitchFamily="18" charset="0"/>
                <a:cs typeface="Times New Roman" panose="02020603050405020304" pitchFamily="18" charset="0"/>
              </a:rPr>
              <a:t>When in doubt, just send it</a:t>
            </a:r>
          </a:p>
          <a:p>
            <a:endParaRPr lang="en-US" sz="8000" dirty="0">
              <a:latin typeface="Times New Roman" panose="02020603050405020304" pitchFamily="18" charset="0"/>
              <a:cs typeface="Times New Roman" panose="02020603050405020304" pitchFamily="18" charset="0"/>
            </a:endParaRPr>
          </a:p>
          <a:p>
            <a:pPr lvl="0"/>
            <a:r>
              <a:rPr lang="en-US" sz="8000" dirty="0">
                <a:latin typeface="Times New Roman" panose="02020603050405020304" pitchFamily="18" charset="0"/>
                <a:cs typeface="Times New Roman" panose="02020603050405020304" pitchFamily="18" charset="0"/>
              </a:rPr>
              <a:t>CORPORATIONS (INC) do </a:t>
            </a:r>
            <a:r>
              <a:rPr lang="en-US" sz="8000" dirty="0">
                <a:solidFill>
                  <a:srgbClr val="FF0000"/>
                </a:solidFill>
                <a:latin typeface="Times New Roman" panose="02020603050405020304" pitchFamily="18" charset="0"/>
                <a:cs typeface="Times New Roman" panose="02020603050405020304" pitchFamily="18" charset="0"/>
              </a:rPr>
              <a:t>NOT</a:t>
            </a:r>
            <a:r>
              <a:rPr lang="en-US" sz="8000" dirty="0">
                <a:latin typeface="Times New Roman" panose="02020603050405020304" pitchFamily="18" charset="0"/>
                <a:cs typeface="Times New Roman" panose="02020603050405020304" pitchFamily="18" charset="0"/>
              </a:rPr>
              <a:t> require a 1099</a:t>
            </a:r>
          </a:p>
          <a:p>
            <a:pPr marL="342900" indent="-342900" algn="l">
              <a:buFont typeface="Arial" panose="020B0604020202020204" pitchFamily="34" charset="0"/>
              <a:buChar char="•"/>
            </a:pPr>
            <a:endParaRPr lang="en-US" sz="9600" dirty="0">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9600" dirty="0">
              <a:latin typeface="Times New Roman" panose="02020603050405020304" pitchFamily="18" charset="0"/>
              <a:cs typeface="Times New Roman" panose="02020603050405020304" pitchFamily="18" charset="0"/>
            </a:endParaRPr>
          </a:p>
          <a:p>
            <a:endParaRPr lang="en-US" sz="9600" dirty="0">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3800" dirty="0">
                <a:latin typeface="Times New Roman" panose="02020603050405020304" pitchFamily="18" charset="0"/>
                <a:cs typeface="Times New Roman" panose="02020603050405020304" pitchFamily="18" charset="0"/>
              </a:rPr>
              <a:t> </a:t>
            </a: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5CE27066-B91E-4CAC-1D9B-65F77B1BF40B}"/>
              </a:ext>
            </a:extLst>
          </p:cNvPr>
          <p:cNvSpPr>
            <a:spLocks noGrp="1"/>
          </p:cNvSpPr>
          <p:nvPr>
            <p:ph type="sldNum" sz="quarter" idx="12"/>
          </p:nvPr>
        </p:nvSpPr>
        <p:spPr/>
        <p:txBody>
          <a:bodyPr/>
          <a:lstStyle/>
          <a:p>
            <a:fld id="{7502BAE1-D57F-41CC-A6C7-4DD710F4FB32}" type="slidenum">
              <a:rPr lang="en-US" smtClean="0"/>
              <a:t>27</a:t>
            </a:fld>
            <a:endParaRPr lang="en-US" dirty="0"/>
          </a:p>
        </p:txBody>
      </p:sp>
    </p:spTree>
    <p:custDataLst>
      <p:tags r:id="rId1"/>
    </p:custDataLst>
    <p:extLst>
      <p:ext uri="{BB962C8B-B14F-4D97-AF65-F5344CB8AC3E}">
        <p14:creationId xmlns:p14="http://schemas.microsoft.com/office/powerpoint/2010/main" val="40390366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DAF99D-89EF-D98C-B2B5-337DC040BD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68E058-22A6-4437-B063-07795AA2D28E}"/>
              </a:ext>
            </a:extLst>
          </p:cNvPr>
          <p:cNvSpPr>
            <a:spLocks noGrp="1"/>
          </p:cNvSpPr>
          <p:nvPr>
            <p:ph type="title"/>
          </p:nvPr>
        </p:nvSpPr>
        <p:spPr>
          <a:xfrm>
            <a:off x="904875" y="815975"/>
            <a:ext cx="10515600" cy="1325563"/>
          </a:xfrm>
        </p:spPr>
        <p:txBody>
          <a:bodyPr>
            <a:normAutofit/>
          </a:bodyPr>
          <a:lstStyle/>
          <a:p>
            <a:pPr algn="ctr"/>
            <a:r>
              <a:rPr lang="en-US" sz="5400" b="1" dirty="0">
                <a:latin typeface="Times New Roman" panose="02020603050405020304" pitchFamily="18" charset="0"/>
                <a:cs typeface="Times New Roman" panose="02020603050405020304" pitchFamily="18" charset="0"/>
              </a:rPr>
              <a:t>One Big Beautiful Bill Act</a:t>
            </a:r>
          </a:p>
        </p:txBody>
      </p:sp>
      <p:sp>
        <p:nvSpPr>
          <p:cNvPr id="3" name="Slide Number Placeholder 2">
            <a:extLst>
              <a:ext uri="{FF2B5EF4-FFF2-40B4-BE49-F238E27FC236}">
                <a16:creationId xmlns:a16="http://schemas.microsoft.com/office/drawing/2014/main" id="{119BE284-1BC7-F2E6-99E6-989455393A6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02BAE1-D57F-41CC-A6C7-4DD710F4FB32}"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pic>
        <p:nvPicPr>
          <p:cNvPr id="8" name="Picture 7" descr="A clipboard with a flag and a flag&#10;&#10;AI-generated content may be incorrect.">
            <a:extLst>
              <a:ext uri="{FF2B5EF4-FFF2-40B4-BE49-F238E27FC236}">
                <a16:creationId xmlns:a16="http://schemas.microsoft.com/office/drawing/2014/main" id="{71F46394-84B8-9CB7-94F0-E89003D3A9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22187" y="2433063"/>
            <a:ext cx="6974732" cy="3923287"/>
          </a:xfrm>
          <a:prstGeom prst="rect">
            <a:avLst/>
          </a:prstGeom>
        </p:spPr>
      </p:pic>
    </p:spTree>
    <p:custDataLst>
      <p:tags r:id="rId1"/>
    </p:custDataLst>
    <p:extLst>
      <p:ext uri="{BB962C8B-B14F-4D97-AF65-F5344CB8AC3E}">
        <p14:creationId xmlns:p14="http://schemas.microsoft.com/office/powerpoint/2010/main" val="37583433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2B9820-AB05-2FBC-5337-1D8C17824A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C74DD3-9341-BDED-4287-FC12EB542196}"/>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Overview </a:t>
            </a:r>
          </a:p>
        </p:txBody>
      </p:sp>
      <p:sp>
        <p:nvSpPr>
          <p:cNvPr id="3" name="Subtitle 2">
            <a:extLst>
              <a:ext uri="{FF2B5EF4-FFF2-40B4-BE49-F238E27FC236}">
                <a16:creationId xmlns:a16="http://schemas.microsoft.com/office/drawing/2014/main" id="{1F19CBD9-92C2-3E27-5B42-6571A37B32E6}"/>
              </a:ext>
            </a:extLst>
          </p:cNvPr>
          <p:cNvSpPr>
            <a:spLocks noGrp="1"/>
          </p:cNvSpPr>
          <p:nvPr>
            <p:ph type="subTitle" idx="1"/>
          </p:nvPr>
        </p:nvSpPr>
        <p:spPr>
          <a:xfrm>
            <a:off x="521109" y="2597300"/>
            <a:ext cx="11149783" cy="4765525"/>
          </a:xfrm>
        </p:spPr>
        <p:txBody>
          <a:bodyPr>
            <a:normAutofit fontScale="25000" lnSpcReduction="20000"/>
          </a:bodyPr>
          <a:lstStyle/>
          <a:p>
            <a:endParaRPr lang="en-US" sz="4400" dirty="0">
              <a:latin typeface="Times New Roman" panose="02020603050405020304" pitchFamily="18" charset="0"/>
              <a:cs typeface="Times New Roman" panose="02020603050405020304" pitchFamily="18" charset="0"/>
            </a:endParaRPr>
          </a:p>
          <a:p>
            <a:r>
              <a:rPr lang="en-US" sz="9600" dirty="0">
                <a:latin typeface="Times New Roman" panose="02020603050405020304" pitchFamily="18" charset="0"/>
                <a:cs typeface="Times New Roman" panose="02020603050405020304" pitchFamily="18" charset="0"/>
              </a:rPr>
              <a:t>The </a:t>
            </a:r>
            <a:r>
              <a:rPr lang="en-US" sz="9600" b="1" i="1" dirty="0">
                <a:solidFill>
                  <a:srgbClr val="FF0000"/>
                </a:solidFill>
                <a:latin typeface="Times New Roman" panose="02020603050405020304" pitchFamily="18" charset="0"/>
                <a:cs typeface="Times New Roman" panose="02020603050405020304" pitchFamily="18" charset="0"/>
              </a:rPr>
              <a:t>One Big Beautiful Bill Act </a:t>
            </a:r>
            <a:r>
              <a:rPr lang="en-US" sz="9600" dirty="0">
                <a:latin typeface="Times New Roman" panose="02020603050405020304" pitchFamily="18" charset="0"/>
                <a:cs typeface="Times New Roman" panose="02020603050405020304" pitchFamily="18" charset="0"/>
              </a:rPr>
              <a:t>was signed into law by the President on July 4, 2025, that</a:t>
            </a:r>
          </a:p>
          <a:p>
            <a:r>
              <a:rPr lang="en-US" sz="9600" dirty="0">
                <a:latin typeface="Times New Roman" panose="02020603050405020304" pitchFamily="18" charset="0"/>
                <a:cs typeface="Times New Roman" panose="02020603050405020304" pitchFamily="18" charset="0"/>
              </a:rPr>
              <a:t>introduced some brand-new policies and expands, restricts, or ends others. </a:t>
            </a:r>
          </a:p>
          <a:p>
            <a:endParaRPr lang="en-US" sz="9600" dirty="0">
              <a:latin typeface="Times New Roman" panose="02020603050405020304" pitchFamily="18" charset="0"/>
              <a:cs typeface="Times New Roman" panose="02020603050405020304" pitchFamily="18" charset="0"/>
            </a:endParaRPr>
          </a:p>
          <a:p>
            <a:r>
              <a:rPr lang="en-US" sz="9600" dirty="0">
                <a:latin typeface="Times New Roman" panose="02020603050405020304" pitchFamily="18" charset="0"/>
                <a:cs typeface="Times New Roman" panose="02020603050405020304" pitchFamily="18" charset="0"/>
              </a:rPr>
              <a:t>Today, we are going to talk about two of those policies that relate to our topics</a:t>
            </a:r>
          </a:p>
          <a:p>
            <a:endParaRPr lang="en-US" sz="9600" dirty="0">
              <a:latin typeface="Times New Roman" panose="02020603050405020304" pitchFamily="18" charset="0"/>
              <a:cs typeface="Times New Roman" panose="02020603050405020304" pitchFamily="18" charset="0"/>
            </a:endParaRPr>
          </a:p>
          <a:p>
            <a:r>
              <a:rPr lang="en-US" sz="9600" b="1" dirty="0">
                <a:latin typeface="Times New Roman" panose="02020603050405020304" pitchFamily="18" charset="0"/>
                <a:cs typeface="Times New Roman" panose="02020603050405020304" pitchFamily="18" charset="0"/>
              </a:rPr>
              <a:t>Overtime and Form 1099 changes </a:t>
            </a:r>
          </a:p>
          <a:p>
            <a:endParaRPr lang="en-US" sz="9600" dirty="0">
              <a:solidFill>
                <a:schemeClr val="accent1">
                  <a:lumMod val="50000"/>
                </a:schemeClr>
              </a:solidFill>
              <a:latin typeface="Times New Roman" panose="02020603050405020304" pitchFamily="18" charset="0"/>
              <a:cs typeface="Times New Roman" panose="02020603050405020304" pitchFamily="18" charset="0"/>
            </a:endParaRPr>
          </a:p>
          <a:p>
            <a:endParaRPr lang="en-US" sz="9600" dirty="0">
              <a:solidFill>
                <a:schemeClr val="accent1">
                  <a:lumMod val="50000"/>
                </a:schemeClr>
              </a:solidFill>
              <a:latin typeface="Times New Roman" panose="02020603050405020304" pitchFamily="18" charset="0"/>
              <a:cs typeface="Times New Roman" panose="02020603050405020304" pitchFamily="18" charset="0"/>
            </a:endParaRPr>
          </a:p>
          <a:p>
            <a:endParaRPr lang="en-US" sz="9600" dirty="0">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96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3800" dirty="0">
                <a:latin typeface="Times New Roman" panose="02020603050405020304" pitchFamily="18" charset="0"/>
                <a:cs typeface="Times New Roman" panose="02020603050405020304" pitchFamily="18" charset="0"/>
              </a:rPr>
              <a:t> </a:t>
            </a: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5F243918-6BB9-8D92-A064-02433D636EBF}"/>
              </a:ext>
            </a:extLst>
          </p:cNvPr>
          <p:cNvSpPr>
            <a:spLocks noGrp="1"/>
          </p:cNvSpPr>
          <p:nvPr>
            <p:ph type="sldNum" sz="quarter" idx="12"/>
          </p:nvPr>
        </p:nvSpPr>
        <p:spPr/>
        <p:txBody>
          <a:bodyPr/>
          <a:lstStyle/>
          <a:p>
            <a:fld id="{7502BAE1-D57F-41CC-A6C7-4DD710F4FB32}" type="slidenum">
              <a:rPr lang="en-US" smtClean="0"/>
              <a:t>29</a:t>
            </a:fld>
            <a:endParaRPr lang="en-US" dirty="0"/>
          </a:p>
        </p:txBody>
      </p:sp>
    </p:spTree>
    <p:custDataLst>
      <p:tags r:id="rId1"/>
    </p:custDataLst>
    <p:extLst>
      <p:ext uri="{BB962C8B-B14F-4D97-AF65-F5344CB8AC3E}">
        <p14:creationId xmlns:p14="http://schemas.microsoft.com/office/powerpoint/2010/main" val="32046013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045A3-723D-B8A9-7D30-E1844CC73407}"/>
              </a:ext>
            </a:extLst>
          </p:cNvPr>
          <p:cNvSpPr>
            <a:spLocks noGrp="1"/>
          </p:cNvSpPr>
          <p:nvPr>
            <p:ph type="title"/>
          </p:nvPr>
        </p:nvSpPr>
        <p:spPr>
          <a:xfrm>
            <a:off x="904875" y="815975"/>
            <a:ext cx="10515600" cy="1325563"/>
          </a:xfrm>
        </p:spPr>
        <p:txBody>
          <a:bodyPr>
            <a:noAutofit/>
          </a:bodyPr>
          <a:lstStyle/>
          <a:p>
            <a:pPr algn="ctr"/>
            <a:r>
              <a:rPr lang="en-US" sz="5400" b="1" dirty="0">
                <a:latin typeface="Times New Roman" panose="02020603050405020304" pitchFamily="18" charset="0"/>
                <a:cs typeface="Times New Roman" panose="02020603050405020304" pitchFamily="18" charset="0"/>
              </a:rPr>
              <a:t>Independent Contractor vs Employee</a:t>
            </a:r>
          </a:p>
        </p:txBody>
      </p:sp>
      <p:sp>
        <p:nvSpPr>
          <p:cNvPr id="3" name="Slide Number Placeholder 2">
            <a:extLst>
              <a:ext uri="{FF2B5EF4-FFF2-40B4-BE49-F238E27FC236}">
                <a16:creationId xmlns:a16="http://schemas.microsoft.com/office/drawing/2014/main" id="{D6F2725D-D1FE-7CBC-C863-F734A906F73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502BAE1-D57F-41CC-A6C7-4DD710F4FB32}"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pic>
        <p:nvPicPr>
          <p:cNvPr id="7" name="Picture 6" descr="A cartoon of two people sitting at a desk&#10;&#10;AI-generated content may be incorrect.">
            <a:extLst>
              <a:ext uri="{FF2B5EF4-FFF2-40B4-BE49-F238E27FC236}">
                <a16:creationId xmlns:a16="http://schemas.microsoft.com/office/drawing/2014/main" id="{F903484F-B3EF-78EA-C692-FA3B446B17E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84315" y="2282838"/>
            <a:ext cx="7023370" cy="3687269"/>
          </a:xfrm>
          <a:prstGeom prst="rect">
            <a:avLst/>
          </a:prstGeom>
        </p:spPr>
      </p:pic>
    </p:spTree>
    <p:custDataLst>
      <p:tags r:id="rId1"/>
    </p:custDataLst>
    <p:extLst>
      <p:ext uri="{BB962C8B-B14F-4D97-AF65-F5344CB8AC3E}">
        <p14:creationId xmlns:p14="http://schemas.microsoft.com/office/powerpoint/2010/main" val="26435339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85C28D-F322-7C0B-575A-7D1DDBCE94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23E966-3721-B368-4F32-2E00403E692B}"/>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Overtime</a:t>
            </a:r>
          </a:p>
        </p:txBody>
      </p:sp>
      <p:sp>
        <p:nvSpPr>
          <p:cNvPr id="3" name="Subtitle 2">
            <a:extLst>
              <a:ext uri="{FF2B5EF4-FFF2-40B4-BE49-F238E27FC236}">
                <a16:creationId xmlns:a16="http://schemas.microsoft.com/office/drawing/2014/main" id="{CEB8C5EC-86B2-D743-3F5E-FD81432FCDC0}"/>
              </a:ext>
            </a:extLst>
          </p:cNvPr>
          <p:cNvSpPr>
            <a:spLocks noGrp="1"/>
          </p:cNvSpPr>
          <p:nvPr>
            <p:ph type="subTitle" idx="1"/>
          </p:nvPr>
        </p:nvSpPr>
        <p:spPr>
          <a:xfrm>
            <a:off x="606834" y="2092475"/>
            <a:ext cx="11289891" cy="4765525"/>
          </a:xfrm>
        </p:spPr>
        <p:txBody>
          <a:bodyPr>
            <a:normAutofit fontScale="62500" lnSpcReduction="20000"/>
          </a:bodyPr>
          <a:lstStyle/>
          <a:p>
            <a:endParaRPr lang="en-US" sz="4400" dirty="0">
              <a:latin typeface="Times New Roman" panose="02020603050405020304" pitchFamily="18" charset="0"/>
              <a:cs typeface="Times New Roman" panose="02020603050405020304" pitchFamily="18" charset="0"/>
            </a:endParaRPr>
          </a:p>
          <a:p>
            <a:pPr marL="685800" indent="-685800" algn="l">
              <a:buFont typeface="Arial" panose="020B0604020202020204" pitchFamily="34" charset="0"/>
              <a:buChar char="•"/>
            </a:pPr>
            <a:r>
              <a:rPr lang="en-US" sz="5100" dirty="0">
                <a:latin typeface="Times New Roman" panose="02020603050405020304" pitchFamily="18" charset="0"/>
                <a:cs typeface="Times New Roman" panose="02020603050405020304" pitchFamily="18" charset="0"/>
              </a:rPr>
              <a:t>Eligible Individuals can deduct up to $12,500 in qualified overtime for single returns and up to $25,000 in qualified overtime for joint returns on their federal tax return each year from 2025 to 2028.</a:t>
            </a:r>
          </a:p>
          <a:p>
            <a:pPr algn="l"/>
            <a:endParaRPr lang="en-US" sz="5100" dirty="0">
              <a:latin typeface="Times New Roman" panose="02020603050405020304" pitchFamily="18" charset="0"/>
              <a:cs typeface="Times New Roman" panose="02020603050405020304" pitchFamily="18" charset="0"/>
            </a:endParaRPr>
          </a:p>
          <a:p>
            <a:r>
              <a:rPr lang="en-US" sz="5100" dirty="0">
                <a:solidFill>
                  <a:srgbClr val="FF0000"/>
                </a:solidFill>
                <a:latin typeface="Times New Roman" panose="02020603050405020304" pitchFamily="18" charset="0"/>
                <a:cs typeface="Times New Roman" panose="02020603050405020304" pitchFamily="18" charset="0"/>
              </a:rPr>
              <a:t>What is qualified overtime pay?  The “</a:t>
            </a:r>
            <a:r>
              <a:rPr lang="en-US" sz="5100" b="1" dirty="0">
                <a:solidFill>
                  <a:srgbClr val="FF0000"/>
                </a:solidFill>
                <a:latin typeface="Times New Roman" panose="02020603050405020304" pitchFamily="18" charset="0"/>
                <a:cs typeface="Times New Roman" panose="02020603050405020304" pitchFamily="18" charset="0"/>
              </a:rPr>
              <a:t>half” </a:t>
            </a:r>
            <a:r>
              <a:rPr lang="en-US" sz="5100" dirty="0">
                <a:solidFill>
                  <a:srgbClr val="FF0000"/>
                </a:solidFill>
                <a:latin typeface="Times New Roman" panose="02020603050405020304" pitchFamily="18" charset="0"/>
                <a:cs typeface="Times New Roman" panose="02020603050405020304" pitchFamily="18" charset="0"/>
              </a:rPr>
              <a:t>in time-and-a-half of overtime for hours over 40 in a work week.  </a:t>
            </a:r>
          </a:p>
          <a:p>
            <a:r>
              <a:rPr lang="en-US" sz="5100" dirty="0">
                <a:solidFill>
                  <a:srgbClr val="FF0000"/>
                </a:solidFill>
                <a:latin typeface="Times New Roman" panose="02020603050405020304" pitchFamily="18" charset="0"/>
                <a:cs typeface="Times New Roman" panose="02020603050405020304" pitchFamily="18" charset="0"/>
              </a:rPr>
              <a:t>So, if someone’s regular hourly rate is $20 per hour, their overtime rate is $30 per hour.  So, the difference of $10 is the part that is qualified overtime pay and hence deductible.</a:t>
            </a:r>
          </a:p>
          <a:p>
            <a:pPr algn="l"/>
            <a:endParaRPr lang="en-US" sz="5100" dirty="0">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51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51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5100" dirty="0">
              <a:solidFill>
                <a:schemeClr val="accent1">
                  <a:lumMod val="50000"/>
                </a:schemeClr>
              </a:solidFill>
              <a:latin typeface="Times New Roman" panose="02020603050405020304" pitchFamily="18" charset="0"/>
              <a:cs typeface="Times New Roman" panose="02020603050405020304" pitchFamily="18" charset="0"/>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445CD3D1-D1F2-4734-BF3D-0FA8A905FEEF}"/>
              </a:ext>
            </a:extLst>
          </p:cNvPr>
          <p:cNvSpPr>
            <a:spLocks noGrp="1"/>
          </p:cNvSpPr>
          <p:nvPr>
            <p:ph type="sldNum" sz="quarter" idx="12"/>
          </p:nvPr>
        </p:nvSpPr>
        <p:spPr/>
        <p:txBody>
          <a:bodyPr/>
          <a:lstStyle/>
          <a:p>
            <a:fld id="{7502BAE1-D57F-41CC-A6C7-4DD710F4FB32}" type="slidenum">
              <a:rPr lang="en-US" smtClean="0"/>
              <a:t>30</a:t>
            </a:fld>
            <a:endParaRPr lang="en-US" dirty="0"/>
          </a:p>
        </p:txBody>
      </p:sp>
    </p:spTree>
    <p:custDataLst>
      <p:tags r:id="rId1"/>
    </p:custDataLst>
    <p:extLst>
      <p:ext uri="{BB962C8B-B14F-4D97-AF65-F5344CB8AC3E}">
        <p14:creationId xmlns:p14="http://schemas.microsoft.com/office/powerpoint/2010/main" val="8117768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E07D2C-856E-2E5A-C118-FAB3282207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00B70A-2A7A-7B19-DAF4-C2524C207553}"/>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Overtime</a:t>
            </a:r>
          </a:p>
        </p:txBody>
      </p:sp>
      <p:sp>
        <p:nvSpPr>
          <p:cNvPr id="3" name="Subtitle 2">
            <a:extLst>
              <a:ext uri="{FF2B5EF4-FFF2-40B4-BE49-F238E27FC236}">
                <a16:creationId xmlns:a16="http://schemas.microsoft.com/office/drawing/2014/main" id="{D93CB1A6-E750-220D-282B-CEED9D462844}"/>
              </a:ext>
            </a:extLst>
          </p:cNvPr>
          <p:cNvSpPr>
            <a:spLocks noGrp="1"/>
          </p:cNvSpPr>
          <p:nvPr>
            <p:ph type="subTitle" idx="1"/>
          </p:nvPr>
        </p:nvSpPr>
        <p:spPr>
          <a:xfrm>
            <a:off x="465041" y="2092475"/>
            <a:ext cx="11149783" cy="4765525"/>
          </a:xfrm>
        </p:spPr>
        <p:txBody>
          <a:bodyPr>
            <a:normAutofit fontScale="92500" lnSpcReduction="20000"/>
          </a:bodyPr>
          <a:lstStyle/>
          <a:p>
            <a:endParaRPr lang="en-US" sz="4400" dirty="0">
              <a:latin typeface="Times New Roman" panose="02020603050405020304" pitchFamily="18" charset="0"/>
              <a:cs typeface="Times New Roman" panose="02020603050405020304" pitchFamily="18" charset="0"/>
            </a:endParaRPr>
          </a:p>
          <a:p>
            <a:pPr marL="685800" indent="-685800" algn="l">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The deduction is only for federal taxes and does not apply to FICA taxes (social security and medicare)</a:t>
            </a:r>
          </a:p>
          <a:p>
            <a:pPr marL="685800" indent="-685800" algn="l">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Deduction phases out for taxpayers with modified adjusted gross income over $150,000 and joint taxpayers over $300,000.</a:t>
            </a:r>
          </a:p>
          <a:p>
            <a:pPr marL="685800" indent="-685800" algn="l">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Employers must identify and separately report the qualified overtime pay on employee’s W-2’s, starting in 2025.</a:t>
            </a:r>
          </a:p>
          <a:p>
            <a:pPr marL="685800" indent="-685800" algn="l">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There will be penalties to the employer if this is not reported. However, the IRS has offered penalty relief for 2025.</a:t>
            </a:r>
          </a:p>
          <a:p>
            <a:pPr algn="l"/>
            <a:endParaRPr lang="en-US" sz="2800" dirty="0">
              <a:latin typeface="Times New Roman" panose="02020603050405020304" pitchFamily="18" charset="0"/>
              <a:cs typeface="Times New Roman" panose="02020603050405020304" pitchFamily="18" charset="0"/>
            </a:endParaRPr>
          </a:p>
          <a:p>
            <a:pPr algn="l"/>
            <a:r>
              <a:rPr lang="en-US" sz="2800" dirty="0">
                <a:latin typeface="Times New Roman" panose="02020603050405020304" pitchFamily="18" charset="0"/>
                <a:cs typeface="Times New Roman" panose="02020603050405020304" pitchFamily="18" charset="0"/>
              </a:rPr>
              <a:t>This provision aims to provide tax relief to hourly workers who rely on overtime, providing incentives to work additional shifts due to increased pay.</a:t>
            </a:r>
          </a:p>
          <a:p>
            <a:pPr marL="117475" algn="l">
              <a:lnSpc>
                <a:spcPct val="100000"/>
              </a:lnSpc>
              <a:spcBef>
                <a:spcPts val="0"/>
              </a:spcBef>
            </a:pPr>
            <a:r>
              <a:rPr lang="en-US" sz="2600" dirty="0">
                <a:latin typeface="Times New Roman" panose="02020603050405020304" pitchFamily="18" charset="0"/>
                <a:cs typeface="Times New Roman" panose="02020603050405020304" pitchFamily="18" charset="0"/>
              </a:rPr>
              <a:t> </a:t>
            </a:r>
            <a:endParaRPr lang="en-US" sz="26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9A043EBE-3ABA-9363-41B3-7F888D2E80C9}"/>
              </a:ext>
            </a:extLst>
          </p:cNvPr>
          <p:cNvSpPr>
            <a:spLocks noGrp="1"/>
          </p:cNvSpPr>
          <p:nvPr>
            <p:ph type="sldNum" sz="quarter" idx="12"/>
          </p:nvPr>
        </p:nvSpPr>
        <p:spPr/>
        <p:txBody>
          <a:bodyPr/>
          <a:lstStyle/>
          <a:p>
            <a:fld id="{7502BAE1-D57F-41CC-A6C7-4DD710F4FB32}" type="slidenum">
              <a:rPr lang="en-US" smtClean="0"/>
              <a:t>31</a:t>
            </a:fld>
            <a:endParaRPr lang="en-US" dirty="0"/>
          </a:p>
        </p:txBody>
      </p:sp>
    </p:spTree>
    <p:custDataLst>
      <p:tags r:id="rId1"/>
    </p:custDataLst>
    <p:extLst>
      <p:ext uri="{BB962C8B-B14F-4D97-AF65-F5344CB8AC3E}">
        <p14:creationId xmlns:p14="http://schemas.microsoft.com/office/powerpoint/2010/main" val="8247104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44E52A-6C9B-CF19-5ACE-630B7E8019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CF97E8-D5DC-33E4-3085-FD46767B0A43}"/>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What does the employer need to do?</a:t>
            </a:r>
          </a:p>
        </p:txBody>
      </p:sp>
      <p:sp>
        <p:nvSpPr>
          <p:cNvPr id="3" name="Subtitle 2">
            <a:extLst>
              <a:ext uri="{FF2B5EF4-FFF2-40B4-BE49-F238E27FC236}">
                <a16:creationId xmlns:a16="http://schemas.microsoft.com/office/drawing/2014/main" id="{7E5856A2-AA68-EC8F-2BEA-1C2F59E0D6A4}"/>
              </a:ext>
            </a:extLst>
          </p:cNvPr>
          <p:cNvSpPr>
            <a:spLocks noGrp="1"/>
          </p:cNvSpPr>
          <p:nvPr>
            <p:ph type="subTitle" idx="1"/>
          </p:nvPr>
        </p:nvSpPr>
        <p:spPr>
          <a:xfrm>
            <a:off x="465041" y="2092475"/>
            <a:ext cx="11149783" cy="4765525"/>
          </a:xfrm>
        </p:spPr>
        <p:txBody>
          <a:bodyPr>
            <a:normAutofit lnSpcReduction="10000"/>
          </a:bodyPr>
          <a:lstStyle/>
          <a:p>
            <a:endParaRPr lang="en-US" sz="4400" dirty="0">
              <a:latin typeface="Times New Roman" panose="02020603050405020304" pitchFamily="18" charset="0"/>
              <a:cs typeface="Times New Roman" panose="02020603050405020304" pitchFamily="18" charset="0"/>
            </a:endParaRPr>
          </a:p>
          <a:p>
            <a:pPr marL="574675" indent="-457200" algn="l">
              <a:lnSpc>
                <a:spcPct val="100000"/>
              </a:lnSpc>
              <a:spcBef>
                <a:spcPts val="0"/>
              </a:spcBef>
              <a:buFont typeface="Arial" panose="020B0604020202020204" pitchFamily="34" charset="0"/>
              <a:buChar char="•"/>
            </a:pPr>
            <a:r>
              <a:rPr lang="en-US" sz="2800" dirty="0">
                <a:solidFill>
                  <a:schemeClr val="accent1">
                    <a:lumMod val="50000"/>
                  </a:schemeClr>
                </a:solidFill>
                <a:latin typeface="Times New Roman" panose="02020603050405020304" pitchFamily="18" charset="0"/>
                <a:cs typeface="Times New Roman" panose="02020603050405020304" pitchFamily="18" charset="0"/>
              </a:rPr>
              <a:t>Make sure you are tracking overtime in your payroll software service. </a:t>
            </a:r>
          </a:p>
          <a:p>
            <a:pPr marL="574675" indent="-457200" algn="l">
              <a:lnSpc>
                <a:spcPct val="100000"/>
              </a:lnSpc>
              <a:spcBef>
                <a:spcPts val="0"/>
              </a:spcBef>
              <a:buFont typeface="Arial" panose="020B0604020202020204" pitchFamily="34" charset="0"/>
              <a:buChar char="•"/>
            </a:pPr>
            <a:r>
              <a:rPr lang="en-US" sz="2800" dirty="0">
                <a:solidFill>
                  <a:schemeClr val="accent1">
                    <a:lumMod val="50000"/>
                  </a:schemeClr>
                </a:solidFill>
                <a:latin typeface="Times New Roman" panose="02020603050405020304" pitchFamily="18" charset="0"/>
                <a:cs typeface="Times New Roman" panose="02020603050405020304" pitchFamily="18" charset="0"/>
              </a:rPr>
              <a:t>If an employee gets an hourly raise during the year, you will need to make sure and calculate the ½ of the time and a half is correctly calculated at the end of the year. Hopefully, payroll software systems can be updated to properly code and distinguish between regular pay and overtime premium pay.</a:t>
            </a:r>
          </a:p>
          <a:p>
            <a:pPr marL="574675" indent="-457200" algn="l">
              <a:lnSpc>
                <a:spcPct val="100000"/>
              </a:lnSpc>
              <a:spcBef>
                <a:spcPts val="0"/>
              </a:spcBef>
              <a:buFont typeface="Arial" panose="020B0604020202020204" pitchFamily="34" charset="0"/>
              <a:buChar char="•"/>
            </a:pPr>
            <a:r>
              <a:rPr lang="en-US" sz="2800" dirty="0">
                <a:solidFill>
                  <a:schemeClr val="accent1">
                    <a:lumMod val="50000"/>
                  </a:schemeClr>
                </a:solidFill>
                <a:latin typeface="Times New Roman" panose="02020603050405020304" pitchFamily="18" charset="0"/>
                <a:cs typeface="Times New Roman" panose="02020603050405020304" pitchFamily="18" charset="0"/>
              </a:rPr>
              <a:t>The overtime provisions are a year-end deduction for the employee’s personal tax return, not an exclusion from wages on paychecks.  This means the employer must continue to withhold federal and FICA taxes.</a:t>
            </a:r>
            <a:endParaRPr lang="en-US" sz="26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2600" dirty="0">
                <a:latin typeface="Times New Roman" panose="02020603050405020304" pitchFamily="18" charset="0"/>
                <a:cs typeface="Times New Roman" panose="02020603050405020304" pitchFamily="18" charset="0"/>
              </a:rPr>
              <a:t> </a:t>
            </a:r>
            <a:endParaRPr lang="en-US" sz="26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0CD7620A-30DA-4A4E-469A-C10E0794A7CD}"/>
              </a:ext>
            </a:extLst>
          </p:cNvPr>
          <p:cNvSpPr>
            <a:spLocks noGrp="1"/>
          </p:cNvSpPr>
          <p:nvPr>
            <p:ph type="sldNum" sz="quarter" idx="12"/>
          </p:nvPr>
        </p:nvSpPr>
        <p:spPr/>
        <p:txBody>
          <a:bodyPr/>
          <a:lstStyle/>
          <a:p>
            <a:fld id="{7502BAE1-D57F-41CC-A6C7-4DD710F4FB32}" type="slidenum">
              <a:rPr lang="en-US" smtClean="0"/>
              <a:t>32</a:t>
            </a:fld>
            <a:endParaRPr lang="en-US" dirty="0"/>
          </a:p>
        </p:txBody>
      </p:sp>
    </p:spTree>
    <p:custDataLst>
      <p:tags r:id="rId1"/>
    </p:custDataLst>
    <p:extLst>
      <p:ext uri="{BB962C8B-B14F-4D97-AF65-F5344CB8AC3E}">
        <p14:creationId xmlns:p14="http://schemas.microsoft.com/office/powerpoint/2010/main" val="186822409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FE081E-0F57-64B1-5F25-F2C7379E64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2D1EB7-C16F-29F9-A866-27F510CE9A16}"/>
              </a:ext>
            </a:extLst>
          </p:cNvPr>
          <p:cNvSpPr>
            <a:spLocks noGrp="1"/>
          </p:cNvSpPr>
          <p:nvPr>
            <p:ph type="ctrTitle"/>
          </p:nvPr>
        </p:nvSpPr>
        <p:spPr>
          <a:xfrm>
            <a:off x="521109" y="914400"/>
            <a:ext cx="11093715" cy="1063775"/>
          </a:xfrm>
        </p:spPr>
        <p:txBody>
          <a:bodyPr>
            <a:normAutofit fontScale="90000"/>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How will the qualified overtime be reported?</a:t>
            </a:r>
          </a:p>
        </p:txBody>
      </p:sp>
      <p:sp>
        <p:nvSpPr>
          <p:cNvPr id="3" name="Subtitle 2">
            <a:extLst>
              <a:ext uri="{FF2B5EF4-FFF2-40B4-BE49-F238E27FC236}">
                <a16:creationId xmlns:a16="http://schemas.microsoft.com/office/drawing/2014/main" id="{82A3E0B7-A52F-1CAA-E350-68A0AE77EDAE}"/>
              </a:ext>
            </a:extLst>
          </p:cNvPr>
          <p:cNvSpPr>
            <a:spLocks noGrp="1"/>
          </p:cNvSpPr>
          <p:nvPr>
            <p:ph type="subTitle" idx="1"/>
          </p:nvPr>
        </p:nvSpPr>
        <p:spPr>
          <a:xfrm>
            <a:off x="493074" y="2311550"/>
            <a:ext cx="11149783" cy="4765525"/>
          </a:xfrm>
        </p:spPr>
        <p:txBody>
          <a:bodyPr>
            <a:normAutofit fontScale="92500" lnSpcReduction="10000"/>
          </a:bodyPr>
          <a:lstStyle/>
          <a:p>
            <a:endParaRPr lang="en-US" sz="4400" dirty="0">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2800" dirty="0">
                <a:solidFill>
                  <a:schemeClr val="accent1">
                    <a:lumMod val="50000"/>
                  </a:schemeClr>
                </a:solidFill>
                <a:latin typeface="Times New Roman" panose="02020603050405020304" pitchFamily="18" charset="0"/>
                <a:cs typeface="Times New Roman" panose="02020603050405020304" pitchFamily="18" charset="0"/>
              </a:rPr>
              <a:t>The IRS announced there will be no updates to the actual Form W-2 for 2025.</a:t>
            </a:r>
          </a:p>
          <a:p>
            <a:pPr marL="117475" algn="l">
              <a:lnSpc>
                <a:spcPct val="100000"/>
              </a:lnSpc>
              <a:spcBef>
                <a:spcPts val="0"/>
              </a:spcBef>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2800" dirty="0">
                <a:solidFill>
                  <a:schemeClr val="accent1">
                    <a:lumMod val="50000"/>
                  </a:schemeClr>
                </a:solidFill>
                <a:latin typeface="Times New Roman" panose="02020603050405020304" pitchFamily="18" charset="0"/>
                <a:cs typeface="Times New Roman" panose="02020603050405020304" pitchFamily="18" charset="0"/>
              </a:rPr>
              <a:t>Then, how do employers report? One of three ways - </a:t>
            </a:r>
          </a:p>
          <a:p>
            <a:pPr marL="117475" algn="l">
              <a:lnSpc>
                <a:spcPct val="100000"/>
              </a:lnSpc>
              <a:spcBef>
                <a:spcPts val="0"/>
              </a:spcBef>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574675" indent="-457200" algn="l">
              <a:lnSpc>
                <a:spcPct val="100000"/>
              </a:lnSpc>
              <a:spcBef>
                <a:spcPts val="0"/>
              </a:spcBef>
              <a:buFont typeface="Arial" panose="020B0604020202020204" pitchFamily="34" charset="0"/>
              <a:buChar char="•"/>
            </a:pPr>
            <a:r>
              <a:rPr lang="en-US" sz="2800" dirty="0">
                <a:solidFill>
                  <a:schemeClr val="accent1">
                    <a:lumMod val="50000"/>
                  </a:schemeClr>
                </a:solidFill>
                <a:latin typeface="Times New Roman" panose="02020603050405020304" pitchFamily="18" charset="0"/>
                <a:cs typeface="Times New Roman" panose="02020603050405020304" pitchFamily="18" charset="0"/>
              </a:rPr>
              <a:t>Include the amount of qualified overtime in Box 14 (Other)</a:t>
            </a:r>
          </a:p>
          <a:p>
            <a:pPr marL="574675" indent="-457200" algn="l">
              <a:lnSpc>
                <a:spcPct val="100000"/>
              </a:lnSpc>
              <a:spcBef>
                <a:spcPts val="0"/>
              </a:spcBef>
              <a:buFont typeface="Arial" panose="020B0604020202020204" pitchFamily="34" charset="0"/>
              <a:buChar char="•"/>
            </a:pPr>
            <a:r>
              <a:rPr lang="en-US" sz="2800" dirty="0">
                <a:solidFill>
                  <a:schemeClr val="accent1">
                    <a:lumMod val="50000"/>
                  </a:schemeClr>
                </a:solidFill>
                <a:latin typeface="Times New Roman" panose="02020603050405020304" pitchFamily="18" charset="0"/>
                <a:cs typeface="Times New Roman" panose="02020603050405020304" pitchFamily="18" charset="0"/>
              </a:rPr>
              <a:t>Provide a separate written statement</a:t>
            </a:r>
          </a:p>
          <a:p>
            <a:pPr marL="574675" indent="-457200" algn="l">
              <a:lnSpc>
                <a:spcPct val="100000"/>
              </a:lnSpc>
              <a:spcBef>
                <a:spcPts val="0"/>
              </a:spcBef>
              <a:buFont typeface="Arial" panose="020B0604020202020204" pitchFamily="34" charset="0"/>
              <a:buChar char="•"/>
            </a:pPr>
            <a:r>
              <a:rPr lang="en-US" sz="2800" dirty="0">
                <a:solidFill>
                  <a:schemeClr val="accent1">
                    <a:lumMod val="50000"/>
                  </a:schemeClr>
                </a:solidFill>
                <a:latin typeface="Times New Roman" panose="02020603050405020304" pitchFamily="18" charset="0"/>
                <a:cs typeface="Times New Roman" panose="02020603050405020304" pitchFamily="18" charset="0"/>
              </a:rPr>
              <a:t>Make the information available through online payroll portal (if you have this)</a:t>
            </a:r>
          </a:p>
          <a:p>
            <a:pPr marL="117475" algn="l">
              <a:lnSpc>
                <a:spcPct val="100000"/>
              </a:lnSpc>
              <a:spcBef>
                <a:spcPts val="0"/>
              </a:spcBef>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2600" dirty="0">
                <a:solidFill>
                  <a:schemeClr val="accent1">
                    <a:lumMod val="50000"/>
                  </a:schemeClr>
                </a:solidFill>
                <a:latin typeface="Times New Roman" panose="02020603050405020304" pitchFamily="18" charset="0"/>
                <a:cs typeface="Times New Roman" panose="02020603050405020304" pitchFamily="18" charset="0"/>
              </a:rPr>
              <a:t>For 2026 Form W-2 - the IRS expects to revise the form to include on Box 12 -Code TT as overtime</a:t>
            </a:r>
          </a:p>
          <a:p>
            <a:pPr marL="117475" algn="l">
              <a:lnSpc>
                <a:spcPct val="100000"/>
              </a:lnSpc>
              <a:spcBef>
                <a:spcPts val="0"/>
              </a:spcBef>
            </a:pPr>
            <a:r>
              <a:rPr lang="en-US" sz="2600" dirty="0">
                <a:latin typeface="Times New Roman" panose="02020603050405020304" pitchFamily="18" charset="0"/>
                <a:cs typeface="Times New Roman" panose="02020603050405020304" pitchFamily="18" charset="0"/>
              </a:rPr>
              <a:t> </a:t>
            </a:r>
            <a:endParaRPr lang="en-US" sz="26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976BB041-2689-41ED-D393-345C6D28D7A3}"/>
              </a:ext>
            </a:extLst>
          </p:cNvPr>
          <p:cNvSpPr>
            <a:spLocks noGrp="1"/>
          </p:cNvSpPr>
          <p:nvPr>
            <p:ph type="sldNum" sz="quarter" idx="12"/>
          </p:nvPr>
        </p:nvSpPr>
        <p:spPr/>
        <p:txBody>
          <a:bodyPr/>
          <a:lstStyle/>
          <a:p>
            <a:fld id="{7502BAE1-D57F-41CC-A6C7-4DD710F4FB32}" type="slidenum">
              <a:rPr lang="en-US" smtClean="0"/>
              <a:t>33</a:t>
            </a:fld>
            <a:endParaRPr lang="en-US" dirty="0"/>
          </a:p>
        </p:txBody>
      </p:sp>
    </p:spTree>
    <p:custDataLst>
      <p:tags r:id="rId1"/>
    </p:custDataLst>
    <p:extLst>
      <p:ext uri="{BB962C8B-B14F-4D97-AF65-F5344CB8AC3E}">
        <p14:creationId xmlns:p14="http://schemas.microsoft.com/office/powerpoint/2010/main" val="23790435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AF4B64-EAD3-81E5-9F93-1CD514894A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EEBB04-D78C-E8B4-7FC6-0F29EFAE421F}"/>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Form 1099 Changes</a:t>
            </a:r>
          </a:p>
        </p:txBody>
      </p:sp>
      <p:sp>
        <p:nvSpPr>
          <p:cNvPr id="3" name="Subtitle 2">
            <a:extLst>
              <a:ext uri="{FF2B5EF4-FFF2-40B4-BE49-F238E27FC236}">
                <a16:creationId xmlns:a16="http://schemas.microsoft.com/office/drawing/2014/main" id="{A2D60ADB-F5AC-EA24-AFA0-BED6CF781E0F}"/>
              </a:ext>
            </a:extLst>
          </p:cNvPr>
          <p:cNvSpPr>
            <a:spLocks noGrp="1"/>
          </p:cNvSpPr>
          <p:nvPr>
            <p:ph type="subTitle" idx="1"/>
          </p:nvPr>
        </p:nvSpPr>
        <p:spPr>
          <a:xfrm>
            <a:off x="118354" y="1978175"/>
            <a:ext cx="11496470" cy="4765525"/>
          </a:xfrm>
        </p:spPr>
        <p:txBody>
          <a:bodyPr>
            <a:normAutofit fontScale="25000" lnSpcReduction="20000"/>
          </a:bodyPr>
          <a:lstStyle/>
          <a:p>
            <a:endParaRPr lang="en-US" sz="4400" dirty="0">
              <a:latin typeface="Times New Roman" panose="02020603050405020304" pitchFamily="18" charset="0"/>
              <a:cs typeface="Times New Roman" panose="02020603050405020304" pitchFamily="18" charset="0"/>
            </a:endParaRPr>
          </a:p>
          <a:p>
            <a:r>
              <a:rPr lang="en-US" sz="9600" dirty="0">
                <a:solidFill>
                  <a:schemeClr val="accent1">
                    <a:lumMod val="50000"/>
                  </a:schemeClr>
                </a:solidFill>
                <a:latin typeface="Times New Roman" panose="02020603050405020304" pitchFamily="18" charset="0"/>
                <a:cs typeface="Times New Roman" panose="02020603050405020304" pitchFamily="18" charset="0"/>
              </a:rPr>
              <a:t>This is HUGE NEWS!</a:t>
            </a:r>
          </a:p>
          <a:p>
            <a:endParaRPr lang="en-US" sz="9600" dirty="0">
              <a:solidFill>
                <a:schemeClr val="accent1">
                  <a:lumMod val="50000"/>
                </a:schemeClr>
              </a:solidFill>
              <a:latin typeface="Times New Roman" panose="02020603050405020304" pitchFamily="18" charset="0"/>
              <a:cs typeface="Times New Roman" panose="02020603050405020304" pitchFamily="18" charset="0"/>
            </a:endParaRPr>
          </a:p>
          <a:p>
            <a:pPr algn="l"/>
            <a:r>
              <a:rPr lang="en-US" sz="9600" dirty="0">
                <a:solidFill>
                  <a:schemeClr val="accent1">
                    <a:lumMod val="50000"/>
                  </a:schemeClr>
                </a:solidFill>
                <a:latin typeface="Times New Roman" panose="02020603050405020304" pitchFamily="18" charset="0"/>
                <a:cs typeface="Times New Roman" panose="02020603050405020304" pitchFamily="18" charset="0"/>
              </a:rPr>
              <a:t>Starting in 2026, the threshold for issuing a Form 1099-NEC and Form 1099- Miscellaneous increased from </a:t>
            </a:r>
            <a:r>
              <a:rPr lang="en-US" sz="9600" dirty="0">
                <a:solidFill>
                  <a:srgbClr val="FF0000"/>
                </a:solidFill>
                <a:latin typeface="Times New Roman" panose="02020603050405020304" pitchFamily="18" charset="0"/>
                <a:cs typeface="Times New Roman" panose="02020603050405020304" pitchFamily="18" charset="0"/>
              </a:rPr>
              <a:t>$600 </a:t>
            </a:r>
            <a:r>
              <a:rPr lang="en-US" sz="9600" dirty="0">
                <a:solidFill>
                  <a:schemeClr val="accent1">
                    <a:lumMod val="50000"/>
                  </a:schemeClr>
                </a:solidFill>
                <a:latin typeface="Times New Roman" panose="02020603050405020304" pitchFamily="18" charset="0"/>
                <a:cs typeface="Times New Roman" panose="02020603050405020304" pitchFamily="18" charset="0"/>
              </a:rPr>
              <a:t>to </a:t>
            </a:r>
            <a:r>
              <a:rPr lang="en-US" sz="9600" dirty="0">
                <a:solidFill>
                  <a:srgbClr val="FF0000"/>
                </a:solidFill>
                <a:latin typeface="Times New Roman" panose="02020603050405020304" pitchFamily="18" charset="0"/>
                <a:cs typeface="Times New Roman" panose="02020603050405020304" pitchFamily="18" charset="0"/>
              </a:rPr>
              <a:t>$2,000. </a:t>
            </a:r>
            <a:r>
              <a:rPr lang="en-US" sz="9600" dirty="0">
                <a:latin typeface="Times New Roman" panose="02020603050405020304" pitchFamily="18" charset="0"/>
                <a:cs typeface="Times New Roman" panose="02020603050405020304" pitchFamily="18" charset="0"/>
              </a:rPr>
              <a:t>This will be adjusted for inflation in subsequent years. </a:t>
            </a:r>
          </a:p>
          <a:p>
            <a:pPr algn="l"/>
            <a:endParaRPr lang="en-US" sz="9600" dirty="0">
              <a:solidFill>
                <a:schemeClr val="accent1">
                  <a:lumMod val="50000"/>
                </a:schemeClr>
              </a:solidFill>
              <a:latin typeface="Times New Roman" panose="02020603050405020304" pitchFamily="18" charset="0"/>
              <a:cs typeface="Times New Roman" panose="02020603050405020304" pitchFamily="18" charset="0"/>
            </a:endParaRPr>
          </a:p>
          <a:p>
            <a:pPr algn="l"/>
            <a:r>
              <a:rPr lang="en-US" sz="9600" dirty="0">
                <a:solidFill>
                  <a:schemeClr val="accent1">
                    <a:lumMod val="50000"/>
                  </a:schemeClr>
                </a:solidFill>
                <a:latin typeface="Times New Roman" panose="02020603050405020304" pitchFamily="18" charset="0"/>
                <a:cs typeface="Times New Roman" panose="02020603050405020304" pitchFamily="18" charset="0"/>
              </a:rPr>
              <a:t>This aims at addressing prior years inflationary concerns plus reducing paperwork for companies that have contract labor. </a:t>
            </a:r>
          </a:p>
          <a:p>
            <a:endParaRPr lang="en-US" sz="9600" dirty="0">
              <a:solidFill>
                <a:schemeClr val="accent1">
                  <a:lumMod val="50000"/>
                </a:schemeClr>
              </a:solidFill>
              <a:latin typeface="Times New Roman" panose="02020603050405020304" pitchFamily="18" charset="0"/>
              <a:cs typeface="Times New Roman" panose="02020603050405020304" pitchFamily="18" charset="0"/>
            </a:endParaRPr>
          </a:p>
          <a:p>
            <a:endParaRPr lang="en-US" sz="9600" dirty="0">
              <a:solidFill>
                <a:schemeClr val="accent1">
                  <a:lumMod val="50000"/>
                </a:schemeClr>
              </a:solidFill>
              <a:latin typeface="Times New Roman" panose="02020603050405020304" pitchFamily="18" charset="0"/>
              <a:cs typeface="Times New Roman" panose="02020603050405020304" pitchFamily="18" charset="0"/>
            </a:endParaRPr>
          </a:p>
          <a:p>
            <a:r>
              <a:rPr lang="en-US" sz="9600" dirty="0">
                <a:solidFill>
                  <a:srgbClr val="FF0000"/>
                </a:solidFill>
                <a:latin typeface="Times New Roman" panose="02020603050405020304" pitchFamily="18" charset="0"/>
                <a:cs typeface="Times New Roman" panose="02020603050405020304" pitchFamily="18" charset="0"/>
              </a:rPr>
              <a:t>NOTE:  For 2025 1099’s (due January 31</a:t>
            </a:r>
            <a:r>
              <a:rPr lang="en-US" sz="9600" baseline="30000" dirty="0">
                <a:solidFill>
                  <a:srgbClr val="FF0000"/>
                </a:solidFill>
                <a:latin typeface="Times New Roman" panose="02020603050405020304" pitchFamily="18" charset="0"/>
                <a:cs typeface="Times New Roman" panose="02020603050405020304" pitchFamily="18" charset="0"/>
              </a:rPr>
              <a:t>st</a:t>
            </a:r>
            <a:r>
              <a:rPr lang="en-US" sz="9600" dirty="0">
                <a:solidFill>
                  <a:srgbClr val="FF0000"/>
                </a:solidFill>
                <a:latin typeface="Times New Roman" panose="02020603050405020304" pitchFamily="18" charset="0"/>
                <a:cs typeface="Times New Roman" panose="02020603050405020304" pitchFamily="18" charset="0"/>
              </a:rPr>
              <a:t>, 2026) you still must report if $600 or over.</a:t>
            </a:r>
          </a:p>
          <a:p>
            <a:pPr algn="l"/>
            <a:r>
              <a:rPr lang="en-US" sz="9600" dirty="0">
                <a:solidFill>
                  <a:srgbClr val="FF0000"/>
                </a:solidFill>
                <a:latin typeface="Times New Roman" panose="02020603050405020304" pitchFamily="18" charset="0"/>
                <a:cs typeface="Times New Roman" panose="02020603050405020304" pitchFamily="18" charset="0"/>
              </a:rPr>
              <a:t>     For 2026 1099’s (due January 31</a:t>
            </a:r>
            <a:r>
              <a:rPr lang="en-US" sz="9600" baseline="30000" dirty="0">
                <a:solidFill>
                  <a:srgbClr val="FF0000"/>
                </a:solidFill>
                <a:latin typeface="Times New Roman" panose="02020603050405020304" pitchFamily="18" charset="0"/>
                <a:cs typeface="Times New Roman" panose="02020603050405020304" pitchFamily="18" charset="0"/>
              </a:rPr>
              <a:t>st</a:t>
            </a:r>
            <a:r>
              <a:rPr lang="en-US" sz="9600" dirty="0">
                <a:solidFill>
                  <a:srgbClr val="FF0000"/>
                </a:solidFill>
                <a:latin typeface="Times New Roman" panose="02020603050405020304" pitchFamily="18" charset="0"/>
                <a:cs typeface="Times New Roman" panose="02020603050405020304" pitchFamily="18" charset="0"/>
              </a:rPr>
              <a:t>, 2027) you can start only reporting if $2,000 or over.	</a:t>
            </a:r>
          </a:p>
          <a:p>
            <a:endParaRPr lang="en-US" sz="9600" dirty="0">
              <a:solidFill>
                <a:srgbClr val="FF0000"/>
              </a:solidFill>
              <a:latin typeface="Times New Roman" panose="02020603050405020304" pitchFamily="18" charset="0"/>
              <a:cs typeface="Times New Roman" panose="02020603050405020304" pitchFamily="18" charset="0"/>
            </a:endParaRPr>
          </a:p>
          <a:p>
            <a:endParaRPr lang="en-US" sz="9600" dirty="0">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96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3800" dirty="0">
                <a:latin typeface="Times New Roman" panose="02020603050405020304" pitchFamily="18" charset="0"/>
                <a:cs typeface="Times New Roman" panose="02020603050405020304" pitchFamily="18" charset="0"/>
              </a:rPr>
              <a:t> </a:t>
            </a: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90B5F8AF-8427-A8A6-714E-89A75C9EAEEE}"/>
              </a:ext>
            </a:extLst>
          </p:cNvPr>
          <p:cNvSpPr>
            <a:spLocks noGrp="1"/>
          </p:cNvSpPr>
          <p:nvPr>
            <p:ph type="sldNum" sz="quarter" idx="12"/>
          </p:nvPr>
        </p:nvSpPr>
        <p:spPr/>
        <p:txBody>
          <a:bodyPr/>
          <a:lstStyle/>
          <a:p>
            <a:fld id="{7502BAE1-D57F-41CC-A6C7-4DD710F4FB32}" type="slidenum">
              <a:rPr lang="en-US" smtClean="0"/>
              <a:t>34</a:t>
            </a:fld>
            <a:endParaRPr lang="en-US" dirty="0"/>
          </a:p>
        </p:txBody>
      </p:sp>
    </p:spTree>
    <p:custDataLst>
      <p:tags r:id="rId1"/>
    </p:custDataLst>
    <p:extLst>
      <p:ext uri="{BB962C8B-B14F-4D97-AF65-F5344CB8AC3E}">
        <p14:creationId xmlns:p14="http://schemas.microsoft.com/office/powerpoint/2010/main" val="41729175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4B1793-ED79-6D8C-FA2E-6B673631FC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B7CF64-67AC-C4D2-D534-AD453633E2DB}"/>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But Remember - </a:t>
            </a:r>
          </a:p>
        </p:txBody>
      </p:sp>
      <p:sp>
        <p:nvSpPr>
          <p:cNvPr id="3" name="Subtitle 2">
            <a:extLst>
              <a:ext uri="{FF2B5EF4-FFF2-40B4-BE49-F238E27FC236}">
                <a16:creationId xmlns:a16="http://schemas.microsoft.com/office/drawing/2014/main" id="{B732EA03-3F46-6A2D-422E-4D89285C26BF}"/>
              </a:ext>
            </a:extLst>
          </p:cNvPr>
          <p:cNvSpPr>
            <a:spLocks noGrp="1"/>
          </p:cNvSpPr>
          <p:nvPr>
            <p:ph type="subTitle" idx="1"/>
          </p:nvPr>
        </p:nvSpPr>
        <p:spPr>
          <a:xfrm>
            <a:off x="521109" y="2597300"/>
            <a:ext cx="11149783" cy="4765525"/>
          </a:xfrm>
        </p:spPr>
        <p:txBody>
          <a:bodyPr>
            <a:normAutofit fontScale="40000" lnSpcReduction="20000"/>
          </a:bodyPr>
          <a:lstStyle/>
          <a:p>
            <a:endParaRPr lang="en-US" sz="4400" dirty="0">
              <a:latin typeface="Times New Roman" panose="02020603050405020304" pitchFamily="18" charset="0"/>
              <a:cs typeface="Times New Roman" panose="02020603050405020304" pitchFamily="18" charset="0"/>
            </a:endParaRPr>
          </a:p>
          <a:p>
            <a:r>
              <a:rPr lang="en-US" sz="9600" dirty="0">
                <a:solidFill>
                  <a:schemeClr val="accent1">
                    <a:lumMod val="50000"/>
                  </a:schemeClr>
                </a:solidFill>
                <a:latin typeface="Times New Roman" panose="02020603050405020304" pitchFamily="18" charset="0"/>
                <a:cs typeface="Times New Roman" panose="02020603050405020304" pitchFamily="18" charset="0"/>
              </a:rPr>
              <a:t>It is important to note that all income remains taxable, regardless of whether a Form 1099 is issued.  Contractors are still responsible for tracking and reporting all income on their personal tax returns.</a:t>
            </a:r>
          </a:p>
          <a:p>
            <a:endParaRPr lang="en-US" sz="9600" dirty="0">
              <a:solidFill>
                <a:schemeClr val="accent1">
                  <a:lumMod val="50000"/>
                </a:schemeClr>
              </a:solidFill>
              <a:latin typeface="Times New Roman" panose="02020603050405020304" pitchFamily="18" charset="0"/>
              <a:cs typeface="Times New Roman" panose="02020603050405020304" pitchFamily="18" charset="0"/>
            </a:endParaRPr>
          </a:p>
          <a:p>
            <a:endParaRPr lang="en-US" sz="9600" dirty="0">
              <a:solidFill>
                <a:schemeClr val="accent1">
                  <a:lumMod val="50000"/>
                </a:schemeClr>
              </a:solidFill>
              <a:latin typeface="Times New Roman" panose="02020603050405020304" pitchFamily="18" charset="0"/>
              <a:cs typeface="Times New Roman" panose="02020603050405020304" pitchFamily="18" charset="0"/>
            </a:endParaRPr>
          </a:p>
          <a:p>
            <a:endParaRPr lang="en-US" sz="9600" dirty="0">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96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3800" dirty="0">
                <a:latin typeface="Times New Roman" panose="02020603050405020304" pitchFamily="18" charset="0"/>
                <a:cs typeface="Times New Roman" panose="02020603050405020304" pitchFamily="18" charset="0"/>
              </a:rPr>
              <a:t> </a:t>
            </a:r>
            <a:endParaRPr lang="en-US" sz="3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DD06E0BB-2EF4-DAA6-852F-F3AE150E0FD6}"/>
              </a:ext>
            </a:extLst>
          </p:cNvPr>
          <p:cNvSpPr>
            <a:spLocks noGrp="1"/>
          </p:cNvSpPr>
          <p:nvPr>
            <p:ph type="sldNum" sz="quarter" idx="12"/>
          </p:nvPr>
        </p:nvSpPr>
        <p:spPr/>
        <p:txBody>
          <a:bodyPr/>
          <a:lstStyle/>
          <a:p>
            <a:fld id="{7502BAE1-D57F-41CC-A6C7-4DD710F4FB32}" type="slidenum">
              <a:rPr lang="en-US" smtClean="0"/>
              <a:t>35</a:t>
            </a:fld>
            <a:endParaRPr lang="en-US" dirty="0"/>
          </a:p>
        </p:txBody>
      </p:sp>
    </p:spTree>
    <p:custDataLst>
      <p:tags r:id="rId1"/>
    </p:custDataLst>
    <p:extLst>
      <p:ext uri="{BB962C8B-B14F-4D97-AF65-F5344CB8AC3E}">
        <p14:creationId xmlns:p14="http://schemas.microsoft.com/office/powerpoint/2010/main" val="32904400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D4BCBD-9387-4710-FB38-4ED0D5DF8A0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B323FF-280D-23E8-C540-AD9B6132E763}"/>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Summary</a:t>
            </a:r>
          </a:p>
        </p:txBody>
      </p:sp>
      <p:sp>
        <p:nvSpPr>
          <p:cNvPr id="3" name="Subtitle 2">
            <a:extLst>
              <a:ext uri="{FF2B5EF4-FFF2-40B4-BE49-F238E27FC236}">
                <a16:creationId xmlns:a16="http://schemas.microsoft.com/office/drawing/2014/main" id="{A5797575-0D3B-47EB-D718-CE720A51A083}"/>
              </a:ext>
            </a:extLst>
          </p:cNvPr>
          <p:cNvSpPr>
            <a:spLocks noGrp="1"/>
          </p:cNvSpPr>
          <p:nvPr>
            <p:ph type="subTitle" idx="1"/>
          </p:nvPr>
        </p:nvSpPr>
        <p:spPr>
          <a:xfrm>
            <a:off x="599205" y="2377440"/>
            <a:ext cx="11093715" cy="4161471"/>
          </a:xfrm>
        </p:spPr>
        <p:txBody>
          <a:bodyPr>
            <a:normAutofit/>
          </a:bodyPr>
          <a:lstStyle/>
          <a:p>
            <a:pPr marL="574675" lvl="1" algn="l">
              <a:lnSpc>
                <a:spcPct val="100000"/>
              </a:lnSpc>
              <a:spcBef>
                <a:spcPts val="0"/>
              </a:spcBef>
            </a:pPr>
            <a:r>
              <a:rPr lang="en-US" sz="2400" dirty="0">
                <a:solidFill>
                  <a:schemeClr val="accent1">
                    <a:lumMod val="50000"/>
                  </a:schemeClr>
                </a:solidFill>
                <a:latin typeface="Times New Roman" panose="02020603050405020304" pitchFamily="18" charset="0"/>
                <a:cs typeface="Times New Roman" panose="02020603050405020304" pitchFamily="18" charset="0"/>
              </a:rPr>
              <a:t>Today we learned how important it is to make sure the employees and independent contractors are classified correctly.</a:t>
            </a:r>
          </a:p>
          <a:p>
            <a:pPr marL="574675" lvl="1" algn="l">
              <a:lnSpc>
                <a:spcPct val="100000"/>
              </a:lnSpc>
              <a:spcBef>
                <a:spcPts val="0"/>
              </a:spcBef>
            </a:pPr>
            <a:endParaRPr lang="en-US" sz="2400" dirty="0">
              <a:solidFill>
                <a:schemeClr val="accent1">
                  <a:lumMod val="50000"/>
                </a:schemeClr>
              </a:solidFill>
              <a:latin typeface="Times New Roman" panose="02020603050405020304" pitchFamily="18" charset="0"/>
              <a:cs typeface="Times New Roman" panose="02020603050405020304" pitchFamily="18" charset="0"/>
            </a:endParaRPr>
          </a:p>
          <a:p>
            <a:pPr marL="574675" lvl="1" algn="l">
              <a:lnSpc>
                <a:spcPct val="100000"/>
              </a:lnSpc>
              <a:spcBef>
                <a:spcPts val="0"/>
              </a:spcBef>
            </a:pPr>
            <a:r>
              <a:rPr lang="en-US" sz="2400" dirty="0">
                <a:solidFill>
                  <a:schemeClr val="accent1">
                    <a:lumMod val="50000"/>
                  </a:schemeClr>
                </a:solidFill>
                <a:latin typeface="Times New Roman" panose="02020603050405020304" pitchFamily="18" charset="0"/>
                <a:cs typeface="Times New Roman" panose="02020603050405020304" pitchFamily="18" charset="0"/>
              </a:rPr>
              <a:t>We discussed misclassification consequences and what happens if you </a:t>
            </a:r>
            <a:r>
              <a:rPr lang="en-US" sz="2400">
                <a:solidFill>
                  <a:schemeClr val="accent1">
                    <a:lumMod val="50000"/>
                  </a:schemeClr>
                </a:solidFill>
                <a:latin typeface="Times New Roman" panose="02020603050405020304" pitchFamily="18" charset="0"/>
                <a:cs typeface="Times New Roman" panose="02020603050405020304" pitchFamily="18" charset="0"/>
              </a:rPr>
              <a:t>are wrong.</a:t>
            </a:r>
            <a:endParaRPr lang="en-US" sz="2400" dirty="0">
              <a:solidFill>
                <a:schemeClr val="accent1">
                  <a:lumMod val="50000"/>
                </a:schemeClr>
              </a:solidFill>
              <a:latin typeface="Times New Roman" panose="02020603050405020304" pitchFamily="18" charset="0"/>
              <a:cs typeface="Times New Roman" panose="02020603050405020304" pitchFamily="18" charset="0"/>
            </a:endParaRPr>
          </a:p>
          <a:p>
            <a:pPr marL="574675" lvl="1" algn="l">
              <a:lnSpc>
                <a:spcPct val="100000"/>
              </a:lnSpc>
              <a:spcBef>
                <a:spcPts val="0"/>
              </a:spcBef>
            </a:pPr>
            <a:endParaRPr lang="en-US" sz="2400" dirty="0">
              <a:solidFill>
                <a:schemeClr val="accent1">
                  <a:lumMod val="50000"/>
                </a:schemeClr>
              </a:solidFill>
              <a:latin typeface="Times New Roman" panose="02020603050405020304" pitchFamily="18" charset="0"/>
              <a:cs typeface="Times New Roman" panose="02020603050405020304" pitchFamily="18" charset="0"/>
            </a:endParaRPr>
          </a:p>
          <a:p>
            <a:pPr marL="574675" lvl="1" algn="l">
              <a:lnSpc>
                <a:spcPct val="100000"/>
              </a:lnSpc>
              <a:spcBef>
                <a:spcPts val="0"/>
              </a:spcBef>
            </a:pPr>
            <a:r>
              <a:rPr lang="en-US" sz="2400" dirty="0">
                <a:solidFill>
                  <a:schemeClr val="accent1">
                    <a:lumMod val="50000"/>
                  </a:schemeClr>
                </a:solidFill>
                <a:latin typeface="Times New Roman" panose="02020603050405020304" pitchFamily="18" charset="0"/>
                <a:cs typeface="Times New Roman" panose="02020603050405020304" pitchFamily="18" charset="0"/>
              </a:rPr>
              <a:t>We talked about filing and reporting requirements and due dates at it pertains to employee payroll taxes, forms, and independent contractor forms.</a:t>
            </a:r>
          </a:p>
          <a:p>
            <a:pPr marL="1089025" lvl="1" indent="-514350" algn="l">
              <a:lnSpc>
                <a:spcPct val="100000"/>
              </a:lnSpc>
              <a:spcBef>
                <a:spcPts val="0"/>
              </a:spcBef>
              <a:buFont typeface="Arial" panose="020B0604020202020204" pitchFamily="34" charset="0"/>
              <a:buChar char="•"/>
            </a:pPr>
            <a:endParaRPr lang="en-US" sz="2400" dirty="0">
              <a:solidFill>
                <a:schemeClr val="accent1">
                  <a:lumMod val="50000"/>
                </a:schemeClr>
              </a:solidFill>
              <a:latin typeface="Times New Roman" panose="02020603050405020304" pitchFamily="18" charset="0"/>
              <a:cs typeface="Times New Roman" panose="02020603050405020304" pitchFamily="18" charset="0"/>
            </a:endParaRPr>
          </a:p>
          <a:p>
            <a:pPr marL="574675" lvl="1" algn="l">
              <a:lnSpc>
                <a:spcPct val="100000"/>
              </a:lnSpc>
              <a:spcBef>
                <a:spcPts val="0"/>
              </a:spcBef>
            </a:pPr>
            <a:r>
              <a:rPr lang="en-US" sz="2400" dirty="0">
                <a:solidFill>
                  <a:schemeClr val="accent1">
                    <a:lumMod val="50000"/>
                  </a:schemeClr>
                </a:solidFill>
                <a:latin typeface="Times New Roman" panose="02020603050405020304" pitchFamily="18" charset="0"/>
                <a:cs typeface="Times New Roman" panose="02020603050405020304" pitchFamily="18" charset="0"/>
              </a:rPr>
              <a:t>Finally, we discussed a few items on these topics that the One Big Beautiful Bill Act addressed.  </a:t>
            </a:r>
          </a:p>
          <a:p>
            <a:pPr marL="574675" lvl="1" algn="l">
              <a:lnSpc>
                <a:spcPct val="100000"/>
              </a:lnSpc>
              <a:spcBef>
                <a:spcPts val="0"/>
              </a:spcBef>
            </a:pPr>
            <a:endParaRPr lang="en-US" sz="2600" dirty="0">
              <a:solidFill>
                <a:schemeClr val="accent1">
                  <a:lumMod val="50000"/>
                </a:schemeClr>
              </a:solidFill>
              <a:latin typeface="Times New Roman" panose="02020603050405020304" pitchFamily="18" charset="0"/>
              <a:cs typeface="Times New Roman" panose="02020603050405020304" pitchFamily="18" charset="0"/>
            </a:endParaRPr>
          </a:p>
          <a:p>
            <a:pPr marL="1089025" lvl="1" indent="-514350"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Gill sans"/>
            </a:endParaRPr>
          </a:p>
          <a:p>
            <a:pPr marL="574675" indent="-457200" algn="l">
              <a:lnSpc>
                <a:spcPct val="100000"/>
              </a:lnSpc>
              <a:spcBef>
                <a:spcPts val="0"/>
              </a:spcBef>
              <a:buFont typeface="Arial" panose="020B0604020202020204" pitchFamily="34" charset="0"/>
              <a:buChar char="•"/>
            </a:pPr>
            <a:endParaRPr lang="en-US" sz="3200" dirty="0">
              <a:solidFill>
                <a:schemeClr val="accent1">
                  <a:lumMod val="50000"/>
                </a:schemeClr>
              </a:solidFill>
              <a:latin typeface="Gill sans"/>
            </a:endParaRPr>
          </a:p>
          <a:p>
            <a:pPr marL="574675" indent="-457200" algn="l">
              <a:lnSpc>
                <a:spcPct val="100000"/>
              </a:lnSpc>
              <a:spcBef>
                <a:spcPts val="0"/>
              </a:spcBef>
              <a:buFont typeface="Arial" panose="020B0604020202020204" pitchFamily="34" charset="0"/>
              <a:buChar char="•"/>
            </a:pPr>
            <a:endParaRPr lang="en-US" sz="3200" dirty="0">
              <a:solidFill>
                <a:schemeClr val="accent1">
                  <a:lumMod val="50000"/>
                </a:schemeClr>
              </a:solidFill>
              <a:latin typeface="Gill sans"/>
            </a:endParaRPr>
          </a:p>
          <a:p>
            <a:pPr marL="574675" indent="-457200" algn="l">
              <a:lnSpc>
                <a:spcPct val="100000"/>
              </a:lnSpc>
              <a:spcBef>
                <a:spcPts val="0"/>
              </a:spcBef>
              <a:buFont typeface="Arial" panose="020B0604020202020204" pitchFamily="34" charset="0"/>
              <a:buChar char="•"/>
            </a:pPr>
            <a:endParaRPr lang="en-US" sz="3200" dirty="0">
              <a:solidFill>
                <a:schemeClr val="accent1">
                  <a:lumMod val="50000"/>
                </a:schemeClr>
              </a:solidFill>
              <a:latin typeface="Gill sans"/>
            </a:endParaRPr>
          </a:p>
          <a:p>
            <a:pPr marL="914400" indent="-796925" algn="l">
              <a:lnSpc>
                <a:spcPct val="100000"/>
              </a:lnSpc>
              <a:spcBef>
                <a:spcPts val="0"/>
              </a:spcBef>
              <a:buFont typeface="Arial" panose="020B0604020202020204" pitchFamily="34" charset="0"/>
              <a:buChar char="•"/>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5705F8FD-53D7-1187-DDFF-29D7A3E381DE}"/>
              </a:ext>
            </a:extLst>
          </p:cNvPr>
          <p:cNvSpPr>
            <a:spLocks noGrp="1"/>
          </p:cNvSpPr>
          <p:nvPr>
            <p:ph type="sldNum" sz="quarter" idx="12"/>
          </p:nvPr>
        </p:nvSpPr>
        <p:spPr/>
        <p:txBody>
          <a:bodyPr/>
          <a:lstStyle/>
          <a:p>
            <a:fld id="{7502BAE1-D57F-41CC-A6C7-4DD710F4FB32}" type="slidenum">
              <a:rPr lang="en-US" smtClean="0"/>
              <a:t>36</a:t>
            </a:fld>
            <a:endParaRPr lang="en-US" dirty="0"/>
          </a:p>
        </p:txBody>
      </p:sp>
    </p:spTree>
    <p:custDataLst>
      <p:tags r:id="rId1"/>
    </p:custDataLst>
    <p:extLst>
      <p:ext uri="{BB962C8B-B14F-4D97-AF65-F5344CB8AC3E}">
        <p14:creationId xmlns:p14="http://schemas.microsoft.com/office/powerpoint/2010/main" val="21463422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43562-6F3F-45DE-BF3E-2A6463882A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A3858B5-2B77-A5D0-12EE-17E34F33A59E}"/>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Any Questions? </a:t>
            </a:r>
          </a:p>
        </p:txBody>
      </p:sp>
      <p:sp>
        <p:nvSpPr>
          <p:cNvPr id="3" name="Subtitle 2">
            <a:extLst>
              <a:ext uri="{FF2B5EF4-FFF2-40B4-BE49-F238E27FC236}">
                <a16:creationId xmlns:a16="http://schemas.microsoft.com/office/drawing/2014/main" id="{7D80D564-51AE-FD7B-9AC1-D7AD21429695}"/>
              </a:ext>
            </a:extLst>
          </p:cNvPr>
          <p:cNvSpPr>
            <a:spLocks noGrp="1"/>
          </p:cNvSpPr>
          <p:nvPr>
            <p:ph type="subTitle" idx="1"/>
          </p:nvPr>
        </p:nvSpPr>
        <p:spPr>
          <a:xfrm>
            <a:off x="599205" y="2377440"/>
            <a:ext cx="11093715" cy="4161471"/>
          </a:xfrm>
        </p:spPr>
        <p:txBody>
          <a:bodyPr>
            <a:normAutofit/>
          </a:bodyPr>
          <a:lstStyle/>
          <a:p>
            <a:pPr marL="574675" lvl="1" algn="l">
              <a:lnSpc>
                <a:spcPct val="100000"/>
              </a:lnSpc>
              <a:spcBef>
                <a:spcPts val="0"/>
              </a:spcBef>
            </a:pPr>
            <a:endParaRPr lang="en-US" sz="2600" dirty="0">
              <a:solidFill>
                <a:schemeClr val="accent1">
                  <a:lumMod val="50000"/>
                </a:schemeClr>
              </a:solidFill>
              <a:latin typeface="Times New Roman" panose="02020603050405020304" pitchFamily="18" charset="0"/>
              <a:cs typeface="Times New Roman" panose="02020603050405020304" pitchFamily="18" charset="0"/>
            </a:endParaRPr>
          </a:p>
          <a:p>
            <a:pPr marL="574675" lvl="1" algn="l">
              <a:lnSpc>
                <a:spcPct val="100000"/>
              </a:lnSpc>
              <a:spcBef>
                <a:spcPts val="0"/>
              </a:spcBef>
            </a:pPr>
            <a:endParaRPr lang="en-US" sz="2600" dirty="0">
              <a:solidFill>
                <a:schemeClr val="accent1">
                  <a:lumMod val="50000"/>
                </a:schemeClr>
              </a:solidFill>
              <a:latin typeface="Times New Roman" panose="02020603050405020304" pitchFamily="18" charset="0"/>
              <a:cs typeface="Times New Roman" panose="02020603050405020304" pitchFamily="18" charset="0"/>
            </a:endParaRPr>
          </a:p>
          <a:p>
            <a:pPr marL="1089025" lvl="1" indent="-514350"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Gill sans"/>
            </a:endParaRPr>
          </a:p>
          <a:p>
            <a:pPr marL="574675" indent="-457200" algn="l">
              <a:lnSpc>
                <a:spcPct val="100000"/>
              </a:lnSpc>
              <a:spcBef>
                <a:spcPts val="0"/>
              </a:spcBef>
              <a:buFont typeface="Arial" panose="020B0604020202020204" pitchFamily="34" charset="0"/>
              <a:buChar char="•"/>
            </a:pPr>
            <a:endParaRPr lang="en-US" sz="3200" dirty="0">
              <a:solidFill>
                <a:schemeClr val="accent1">
                  <a:lumMod val="50000"/>
                </a:schemeClr>
              </a:solidFill>
              <a:latin typeface="Gill sans"/>
            </a:endParaRPr>
          </a:p>
          <a:p>
            <a:pPr marL="574675" indent="-457200" algn="l">
              <a:lnSpc>
                <a:spcPct val="100000"/>
              </a:lnSpc>
              <a:spcBef>
                <a:spcPts val="0"/>
              </a:spcBef>
              <a:buFont typeface="Arial" panose="020B0604020202020204" pitchFamily="34" charset="0"/>
              <a:buChar char="•"/>
            </a:pPr>
            <a:endParaRPr lang="en-US" sz="3200" dirty="0">
              <a:solidFill>
                <a:schemeClr val="accent1">
                  <a:lumMod val="50000"/>
                </a:schemeClr>
              </a:solidFill>
              <a:latin typeface="Gill sans"/>
            </a:endParaRPr>
          </a:p>
          <a:p>
            <a:pPr marL="574675" indent="-457200" algn="l">
              <a:lnSpc>
                <a:spcPct val="100000"/>
              </a:lnSpc>
              <a:spcBef>
                <a:spcPts val="0"/>
              </a:spcBef>
              <a:buFont typeface="Arial" panose="020B0604020202020204" pitchFamily="34" charset="0"/>
              <a:buChar char="•"/>
            </a:pPr>
            <a:endParaRPr lang="en-US" sz="3200" dirty="0">
              <a:solidFill>
                <a:schemeClr val="accent1">
                  <a:lumMod val="50000"/>
                </a:schemeClr>
              </a:solidFill>
              <a:latin typeface="Gill sans"/>
            </a:endParaRPr>
          </a:p>
          <a:p>
            <a:pPr marL="914400" indent="-796925" algn="l">
              <a:lnSpc>
                <a:spcPct val="100000"/>
              </a:lnSpc>
              <a:spcBef>
                <a:spcPts val="0"/>
              </a:spcBef>
              <a:buFont typeface="Arial" panose="020B0604020202020204" pitchFamily="34" charset="0"/>
              <a:buChar char="•"/>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B38A9C8B-05BA-40C4-FA8D-CD6239FBCE95}"/>
              </a:ext>
            </a:extLst>
          </p:cNvPr>
          <p:cNvSpPr>
            <a:spLocks noGrp="1"/>
          </p:cNvSpPr>
          <p:nvPr>
            <p:ph type="sldNum" sz="quarter" idx="12"/>
          </p:nvPr>
        </p:nvSpPr>
        <p:spPr/>
        <p:txBody>
          <a:bodyPr/>
          <a:lstStyle/>
          <a:p>
            <a:fld id="{7502BAE1-D57F-41CC-A6C7-4DD710F4FB32}" type="slidenum">
              <a:rPr lang="en-US" smtClean="0"/>
              <a:t>37</a:t>
            </a:fld>
            <a:endParaRPr lang="en-US" dirty="0"/>
          </a:p>
        </p:txBody>
      </p:sp>
      <p:pic>
        <p:nvPicPr>
          <p:cNvPr id="6" name="Picture 5" descr="A group of tags with question marks and light bulb&#10;&#10;AI-generated content may be incorrect.">
            <a:extLst>
              <a:ext uri="{FF2B5EF4-FFF2-40B4-BE49-F238E27FC236}">
                <a16:creationId xmlns:a16="http://schemas.microsoft.com/office/drawing/2014/main" id="{6836F4A9-D15F-712A-7E79-396F9B68B9F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048000" y="3117850"/>
            <a:ext cx="6096000" cy="3238500"/>
          </a:xfrm>
          <a:prstGeom prst="rect">
            <a:avLst/>
          </a:prstGeom>
        </p:spPr>
      </p:pic>
    </p:spTree>
    <p:custDataLst>
      <p:tags r:id="rId1"/>
    </p:custDataLst>
    <p:extLst>
      <p:ext uri="{BB962C8B-B14F-4D97-AF65-F5344CB8AC3E}">
        <p14:creationId xmlns:p14="http://schemas.microsoft.com/office/powerpoint/2010/main" val="213274943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084D51-7781-615D-3665-6EB288E63D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0AC339-B265-B39A-C9BB-35D0BD2A4FAE}"/>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Contact Information</a:t>
            </a:r>
          </a:p>
        </p:txBody>
      </p:sp>
      <p:sp>
        <p:nvSpPr>
          <p:cNvPr id="3" name="Subtitle 2">
            <a:extLst>
              <a:ext uri="{FF2B5EF4-FFF2-40B4-BE49-F238E27FC236}">
                <a16:creationId xmlns:a16="http://schemas.microsoft.com/office/drawing/2014/main" id="{EDA96EAB-2C09-92A3-44D0-19BAA88684B1}"/>
              </a:ext>
            </a:extLst>
          </p:cNvPr>
          <p:cNvSpPr>
            <a:spLocks noGrp="1"/>
          </p:cNvSpPr>
          <p:nvPr>
            <p:ph type="subTitle" idx="1"/>
          </p:nvPr>
        </p:nvSpPr>
        <p:spPr>
          <a:xfrm>
            <a:off x="599205" y="2377440"/>
            <a:ext cx="11093715" cy="4161471"/>
          </a:xfrm>
        </p:spPr>
        <p:txBody>
          <a:bodyPr>
            <a:normAutofit fontScale="62500" lnSpcReduction="20000"/>
          </a:bodyPr>
          <a:lstStyle/>
          <a:p>
            <a:pPr marL="574675" lvl="1" algn="l">
              <a:lnSpc>
                <a:spcPct val="100000"/>
              </a:lnSpc>
              <a:spcBef>
                <a:spcPts val="0"/>
              </a:spcBef>
            </a:pPr>
            <a:endParaRPr lang="en-US" sz="2600" dirty="0">
              <a:solidFill>
                <a:schemeClr val="accent1">
                  <a:lumMod val="50000"/>
                </a:schemeClr>
              </a:solidFill>
              <a:latin typeface="Times New Roman" panose="02020603050405020304" pitchFamily="18" charset="0"/>
              <a:cs typeface="Times New Roman" panose="02020603050405020304" pitchFamily="18" charset="0"/>
            </a:endParaRPr>
          </a:p>
          <a:p>
            <a:pPr marL="574675" lvl="1">
              <a:lnSpc>
                <a:spcPct val="100000"/>
              </a:lnSpc>
              <a:spcBef>
                <a:spcPts val="0"/>
              </a:spcBef>
            </a:pPr>
            <a:endParaRPr lang="en-US" sz="2600" dirty="0">
              <a:solidFill>
                <a:schemeClr val="accent1">
                  <a:lumMod val="50000"/>
                </a:schemeClr>
              </a:solidFill>
              <a:latin typeface="Times New Roman" panose="02020603050405020304" pitchFamily="18" charset="0"/>
              <a:cs typeface="Times New Roman" panose="02020603050405020304" pitchFamily="18" charset="0"/>
            </a:endParaRPr>
          </a:p>
          <a:p>
            <a:pPr marL="574675" lvl="1">
              <a:lnSpc>
                <a:spcPct val="100000"/>
              </a:lnSpc>
              <a:spcBef>
                <a:spcPts val="0"/>
              </a:spcBef>
            </a:pPr>
            <a:r>
              <a:rPr lang="en-US" sz="5100" i="1" dirty="0">
                <a:solidFill>
                  <a:schemeClr val="accent2">
                    <a:lumMod val="75000"/>
                  </a:schemeClr>
                </a:solidFill>
                <a:latin typeface="Baguet Script" panose="020F0502020204030204" pitchFamily="2" charset="0"/>
                <a:cs typeface="Times New Roman" panose="02020603050405020304" pitchFamily="18" charset="0"/>
              </a:rPr>
              <a:t>Thank you!  We appreciate you!</a:t>
            </a:r>
          </a:p>
          <a:p>
            <a:pPr marL="574675" lvl="1">
              <a:lnSpc>
                <a:spcPct val="100000"/>
              </a:lnSpc>
              <a:spcBef>
                <a:spcPts val="0"/>
              </a:spcBef>
            </a:pPr>
            <a:endParaRPr lang="en-US" sz="5100" i="1" dirty="0">
              <a:solidFill>
                <a:schemeClr val="accent2">
                  <a:lumMod val="75000"/>
                </a:schemeClr>
              </a:solidFill>
              <a:latin typeface="Baguet Script" panose="020F0502020204030204" pitchFamily="2" charset="0"/>
              <a:cs typeface="Times New Roman" panose="02020603050405020304" pitchFamily="18" charset="0"/>
            </a:endParaRPr>
          </a:p>
          <a:p>
            <a:r>
              <a:rPr lang="en-US" sz="3800" i="1" kern="0" dirty="0">
                <a:solidFill>
                  <a:srgbClr val="1F497D"/>
                </a:solidFill>
                <a:ea typeface="Calibri"/>
                <a:cs typeface="Times New Roman"/>
              </a:rPr>
              <a:t>TUA Office Phone. (615) 896-9022</a:t>
            </a:r>
          </a:p>
          <a:p>
            <a:endParaRPr lang="en-US" sz="3800" i="1" kern="0" dirty="0">
              <a:solidFill>
                <a:srgbClr val="1F497D"/>
              </a:solidFill>
              <a:ea typeface="Calibri"/>
              <a:cs typeface="Times New Roman"/>
            </a:endParaRPr>
          </a:p>
          <a:p>
            <a:r>
              <a:rPr lang="en-US" sz="3800" kern="0" dirty="0">
                <a:solidFill>
                  <a:srgbClr val="1F497D"/>
                </a:solidFill>
                <a:ea typeface="Calibri"/>
                <a:cs typeface="Times New Roman"/>
                <a:hlinkClick r:id="rId4"/>
              </a:rPr>
              <a:t>Melaniesain@taud.org</a:t>
            </a:r>
            <a:endParaRPr lang="en-US" sz="3800" kern="0" dirty="0">
              <a:solidFill>
                <a:srgbClr val="1F497D"/>
              </a:solidFill>
              <a:ea typeface="Calibri"/>
              <a:cs typeface="Times New Roman"/>
            </a:endParaRPr>
          </a:p>
          <a:p>
            <a:r>
              <a:rPr lang="en-US" sz="3800" kern="0" dirty="0">
                <a:solidFill>
                  <a:srgbClr val="1F497D"/>
                </a:solidFill>
                <a:ea typeface="Calibri"/>
                <a:cs typeface="Times New Roman"/>
              </a:rPr>
              <a:t>p. 615-593-2697</a:t>
            </a:r>
          </a:p>
          <a:p>
            <a:endParaRPr lang="en-US" sz="3800" dirty="0">
              <a:solidFill>
                <a:schemeClr val="accent1">
                  <a:lumMod val="50000"/>
                </a:schemeClr>
              </a:solidFill>
            </a:endParaRPr>
          </a:p>
          <a:p>
            <a:r>
              <a:rPr lang="en-US" sz="3800" kern="0" dirty="0">
                <a:solidFill>
                  <a:srgbClr val="1F497D"/>
                </a:solidFill>
                <a:ea typeface="Calibri"/>
                <a:cs typeface="Times New Roman"/>
                <a:hlinkClick r:id="rId5"/>
              </a:rPr>
              <a:t>EthanCarter@taud.org</a:t>
            </a:r>
            <a:r>
              <a:rPr lang="en-US" sz="3800" kern="0" dirty="0">
                <a:solidFill>
                  <a:srgbClr val="1F497D"/>
                </a:solidFill>
                <a:ea typeface="Calibri"/>
                <a:cs typeface="Times New Roman"/>
              </a:rPr>
              <a:t> </a:t>
            </a:r>
          </a:p>
          <a:p>
            <a:r>
              <a:rPr lang="en-US" sz="3800" kern="0" dirty="0">
                <a:solidFill>
                  <a:srgbClr val="1F497D"/>
                </a:solidFill>
                <a:ea typeface="Calibri"/>
                <a:cs typeface="Times New Roman"/>
              </a:rPr>
              <a:t>p. 731-676-1258</a:t>
            </a:r>
          </a:p>
          <a:p>
            <a:pPr marL="574675" indent="-457200" algn="l">
              <a:lnSpc>
                <a:spcPct val="100000"/>
              </a:lnSpc>
              <a:spcBef>
                <a:spcPts val="0"/>
              </a:spcBef>
              <a:buFont typeface="Arial" panose="020B0604020202020204" pitchFamily="34" charset="0"/>
              <a:buChar char="•"/>
            </a:pPr>
            <a:endParaRPr lang="en-US" sz="3200" dirty="0">
              <a:solidFill>
                <a:schemeClr val="accent1">
                  <a:lumMod val="50000"/>
                </a:schemeClr>
              </a:solidFill>
              <a:latin typeface="Gill sans"/>
            </a:endParaRPr>
          </a:p>
          <a:p>
            <a:pPr marL="574675" indent="-457200" algn="l">
              <a:lnSpc>
                <a:spcPct val="100000"/>
              </a:lnSpc>
              <a:spcBef>
                <a:spcPts val="0"/>
              </a:spcBef>
              <a:buFont typeface="Arial" panose="020B0604020202020204" pitchFamily="34" charset="0"/>
              <a:buChar char="•"/>
            </a:pPr>
            <a:endParaRPr lang="en-US" sz="3200" dirty="0">
              <a:solidFill>
                <a:schemeClr val="accent1">
                  <a:lumMod val="50000"/>
                </a:schemeClr>
              </a:solidFill>
              <a:latin typeface="Gill sans"/>
            </a:endParaRPr>
          </a:p>
          <a:p>
            <a:pPr marL="574675" indent="-457200" algn="l">
              <a:lnSpc>
                <a:spcPct val="100000"/>
              </a:lnSpc>
              <a:spcBef>
                <a:spcPts val="0"/>
              </a:spcBef>
              <a:buFont typeface="Arial" panose="020B0604020202020204" pitchFamily="34" charset="0"/>
              <a:buChar char="•"/>
            </a:pPr>
            <a:endParaRPr lang="en-US" sz="3200" dirty="0">
              <a:solidFill>
                <a:schemeClr val="accent1">
                  <a:lumMod val="50000"/>
                </a:schemeClr>
              </a:solidFill>
              <a:latin typeface="Gill sans"/>
            </a:endParaRPr>
          </a:p>
          <a:p>
            <a:pPr marL="914400" indent="-796925" algn="l">
              <a:lnSpc>
                <a:spcPct val="100000"/>
              </a:lnSpc>
              <a:spcBef>
                <a:spcPts val="0"/>
              </a:spcBef>
              <a:buFont typeface="Arial" panose="020B0604020202020204" pitchFamily="34" charset="0"/>
              <a:buChar char="•"/>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73F47295-A66B-AD26-0511-1FDE90C78B8A}"/>
              </a:ext>
            </a:extLst>
          </p:cNvPr>
          <p:cNvSpPr>
            <a:spLocks noGrp="1"/>
          </p:cNvSpPr>
          <p:nvPr>
            <p:ph type="sldNum" sz="quarter" idx="12"/>
          </p:nvPr>
        </p:nvSpPr>
        <p:spPr/>
        <p:txBody>
          <a:bodyPr/>
          <a:lstStyle/>
          <a:p>
            <a:fld id="{7502BAE1-D57F-41CC-A6C7-4DD710F4FB32}" type="slidenum">
              <a:rPr lang="en-US" smtClean="0"/>
              <a:t>38</a:t>
            </a:fld>
            <a:endParaRPr lang="en-US" dirty="0"/>
          </a:p>
        </p:txBody>
      </p:sp>
    </p:spTree>
    <p:custDataLst>
      <p:tags r:id="rId1"/>
    </p:custDataLst>
    <p:extLst>
      <p:ext uri="{BB962C8B-B14F-4D97-AF65-F5344CB8AC3E}">
        <p14:creationId xmlns:p14="http://schemas.microsoft.com/office/powerpoint/2010/main" val="2725291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049C68-BD83-E69C-B857-F5446BCE08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470AC7-D71C-9CF1-45F2-C70BBB6CE823}"/>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Confusion</a:t>
            </a:r>
          </a:p>
        </p:txBody>
      </p:sp>
      <p:sp>
        <p:nvSpPr>
          <p:cNvPr id="3" name="Subtitle 2">
            <a:extLst>
              <a:ext uri="{FF2B5EF4-FFF2-40B4-BE49-F238E27FC236}">
                <a16:creationId xmlns:a16="http://schemas.microsoft.com/office/drawing/2014/main" id="{162B7134-BD7D-7CD0-4D0A-4AC007BDD0DE}"/>
              </a:ext>
            </a:extLst>
          </p:cNvPr>
          <p:cNvSpPr>
            <a:spLocks noGrp="1"/>
          </p:cNvSpPr>
          <p:nvPr>
            <p:ph type="subTitle" idx="1"/>
          </p:nvPr>
        </p:nvSpPr>
        <p:spPr>
          <a:xfrm>
            <a:off x="599205" y="2377440"/>
            <a:ext cx="11093715" cy="4161471"/>
          </a:xfrm>
        </p:spPr>
        <p:txBody>
          <a:bodyPr>
            <a:normAutofit/>
          </a:bodyPr>
          <a:lstStyle/>
          <a:p>
            <a:pPr marL="117475" algn="l">
              <a:lnSpc>
                <a:spcPct val="100000"/>
              </a:lnSpc>
              <a:spcBef>
                <a:spcPts val="0"/>
              </a:spcBef>
            </a:pPr>
            <a:r>
              <a:rPr lang="en-US" sz="2800" dirty="0">
                <a:latin typeface="Times New Roman" panose="02020603050405020304" pitchFamily="18" charset="0"/>
                <a:cs typeface="Times New Roman" panose="02020603050405020304" pitchFamily="18" charset="0"/>
              </a:rPr>
              <a:t>There is often confusion between classification of employees and independent contractors.  </a:t>
            </a:r>
          </a:p>
          <a:p>
            <a:pPr marL="117475" algn="l">
              <a:lnSpc>
                <a:spcPct val="100000"/>
              </a:lnSpc>
              <a:spcBef>
                <a:spcPts val="0"/>
              </a:spcBef>
            </a:pPr>
            <a:endParaRPr lang="en-US" sz="2800" dirty="0">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2800" dirty="0">
                <a:latin typeface="Times New Roman" panose="02020603050405020304" pitchFamily="18" charset="0"/>
                <a:cs typeface="Times New Roman" panose="02020603050405020304" pitchFamily="18" charset="0"/>
              </a:rPr>
              <a:t>Proper classification is crucial, as misclassification can lead to significant penalties for companies, including back pay, benefits, and fines. </a:t>
            </a:r>
          </a:p>
          <a:p>
            <a:pPr marL="117475" algn="l">
              <a:lnSpc>
                <a:spcPct val="100000"/>
              </a:lnSpc>
              <a:spcBef>
                <a:spcPts val="0"/>
              </a:spcBef>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2800" dirty="0">
                <a:solidFill>
                  <a:schemeClr val="accent1">
                    <a:lumMod val="50000"/>
                  </a:schemeClr>
                </a:solidFill>
                <a:latin typeface="Times New Roman" panose="02020603050405020304" pitchFamily="18" charset="0"/>
                <a:cs typeface="Times New Roman" panose="02020603050405020304" pitchFamily="18" charset="0"/>
              </a:rPr>
              <a:t>Today we will talk about the differences and try and grasp a good understanding about these differences.</a:t>
            </a:r>
          </a:p>
          <a:p>
            <a:pPr marL="117475" algn="l">
              <a:lnSpc>
                <a:spcPct val="100000"/>
              </a:lnSpc>
              <a:spcBef>
                <a:spcPts val="0"/>
              </a:spcBef>
            </a:pPr>
            <a:r>
              <a:rPr lang="en-US" sz="2800" dirty="0">
                <a:latin typeface="Times New Roman" panose="02020603050405020304" pitchFamily="18" charset="0"/>
                <a:cs typeface="Times New Roman" panose="02020603050405020304" pitchFamily="18" charset="0"/>
              </a:rPr>
              <a:t> </a:t>
            </a: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AA841B92-2CF9-8614-2009-DF51BC33FF83}"/>
              </a:ext>
            </a:extLst>
          </p:cNvPr>
          <p:cNvSpPr>
            <a:spLocks noGrp="1"/>
          </p:cNvSpPr>
          <p:nvPr>
            <p:ph type="sldNum" sz="quarter" idx="12"/>
          </p:nvPr>
        </p:nvSpPr>
        <p:spPr/>
        <p:txBody>
          <a:bodyPr/>
          <a:lstStyle/>
          <a:p>
            <a:fld id="{7502BAE1-D57F-41CC-A6C7-4DD710F4FB32}" type="slidenum">
              <a:rPr lang="en-US" smtClean="0"/>
              <a:t>4</a:t>
            </a:fld>
            <a:endParaRPr lang="en-US" dirty="0"/>
          </a:p>
        </p:txBody>
      </p:sp>
    </p:spTree>
    <p:custDataLst>
      <p:tags r:id="rId1"/>
    </p:custDataLst>
    <p:extLst>
      <p:ext uri="{BB962C8B-B14F-4D97-AF65-F5344CB8AC3E}">
        <p14:creationId xmlns:p14="http://schemas.microsoft.com/office/powerpoint/2010/main" val="1312516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6BB77A-9589-7D25-E77E-78A6936EAE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2B73E9-A10F-2C6B-FBC3-E8C8FF504D8C}"/>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Why does this matter?</a:t>
            </a:r>
          </a:p>
        </p:txBody>
      </p:sp>
      <p:sp>
        <p:nvSpPr>
          <p:cNvPr id="3" name="Subtitle 2">
            <a:extLst>
              <a:ext uri="{FF2B5EF4-FFF2-40B4-BE49-F238E27FC236}">
                <a16:creationId xmlns:a16="http://schemas.microsoft.com/office/drawing/2014/main" id="{3168A8A6-F469-C1E3-FA36-D063C827CAA8}"/>
              </a:ext>
            </a:extLst>
          </p:cNvPr>
          <p:cNvSpPr>
            <a:spLocks noGrp="1"/>
          </p:cNvSpPr>
          <p:nvPr>
            <p:ph type="subTitle" idx="1"/>
          </p:nvPr>
        </p:nvSpPr>
        <p:spPr>
          <a:xfrm>
            <a:off x="599205" y="2377440"/>
            <a:ext cx="11093715" cy="4161471"/>
          </a:xfrm>
        </p:spPr>
        <p:txBody>
          <a:bodyPr>
            <a:normAutofit/>
          </a:bodyPr>
          <a:lstStyle/>
          <a:p>
            <a:r>
              <a:rPr lang="en-US" sz="2200" dirty="0">
                <a:latin typeface="Times New Roman" panose="02020603050405020304" pitchFamily="18" charset="0"/>
                <a:cs typeface="Times New Roman" panose="02020603050405020304" pitchFamily="18" charset="0"/>
              </a:rPr>
              <a:t>Employers like to use independent contractors when they can because doing so allows them to avoid expenses associated with employees — taxes, training, overtime, benefits, workers’ compensation insurance, paid vacation and holidays, and so on. They can plug gaps in their employee workforce by bringing in someone who has the necessary experience to hit the ground running.</a:t>
            </a:r>
          </a:p>
          <a:p>
            <a:r>
              <a:rPr lang="en-US" sz="2200" dirty="0">
                <a:latin typeface="Times New Roman" panose="02020603050405020304" pitchFamily="18" charset="0"/>
                <a:cs typeface="Times New Roman" panose="02020603050405020304" pitchFamily="18" charset="0"/>
              </a:rPr>
              <a:t>The problem is, of course, that employers can come to over rely on independent contractors and, over time, begin to treat them as employees. When this happens, big problems can arise for the Company, including fines and backpay of payroll taxes.</a:t>
            </a: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9DAF4FA9-6422-EBEF-3990-F3BBEBE785BA}"/>
              </a:ext>
            </a:extLst>
          </p:cNvPr>
          <p:cNvSpPr>
            <a:spLocks noGrp="1"/>
          </p:cNvSpPr>
          <p:nvPr>
            <p:ph type="sldNum" sz="quarter" idx="12"/>
          </p:nvPr>
        </p:nvSpPr>
        <p:spPr/>
        <p:txBody>
          <a:bodyPr/>
          <a:lstStyle/>
          <a:p>
            <a:fld id="{7502BAE1-D57F-41CC-A6C7-4DD710F4FB32}" type="slidenum">
              <a:rPr lang="en-US" smtClean="0"/>
              <a:t>5</a:t>
            </a:fld>
            <a:endParaRPr lang="en-US" dirty="0"/>
          </a:p>
        </p:txBody>
      </p:sp>
    </p:spTree>
    <p:custDataLst>
      <p:tags r:id="rId1"/>
    </p:custDataLst>
    <p:extLst>
      <p:ext uri="{BB962C8B-B14F-4D97-AF65-F5344CB8AC3E}">
        <p14:creationId xmlns:p14="http://schemas.microsoft.com/office/powerpoint/2010/main" val="2945616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F9384F-FD30-BF87-6FB8-F22EDE8B5B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E5D5F6-5D37-FF97-5F79-9CDDC304372C}"/>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Employees</a:t>
            </a:r>
          </a:p>
        </p:txBody>
      </p:sp>
      <p:sp>
        <p:nvSpPr>
          <p:cNvPr id="3" name="Subtitle 2">
            <a:extLst>
              <a:ext uri="{FF2B5EF4-FFF2-40B4-BE49-F238E27FC236}">
                <a16:creationId xmlns:a16="http://schemas.microsoft.com/office/drawing/2014/main" id="{4B126782-11BA-FD2B-917F-2DD2D10C8712}"/>
              </a:ext>
            </a:extLst>
          </p:cNvPr>
          <p:cNvSpPr>
            <a:spLocks noGrp="1"/>
          </p:cNvSpPr>
          <p:nvPr>
            <p:ph type="subTitle" idx="1"/>
          </p:nvPr>
        </p:nvSpPr>
        <p:spPr>
          <a:xfrm>
            <a:off x="570681" y="2560004"/>
            <a:ext cx="11093715" cy="4161471"/>
          </a:xfrm>
        </p:spPr>
        <p:txBody>
          <a:bodyPr>
            <a:normAutofit fontScale="47500" lnSpcReduction="20000"/>
          </a:bodyPr>
          <a:lstStyle/>
          <a:p>
            <a:pPr marL="117475" algn="l">
              <a:lnSpc>
                <a:spcPct val="100000"/>
              </a:lnSpc>
              <a:spcBef>
                <a:spcPts val="0"/>
              </a:spcBef>
            </a:pPr>
            <a:r>
              <a:rPr lang="en-US" sz="5100" dirty="0">
                <a:solidFill>
                  <a:schemeClr val="accent1">
                    <a:lumMod val="50000"/>
                  </a:schemeClr>
                </a:solidFill>
                <a:latin typeface="Times New Roman" panose="02020603050405020304" pitchFamily="18" charset="0"/>
                <a:cs typeface="Times New Roman" panose="02020603050405020304" pitchFamily="18" charset="0"/>
              </a:rPr>
              <a:t>CONTROL - The Utility controls what work is be done and how it is to be done.  The employee is often trained by the company and works on an employer determined schedule.</a:t>
            </a:r>
          </a:p>
          <a:p>
            <a:pPr marL="117475" algn="l">
              <a:lnSpc>
                <a:spcPct val="100000"/>
              </a:lnSpc>
              <a:spcBef>
                <a:spcPts val="0"/>
              </a:spcBef>
            </a:pPr>
            <a:endParaRPr lang="en-US" sz="34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4400" dirty="0">
                <a:solidFill>
                  <a:schemeClr val="accent1">
                    <a:lumMod val="50000"/>
                  </a:schemeClr>
                </a:solidFill>
                <a:latin typeface="Times New Roman" panose="02020603050405020304" pitchFamily="18" charset="0"/>
                <a:cs typeface="Times New Roman" panose="02020603050405020304" pitchFamily="18" charset="0"/>
              </a:rPr>
              <a:t>PAY - Employees are paid an hourly rate or salary, and the employer withholds payroll taxes. </a:t>
            </a:r>
          </a:p>
          <a:p>
            <a:pPr marL="117475" algn="l">
              <a:lnSpc>
                <a:spcPct val="100000"/>
              </a:lnSpc>
              <a:spcBef>
                <a:spcPts val="0"/>
              </a:spcBef>
            </a:pPr>
            <a:endParaRPr lang="en-US" sz="34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4400" dirty="0">
                <a:solidFill>
                  <a:schemeClr val="accent1">
                    <a:lumMod val="50000"/>
                  </a:schemeClr>
                </a:solidFill>
                <a:latin typeface="Times New Roman" panose="02020603050405020304" pitchFamily="18" charset="0"/>
                <a:cs typeface="Times New Roman" panose="02020603050405020304" pitchFamily="18" charset="0"/>
              </a:rPr>
              <a:t>BENEFITS - Employees generally receive benefits such as health insurance and retirement.</a:t>
            </a:r>
          </a:p>
          <a:p>
            <a:pPr marL="117475" algn="l">
              <a:lnSpc>
                <a:spcPct val="100000"/>
              </a:lnSpc>
              <a:spcBef>
                <a:spcPts val="0"/>
              </a:spcBef>
            </a:pPr>
            <a:endParaRPr lang="en-US" sz="34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4400" dirty="0">
                <a:solidFill>
                  <a:schemeClr val="accent1">
                    <a:lumMod val="50000"/>
                  </a:schemeClr>
                </a:solidFill>
                <a:latin typeface="Times New Roman" panose="02020603050405020304" pitchFamily="18" charset="0"/>
                <a:cs typeface="Times New Roman" panose="02020603050405020304" pitchFamily="18" charset="0"/>
              </a:rPr>
              <a:t>DURATION - The job is more permanent.</a:t>
            </a:r>
          </a:p>
          <a:p>
            <a:pPr marL="117475" algn="l">
              <a:lnSpc>
                <a:spcPct val="100000"/>
              </a:lnSpc>
              <a:spcBef>
                <a:spcPts val="0"/>
              </a:spcBef>
            </a:pPr>
            <a:endParaRPr lang="en-US" sz="34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5100" dirty="0">
                <a:solidFill>
                  <a:schemeClr val="accent1">
                    <a:lumMod val="50000"/>
                  </a:schemeClr>
                </a:solidFill>
                <a:latin typeface="Times New Roman" panose="02020603050405020304" pitchFamily="18" charset="0"/>
                <a:cs typeface="Times New Roman" panose="02020603050405020304" pitchFamily="18" charset="0"/>
              </a:rPr>
              <a:t>TOOLS &amp; EQUIPMENT - The employer provides the tools and equipment to perform the job.</a:t>
            </a:r>
          </a:p>
          <a:p>
            <a:pPr marL="574675" indent="-457200" algn="l">
              <a:lnSpc>
                <a:spcPct val="100000"/>
              </a:lnSpc>
              <a:spcBef>
                <a:spcPts val="0"/>
              </a:spcBef>
              <a:buFont typeface="Arial" panose="020B0604020202020204" pitchFamily="34" charset="0"/>
              <a:buChar char="•"/>
            </a:pPr>
            <a:endParaRPr lang="en-US" sz="34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2800" dirty="0">
                <a:latin typeface="Times New Roman" panose="02020603050405020304" pitchFamily="18" charset="0"/>
                <a:cs typeface="Times New Roman" panose="02020603050405020304" pitchFamily="18" charset="0"/>
              </a:rPr>
              <a:t> </a:t>
            </a: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24C8D34C-71D2-41B7-5971-9B425332EACE}"/>
              </a:ext>
            </a:extLst>
          </p:cNvPr>
          <p:cNvSpPr>
            <a:spLocks noGrp="1"/>
          </p:cNvSpPr>
          <p:nvPr>
            <p:ph type="sldNum" sz="quarter" idx="12"/>
          </p:nvPr>
        </p:nvSpPr>
        <p:spPr/>
        <p:txBody>
          <a:bodyPr/>
          <a:lstStyle/>
          <a:p>
            <a:fld id="{7502BAE1-D57F-41CC-A6C7-4DD710F4FB32}" type="slidenum">
              <a:rPr lang="en-US" smtClean="0"/>
              <a:t>6</a:t>
            </a:fld>
            <a:endParaRPr lang="en-US" dirty="0"/>
          </a:p>
        </p:txBody>
      </p:sp>
    </p:spTree>
    <p:custDataLst>
      <p:tags r:id="rId1"/>
    </p:custDataLst>
    <p:extLst>
      <p:ext uri="{BB962C8B-B14F-4D97-AF65-F5344CB8AC3E}">
        <p14:creationId xmlns:p14="http://schemas.microsoft.com/office/powerpoint/2010/main" val="154325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1D6B1-5E59-7BB5-AFA4-A26CDE2FA6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DCCBA7-A6AB-DC45-50B1-81318CB52C76}"/>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Independent Contractor</a:t>
            </a:r>
          </a:p>
        </p:txBody>
      </p:sp>
      <p:sp>
        <p:nvSpPr>
          <p:cNvPr id="3" name="Subtitle 2">
            <a:extLst>
              <a:ext uri="{FF2B5EF4-FFF2-40B4-BE49-F238E27FC236}">
                <a16:creationId xmlns:a16="http://schemas.microsoft.com/office/drawing/2014/main" id="{6063E70B-1B49-5EB0-B9FF-41F2CFB36595}"/>
              </a:ext>
            </a:extLst>
          </p:cNvPr>
          <p:cNvSpPr>
            <a:spLocks noGrp="1"/>
          </p:cNvSpPr>
          <p:nvPr>
            <p:ph type="subTitle" idx="1"/>
          </p:nvPr>
        </p:nvSpPr>
        <p:spPr>
          <a:xfrm>
            <a:off x="549142" y="2696529"/>
            <a:ext cx="11093715" cy="4161471"/>
          </a:xfrm>
        </p:spPr>
        <p:txBody>
          <a:bodyPr>
            <a:normAutofit fontScale="47500" lnSpcReduction="20000"/>
          </a:bodyPr>
          <a:lstStyle/>
          <a:p>
            <a:pPr marL="117475" algn="l">
              <a:lnSpc>
                <a:spcPct val="100000"/>
              </a:lnSpc>
              <a:spcBef>
                <a:spcPts val="0"/>
              </a:spcBef>
            </a:pPr>
            <a:r>
              <a:rPr lang="en-US" sz="5100" dirty="0">
                <a:solidFill>
                  <a:schemeClr val="accent1">
                    <a:lumMod val="50000"/>
                  </a:schemeClr>
                </a:solidFill>
                <a:latin typeface="Times New Roman" panose="02020603050405020304" pitchFamily="18" charset="0"/>
                <a:cs typeface="Times New Roman" panose="02020603050405020304" pitchFamily="18" charset="0"/>
              </a:rPr>
              <a:t>CONTROL – The contractor is not controlled by the Utility.  They operate their own independent business and sometimes have many clients.</a:t>
            </a:r>
          </a:p>
          <a:p>
            <a:pPr marL="117475" algn="l">
              <a:lnSpc>
                <a:spcPct val="100000"/>
              </a:lnSpc>
              <a:spcBef>
                <a:spcPts val="0"/>
              </a:spcBef>
            </a:pPr>
            <a:endParaRPr lang="en-US" sz="34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4400" dirty="0">
                <a:solidFill>
                  <a:schemeClr val="accent1">
                    <a:lumMod val="50000"/>
                  </a:schemeClr>
                </a:solidFill>
                <a:latin typeface="Times New Roman" panose="02020603050405020304" pitchFamily="18" charset="0"/>
                <a:cs typeface="Times New Roman" panose="02020603050405020304" pitchFamily="18" charset="0"/>
              </a:rPr>
              <a:t>PAY – Contractors are paid based on their contract or agreed upon price. This is normally a flat fee or project-based fee. However, it can be hourly.  No taxes are withheld from contractor pay.</a:t>
            </a:r>
          </a:p>
          <a:p>
            <a:pPr marL="117475" algn="l">
              <a:lnSpc>
                <a:spcPct val="100000"/>
              </a:lnSpc>
              <a:spcBef>
                <a:spcPts val="0"/>
              </a:spcBef>
            </a:pPr>
            <a:endParaRPr lang="en-US" sz="34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4400" dirty="0">
                <a:solidFill>
                  <a:schemeClr val="accent1">
                    <a:lumMod val="50000"/>
                  </a:schemeClr>
                </a:solidFill>
                <a:latin typeface="Times New Roman" panose="02020603050405020304" pitchFamily="18" charset="0"/>
                <a:cs typeface="Times New Roman" panose="02020603050405020304" pitchFamily="18" charset="0"/>
              </a:rPr>
              <a:t>BENEFITS – Contractors do not receive any benefits from the Utility.</a:t>
            </a:r>
          </a:p>
          <a:p>
            <a:pPr marL="117475" algn="l">
              <a:lnSpc>
                <a:spcPct val="100000"/>
              </a:lnSpc>
              <a:spcBef>
                <a:spcPts val="0"/>
              </a:spcBef>
            </a:pPr>
            <a:endParaRPr lang="en-US" sz="34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4400" dirty="0">
                <a:solidFill>
                  <a:schemeClr val="accent1">
                    <a:lumMod val="50000"/>
                  </a:schemeClr>
                </a:solidFill>
                <a:latin typeface="Times New Roman" panose="02020603050405020304" pitchFamily="18" charset="0"/>
                <a:cs typeface="Times New Roman" panose="02020603050405020304" pitchFamily="18" charset="0"/>
              </a:rPr>
              <a:t>DURATION - The job is not as permanent.</a:t>
            </a:r>
          </a:p>
          <a:p>
            <a:pPr marL="117475" algn="l">
              <a:lnSpc>
                <a:spcPct val="100000"/>
              </a:lnSpc>
              <a:spcBef>
                <a:spcPts val="0"/>
              </a:spcBef>
            </a:pPr>
            <a:endParaRPr lang="en-US" sz="34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5100" dirty="0">
                <a:solidFill>
                  <a:schemeClr val="accent1">
                    <a:lumMod val="50000"/>
                  </a:schemeClr>
                </a:solidFill>
                <a:latin typeface="Times New Roman" panose="02020603050405020304" pitchFamily="18" charset="0"/>
                <a:cs typeface="Times New Roman" panose="02020603050405020304" pitchFamily="18" charset="0"/>
              </a:rPr>
              <a:t>TOOLS &amp; EQUIPMENT – Contractors normally provide their own tools and equipment to perform the job.</a:t>
            </a:r>
          </a:p>
          <a:p>
            <a:pPr marL="574675" indent="-457200" algn="l">
              <a:lnSpc>
                <a:spcPct val="100000"/>
              </a:lnSpc>
              <a:spcBef>
                <a:spcPts val="0"/>
              </a:spcBef>
              <a:buFont typeface="Arial" panose="020B0604020202020204" pitchFamily="34" charset="0"/>
              <a:buChar char="•"/>
            </a:pPr>
            <a:endParaRPr lang="en-US" sz="34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r>
              <a:rPr lang="en-US" sz="2800" dirty="0">
                <a:latin typeface="Times New Roman" panose="02020603050405020304" pitchFamily="18" charset="0"/>
                <a:cs typeface="Times New Roman" panose="02020603050405020304" pitchFamily="18" charset="0"/>
              </a:rPr>
              <a:t> </a:t>
            </a: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914400" indent="-796925" algn="l">
              <a:lnSpc>
                <a:spcPct val="100000"/>
              </a:lnSpc>
              <a:spcBef>
                <a:spcPts val="0"/>
              </a:spcBef>
              <a:buFont typeface="Arial" panose="020B0604020202020204" pitchFamily="34" charset="0"/>
              <a:buChar char="•"/>
            </a:pPr>
            <a:endParaRPr lang="en-US" sz="2800"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1B800184-A159-AD41-35A2-339581C69B1B}"/>
              </a:ext>
            </a:extLst>
          </p:cNvPr>
          <p:cNvSpPr>
            <a:spLocks noGrp="1"/>
          </p:cNvSpPr>
          <p:nvPr>
            <p:ph type="sldNum" sz="quarter" idx="12"/>
          </p:nvPr>
        </p:nvSpPr>
        <p:spPr/>
        <p:txBody>
          <a:bodyPr/>
          <a:lstStyle/>
          <a:p>
            <a:fld id="{7502BAE1-D57F-41CC-A6C7-4DD710F4FB32}" type="slidenum">
              <a:rPr lang="en-US" smtClean="0"/>
              <a:t>7</a:t>
            </a:fld>
            <a:endParaRPr lang="en-US" dirty="0"/>
          </a:p>
        </p:txBody>
      </p:sp>
    </p:spTree>
    <p:custDataLst>
      <p:tags r:id="rId1"/>
    </p:custDataLst>
    <p:extLst>
      <p:ext uri="{BB962C8B-B14F-4D97-AF65-F5344CB8AC3E}">
        <p14:creationId xmlns:p14="http://schemas.microsoft.com/office/powerpoint/2010/main" val="4261613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844EFB-85A7-7A01-0606-2F669EB81A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A9FD1E-0E72-82E5-731B-20555472C350}"/>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What does the IRS say?</a:t>
            </a:r>
          </a:p>
        </p:txBody>
      </p:sp>
      <p:sp>
        <p:nvSpPr>
          <p:cNvPr id="3" name="Subtitle 2">
            <a:extLst>
              <a:ext uri="{FF2B5EF4-FFF2-40B4-BE49-F238E27FC236}">
                <a16:creationId xmlns:a16="http://schemas.microsoft.com/office/drawing/2014/main" id="{4A6444A1-F4DB-7037-A9BA-44C8DD3D5702}"/>
              </a:ext>
            </a:extLst>
          </p:cNvPr>
          <p:cNvSpPr>
            <a:spLocks noGrp="1"/>
          </p:cNvSpPr>
          <p:nvPr>
            <p:ph type="subTitle" idx="1"/>
          </p:nvPr>
        </p:nvSpPr>
        <p:spPr>
          <a:xfrm>
            <a:off x="599205" y="2377440"/>
            <a:ext cx="11093715" cy="4161471"/>
          </a:xfrm>
        </p:spPr>
        <p:txBody>
          <a:bodyPr>
            <a:normAutofit/>
          </a:bodyPr>
          <a:lstStyle/>
          <a:p>
            <a:pPr algn="l"/>
            <a:r>
              <a:rPr lang="en-US" dirty="0">
                <a:latin typeface="Times New Roman" panose="02020603050405020304" pitchFamily="18" charset="0"/>
                <a:cs typeface="Times New Roman" panose="02020603050405020304" pitchFamily="18" charset="0"/>
              </a:rPr>
              <a:t>The IRS has a set of rules that can be used to determine status called </a:t>
            </a:r>
            <a:r>
              <a:rPr lang="en-US" b="1" dirty="0">
                <a:latin typeface="Times New Roman" panose="02020603050405020304" pitchFamily="18" charset="0"/>
                <a:cs typeface="Times New Roman" panose="02020603050405020304" pitchFamily="18" charset="0"/>
              </a:rPr>
              <a:t>common law rules</a:t>
            </a:r>
            <a:r>
              <a:rPr lang="en-US" dirty="0">
                <a:latin typeface="Times New Roman" panose="02020603050405020304" pitchFamily="18" charset="0"/>
                <a:cs typeface="Times New Roman" panose="02020603050405020304" pitchFamily="18" charset="0"/>
              </a:rPr>
              <a:t>, which have been condensed into </a:t>
            </a:r>
            <a:r>
              <a:rPr lang="en-US" b="1" dirty="0">
                <a:latin typeface="Times New Roman" panose="02020603050405020304" pitchFamily="18" charset="0"/>
                <a:cs typeface="Times New Roman" panose="02020603050405020304" pitchFamily="18" charset="0"/>
              </a:rPr>
              <a:t>three main categories</a:t>
            </a:r>
            <a:r>
              <a:rPr lang="en-US" dirty="0">
                <a:latin typeface="Times New Roman" panose="02020603050405020304" pitchFamily="18" charset="0"/>
                <a:cs typeface="Times New Roman" panose="02020603050405020304" pitchFamily="18" charset="0"/>
              </a:rPr>
              <a:t> to assess the degree of control and independence: </a:t>
            </a:r>
          </a:p>
          <a:p>
            <a:pPr algn="l"/>
            <a:endParaRPr lang="en-US" sz="2000"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Behavioral Control</a:t>
            </a:r>
          </a:p>
          <a:p>
            <a:pPr marL="342900" indent="-34290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 Financial Control</a:t>
            </a:r>
          </a:p>
          <a:p>
            <a:pPr marL="342900" indent="-342900">
              <a:buFont typeface="Arial" panose="020B0604020202020204" pitchFamily="34" charset="0"/>
              <a:buChar char="•"/>
            </a:pPr>
            <a:endParaRPr lang="en-US" dirty="0">
              <a:latin typeface="Times New Roman" panose="02020603050405020304" pitchFamily="18" charset="0"/>
              <a:cs typeface="Times New Roman" panose="02020603050405020304" pitchFamily="18" charset="0"/>
            </a:endParaRPr>
          </a:p>
          <a:p>
            <a:pPr marL="342900" indent="-342900">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Type of Relationship. </a:t>
            </a:r>
          </a:p>
          <a:p>
            <a:pPr marL="914400" indent="-796925">
              <a:lnSpc>
                <a:spcPct val="100000"/>
              </a:lnSpc>
              <a:spcBef>
                <a:spcPts val="0"/>
              </a:spcBef>
              <a:buFont typeface="Arial" panose="020B0604020202020204" pitchFamily="34" charset="0"/>
              <a:buChar char="•"/>
            </a:pPr>
            <a:endParaRPr lang="en-US" dirty="0">
              <a:solidFill>
                <a:schemeClr val="accent1">
                  <a:lumMod val="50000"/>
                </a:schemeClr>
              </a:solidFill>
              <a:latin typeface="Times New Roman" panose="02020603050405020304" pitchFamily="18" charset="0"/>
              <a:cs typeface="Times New Roman" panose="02020603050405020304" pitchFamily="18" charset="0"/>
            </a:endParaRPr>
          </a:p>
          <a:p>
            <a:pPr marL="117475" algn="l">
              <a:lnSpc>
                <a:spcPct val="100000"/>
              </a:lnSpc>
              <a:spcBef>
                <a:spcPts val="0"/>
              </a:spcBef>
            </a:pPr>
            <a:endParaRPr lang="en-US" sz="3200" dirty="0">
              <a:solidFill>
                <a:schemeClr val="accent1">
                  <a:lumMod val="50000"/>
                </a:schemeClr>
              </a:solidFill>
              <a:latin typeface="Gill sans"/>
            </a:endParaRPr>
          </a:p>
          <a:p>
            <a:pPr marL="117475" algn="l">
              <a:lnSpc>
                <a:spcPct val="100000"/>
              </a:lnSpc>
              <a:spcBef>
                <a:spcPts val="0"/>
              </a:spcBef>
            </a:pPr>
            <a:endParaRPr lang="en-US" sz="32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4041F416-3941-A3A5-F850-B47B9988A8F0}"/>
              </a:ext>
            </a:extLst>
          </p:cNvPr>
          <p:cNvSpPr>
            <a:spLocks noGrp="1"/>
          </p:cNvSpPr>
          <p:nvPr>
            <p:ph type="sldNum" sz="quarter" idx="12"/>
          </p:nvPr>
        </p:nvSpPr>
        <p:spPr/>
        <p:txBody>
          <a:bodyPr/>
          <a:lstStyle/>
          <a:p>
            <a:fld id="{7502BAE1-D57F-41CC-A6C7-4DD710F4FB32}" type="slidenum">
              <a:rPr lang="en-US" smtClean="0"/>
              <a:t>8</a:t>
            </a:fld>
            <a:endParaRPr lang="en-US" dirty="0"/>
          </a:p>
        </p:txBody>
      </p:sp>
    </p:spTree>
    <p:custDataLst>
      <p:tags r:id="rId1"/>
    </p:custDataLst>
    <p:extLst>
      <p:ext uri="{BB962C8B-B14F-4D97-AF65-F5344CB8AC3E}">
        <p14:creationId xmlns:p14="http://schemas.microsoft.com/office/powerpoint/2010/main" val="607430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70FA16-E1A2-F3F1-6516-E33088027D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3BC943-4D3C-809B-9E3C-761AE52E25E6}"/>
              </a:ext>
            </a:extLst>
          </p:cNvPr>
          <p:cNvSpPr>
            <a:spLocks noGrp="1"/>
          </p:cNvSpPr>
          <p:nvPr>
            <p:ph type="ctrTitle"/>
          </p:nvPr>
        </p:nvSpPr>
        <p:spPr>
          <a:xfrm>
            <a:off x="521109" y="914400"/>
            <a:ext cx="11093715" cy="1063775"/>
          </a:xfrm>
        </p:spPr>
        <p:txBody>
          <a:bodyPr>
            <a:normAutofit/>
          </a:bodyPr>
          <a:lstStyle/>
          <a:p>
            <a:r>
              <a:rPr lang="en-US" sz="5400" b="1" dirty="0">
                <a:solidFill>
                  <a:schemeClr val="accent1">
                    <a:lumMod val="50000"/>
                  </a:schemeClr>
                </a:solidFill>
                <a:latin typeface="Times New Roman" panose="02020603050405020304" pitchFamily="18" charset="0"/>
                <a:cs typeface="Times New Roman" panose="02020603050405020304" pitchFamily="18" charset="0"/>
              </a:rPr>
              <a:t>Behavioral Control</a:t>
            </a:r>
          </a:p>
        </p:txBody>
      </p:sp>
      <p:sp>
        <p:nvSpPr>
          <p:cNvPr id="3" name="Subtitle 2">
            <a:extLst>
              <a:ext uri="{FF2B5EF4-FFF2-40B4-BE49-F238E27FC236}">
                <a16:creationId xmlns:a16="http://schemas.microsoft.com/office/drawing/2014/main" id="{AC6623EE-4D76-ED2A-39CD-A5D9D64BF768}"/>
              </a:ext>
            </a:extLst>
          </p:cNvPr>
          <p:cNvSpPr>
            <a:spLocks noGrp="1"/>
          </p:cNvSpPr>
          <p:nvPr>
            <p:ph type="subTitle" idx="1"/>
          </p:nvPr>
        </p:nvSpPr>
        <p:spPr>
          <a:xfrm>
            <a:off x="599205" y="2377440"/>
            <a:ext cx="11093715" cy="4161471"/>
          </a:xfrm>
        </p:spPr>
        <p:txBody>
          <a:bodyPr>
            <a:normAutofit lnSpcReduction="10000"/>
          </a:bodyPr>
          <a:lstStyle/>
          <a:p>
            <a:pPr algn="l"/>
            <a:endParaRPr lang="en-US" sz="2000" dirty="0">
              <a:latin typeface="Times New Roman" panose="02020603050405020304" pitchFamily="18" charset="0"/>
              <a:cs typeface="Times New Roman" panose="02020603050405020304" pitchFamily="18" charset="0"/>
            </a:endParaRPr>
          </a:p>
          <a:p>
            <a:pPr algn="l"/>
            <a:r>
              <a:rPr lang="en-US" dirty="0">
                <a:latin typeface="Times New Roman" panose="02020603050405020304" pitchFamily="18" charset="0"/>
                <a:cs typeface="Times New Roman" panose="02020603050405020304" pitchFamily="18" charset="0"/>
              </a:rPr>
              <a:t>Behavioral control refers to facts that show whether there is a right to direct or control how the worker does the work. A worker is an employee when the business has the right to direct and control the worker. The business does not have to actually direct or control the way the work is done – as long as the employer has the right to direct and control the work.</a:t>
            </a:r>
          </a:p>
          <a:p>
            <a:pPr algn="l"/>
            <a:r>
              <a:rPr lang="en-US" dirty="0">
                <a:latin typeface="Times New Roman" panose="02020603050405020304" pitchFamily="18" charset="0"/>
                <a:cs typeface="Times New Roman" panose="02020603050405020304" pitchFamily="18" charset="0"/>
              </a:rPr>
              <a:t>The behavioral control factors fall into the categories of:</a:t>
            </a:r>
          </a:p>
          <a:p>
            <a:pPr marL="342900" indent="-342900" algn="l">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Type of instructions given</a:t>
            </a:r>
          </a:p>
          <a:p>
            <a:pPr marL="342900" indent="-342900" algn="l">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Degree of instruction</a:t>
            </a:r>
          </a:p>
          <a:p>
            <a:pPr marL="342900" indent="-342900" algn="l">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Evaluation systems</a:t>
            </a:r>
          </a:p>
          <a:p>
            <a:pPr marL="342900" indent="-342900" algn="l">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Training</a:t>
            </a:r>
          </a:p>
          <a:p>
            <a:pPr algn="l"/>
            <a:endParaRPr lang="en-US" sz="3600" dirty="0">
              <a:solidFill>
                <a:schemeClr val="accent1">
                  <a:lumMod val="50000"/>
                </a:schemeClr>
              </a:solidFill>
              <a:latin typeface="Gill sans"/>
            </a:endParaRPr>
          </a:p>
          <a:p>
            <a:pPr algn="l"/>
            <a:endParaRPr lang="en-US" sz="3600" dirty="0">
              <a:solidFill>
                <a:schemeClr val="accent1">
                  <a:lumMod val="50000"/>
                </a:schemeClr>
              </a:solidFill>
              <a:latin typeface="Gill sans"/>
            </a:endParaRPr>
          </a:p>
          <a:p>
            <a:pPr algn="l"/>
            <a:endParaRPr lang="en-US" dirty="0"/>
          </a:p>
        </p:txBody>
      </p:sp>
      <p:sp>
        <p:nvSpPr>
          <p:cNvPr id="4" name="Slide Number Placeholder 3">
            <a:extLst>
              <a:ext uri="{FF2B5EF4-FFF2-40B4-BE49-F238E27FC236}">
                <a16:creationId xmlns:a16="http://schemas.microsoft.com/office/drawing/2014/main" id="{47A4A7A2-CBA4-A9A8-1591-25FF107234BA}"/>
              </a:ext>
            </a:extLst>
          </p:cNvPr>
          <p:cNvSpPr>
            <a:spLocks noGrp="1"/>
          </p:cNvSpPr>
          <p:nvPr>
            <p:ph type="sldNum" sz="quarter" idx="12"/>
          </p:nvPr>
        </p:nvSpPr>
        <p:spPr/>
        <p:txBody>
          <a:bodyPr/>
          <a:lstStyle/>
          <a:p>
            <a:fld id="{7502BAE1-D57F-41CC-A6C7-4DD710F4FB32}" type="slidenum">
              <a:rPr lang="en-US" smtClean="0"/>
              <a:t>9</a:t>
            </a:fld>
            <a:endParaRPr lang="en-US" dirty="0"/>
          </a:p>
        </p:txBody>
      </p:sp>
    </p:spTree>
    <p:custDataLst>
      <p:tags r:id="rId1"/>
    </p:custDataLst>
    <p:extLst>
      <p:ext uri="{BB962C8B-B14F-4D97-AF65-F5344CB8AC3E}">
        <p14:creationId xmlns:p14="http://schemas.microsoft.com/office/powerpoint/2010/main" val="214154895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8"/>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3_TAUD PP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1DD7BE3D-AB33-4FA4-863D-B108B15B4D07}" vid="{0C955AE7-2EDB-4510-B15D-A25C3F9490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TAUD PP Template</Template>
  <TotalTime>5271</TotalTime>
  <Words>2742</Words>
  <Application>Microsoft Office PowerPoint</Application>
  <PresentationFormat>Widescreen</PresentationFormat>
  <Paragraphs>582</Paragraphs>
  <Slides>38</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38</vt:i4>
      </vt:variant>
    </vt:vector>
  </HeadingPairs>
  <TitlesOfParts>
    <vt:vector size="45" baseType="lpstr">
      <vt:lpstr>Arial</vt:lpstr>
      <vt:lpstr>Baguet Script</vt:lpstr>
      <vt:lpstr>Calibri</vt:lpstr>
      <vt:lpstr>Garamond</vt:lpstr>
      <vt:lpstr>Gill sans</vt:lpstr>
      <vt:lpstr>Times New Roman</vt:lpstr>
      <vt:lpstr>3_TAUD PP Template</vt:lpstr>
      <vt:lpstr>       IRS Designations: Distinguishing Between W-2 and 1099’s   Mastering the Puzzle  </vt:lpstr>
      <vt:lpstr>Introduction</vt:lpstr>
      <vt:lpstr>Independent Contractor vs Employee</vt:lpstr>
      <vt:lpstr>Confusion</vt:lpstr>
      <vt:lpstr>Why does this matter?</vt:lpstr>
      <vt:lpstr>Employees</vt:lpstr>
      <vt:lpstr>Independent Contractor</vt:lpstr>
      <vt:lpstr>What does the IRS say?</vt:lpstr>
      <vt:lpstr>Behavioral Control</vt:lpstr>
      <vt:lpstr>Financial Control</vt:lpstr>
      <vt:lpstr>Type of Relationship</vt:lpstr>
      <vt:lpstr>The Remote Worker</vt:lpstr>
      <vt:lpstr>Bottom Line</vt:lpstr>
      <vt:lpstr>Examples  </vt:lpstr>
      <vt:lpstr>Examples  </vt:lpstr>
      <vt:lpstr>The IRS Can Help</vt:lpstr>
      <vt:lpstr>Misclassification Consequences</vt:lpstr>
      <vt:lpstr>Uh Oh</vt:lpstr>
      <vt:lpstr>But I Didn’t Mean To -  </vt:lpstr>
      <vt:lpstr>Yes, I Meant It - </vt:lpstr>
      <vt:lpstr>Filing and Reporting Requirements</vt:lpstr>
      <vt:lpstr>Forms for Employees</vt:lpstr>
      <vt:lpstr>Forms for Employees</vt:lpstr>
      <vt:lpstr>Forms for Independent Contractors</vt:lpstr>
      <vt:lpstr>Forms for Independent Contractors</vt:lpstr>
      <vt:lpstr>Caveat - Electronic Filing</vt:lpstr>
      <vt:lpstr>1099-NEC for Others</vt:lpstr>
      <vt:lpstr>One Big Beautiful Bill Act</vt:lpstr>
      <vt:lpstr>Overview </vt:lpstr>
      <vt:lpstr>Overtime</vt:lpstr>
      <vt:lpstr>Overtime</vt:lpstr>
      <vt:lpstr>What does the employer need to do?</vt:lpstr>
      <vt:lpstr>How will the qualified overtime be reported?</vt:lpstr>
      <vt:lpstr>Form 1099 Changes</vt:lpstr>
      <vt:lpstr>But Remember - </vt:lpstr>
      <vt:lpstr>Summary</vt:lpstr>
      <vt:lpstr>Any Questions? </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Utility District Primer</dc:title>
  <dc:creator>Don Scholes</dc:creator>
  <cp:lastModifiedBy>Beth Hardiman</cp:lastModifiedBy>
  <cp:revision>151</cp:revision>
  <cp:lastPrinted>2025-11-24T14:09:50Z</cp:lastPrinted>
  <dcterms:created xsi:type="dcterms:W3CDTF">2018-01-30T15:03:24Z</dcterms:created>
  <dcterms:modified xsi:type="dcterms:W3CDTF">2025-12-09T16:05:23Z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EC7F0F19-427F-45F4-9CEA-6DF256EB7906</vt:lpwstr>
  </property>
  <property fmtid="{D5CDD505-2E9C-101B-9397-08002B2CF9AE}" pid="3" name="ArticulatePath">
    <vt:lpwstr>MELANIE SAIN - W2S AND 1099S</vt:lpwstr>
  </property>
</Properties>
</file>