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22" r:id="rId3"/>
    <p:sldId id="356" r:id="rId4"/>
    <p:sldId id="327" r:id="rId5"/>
    <p:sldId id="331" r:id="rId6"/>
    <p:sldId id="344" r:id="rId7"/>
    <p:sldId id="328" r:id="rId8"/>
    <p:sldId id="366" r:id="rId9"/>
    <p:sldId id="367" r:id="rId10"/>
    <p:sldId id="368" r:id="rId11"/>
    <p:sldId id="369" r:id="rId12"/>
    <p:sldId id="370" r:id="rId13"/>
    <p:sldId id="371" r:id="rId14"/>
    <p:sldId id="372" r:id="rId15"/>
    <p:sldId id="373" r:id="rId16"/>
    <p:sldId id="374" r:id="rId17"/>
    <p:sldId id="375" r:id="rId18"/>
    <p:sldId id="343" r:id="rId19"/>
    <p:sldId id="346" r:id="rId20"/>
    <p:sldId id="347" r:id="rId21"/>
    <p:sldId id="348" r:id="rId22"/>
    <p:sldId id="349" r:id="rId23"/>
    <p:sldId id="350" r:id="rId24"/>
    <p:sldId id="352" r:id="rId25"/>
    <p:sldId id="376" r:id="rId26"/>
    <p:sldId id="363" r:id="rId27"/>
    <p:sldId id="364" r:id="rId28"/>
    <p:sldId id="365" r:id="rId29"/>
    <p:sldId id="377" r:id="rId30"/>
    <p:sldId id="380" r:id="rId31"/>
    <p:sldId id="378" r:id="rId32"/>
    <p:sldId id="381" r:id="rId33"/>
    <p:sldId id="379" r:id="rId34"/>
    <p:sldId id="383" r:id="rId35"/>
    <p:sldId id="384" r:id="rId36"/>
    <p:sldId id="385" r:id="rId37"/>
    <p:sldId id="386" r:id="rId38"/>
    <p:sldId id="387" r:id="rId39"/>
    <p:sldId id="382" r:id="rId40"/>
    <p:sldId id="388"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0E303-9DEB-4A83-89D6-7C5A9840C02E}" v="78" dt="2025-12-05T12:21:46.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3" autoAdjust="0"/>
    <p:restoredTop sz="94678"/>
  </p:normalViewPr>
  <p:slideViewPr>
    <p:cSldViewPr snapToGrid="0" snapToObjects="1">
      <p:cViewPr varScale="1">
        <p:scale>
          <a:sx n="94" d="100"/>
          <a:sy n="94" d="100"/>
        </p:scale>
        <p:origin x="120"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0092C-4CAD-424F-B324-9DB7BD730BC7}"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BA895-5242-43A0-A76D-51F3911DE4B5}" type="slidenum">
              <a:rPr lang="en-US" smtClean="0"/>
              <a:t>‹#›</a:t>
            </a:fld>
            <a:endParaRPr lang="en-US"/>
          </a:p>
        </p:txBody>
      </p:sp>
    </p:spTree>
    <p:extLst>
      <p:ext uri="{BB962C8B-B14F-4D97-AF65-F5344CB8AC3E}">
        <p14:creationId xmlns:p14="http://schemas.microsoft.com/office/powerpoint/2010/main" val="199086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FA02-1C8B-B34E-8513-79677BA610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558A6B-99F6-274A-BD37-E236DECEB8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CC49E577-19BF-044F-9206-147C84947DEB}"/>
              </a:ext>
            </a:extLst>
          </p:cNvPr>
          <p:cNvPicPr>
            <a:picLocks noChangeAspect="1"/>
          </p:cNvPicPr>
          <p:nvPr userDrawn="1"/>
        </p:nvPicPr>
        <p:blipFill>
          <a:blip r:embed="rId2"/>
          <a:stretch>
            <a:fillRect/>
          </a:stretch>
        </p:blipFill>
        <p:spPr>
          <a:xfrm>
            <a:off x="0" y="-3313"/>
            <a:ext cx="12186116" cy="6861313"/>
          </a:xfrm>
          <a:prstGeom prst="rect">
            <a:avLst/>
          </a:prstGeom>
        </p:spPr>
      </p:pic>
      <p:sp>
        <p:nvSpPr>
          <p:cNvPr id="12" name="Date Placeholder 3">
            <a:extLst>
              <a:ext uri="{FF2B5EF4-FFF2-40B4-BE49-F238E27FC236}">
                <a16:creationId xmlns:a16="http://schemas.microsoft.com/office/drawing/2014/main" id="{E8277C32-A4B7-4B4D-9032-6BEF6837B633}"/>
              </a:ext>
            </a:extLst>
          </p:cNvPr>
          <p:cNvSpPr>
            <a:spLocks noGrp="1"/>
          </p:cNvSpPr>
          <p:nvPr>
            <p:ph type="dt" sz="half" idx="10"/>
          </p:nvPr>
        </p:nvSpPr>
        <p:spPr>
          <a:xfrm>
            <a:off x="216408" y="5261113"/>
            <a:ext cx="2743200" cy="365125"/>
          </a:xfrm>
        </p:spPr>
        <p:txBody>
          <a:bodyPr/>
          <a:lstStyle/>
          <a:p>
            <a:fld id="{FC7A537F-5168-F241-997A-F38776B2A478}" type="datetimeFigureOut">
              <a:rPr lang="en-US" smtClean="0"/>
              <a:t>12/9/2025</a:t>
            </a:fld>
            <a:endParaRPr lang="en-US" dirty="0"/>
          </a:p>
        </p:txBody>
      </p:sp>
      <p:sp>
        <p:nvSpPr>
          <p:cNvPr id="13" name="Footer Placeholder 4">
            <a:extLst>
              <a:ext uri="{FF2B5EF4-FFF2-40B4-BE49-F238E27FC236}">
                <a16:creationId xmlns:a16="http://schemas.microsoft.com/office/drawing/2014/main" id="{27C3E6E6-EEF2-144B-B8A0-30765554354D}"/>
              </a:ext>
            </a:extLst>
          </p:cNvPr>
          <p:cNvSpPr>
            <a:spLocks noGrp="1"/>
          </p:cNvSpPr>
          <p:nvPr>
            <p:ph type="ftr" sz="quarter" idx="11"/>
          </p:nvPr>
        </p:nvSpPr>
        <p:spPr>
          <a:xfrm>
            <a:off x="4038600" y="5261113"/>
            <a:ext cx="4114800" cy="365125"/>
          </a:xfrm>
        </p:spPr>
        <p:txBody>
          <a:bodyPr/>
          <a:lstStyle/>
          <a:p>
            <a:endParaRPr lang="en-US"/>
          </a:p>
        </p:txBody>
      </p:sp>
      <p:sp>
        <p:nvSpPr>
          <p:cNvPr id="14" name="Slide Number Placeholder 5">
            <a:extLst>
              <a:ext uri="{FF2B5EF4-FFF2-40B4-BE49-F238E27FC236}">
                <a16:creationId xmlns:a16="http://schemas.microsoft.com/office/drawing/2014/main" id="{98FBE096-18C7-1745-8B4B-C4AB797AAB97}"/>
              </a:ext>
            </a:extLst>
          </p:cNvPr>
          <p:cNvSpPr>
            <a:spLocks noGrp="1"/>
          </p:cNvSpPr>
          <p:nvPr>
            <p:ph type="sldNum" sz="quarter" idx="12"/>
          </p:nvPr>
        </p:nvSpPr>
        <p:spPr>
          <a:xfrm>
            <a:off x="9086088" y="4129157"/>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413378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70B1B1-E490-834B-9272-AFB58CFA0EFD}"/>
              </a:ext>
            </a:extLst>
          </p:cNvPr>
          <p:cNvPicPr>
            <a:picLocks noChangeAspect="1"/>
          </p:cNvPicPr>
          <p:nvPr userDrawn="1"/>
        </p:nvPicPr>
        <p:blipFill>
          <a:blip r:embed="rId2"/>
          <a:stretch>
            <a:fillRect/>
          </a:stretch>
        </p:blipFill>
        <p:spPr>
          <a:xfrm>
            <a:off x="0" y="-3313"/>
            <a:ext cx="12192000" cy="6864626"/>
          </a:xfrm>
          <a:prstGeom prst="rect">
            <a:avLst/>
          </a:prstGeom>
        </p:spPr>
      </p:pic>
      <p:sp>
        <p:nvSpPr>
          <p:cNvPr id="9" name="Date Placeholder 3">
            <a:extLst>
              <a:ext uri="{FF2B5EF4-FFF2-40B4-BE49-F238E27FC236}">
                <a16:creationId xmlns:a16="http://schemas.microsoft.com/office/drawing/2014/main" id="{35EC8865-442F-7948-AEF7-F2EC661491E6}"/>
              </a:ext>
            </a:extLst>
          </p:cNvPr>
          <p:cNvSpPr>
            <a:spLocks noGrp="1"/>
          </p:cNvSpPr>
          <p:nvPr>
            <p:ph type="dt" sz="half" idx="10"/>
          </p:nvPr>
        </p:nvSpPr>
        <p:spPr>
          <a:xfrm>
            <a:off x="216408" y="5264426"/>
            <a:ext cx="2743200" cy="365125"/>
          </a:xfrm>
        </p:spPr>
        <p:txBody>
          <a:bodyPr/>
          <a:lstStyle/>
          <a:p>
            <a:fld id="{FC7A537F-5168-F241-997A-F38776B2A478}" type="datetimeFigureOut">
              <a:rPr lang="en-US" smtClean="0"/>
              <a:t>12/9/2025</a:t>
            </a:fld>
            <a:endParaRPr lang="en-US" dirty="0"/>
          </a:p>
        </p:txBody>
      </p:sp>
      <p:sp>
        <p:nvSpPr>
          <p:cNvPr id="10" name="Footer Placeholder 4">
            <a:extLst>
              <a:ext uri="{FF2B5EF4-FFF2-40B4-BE49-F238E27FC236}">
                <a16:creationId xmlns:a16="http://schemas.microsoft.com/office/drawing/2014/main" id="{305FDF31-7B5D-524A-AF55-B14A24B5DEA3}"/>
              </a:ext>
            </a:extLst>
          </p:cNvPr>
          <p:cNvSpPr>
            <a:spLocks noGrp="1"/>
          </p:cNvSpPr>
          <p:nvPr>
            <p:ph type="ftr" sz="quarter" idx="11"/>
          </p:nvPr>
        </p:nvSpPr>
        <p:spPr>
          <a:xfrm>
            <a:off x="4038600" y="5264426"/>
            <a:ext cx="4114800" cy="365125"/>
          </a:xfrm>
        </p:spPr>
        <p:txBody>
          <a:bodyPr/>
          <a:lstStyle/>
          <a:p>
            <a:endParaRPr lang="en-US"/>
          </a:p>
        </p:txBody>
      </p:sp>
      <p:sp>
        <p:nvSpPr>
          <p:cNvPr id="11" name="Slide Number Placeholder 5">
            <a:extLst>
              <a:ext uri="{FF2B5EF4-FFF2-40B4-BE49-F238E27FC236}">
                <a16:creationId xmlns:a16="http://schemas.microsoft.com/office/drawing/2014/main" id="{F420E48B-C5EF-B746-A083-41E52C536F0B}"/>
              </a:ext>
            </a:extLst>
          </p:cNvPr>
          <p:cNvSpPr>
            <a:spLocks noGrp="1"/>
          </p:cNvSpPr>
          <p:nvPr>
            <p:ph type="sldNum" sz="quarter" idx="12"/>
          </p:nvPr>
        </p:nvSpPr>
        <p:spPr>
          <a:xfrm>
            <a:off x="9086088" y="4132470"/>
            <a:ext cx="2743200" cy="365125"/>
          </a:xfrm>
        </p:spPr>
        <p:txBody>
          <a:bodyPr/>
          <a:lstStyle/>
          <a:p>
            <a:fld id="{9388195C-29B3-D749-8C30-A50A294B401A}" type="slidenum">
              <a:rPr lang="en-US" smtClean="0"/>
              <a:t>‹#›</a:t>
            </a:fld>
            <a:endParaRPr lang="en-US"/>
          </a:p>
        </p:txBody>
      </p:sp>
      <p:sp>
        <p:nvSpPr>
          <p:cNvPr id="2" name="Title 1">
            <a:extLst>
              <a:ext uri="{FF2B5EF4-FFF2-40B4-BE49-F238E27FC236}">
                <a16:creationId xmlns:a16="http://schemas.microsoft.com/office/drawing/2014/main" id="{1FF932E9-9410-E54A-97D5-C6713D670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1B5E3-FC0E-5145-A2BE-ADF70FB82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80AB52-E2B3-304A-9C15-C328FF694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2498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D8EDF5-B73B-424A-85A9-D07D46234E31}"/>
              </a:ext>
            </a:extLst>
          </p:cNvPr>
          <p:cNvPicPr>
            <a:picLocks noChangeAspect="1"/>
          </p:cNvPicPr>
          <p:nvPr userDrawn="1"/>
        </p:nvPicPr>
        <p:blipFill>
          <a:blip r:embed="rId2"/>
          <a:stretch>
            <a:fillRect/>
          </a:stretch>
        </p:blipFill>
        <p:spPr>
          <a:xfrm>
            <a:off x="-1" y="-3313"/>
            <a:ext cx="12175435" cy="6855299"/>
          </a:xfrm>
          <a:prstGeom prst="rect">
            <a:avLst/>
          </a:prstGeom>
        </p:spPr>
      </p:pic>
      <p:sp>
        <p:nvSpPr>
          <p:cNvPr id="9" name="Date Placeholder 3">
            <a:extLst>
              <a:ext uri="{FF2B5EF4-FFF2-40B4-BE49-F238E27FC236}">
                <a16:creationId xmlns:a16="http://schemas.microsoft.com/office/drawing/2014/main" id="{35EC8865-442F-7948-AEF7-F2EC661491E6}"/>
              </a:ext>
            </a:extLst>
          </p:cNvPr>
          <p:cNvSpPr>
            <a:spLocks noGrp="1"/>
          </p:cNvSpPr>
          <p:nvPr>
            <p:ph type="dt" sz="half" idx="10"/>
          </p:nvPr>
        </p:nvSpPr>
        <p:spPr>
          <a:xfrm>
            <a:off x="216408" y="5264426"/>
            <a:ext cx="2743200" cy="365125"/>
          </a:xfrm>
        </p:spPr>
        <p:txBody>
          <a:bodyPr/>
          <a:lstStyle/>
          <a:p>
            <a:fld id="{FC7A537F-5168-F241-997A-F38776B2A478}" type="datetimeFigureOut">
              <a:rPr lang="en-US" smtClean="0"/>
              <a:t>12/9/2025</a:t>
            </a:fld>
            <a:endParaRPr lang="en-US" dirty="0"/>
          </a:p>
        </p:txBody>
      </p:sp>
      <p:sp>
        <p:nvSpPr>
          <p:cNvPr id="10" name="Footer Placeholder 4">
            <a:extLst>
              <a:ext uri="{FF2B5EF4-FFF2-40B4-BE49-F238E27FC236}">
                <a16:creationId xmlns:a16="http://schemas.microsoft.com/office/drawing/2014/main" id="{305FDF31-7B5D-524A-AF55-B14A24B5DEA3}"/>
              </a:ext>
            </a:extLst>
          </p:cNvPr>
          <p:cNvSpPr>
            <a:spLocks noGrp="1"/>
          </p:cNvSpPr>
          <p:nvPr>
            <p:ph type="ftr" sz="quarter" idx="11"/>
          </p:nvPr>
        </p:nvSpPr>
        <p:spPr>
          <a:xfrm>
            <a:off x="4038600" y="5264426"/>
            <a:ext cx="4114800" cy="365125"/>
          </a:xfrm>
        </p:spPr>
        <p:txBody>
          <a:bodyPr/>
          <a:lstStyle/>
          <a:p>
            <a:endParaRPr lang="en-US"/>
          </a:p>
        </p:txBody>
      </p:sp>
      <p:sp>
        <p:nvSpPr>
          <p:cNvPr id="11" name="Slide Number Placeholder 5">
            <a:extLst>
              <a:ext uri="{FF2B5EF4-FFF2-40B4-BE49-F238E27FC236}">
                <a16:creationId xmlns:a16="http://schemas.microsoft.com/office/drawing/2014/main" id="{F420E48B-C5EF-B746-A083-41E52C536F0B}"/>
              </a:ext>
            </a:extLst>
          </p:cNvPr>
          <p:cNvSpPr>
            <a:spLocks noGrp="1"/>
          </p:cNvSpPr>
          <p:nvPr>
            <p:ph type="sldNum" sz="quarter" idx="12"/>
          </p:nvPr>
        </p:nvSpPr>
        <p:spPr>
          <a:xfrm>
            <a:off x="9086088" y="4132470"/>
            <a:ext cx="2743200" cy="365125"/>
          </a:xfrm>
        </p:spPr>
        <p:txBody>
          <a:bodyPr/>
          <a:lstStyle/>
          <a:p>
            <a:fld id="{9388195C-29B3-D749-8C30-A50A294B401A}" type="slidenum">
              <a:rPr lang="en-US" smtClean="0"/>
              <a:t>‹#›</a:t>
            </a:fld>
            <a:endParaRPr lang="en-US"/>
          </a:p>
        </p:txBody>
      </p:sp>
      <p:sp>
        <p:nvSpPr>
          <p:cNvPr id="2" name="Title 1">
            <a:extLst>
              <a:ext uri="{FF2B5EF4-FFF2-40B4-BE49-F238E27FC236}">
                <a16:creationId xmlns:a16="http://schemas.microsoft.com/office/drawing/2014/main" id="{1FF932E9-9410-E54A-97D5-C6713D670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1B5E3-FC0E-5145-A2BE-ADF70FB82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80AB52-E2B3-304A-9C15-C328FF694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313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9980-F60F-D147-B875-683C9CB3DD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3D170-968B-474E-BB42-A29B91B32D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565DBCC-0DD8-5B41-AD94-17AA5ED0430C}"/>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10" name="Date Placeholder 3">
            <a:extLst>
              <a:ext uri="{FF2B5EF4-FFF2-40B4-BE49-F238E27FC236}">
                <a16:creationId xmlns:a16="http://schemas.microsoft.com/office/drawing/2014/main" id="{0C84BAEC-D522-8C47-AEBD-59FFF6629994}"/>
              </a:ext>
            </a:extLst>
          </p:cNvPr>
          <p:cNvSpPr>
            <a:spLocks noGrp="1"/>
          </p:cNvSpPr>
          <p:nvPr>
            <p:ph type="dt" sz="half" idx="10"/>
          </p:nvPr>
        </p:nvSpPr>
        <p:spPr>
          <a:xfrm>
            <a:off x="216408" y="5264426"/>
            <a:ext cx="2743200" cy="365125"/>
          </a:xfrm>
        </p:spPr>
        <p:txBody>
          <a:bodyPr/>
          <a:lstStyle/>
          <a:p>
            <a:fld id="{FC7A537F-5168-F241-997A-F38776B2A478}" type="datetimeFigureOut">
              <a:rPr lang="en-US" smtClean="0"/>
              <a:t>12/9/2025</a:t>
            </a:fld>
            <a:endParaRPr lang="en-US" dirty="0"/>
          </a:p>
        </p:txBody>
      </p:sp>
      <p:sp>
        <p:nvSpPr>
          <p:cNvPr id="11" name="Footer Placeholder 4">
            <a:extLst>
              <a:ext uri="{FF2B5EF4-FFF2-40B4-BE49-F238E27FC236}">
                <a16:creationId xmlns:a16="http://schemas.microsoft.com/office/drawing/2014/main" id="{E6AEBAE3-0E85-ED47-B9F6-425BD6FE1C9E}"/>
              </a:ext>
            </a:extLst>
          </p:cNvPr>
          <p:cNvSpPr>
            <a:spLocks noGrp="1"/>
          </p:cNvSpPr>
          <p:nvPr>
            <p:ph type="ftr" sz="quarter" idx="11"/>
          </p:nvPr>
        </p:nvSpPr>
        <p:spPr>
          <a:xfrm>
            <a:off x="4038600" y="5264426"/>
            <a:ext cx="4114800" cy="365125"/>
          </a:xfrm>
        </p:spPr>
        <p:txBody>
          <a:bodyPr/>
          <a:lstStyle/>
          <a:p>
            <a:endParaRPr lang="en-US"/>
          </a:p>
        </p:txBody>
      </p:sp>
      <p:sp>
        <p:nvSpPr>
          <p:cNvPr id="12" name="Slide Number Placeholder 5">
            <a:extLst>
              <a:ext uri="{FF2B5EF4-FFF2-40B4-BE49-F238E27FC236}">
                <a16:creationId xmlns:a16="http://schemas.microsoft.com/office/drawing/2014/main" id="{8FAA8E1B-A342-D544-9368-BF5B954C50D5}"/>
              </a:ext>
            </a:extLst>
          </p:cNvPr>
          <p:cNvSpPr>
            <a:spLocks noGrp="1"/>
          </p:cNvSpPr>
          <p:nvPr>
            <p:ph type="sldNum" sz="quarter" idx="12"/>
          </p:nvPr>
        </p:nvSpPr>
        <p:spPr>
          <a:xfrm>
            <a:off x="9086088" y="4132470"/>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90032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3DE296-88B6-584F-B81B-5FC424B87BA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8" name="Date Placeholder 3">
            <a:extLst>
              <a:ext uri="{FF2B5EF4-FFF2-40B4-BE49-F238E27FC236}">
                <a16:creationId xmlns:a16="http://schemas.microsoft.com/office/drawing/2014/main" id="{044FEA5A-3795-864A-ACC1-405DA75FFBF2}"/>
              </a:ext>
            </a:extLst>
          </p:cNvPr>
          <p:cNvSpPr>
            <a:spLocks noGrp="1"/>
          </p:cNvSpPr>
          <p:nvPr>
            <p:ph type="dt" sz="half" idx="10"/>
          </p:nvPr>
        </p:nvSpPr>
        <p:spPr>
          <a:xfrm>
            <a:off x="216408" y="5264426"/>
            <a:ext cx="2743200" cy="365125"/>
          </a:xfrm>
        </p:spPr>
        <p:txBody>
          <a:bodyPr/>
          <a:lstStyle/>
          <a:p>
            <a:fld id="{FC7A537F-5168-F241-997A-F38776B2A478}" type="datetimeFigureOut">
              <a:rPr lang="en-US" smtClean="0"/>
              <a:t>12/9/2025</a:t>
            </a:fld>
            <a:endParaRPr lang="en-US" dirty="0"/>
          </a:p>
        </p:txBody>
      </p:sp>
      <p:sp>
        <p:nvSpPr>
          <p:cNvPr id="9" name="Footer Placeholder 4">
            <a:extLst>
              <a:ext uri="{FF2B5EF4-FFF2-40B4-BE49-F238E27FC236}">
                <a16:creationId xmlns:a16="http://schemas.microsoft.com/office/drawing/2014/main" id="{596C56C4-2FD7-3D44-AEEE-79A3BAB1AE24}"/>
              </a:ext>
            </a:extLst>
          </p:cNvPr>
          <p:cNvSpPr>
            <a:spLocks noGrp="1"/>
          </p:cNvSpPr>
          <p:nvPr>
            <p:ph type="ftr" sz="quarter" idx="11"/>
          </p:nvPr>
        </p:nvSpPr>
        <p:spPr>
          <a:xfrm>
            <a:off x="4038600" y="5264426"/>
            <a:ext cx="4114800" cy="365125"/>
          </a:xfrm>
        </p:spPr>
        <p:txBody>
          <a:bodyPr/>
          <a:lstStyle/>
          <a:p>
            <a:endParaRPr lang="en-US"/>
          </a:p>
        </p:txBody>
      </p:sp>
      <p:sp>
        <p:nvSpPr>
          <p:cNvPr id="10" name="Slide Number Placeholder 5">
            <a:extLst>
              <a:ext uri="{FF2B5EF4-FFF2-40B4-BE49-F238E27FC236}">
                <a16:creationId xmlns:a16="http://schemas.microsoft.com/office/drawing/2014/main" id="{5633FF54-A904-8049-86EC-5EC4D6E86D01}"/>
              </a:ext>
            </a:extLst>
          </p:cNvPr>
          <p:cNvSpPr>
            <a:spLocks noGrp="1"/>
          </p:cNvSpPr>
          <p:nvPr>
            <p:ph type="sldNum" sz="quarter" idx="12"/>
          </p:nvPr>
        </p:nvSpPr>
        <p:spPr>
          <a:xfrm>
            <a:off x="9086088" y="4132470"/>
            <a:ext cx="2743200" cy="365125"/>
          </a:xfrm>
        </p:spPr>
        <p:txBody>
          <a:bodyPr/>
          <a:lstStyle/>
          <a:p>
            <a:fld id="{9388195C-29B3-D749-8C30-A50A294B401A}" type="slidenum">
              <a:rPr lang="en-US" smtClean="0"/>
              <a:t>‹#›</a:t>
            </a:fld>
            <a:endParaRPr lang="en-US"/>
          </a:p>
        </p:txBody>
      </p:sp>
      <p:sp>
        <p:nvSpPr>
          <p:cNvPr id="2" name="Title 1">
            <a:extLst>
              <a:ext uri="{FF2B5EF4-FFF2-40B4-BE49-F238E27FC236}">
                <a16:creationId xmlns:a16="http://schemas.microsoft.com/office/drawing/2014/main" id="{E5EC0487-C33B-7E43-BB5E-57FA074D9C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8FDC74-5DE2-CA43-A1CE-64894CBE98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3551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6B6565-7F42-114E-801E-3B614F03E241}"/>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Date Placeholder 3">
            <a:extLst>
              <a:ext uri="{FF2B5EF4-FFF2-40B4-BE49-F238E27FC236}">
                <a16:creationId xmlns:a16="http://schemas.microsoft.com/office/drawing/2014/main" id="{390D172D-BBF2-C34E-9D21-2C665B5C90CD}"/>
              </a:ext>
            </a:extLst>
          </p:cNvPr>
          <p:cNvSpPr>
            <a:spLocks noGrp="1"/>
          </p:cNvSpPr>
          <p:nvPr>
            <p:ph type="dt" sz="half" idx="10"/>
          </p:nvPr>
        </p:nvSpPr>
        <p:spPr>
          <a:xfrm>
            <a:off x="216408" y="5264426"/>
            <a:ext cx="2743200" cy="365125"/>
          </a:xfrm>
        </p:spPr>
        <p:txBody>
          <a:bodyPr/>
          <a:lstStyle/>
          <a:p>
            <a:fld id="{FC7A537F-5168-F241-997A-F38776B2A478}" type="datetimeFigureOut">
              <a:rPr lang="en-US" smtClean="0"/>
              <a:t>12/9/2025</a:t>
            </a:fld>
            <a:endParaRPr lang="en-US" dirty="0"/>
          </a:p>
        </p:txBody>
      </p:sp>
      <p:sp>
        <p:nvSpPr>
          <p:cNvPr id="10" name="Footer Placeholder 4">
            <a:extLst>
              <a:ext uri="{FF2B5EF4-FFF2-40B4-BE49-F238E27FC236}">
                <a16:creationId xmlns:a16="http://schemas.microsoft.com/office/drawing/2014/main" id="{0C785957-E417-0747-98C9-69553FD9CCEB}"/>
              </a:ext>
            </a:extLst>
          </p:cNvPr>
          <p:cNvSpPr>
            <a:spLocks noGrp="1"/>
          </p:cNvSpPr>
          <p:nvPr>
            <p:ph type="ftr" sz="quarter" idx="11"/>
          </p:nvPr>
        </p:nvSpPr>
        <p:spPr>
          <a:xfrm>
            <a:off x="4038600" y="5264426"/>
            <a:ext cx="4114800" cy="365125"/>
          </a:xfrm>
        </p:spPr>
        <p:txBody>
          <a:bodyPr/>
          <a:lstStyle/>
          <a:p>
            <a:endParaRPr lang="en-US"/>
          </a:p>
        </p:txBody>
      </p:sp>
      <p:sp>
        <p:nvSpPr>
          <p:cNvPr id="11" name="Slide Number Placeholder 5">
            <a:extLst>
              <a:ext uri="{FF2B5EF4-FFF2-40B4-BE49-F238E27FC236}">
                <a16:creationId xmlns:a16="http://schemas.microsoft.com/office/drawing/2014/main" id="{5CD87045-D7EF-5C4F-BA18-05FE3D525B12}"/>
              </a:ext>
            </a:extLst>
          </p:cNvPr>
          <p:cNvSpPr>
            <a:spLocks noGrp="1"/>
          </p:cNvSpPr>
          <p:nvPr>
            <p:ph type="sldNum" sz="quarter" idx="12"/>
          </p:nvPr>
        </p:nvSpPr>
        <p:spPr>
          <a:xfrm>
            <a:off x="9086088" y="4132470"/>
            <a:ext cx="2743200" cy="365125"/>
          </a:xfrm>
        </p:spPr>
        <p:txBody>
          <a:bodyPr/>
          <a:lstStyle/>
          <a:p>
            <a:fld id="{9388195C-29B3-D749-8C30-A50A294B401A}" type="slidenum">
              <a:rPr lang="en-US" smtClean="0"/>
              <a:t>‹#›</a:t>
            </a:fld>
            <a:endParaRPr lang="en-US"/>
          </a:p>
        </p:txBody>
      </p:sp>
      <p:sp>
        <p:nvSpPr>
          <p:cNvPr id="2" name="Title 1">
            <a:extLst>
              <a:ext uri="{FF2B5EF4-FFF2-40B4-BE49-F238E27FC236}">
                <a16:creationId xmlns:a16="http://schemas.microsoft.com/office/drawing/2014/main" id="{E06C07C1-8AD3-C547-9253-B5F165F3F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C5C13-7961-3A4B-B5A2-9D7769D7F3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3AB0E-CDC4-FB4A-A6EE-0FF823FABA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63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6B3F23-9E83-EA4A-BFEE-501F8562EF3B}"/>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11" name="Date Placeholder 3">
            <a:extLst>
              <a:ext uri="{FF2B5EF4-FFF2-40B4-BE49-F238E27FC236}">
                <a16:creationId xmlns:a16="http://schemas.microsoft.com/office/drawing/2014/main" id="{10309A12-0ED5-3B41-B8BA-D8A8F2677289}"/>
              </a:ext>
            </a:extLst>
          </p:cNvPr>
          <p:cNvSpPr>
            <a:spLocks noGrp="1"/>
          </p:cNvSpPr>
          <p:nvPr>
            <p:ph type="dt" sz="half" idx="10"/>
          </p:nvPr>
        </p:nvSpPr>
        <p:spPr>
          <a:xfrm>
            <a:off x="216408" y="5264426"/>
            <a:ext cx="2743200" cy="365125"/>
          </a:xfrm>
        </p:spPr>
        <p:txBody>
          <a:bodyPr/>
          <a:lstStyle/>
          <a:p>
            <a:fld id="{FC7A537F-5168-F241-997A-F38776B2A478}" type="datetimeFigureOut">
              <a:rPr lang="en-US" smtClean="0"/>
              <a:t>12/9/2025</a:t>
            </a:fld>
            <a:endParaRPr lang="en-US" dirty="0"/>
          </a:p>
        </p:txBody>
      </p:sp>
      <p:sp>
        <p:nvSpPr>
          <p:cNvPr id="12" name="Footer Placeholder 4">
            <a:extLst>
              <a:ext uri="{FF2B5EF4-FFF2-40B4-BE49-F238E27FC236}">
                <a16:creationId xmlns:a16="http://schemas.microsoft.com/office/drawing/2014/main" id="{AB2FAAC3-E857-A142-9192-1690BFA43FBE}"/>
              </a:ext>
            </a:extLst>
          </p:cNvPr>
          <p:cNvSpPr>
            <a:spLocks noGrp="1"/>
          </p:cNvSpPr>
          <p:nvPr>
            <p:ph type="ftr" sz="quarter" idx="11"/>
          </p:nvPr>
        </p:nvSpPr>
        <p:spPr>
          <a:xfrm>
            <a:off x="4038600" y="5264426"/>
            <a:ext cx="4114800" cy="365125"/>
          </a:xfrm>
        </p:spPr>
        <p:txBody>
          <a:bodyPr/>
          <a:lstStyle/>
          <a:p>
            <a:endParaRPr lang="en-US"/>
          </a:p>
        </p:txBody>
      </p:sp>
      <p:sp>
        <p:nvSpPr>
          <p:cNvPr id="13" name="Slide Number Placeholder 5">
            <a:extLst>
              <a:ext uri="{FF2B5EF4-FFF2-40B4-BE49-F238E27FC236}">
                <a16:creationId xmlns:a16="http://schemas.microsoft.com/office/drawing/2014/main" id="{490B5864-32FF-1D41-9146-20392BCF5E63}"/>
              </a:ext>
            </a:extLst>
          </p:cNvPr>
          <p:cNvSpPr>
            <a:spLocks noGrp="1"/>
          </p:cNvSpPr>
          <p:nvPr>
            <p:ph type="sldNum" sz="quarter" idx="12"/>
          </p:nvPr>
        </p:nvSpPr>
        <p:spPr>
          <a:xfrm>
            <a:off x="9086088" y="4132470"/>
            <a:ext cx="2743200" cy="365125"/>
          </a:xfrm>
        </p:spPr>
        <p:txBody>
          <a:bodyPr/>
          <a:lstStyle/>
          <a:p>
            <a:fld id="{9388195C-29B3-D749-8C30-A50A294B401A}" type="slidenum">
              <a:rPr lang="en-US" smtClean="0"/>
              <a:t>‹#›</a:t>
            </a:fld>
            <a:endParaRPr lang="en-US"/>
          </a:p>
        </p:txBody>
      </p:sp>
      <p:sp>
        <p:nvSpPr>
          <p:cNvPr id="2" name="Title 1">
            <a:extLst>
              <a:ext uri="{FF2B5EF4-FFF2-40B4-BE49-F238E27FC236}">
                <a16:creationId xmlns:a16="http://schemas.microsoft.com/office/drawing/2014/main" id="{4C22144F-0E6C-E444-ABB7-FB4EDB2164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AC48B5-29B5-B64E-9059-76EEB149B7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C957A-48DD-634A-AD05-180A701CFC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CBF718-0BC7-F54D-9670-149E929D4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7F4AC2-10BD-9349-8D36-4DB890BB9D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44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62EC33-B1B2-3442-BF3B-19F131975BB8}"/>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7" name="Date Placeholder 3">
            <a:extLst>
              <a:ext uri="{FF2B5EF4-FFF2-40B4-BE49-F238E27FC236}">
                <a16:creationId xmlns:a16="http://schemas.microsoft.com/office/drawing/2014/main" id="{72A3D9A8-EE11-D74D-B7D4-7C42AFA34B8B}"/>
              </a:ext>
            </a:extLst>
          </p:cNvPr>
          <p:cNvSpPr>
            <a:spLocks noGrp="1"/>
          </p:cNvSpPr>
          <p:nvPr>
            <p:ph type="dt" sz="half" idx="10"/>
          </p:nvPr>
        </p:nvSpPr>
        <p:spPr>
          <a:xfrm>
            <a:off x="216408" y="5264426"/>
            <a:ext cx="2743200" cy="365125"/>
          </a:xfrm>
        </p:spPr>
        <p:txBody>
          <a:bodyPr/>
          <a:lstStyle/>
          <a:p>
            <a:fld id="{FC7A537F-5168-F241-997A-F38776B2A478}" type="datetimeFigureOut">
              <a:rPr lang="en-US" smtClean="0"/>
              <a:t>12/9/2025</a:t>
            </a:fld>
            <a:endParaRPr lang="en-US" dirty="0"/>
          </a:p>
        </p:txBody>
      </p:sp>
      <p:sp>
        <p:nvSpPr>
          <p:cNvPr id="8" name="Footer Placeholder 4">
            <a:extLst>
              <a:ext uri="{FF2B5EF4-FFF2-40B4-BE49-F238E27FC236}">
                <a16:creationId xmlns:a16="http://schemas.microsoft.com/office/drawing/2014/main" id="{8DE5C1CB-FA74-EA49-B29F-E87C3385AEE8}"/>
              </a:ext>
            </a:extLst>
          </p:cNvPr>
          <p:cNvSpPr>
            <a:spLocks noGrp="1"/>
          </p:cNvSpPr>
          <p:nvPr>
            <p:ph type="ftr" sz="quarter" idx="11"/>
          </p:nvPr>
        </p:nvSpPr>
        <p:spPr>
          <a:xfrm>
            <a:off x="4038600" y="5264426"/>
            <a:ext cx="4114800" cy="365125"/>
          </a:xfrm>
        </p:spPr>
        <p:txBody>
          <a:bodyPr/>
          <a:lstStyle/>
          <a:p>
            <a:endParaRPr lang="en-US"/>
          </a:p>
        </p:txBody>
      </p:sp>
      <p:sp>
        <p:nvSpPr>
          <p:cNvPr id="9" name="Slide Number Placeholder 5">
            <a:extLst>
              <a:ext uri="{FF2B5EF4-FFF2-40B4-BE49-F238E27FC236}">
                <a16:creationId xmlns:a16="http://schemas.microsoft.com/office/drawing/2014/main" id="{EE2CEC46-9180-8748-8D4F-BB2B7EE19BE6}"/>
              </a:ext>
            </a:extLst>
          </p:cNvPr>
          <p:cNvSpPr>
            <a:spLocks noGrp="1"/>
          </p:cNvSpPr>
          <p:nvPr>
            <p:ph type="sldNum" sz="quarter" idx="12"/>
          </p:nvPr>
        </p:nvSpPr>
        <p:spPr>
          <a:xfrm>
            <a:off x="9086088" y="4132470"/>
            <a:ext cx="2743200" cy="365125"/>
          </a:xfrm>
        </p:spPr>
        <p:txBody>
          <a:bodyPr/>
          <a:lstStyle/>
          <a:p>
            <a:fld id="{9388195C-29B3-D749-8C30-A50A294B401A}" type="slidenum">
              <a:rPr lang="en-US" smtClean="0"/>
              <a:t>‹#›</a:t>
            </a:fld>
            <a:endParaRPr lang="en-US"/>
          </a:p>
        </p:txBody>
      </p:sp>
      <p:sp>
        <p:nvSpPr>
          <p:cNvPr id="2" name="Title 1">
            <a:extLst>
              <a:ext uri="{FF2B5EF4-FFF2-40B4-BE49-F238E27FC236}">
                <a16:creationId xmlns:a16="http://schemas.microsoft.com/office/drawing/2014/main" id="{0BE6CCFC-35D7-A14D-AFB3-72C05842BAC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807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9A9EDE-64DD-1F4B-9F4D-4169A9FD3551}"/>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6" name="Date Placeholder 3">
            <a:extLst>
              <a:ext uri="{FF2B5EF4-FFF2-40B4-BE49-F238E27FC236}">
                <a16:creationId xmlns:a16="http://schemas.microsoft.com/office/drawing/2014/main" id="{F00E98C4-FA35-2D4F-8F93-D38674BDEF02}"/>
              </a:ext>
            </a:extLst>
          </p:cNvPr>
          <p:cNvSpPr>
            <a:spLocks noGrp="1"/>
          </p:cNvSpPr>
          <p:nvPr>
            <p:ph type="dt" sz="half" idx="10"/>
          </p:nvPr>
        </p:nvSpPr>
        <p:spPr>
          <a:xfrm>
            <a:off x="216408" y="5264426"/>
            <a:ext cx="2743200" cy="365125"/>
          </a:xfrm>
        </p:spPr>
        <p:txBody>
          <a:bodyPr/>
          <a:lstStyle/>
          <a:p>
            <a:fld id="{FC7A537F-5168-F241-997A-F38776B2A478}" type="datetimeFigureOut">
              <a:rPr lang="en-US" smtClean="0"/>
              <a:t>12/9/2025</a:t>
            </a:fld>
            <a:endParaRPr lang="en-US" dirty="0"/>
          </a:p>
        </p:txBody>
      </p:sp>
      <p:sp>
        <p:nvSpPr>
          <p:cNvPr id="7" name="Footer Placeholder 4">
            <a:extLst>
              <a:ext uri="{FF2B5EF4-FFF2-40B4-BE49-F238E27FC236}">
                <a16:creationId xmlns:a16="http://schemas.microsoft.com/office/drawing/2014/main" id="{E1C3D840-D52C-8243-89AE-ED5DCF3FDBD5}"/>
              </a:ext>
            </a:extLst>
          </p:cNvPr>
          <p:cNvSpPr>
            <a:spLocks noGrp="1"/>
          </p:cNvSpPr>
          <p:nvPr>
            <p:ph type="ftr" sz="quarter" idx="11"/>
          </p:nvPr>
        </p:nvSpPr>
        <p:spPr>
          <a:xfrm>
            <a:off x="4038600" y="5264426"/>
            <a:ext cx="4114800" cy="365125"/>
          </a:xfrm>
        </p:spPr>
        <p:txBody>
          <a:bodyPr/>
          <a:lstStyle/>
          <a:p>
            <a:endParaRPr lang="en-US"/>
          </a:p>
        </p:txBody>
      </p:sp>
      <p:sp>
        <p:nvSpPr>
          <p:cNvPr id="8" name="Slide Number Placeholder 5">
            <a:extLst>
              <a:ext uri="{FF2B5EF4-FFF2-40B4-BE49-F238E27FC236}">
                <a16:creationId xmlns:a16="http://schemas.microsoft.com/office/drawing/2014/main" id="{F08BD61A-5EC9-BB4F-A366-8B112EB913A8}"/>
              </a:ext>
            </a:extLst>
          </p:cNvPr>
          <p:cNvSpPr>
            <a:spLocks noGrp="1"/>
          </p:cNvSpPr>
          <p:nvPr>
            <p:ph type="sldNum" sz="quarter" idx="12"/>
          </p:nvPr>
        </p:nvSpPr>
        <p:spPr>
          <a:xfrm>
            <a:off x="9086088" y="4132470"/>
            <a:ext cx="2743200" cy="365125"/>
          </a:xfrm>
        </p:spPr>
        <p:txBody>
          <a:bodyPr/>
          <a:lstStyle/>
          <a:p>
            <a:fld id="{9388195C-29B3-D749-8C30-A50A294B401A}" type="slidenum">
              <a:rPr lang="en-US" smtClean="0"/>
              <a:t>‹#›</a:t>
            </a:fld>
            <a:endParaRPr lang="en-US"/>
          </a:p>
        </p:txBody>
      </p:sp>
    </p:spTree>
    <p:extLst>
      <p:ext uri="{BB962C8B-B14F-4D97-AF65-F5344CB8AC3E}">
        <p14:creationId xmlns:p14="http://schemas.microsoft.com/office/powerpoint/2010/main" val="353114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BC32AF-0BA9-E341-8B0F-8878E26DBDEC}"/>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Date Placeholder 3">
            <a:extLst>
              <a:ext uri="{FF2B5EF4-FFF2-40B4-BE49-F238E27FC236}">
                <a16:creationId xmlns:a16="http://schemas.microsoft.com/office/drawing/2014/main" id="{B64AEF10-5A63-CC44-A03A-FAE98EE7F6AE}"/>
              </a:ext>
            </a:extLst>
          </p:cNvPr>
          <p:cNvSpPr>
            <a:spLocks noGrp="1"/>
          </p:cNvSpPr>
          <p:nvPr>
            <p:ph type="dt" sz="half" idx="10"/>
          </p:nvPr>
        </p:nvSpPr>
        <p:spPr>
          <a:xfrm>
            <a:off x="216408" y="5264426"/>
            <a:ext cx="2743200" cy="365125"/>
          </a:xfrm>
        </p:spPr>
        <p:txBody>
          <a:bodyPr/>
          <a:lstStyle/>
          <a:p>
            <a:fld id="{FC7A537F-5168-F241-997A-F38776B2A478}" type="datetimeFigureOut">
              <a:rPr lang="en-US" smtClean="0"/>
              <a:t>12/9/2025</a:t>
            </a:fld>
            <a:endParaRPr lang="en-US" dirty="0"/>
          </a:p>
        </p:txBody>
      </p:sp>
      <p:sp>
        <p:nvSpPr>
          <p:cNvPr id="10" name="Footer Placeholder 4">
            <a:extLst>
              <a:ext uri="{FF2B5EF4-FFF2-40B4-BE49-F238E27FC236}">
                <a16:creationId xmlns:a16="http://schemas.microsoft.com/office/drawing/2014/main" id="{2CBE4DF1-FF0F-2F46-96E9-656F8C5E1215}"/>
              </a:ext>
            </a:extLst>
          </p:cNvPr>
          <p:cNvSpPr>
            <a:spLocks noGrp="1"/>
          </p:cNvSpPr>
          <p:nvPr>
            <p:ph type="ftr" sz="quarter" idx="11"/>
          </p:nvPr>
        </p:nvSpPr>
        <p:spPr>
          <a:xfrm>
            <a:off x="4038600" y="5264426"/>
            <a:ext cx="4114800" cy="365125"/>
          </a:xfrm>
        </p:spPr>
        <p:txBody>
          <a:bodyPr/>
          <a:lstStyle/>
          <a:p>
            <a:endParaRPr lang="en-US"/>
          </a:p>
        </p:txBody>
      </p:sp>
      <p:sp>
        <p:nvSpPr>
          <p:cNvPr id="11" name="Slide Number Placeholder 5">
            <a:extLst>
              <a:ext uri="{FF2B5EF4-FFF2-40B4-BE49-F238E27FC236}">
                <a16:creationId xmlns:a16="http://schemas.microsoft.com/office/drawing/2014/main" id="{8EBAD132-7D58-AF4F-A6E4-7353ECFFD1F0}"/>
              </a:ext>
            </a:extLst>
          </p:cNvPr>
          <p:cNvSpPr>
            <a:spLocks noGrp="1"/>
          </p:cNvSpPr>
          <p:nvPr>
            <p:ph type="sldNum" sz="quarter" idx="12"/>
          </p:nvPr>
        </p:nvSpPr>
        <p:spPr>
          <a:xfrm>
            <a:off x="9086088" y="4132470"/>
            <a:ext cx="2743200" cy="365125"/>
          </a:xfrm>
        </p:spPr>
        <p:txBody>
          <a:bodyPr/>
          <a:lstStyle/>
          <a:p>
            <a:fld id="{9388195C-29B3-D749-8C30-A50A294B401A}" type="slidenum">
              <a:rPr lang="en-US" smtClean="0"/>
              <a:t>‹#›</a:t>
            </a:fld>
            <a:endParaRPr lang="en-US"/>
          </a:p>
        </p:txBody>
      </p:sp>
      <p:sp>
        <p:nvSpPr>
          <p:cNvPr id="2" name="Title 1">
            <a:extLst>
              <a:ext uri="{FF2B5EF4-FFF2-40B4-BE49-F238E27FC236}">
                <a16:creationId xmlns:a16="http://schemas.microsoft.com/office/drawing/2014/main" id="{8003ED24-3553-2940-B886-2C5686D97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D344BC-8619-0640-BFB6-4FC6FDCCB8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57A28C-C458-704C-8FDC-A2865FC36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959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0AF2CB-A894-6948-97E1-25B21EBEFED5}"/>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Date Placeholder 3">
            <a:extLst>
              <a:ext uri="{FF2B5EF4-FFF2-40B4-BE49-F238E27FC236}">
                <a16:creationId xmlns:a16="http://schemas.microsoft.com/office/drawing/2014/main" id="{35EC8865-442F-7948-AEF7-F2EC661491E6}"/>
              </a:ext>
            </a:extLst>
          </p:cNvPr>
          <p:cNvSpPr>
            <a:spLocks noGrp="1"/>
          </p:cNvSpPr>
          <p:nvPr>
            <p:ph type="dt" sz="half" idx="10"/>
          </p:nvPr>
        </p:nvSpPr>
        <p:spPr>
          <a:xfrm>
            <a:off x="216408" y="5264426"/>
            <a:ext cx="2743200" cy="365125"/>
          </a:xfrm>
        </p:spPr>
        <p:txBody>
          <a:bodyPr/>
          <a:lstStyle/>
          <a:p>
            <a:fld id="{FC7A537F-5168-F241-997A-F38776B2A478}" type="datetimeFigureOut">
              <a:rPr lang="en-US" smtClean="0"/>
              <a:t>12/9/2025</a:t>
            </a:fld>
            <a:endParaRPr lang="en-US" dirty="0"/>
          </a:p>
        </p:txBody>
      </p:sp>
      <p:sp>
        <p:nvSpPr>
          <p:cNvPr id="10" name="Footer Placeholder 4">
            <a:extLst>
              <a:ext uri="{FF2B5EF4-FFF2-40B4-BE49-F238E27FC236}">
                <a16:creationId xmlns:a16="http://schemas.microsoft.com/office/drawing/2014/main" id="{305FDF31-7B5D-524A-AF55-B14A24B5DEA3}"/>
              </a:ext>
            </a:extLst>
          </p:cNvPr>
          <p:cNvSpPr>
            <a:spLocks noGrp="1"/>
          </p:cNvSpPr>
          <p:nvPr>
            <p:ph type="ftr" sz="quarter" idx="11"/>
          </p:nvPr>
        </p:nvSpPr>
        <p:spPr>
          <a:xfrm>
            <a:off x="4038600" y="5264426"/>
            <a:ext cx="4114800" cy="365125"/>
          </a:xfrm>
        </p:spPr>
        <p:txBody>
          <a:bodyPr/>
          <a:lstStyle/>
          <a:p>
            <a:endParaRPr lang="en-US"/>
          </a:p>
        </p:txBody>
      </p:sp>
      <p:sp>
        <p:nvSpPr>
          <p:cNvPr id="11" name="Slide Number Placeholder 5">
            <a:extLst>
              <a:ext uri="{FF2B5EF4-FFF2-40B4-BE49-F238E27FC236}">
                <a16:creationId xmlns:a16="http://schemas.microsoft.com/office/drawing/2014/main" id="{F420E48B-C5EF-B746-A083-41E52C536F0B}"/>
              </a:ext>
            </a:extLst>
          </p:cNvPr>
          <p:cNvSpPr>
            <a:spLocks noGrp="1"/>
          </p:cNvSpPr>
          <p:nvPr>
            <p:ph type="sldNum" sz="quarter" idx="12"/>
          </p:nvPr>
        </p:nvSpPr>
        <p:spPr>
          <a:xfrm>
            <a:off x="9086088" y="4132470"/>
            <a:ext cx="2743200" cy="365125"/>
          </a:xfrm>
        </p:spPr>
        <p:txBody>
          <a:bodyPr/>
          <a:lstStyle/>
          <a:p>
            <a:fld id="{9388195C-29B3-D749-8C30-A50A294B401A}" type="slidenum">
              <a:rPr lang="en-US" smtClean="0"/>
              <a:t>‹#›</a:t>
            </a:fld>
            <a:endParaRPr lang="en-US"/>
          </a:p>
        </p:txBody>
      </p:sp>
      <p:sp>
        <p:nvSpPr>
          <p:cNvPr id="2" name="Title 1">
            <a:extLst>
              <a:ext uri="{FF2B5EF4-FFF2-40B4-BE49-F238E27FC236}">
                <a16:creationId xmlns:a16="http://schemas.microsoft.com/office/drawing/2014/main" id="{1FF932E9-9410-E54A-97D5-C6713D670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1B5E3-FC0E-5145-A2BE-ADF70FB82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80AB52-E2B3-304A-9C15-C328FF694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019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AB703-6A7F-424A-809C-0CF20C923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8A033-C94F-F84C-AAD8-C386128D1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96CDD-540F-1D4F-A936-815BAD4082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A537F-5168-F241-997A-F38776B2A478}" type="datetimeFigureOut">
              <a:rPr lang="en-US" smtClean="0"/>
              <a:t>12/9/2025</a:t>
            </a:fld>
            <a:endParaRPr lang="en-US"/>
          </a:p>
        </p:txBody>
      </p:sp>
      <p:sp>
        <p:nvSpPr>
          <p:cNvPr id="5" name="Footer Placeholder 4">
            <a:extLst>
              <a:ext uri="{FF2B5EF4-FFF2-40B4-BE49-F238E27FC236}">
                <a16:creationId xmlns:a16="http://schemas.microsoft.com/office/drawing/2014/main" id="{87E83F90-79AF-9842-9D4C-6B72F917E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31B67F-07C8-024A-9810-615706C12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8195C-29B3-D749-8C30-A50A294B401A}" type="slidenum">
              <a:rPr lang="en-US" smtClean="0"/>
              <a:t>‹#›</a:t>
            </a:fld>
            <a:endParaRPr lang="en-US"/>
          </a:p>
        </p:txBody>
      </p:sp>
    </p:spTree>
    <p:extLst>
      <p:ext uri="{BB962C8B-B14F-4D97-AF65-F5344CB8AC3E}">
        <p14:creationId xmlns:p14="http://schemas.microsoft.com/office/powerpoint/2010/main" val="3214363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4605-353E-F34D-A596-54D2CE9064FC}"/>
              </a:ext>
            </a:extLst>
          </p:cNvPr>
          <p:cNvSpPr>
            <a:spLocks noGrp="1"/>
          </p:cNvSpPr>
          <p:nvPr>
            <p:ph type="ctrTitle"/>
          </p:nvPr>
        </p:nvSpPr>
        <p:spPr>
          <a:xfrm>
            <a:off x="0" y="929180"/>
            <a:ext cx="12192000" cy="956694"/>
          </a:xfrm>
        </p:spPr>
        <p:txBody>
          <a:bodyPr anchor="t">
            <a:normAutofit fontScale="90000"/>
          </a:bodyPr>
          <a:lstStyle/>
          <a:p>
            <a:r>
              <a:rPr lang="en-US" b="1" dirty="0">
                <a:solidFill>
                  <a:srgbClr val="14395A"/>
                </a:solidFill>
                <a:latin typeface="Adobe Garamond Pro" panose="02020502060506020403" pitchFamily="18" charset="77"/>
              </a:rPr>
              <a:t>Comptroller</a:t>
            </a:r>
            <a:br>
              <a:rPr lang="en-US" b="1" dirty="0">
                <a:solidFill>
                  <a:srgbClr val="14395A"/>
                </a:solidFill>
                <a:latin typeface="Adobe Garamond Pro" panose="02020502060506020403" pitchFamily="18" charset="77"/>
              </a:rPr>
            </a:br>
            <a:r>
              <a:rPr lang="en-US" b="1" dirty="0">
                <a:solidFill>
                  <a:srgbClr val="14395A"/>
                </a:solidFill>
                <a:latin typeface="Adobe Garamond Pro" panose="02020502060506020403" pitchFamily="18" charset="77"/>
              </a:rPr>
              <a:t>Updates</a:t>
            </a:r>
            <a:br>
              <a:rPr lang="en-US" b="1" dirty="0">
                <a:solidFill>
                  <a:srgbClr val="14395A"/>
                </a:solidFill>
                <a:latin typeface="Adobe Garamond Pro" panose="02020502060506020403" pitchFamily="18" charset="77"/>
              </a:rPr>
            </a:br>
            <a:br>
              <a:rPr lang="en-US" b="1" dirty="0">
                <a:solidFill>
                  <a:srgbClr val="14395A"/>
                </a:solidFill>
                <a:latin typeface="Adobe Garamond Pro" panose="02020502060506020403" pitchFamily="18" charset="77"/>
              </a:rPr>
            </a:br>
            <a:endParaRPr lang="en-US" b="1" dirty="0">
              <a:solidFill>
                <a:srgbClr val="14395A"/>
              </a:solidFill>
              <a:latin typeface="Adobe Garamond Pro" panose="02020502060506020403" pitchFamily="18" charset="77"/>
            </a:endParaRPr>
          </a:p>
        </p:txBody>
      </p:sp>
      <p:sp>
        <p:nvSpPr>
          <p:cNvPr id="3" name="Subtitle 2">
            <a:extLst>
              <a:ext uri="{FF2B5EF4-FFF2-40B4-BE49-F238E27FC236}">
                <a16:creationId xmlns:a16="http://schemas.microsoft.com/office/drawing/2014/main" id="{D446A4D3-311F-FE4E-82FA-4804FD7A3DAE}"/>
              </a:ext>
            </a:extLst>
          </p:cNvPr>
          <p:cNvSpPr>
            <a:spLocks noGrp="1"/>
          </p:cNvSpPr>
          <p:nvPr>
            <p:ph type="subTitle" idx="1"/>
          </p:nvPr>
        </p:nvSpPr>
        <p:spPr>
          <a:xfrm>
            <a:off x="0" y="3189835"/>
            <a:ext cx="12192000" cy="1923703"/>
          </a:xfrm>
        </p:spPr>
        <p:txBody>
          <a:bodyPr>
            <a:normAutofit/>
          </a:bodyPr>
          <a:lstStyle/>
          <a:p>
            <a:r>
              <a:rPr lang="en-US" sz="3600" b="1" dirty="0">
                <a:solidFill>
                  <a:srgbClr val="14395A"/>
                </a:solidFill>
                <a:latin typeface="Adobe Garamond Pro" panose="02020502060506020403" pitchFamily="18" charset="77"/>
              </a:rPr>
              <a:t>Ross Colona</a:t>
            </a:r>
          </a:p>
          <a:p>
            <a:r>
              <a:rPr lang="en-US" sz="3600" b="1" dirty="0">
                <a:solidFill>
                  <a:srgbClr val="14395A"/>
                </a:solidFill>
                <a:latin typeface="Adobe Garamond Pro" panose="02020502060506020403" pitchFamily="18" charset="77"/>
              </a:rPr>
              <a:t>Assistant Director</a:t>
            </a:r>
          </a:p>
          <a:p>
            <a:r>
              <a:rPr lang="en-US" sz="3600" i="1" dirty="0">
                <a:solidFill>
                  <a:srgbClr val="14395A"/>
                </a:solidFill>
                <a:latin typeface="Adobe Garamond Pro" panose="02020502060506020403" pitchFamily="18" charset="77"/>
              </a:rPr>
              <a:t>Local Government Finance</a:t>
            </a:r>
          </a:p>
        </p:txBody>
      </p:sp>
      <p:sp>
        <p:nvSpPr>
          <p:cNvPr id="4" name="Subtitle 2">
            <a:extLst>
              <a:ext uri="{FF2B5EF4-FFF2-40B4-BE49-F238E27FC236}">
                <a16:creationId xmlns:a16="http://schemas.microsoft.com/office/drawing/2014/main" id="{1E48AD1F-FF76-E24B-B366-8560C0E1FD36}"/>
              </a:ext>
            </a:extLst>
          </p:cNvPr>
          <p:cNvSpPr txBox="1">
            <a:spLocks/>
          </p:cNvSpPr>
          <p:nvPr/>
        </p:nvSpPr>
        <p:spPr>
          <a:xfrm>
            <a:off x="0" y="4791155"/>
            <a:ext cx="12192000" cy="8255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14395A"/>
              </a:solidFill>
              <a:latin typeface="Adobe Garamond Pro" panose="02020502060506020403" pitchFamily="18" charset="77"/>
            </a:endParaRPr>
          </a:p>
        </p:txBody>
      </p:sp>
    </p:spTree>
    <p:extLst>
      <p:ext uri="{BB962C8B-B14F-4D97-AF65-F5344CB8AC3E}">
        <p14:creationId xmlns:p14="http://schemas.microsoft.com/office/powerpoint/2010/main" val="3699338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C8794-F6C7-9C38-B34B-29209C117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B481B-904B-7923-D5C6-0DE0D3D5343A}"/>
              </a:ext>
            </a:extLst>
          </p:cNvPr>
          <p:cNvSpPr>
            <a:spLocks noGrp="1"/>
          </p:cNvSpPr>
          <p:nvPr>
            <p:ph type="title"/>
          </p:nvPr>
        </p:nvSpPr>
        <p:spPr/>
        <p:txBody>
          <a:bodyPr/>
          <a:lstStyle/>
          <a:p>
            <a:pPr algn="ctr"/>
            <a:r>
              <a:rPr lang="en-US" b="1" dirty="0">
                <a:solidFill>
                  <a:srgbClr val="002060"/>
                </a:solidFill>
                <a:latin typeface="Adobe Garamond Pro"/>
              </a:rPr>
              <a:t>Two Framework System</a:t>
            </a:r>
          </a:p>
        </p:txBody>
      </p:sp>
      <p:sp>
        <p:nvSpPr>
          <p:cNvPr id="3" name="Content Placeholder 2">
            <a:extLst>
              <a:ext uri="{FF2B5EF4-FFF2-40B4-BE49-F238E27FC236}">
                <a16:creationId xmlns:a16="http://schemas.microsoft.com/office/drawing/2014/main" id="{DD4E294B-7D96-4346-3D9D-0B0FEF1F1DE2}"/>
              </a:ext>
            </a:extLst>
          </p:cNvPr>
          <p:cNvSpPr>
            <a:spLocks noGrp="1"/>
          </p:cNvSpPr>
          <p:nvPr>
            <p:ph idx="1"/>
          </p:nvPr>
        </p:nvSpPr>
        <p:spPr>
          <a:xfrm>
            <a:off x="838200" y="1406525"/>
            <a:ext cx="10515600" cy="4351338"/>
          </a:xfrm>
        </p:spPr>
        <p:txBody>
          <a:bodyPr/>
          <a:lstStyle/>
          <a:p>
            <a:pPr marL="0" indent="0" algn="just">
              <a:buNone/>
            </a:pPr>
            <a:r>
              <a:rPr lang="en-US" b="1" dirty="0">
                <a:solidFill>
                  <a:srgbClr val="002060"/>
                </a:solidFill>
                <a:latin typeface="Adobe Garamond Pro" panose="02020502060506020403"/>
              </a:rPr>
              <a:t>Administrative Records- Contracts, HR records, meeting minutes, etc. follow the general TCA 10-7 framework that should be adopted at the local level.</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Utility Specific Records- Billing, Water Quality, Operations, etc. generally follow specialized retention schedules.</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MTAS/CTAS have been charged to develop retention guidance for these records.</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410002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448D4-2E37-67DF-071E-50DC29FDD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2E4FB-EA76-EBEC-F188-3A260EC54BE9}"/>
              </a:ext>
            </a:extLst>
          </p:cNvPr>
          <p:cNvSpPr>
            <a:spLocks noGrp="1"/>
          </p:cNvSpPr>
          <p:nvPr>
            <p:ph type="title"/>
          </p:nvPr>
        </p:nvSpPr>
        <p:spPr/>
        <p:txBody>
          <a:bodyPr/>
          <a:lstStyle/>
          <a:p>
            <a:pPr algn="ctr"/>
            <a:r>
              <a:rPr lang="en-US" b="1" dirty="0">
                <a:solidFill>
                  <a:srgbClr val="002060"/>
                </a:solidFill>
                <a:latin typeface="Adobe Garamond Pro"/>
              </a:rPr>
              <a:t>When in doubt…</a:t>
            </a:r>
          </a:p>
        </p:txBody>
      </p:sp>
      <p:sp>
        <p:nvSpPr>
          <p:cNvPr id="3" name="Content Placeholder 2">
            <a:extLst>
              <a:ext uri="{FF2B5EF4-FFF2-40B4-BE49-F238E27FC236}">
                <a16:creationId xmlns:a16="http://schemas.microsoft.com/office/drawing/2014/main" id="{5D9D98AA-DCCD-DDCE-10ED-F598102EED26}"/>
              </a:ext>
            </a:extLst>
          </p:cNvPr>
          <p:cNvSpPr>
            <a:spLocks noGrp="1"/>
          </p:cNvSpPr>
          <p:nvPr>
            <p:ph idx="1"/>
          </p:nvPr>
        </p:nvSpPr>
        <p:spPr>
          <a:xfrm>
            <a:off x="838200" y="1406525"/>
            <a:ext cx="10515600" cy="4351338"/>
          </a:xfrm>
        </p:spPr>
        <p:txBody>
          <a:bodyPr/>
          <a:lstStyle/>
          <a:p>
            <a:pPr marL="0" indent="0" algn="just">
              <a:buNone/>
            </a:pPr>
            <a:r>
              <a:rPr lang="en-US" b="1" dirty="0">
                <a:solidFill>
                  <a:srgbClr val="002060"/>
                </a:solidFill>
                <a:latin typeface="Adobe Garamond Pro" panose="02020502060506020403"/>
              </a:rPr>
              <a:t>First, contact your attorney.</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If you don’t want to contact your attorney, be thankful for electronic record retention.</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398729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6C0F5-A20D-F445-2DE8-6D91F51E35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A204E-508D-6D1D-E05E-89AD6914E05B}"/>
              </a:ext>
            </a:extLst>
          </p:cNvPr>
          <p:cNvSpPr>
            <a:spLocks noGrp="1"/>
          </p:cNvSpPr>
          <p:nvPr>
            <p:ph type="title"/>
          </p:nvPr>
        </p:nvSpPr>
        <p:spPr/>
        <p:txBody>
          <a:bodyPr/>
          <a:lstStyle/>
          <a:p>
            <a:pPr algn="ctr"/>
            <a:r>
              <a:rPr lang="en-US" b="1" dirty="0">
                <a:solidFill>
                  <a:srgbClr val="002060"/>
                </a:solidFill>
                <a:latin typeface="Adobe Garamond Pro"/>
              </a:rPr>
              <a:t>Some Record Retention Requirements</a:t>
            </a:r>
          </a:p>
        </p:txBody>
      </p:sp>
      <p:sp>
        <p:nvSpPr>
          <p:cNvPr id="3" name="Content Placeholder 2">
            <a:extLst>
              <a:ext uri="{FF2B5EF4-FFF2-40B4-BE49-F238E27FC236}">
                <a16:creationId xmlns:a16="http://schemas.microsoft.com/office/drawing/2014/main" id="{6EA412E0-CEA8-5626-B4D2-E21AC02A6637}"/>
              </a:ext>
            </a:extLst>
          </p:cNvPr>
          <p:cNvSpPr>
            <a:spLocks noGrp="1"/>
          </p:cNvSpPr>
          <p:nvPr>
            <p:ph idx="1"/>
          </p:nvPr>
        </p:nvSpPr>
        <p:spPr>
          <a:xfrm>
            <a:off x="838200" y="1406525"/>
            <a:ext cx="10515600" cy="4351338"/>
          </a:xfrm>
        </p:spPr>
        <p:txBody>
          <a:bodyPr>
            <a:normAutofit lnSpcReduction="10000"/>
          </a:bodyPr>
          <a:lstStyle/>
          <a:p>
            <a:pPr marL="0" indent="0" algn="just">
              <a:buNone/>
            </a:pPr>
            <a:r>
              <a:rPr lang="en-US" b="1" dirty="0">
                <a:solidFill>
                  <a:srgbClr val="002060"/>
                </a:solidFill>
                <a:latin typeface="Adobe Garamond Pro" panose="02020502060506020403"/>
              </a:rPr>
              <a:t>According to MTAS Guidance:</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Billing Registers need to be kept for 7 years.</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Service Applications- 3 Years</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Billing Records- 3 Years</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Customer Complaints- 5 Years</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298954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89C1F-D285-897D-7E8D-EC98DE355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36F0E-813D-9AEA-355D-C4D7F1B25239}"/>
              </a:ext>
            </a:extLst>
          </p:cNvPr>
          <p:cNvSpPr>
            <a:spLocks noGrp="1"/>
          </p:cNvSpPr>
          <p:nvPr>
            <p:ph type="title"/>
          </p:nvPr>
        </p:nvSpPr>
        <p:spPr/>
        <p:txBody>
          <a:bodyPr/>
          <a:lstStyle/>
          <a:p>
            <a:pPr algn="ctr"/>
            <a:r>
              <a:rPr lang="en-US" b="1" dirty="0">
                <a:solidFill>
                  <a:srgbClr val="002060"/>
                </a:solidFill>
                <a:latin typeface="Adobe Garamond Pro"/>
              </a:rPr>
              <a:t>Water Quality and Regulatory Compliance</a:t>
            </a:r>
          </a:p>
        </p:txBody>
      </p:sp>
      <p:sp>
        <p:nvSpPr>
          <p:cNvPr id="3" name="Content Placeholder 2">
            <a:extLst>
              <a:ext uri="{FF2B5EF4-FFF2-40B4-BE49-F238E27FC236}">
                <a16:creationId xmlns:a16="http://schemas.microsoft.com/office/drawing/2014/main" id="{B2DB074C-7B9F-D5D1-F280-9948ECBD977C}"/>
              </a:ext>
            </a:extLst>
          </p:cNvPr>
          <p:cNvSpPr>
            <a:spLocks noGrp="1"/>
          </p:cNvSpPr>
          <p:nvPr>
            <p:ph idx="1"/>
          </p:nvPr>
        </p:nvSpPr>
        <p:spPr>
          <a:xfrm>
            <a:off x="838200" y="1406525"/>
            <a:ext cx="10515600" cy="4351338"/>
          </a:xfrm>
        </p:spPr>
        <p:txBody>
          <a:bodyPr>
            <a:normAutofit/>
          </a:bodyPr>
          <a:lstStyle/>
          <a:p>
            <a:pPr marL="0" indent="0" algn="just">
              <a:buNone/>
            </a:pPr>
            <a:r>
              <a:rPr lang="en-US" b="1" dirty="0">
                <a:solidFill>
                  <a:srgbClr val="002060"/>
                </a:solidFill>
                <a:latin typeface="Adobe Garamond Pro" panose="02020502060506020403"/>
              </a:rPr>
              <a:t>Consumer Confidence Reports- 3 Years</a:t>
            </a:r>
          </a:p>
          <a:p>
            <a:pPr marL="0" indent="0" algn="just">
              <a:buNone/>
            </a:pPr>
            <a:r>
              <a:rPr lang="en-US" b="1" dirty="0">
                <a:solidFill>
                  <a:srgbClr val="002060"/>
                </a:solidFill>
                <a:latin typeface="Adobe Garamond Pro" panose="02020502060506020403"/>
              </a:rPr>
              <a:t>Cross-Connection Records- 5 Years</a:t>
            </a:r>
          </a:p>
          <a:p>
            <a:pPr marL="0" indent="0" algn="just">
              <a:buNone/>
            </a:pPr>
            <a:r>
              <a:rPr lang="en-US" b="1" dirty="0">
                <a:solidFill>
                  <a:srgbClr val="002060"/>
                </a:solidFill>
                <a:latin typeface="Adobe Garamond Pro" panose="02020502060506020403"/>
              </a:rPr>
              <a:t>Sanitary Surveys – 10 Years</a:t>
            </a:r>
          </a:p>
          <a:p>
            <a:pPr marL="0" indent="0" algn="just">
              <a:buNone/>
            </a:pPr>
            <a:r>
              <a:rPr lang="en-US" b="1" dirty="0">
                <a:solidFill>
                  <a:srgbClr val="002060"/>
                </a:solidFill>
                <a:latin typeface="Adobe Garamond Pro" panose="02020502060506020403"/>
              </a:rPr>
              <a:t>Violation/Corrective Action Records- 3 Years after Action</a:t>
            </a:r>
          </a:p>
          <a:p>
            <a:pPr marL="0" indent="0" algn="just">
              <a:buNone/>
            </a:pPr>
            <a:r>
              <a:rPr lang="en-US" b="1" dirty="0">
                <a:solidFill>
                  <a:srgbClr val="002060"/>
                </a:solidFill>
                <a:latin typeface="Adobe Garamond Pro" panose="02020502060506020403"/>
              </a:rPr>
              <a:t>Discharge Monitoring Reports- 3 Years minimum, life of facility recommended</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Federal / EPA Requirements</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409831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30978-DCF8-FB3D-812A-8AEC68404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0C26E-0665-4BF5-EFE9-7BECF8FAA395}"/>
              </a:ext>
            </a:extLst>
          </p:cNvPr>
          <p:cNvSpPr>
            <a:spLocks noGrp="1"/>
          </p:cNvSpPr>
          <p:nvPr>
            <p:ph type="title"/>
          </p:nvPr>
        </p:nvSpPr>
        <p:spPr/>
        <p:txBody>
          <a:bodyPr/>
          <a:lstStyle/>
          <a:p>
            <a:pPr algn="ctr"/>
            <a:r>
              <a:rPr lang="en-US" b="1" dirty="0">
                <a:solidFill>
                  <a:srgbClr val="002060"/>
                </a:solidFill>
                <a:latin typeface="Adobe Garamond Pro"/>
              </a:rPr>
              <a:t>What should we do?</a:t>
            </a:r>
          </a:p>
        </p:txBody>
      </p:sp>
      <p:sp>
        <p:nvSpPr>
          <p:cNvPr id="3" name="Content Placeholder 2">
            <a:extLst>
              <a:ext uri="{FF2B5EF4-FFF2-40B4-BE49-F238E27FC236}">
                <a16:creationId xmlns:a16="http://schemas.microsoft.com/office/drawing/2014/main" id="{A3ACD2B2-8479-BEA9-F5CF-C1B16C273565}"/>
              </a:ext>
            </a:extLst>
          </p:cNvPr>
          <p:cNvSpPr>
            <a:spLocks noGrp="1"/>
          </p:cNvSpPr>
          <p:nvPr>
            <p:ph idx="1"/>
          </p:nvPr>
        </p:nvSpPr>
        <p:spPr>
          <a:xfrm>
            <a:off x="838200" y="1406525"/>
            <a:ext cx="10515600" cy="4351338"/>
          </a:xfrm>
        </p:spPr>
        <p:txBody>
          <a:bodyPr>
            <a:normAutofit/>
          </a:bodyPr>
          <a:lstStyle/>
          <a:p>
            <a:pPr marL="0" indent="0" algn="just">
              <a:buNone/>
            </a:pPr>
            <a:r>
              <a:rPr lang="en-US" b="1" dirty="0">
                <a:solidFill>
                  <a:srgbClr val="002060"/>
                </a:solidFill>
                <a:latin typeface="Adobe Garamond Pro" panose="02020502060506020403"/>
              </a:rPr>
              <a:t>Adopt the MTAS framework locally, and make any changes *above* legal thresholds as needed. Do not alter mandated periods shorter than needed.</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Having short retention periods opens a huge risk of litigation or compliance violations.</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Convert virtually everything to electronic records.</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3082392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B49F2-ECA9-47DA-10E4-6650B76D6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F8F46-18F5-146A-3F88-17116E840B1B}"/>
              </a:ext>
            </a:extLst>
          </p:cNvPr>
          <p:cNvSpPr>
            <a:spLocks noGrp="1"/>
          </p:cNvSpPr>
          <p:nvPr>
            <p:ph type="title"/>
          </p:nvPr>
        </p:nvSpPr>
        <p:spPr/>
        <p:txBody>
          <a:bodyPr/>
          <a:lstStyle/>
          <a:p>
            <a:pPr algn="ctr"/>
            <a:r>
              <a:rPr lang="en-US" b="1" dirty="0">
                <a:solidFill>
                  <a:srgbClr val="002060"/>
                </a:solidFill>
                <a:latin typeface="Adobe Garamond Pro"/>
              </a:rPr>
              <a:t>Tennessee Public Records Act</a:t>
            </a:r>
          </a:p>
        </p:txBody>
      </p:sp>
      <p:sp>
        <p:nvSpPr>
          <p:cNvPr id="3" name="Content Placeholder 2">
            <a:extLst>
              <a:ext uri="{FF2B5EF4-FFF2-40B4-BE49-F238E27FC236}">
                <a16:creationId xmlns:a16="http://schemas.microsoft.com/office/drawing/2014/main" id="{088BCC5D-81F7-2A2C-D41F-2E2C04437EB7}"/>
              </a:ext>
            </a:extLst>
          </p:cNvPr>
          <p:cNvSpPr>
            <a:spLocks noGrp="1"/>
          </p:cNvSpPr>
          <p:nvPr>
            <p:ph idx="1"/>
          </p:nvPr>
        </p:nvSpPr>
        <p:spPr>
          <a:xfrm>
            <a:off x="838200" y="1406525"/>
            <a:ext cx="10515600" cy="4351338"/>
          </a:xfrm>
        </p:spPr>
        <p:txBody>
          <a:bodyPr>
            <a:normAutofit/>
          </a:bodyPr>
          <a:lstStyle/>
          <a:p>
            <a:pPr marL="0" indent="0" algn="just">
              <a:buNone/>
            </a:pPr>
            <a:r>
              <a:rPr lang="en-US" b="1" dirty="0">
                <a:solidFill>
                  <a:srgbClr val="002060"/>
                </a:solidFill>
                <a:latin typeface="Adobe Garamond Pro" panose="02020502060506020403"/>
              </a:rPr>
              <a:t>Legal Compliance is necessary, but remember these are public records.</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These records are discoverable in litigation or in public records requests.</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Fear of litigation is not a reason to destroy something.</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294960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9E5B4-49EE-1923-39BB-CF948CAC4A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AE7EC-B71E-51B6-AF87-7AC04C7B4671}"/>
              </a:ext>
            </a:extLst>
          </p:cNvPr>
          <p:cNvSpPr>
            <a:spLocks noGrp="1"/>
          </p:cNvSpPr>
          <p:nvPr>
            <p:ph type="title"/>
          </p:nvPr>
        </p:nvSpPr>
        <p:spPr/>
        <p:txBody>
          <a:bodyPr/>
          <a:lstStyle/>
          <a:p>
            <a:pPr algn="ctr"/>
            <a:r>
              <a:rPr lang="en-US" b="1" dirty="0">
                <a:solidFill>
                  <a:srgbClr val="002060"/>
                </a:solidFill>
                <a:latin typeface="Adobe Garamond Pro"/>
              </a:rPr>
              <a:t>Questions to Ask</a:t>
            </a:r>
          </a:p>
        </p:txBody>
      </p:sp>
      <p:sp>
        <p:nvSpPr>
          <p:cNvPr id="3" name="Content Placeholder 2">
            <a:extLst>
              <a:ext uri="{FF2B5EF4-FFF2-40B4-BE49-F238E27FC236}">
                <a16:creationId xmlns:a16="http://schemas.microsoft.com/office/drawing/2014/main" id="{61DD79F1-3202-536C-ED56-BAD402A7117F}"/>
              </a:ext>
            </a:extLst>
          </p:cNvPr>
          <p:cNvSpPr>
            <a:spLocks noGrp="1"/>
          </p:cNvSpPr>
          <p:nvPr>
            <p:ph idx="1"/>
          </p:nvPr>
        </p:nvSpPr>
        <p:spPr>
          <a:xfrm>
            <a:off x="838200" y="1406525"/>
            <a:ext cx="10515600" cy="4351338"/>
          </a:xfrm>
        </p:spPr>
        <p:txBody>
          <a:bodyPr>
            <a:normAutofit/>
          </a:bodyPr>
          <a:lstStyle/>
          <a:p>
            <a:pPr marL="0" indent="0" algn="just">
              <a:buNone/>
            </a:pPr>
            <a:r>
              <a:rPr lang="en-US" b="1" dirty="0">
                <a:solidFill>
                  <a:srgbClr val="002060"/>
                </a:solidFill>
                <a:latin typeface="Adobe Garamond Pro" panose="02020502060506020403"/>
              </a:rPr>
              <a:t>Do we have a formally adopted retention schedule?</a:t>
            </a:r>
          </a:p>
          <a:p>
            <a:pPr marL="0" indent="0" algn="just">
              <a:buNone/>
            </a:pPr>
            <a:endParaRPr lang="en-US" b="1" i="0" dirty="0">
              <a:solidFill>
                <a:srgbClr val="002060"/>
              </a:solidFill>
              <a:effectLst/>
              <a:latin typeface="Adobe Garamond Pro" panose="02020502060506020403"/>
            </a:endParaRPr>
          </a:p>
          <a:p>
            <a:pPr marL="0" indent="0" algn="just">
              <a:buNone/>
            </a:pPr>
            <a:r>
              <a:rPr lang="en-US" b="1" dirty="0">
                <a:solidFill>
                  <a:srgbClr val="002060"/>
                </a:solidFill>
                <a:latin typeface="Adobe Garamond Pro" panose="02020502060506020403"/>
              </a:rPr>
              <a:t>Are all mandatory periods in the schedule?</a:t>
            </a:r>
          </a:p>
          <a:p>
            <a:pPr marL="0" indent="0" algn="just">
              <a:buNone/>
            </a:pPr>
            <a:endParaRPr lang="en-US" b="1" i="0" dirty="0">
              <a:solidFill>
                <a:srgbClr val="002060"/>
              </a:solidFill>
              <a:effectLst/>
              <a:latin typeface="Adobe Garamond Pro" panose="02020502060506020403"/>
            </a:endParaRPr>
          </a:p>
          <a:p>
            <a:pPr marL="0" indent="0" algn="just">
              <a:buNone/>
            </a:pPr>
            <a:r>
              <a:rPr lang="en-US" b="1" dirty="0">
                <a:solidFill>
                  <a:srgbClr val="002060"/>
                </a:solidFill>
                <a:latin typeface="Adobe Garamond Pro" panose="02020502060506020403"/>
              </a:rPr>
              <a:t>Do our billing records retention periods protect us against potential back-billing?</a:t>
            </a:r>
          </a:p>
          <a:p>
            <a:pPr marL="0" indent="0" algn="just">
              <a:buNone/>
            </a:pPr>
            <a:endParaRPr lang="en-US" b="1" i="0" dirty="0">
              <a:solidFill>
                <a:srgbClr val="002060"/>
              </a:solidFill>
              <a:effectLst/>
              <a:latin typeface="Adobe Garamond Pro" panose="02020502060506020403"/>
            </a:endParaRPr>
          </a:p>
          <a:p>
            <a:pPr marL="0" indent="0" algn="just">
              <a:buNone/>
            </a:pPr>
            <a:r>
              <a:rPr lang="en-US" b="1" dirty="0">
                <a:solidFill>
                  <a:srgbClr val="002060"/>
                </a:solidFill>
                <a:latin typeface="Adobe Garamond Pro" panose="02020502060506020403"/>
              </a:rPr>
              <a:t>Are water quality records being maintained for compliance, not just per our schedule?</a:t>
            </a: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321216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032BB-79AC-4F9B-B6C9-BA2533DFF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D4A9F-1FB9-088D-908D-96600AE07E4D}"/>
              </a:ext>
            </a:extLst>
          </p:cNvPr>
          <p:cNvSpPr>
            <a:spLocks noGrp="1"/>
          </p:cNvSpPr>
          <p:nvPr>
            <p:ph type="title"/>
          </p:nvPr>
        </p:nvSpPr>
        <p:spPr/>
        <p:txBody>
          <a:bodyPr/>
          <a:lstStyle/>
          <a:p>
            <a:pPr algn="ctr"/>
            <a:r>
              <a:rPr lang="en-US" b="1" dirty="0">
                <a:solidFill>
                  <a:srgbClr val="002060"/>
                </a:solidFill>
                <a:latin typeface="Adobe Garamond Pro"/>
              </a:rPr>
              <a:t>Questions to Ask</a:t>
            </a:r>
          </a:p>
        </p:txBody>
      </p:sp>
      <p:sp>
        <p:nvSpPr>
          <p:cNvPr id="3" name="Content Placeholder 2">
            <a:extLst>
              <a:ext uri="{FF2B5EF4-FFF2-40B4-BE49-F238E27FC236}">
                <a16:creationId xmlns:a16="http://schemas.microsoft.com/office/drawing/2014/main" id="{986B03A6-1101-D4F2-444F-B8703CE8242F}"/>
              </a:ext>
            </a:extLst>
          </p:cNvPr>
          <p:cNvSpPr>
            <a:spLocks noGrp="1"/>
          </p:cNvSpPr>
          <p:nvPr>
            <p:ph idx="1"/>
          </p:nvPr>
        </p:nvSpPr>
        <p:spPr>
          <a:xfrm>
            <a:off x="838200" y="1406525"/>
            <a:ext cx="10515600" cy="4351338"/>
          </a:xfrm>
        </p:spPr>
        <p:txBody>
          <a:bodyPr>
            <a:normAutofit/>
          </a:bodyPr>
          <a:lstStyle/>
          <a:p>
            <a:pPr marL="0" indent="0" algn="just">
              <a:buNone/>
            </a:pPr>
            <a:r>
              <a:rPr lang="en-US" b="1" dirty="0">
                <a:solidFill>
                  <a:srgbClr val="002060"/>
                </a:solidFill>
                <a:latin typeface="Adobe Garamond Pro" panose="02020502060506020403"/>
              </a:rPr>
              <a:t>Do we have procedures to destroy temporary/working papers but preserve permanent records with proper notice?</a:t>
            </a:r>
          </a:p>
          <a:p>
            <a:pPr marL="0" indent="0" algn="just">
              <a:buNone/>
            </a:pPr>
            <a:endParaRPr lang="en-US" b="1" i="0" dirty="0">
              <a:solidFill>
                <a:srgbClr val="002060"/>
              </a:solidFill>
              <a:effectLst/>
              <a:latin typeface="Adobe Garamond Pro" panose="02020502060506020403"/>
            </a:endParaRPr>
          </a:p>
          <a:p>
            <a:pPr marL="0" indent="0" algn="just">
              <a:buNone/>
            </a:pPr>
            <a:r>
              <a:rPr lang="en-US" b="1" dirty="0">
                <a:solidFill>
                  <a:srgbClr val="002060"/>
                </a:solidFill>
                <a:latin typeface="Adobe Garamond Pro" panose="02020502060506020403"/>
              </a:rPr>
              <a:t>Have we audited our IT systems to ensure nothing is auto-deleted that must be maintained?</a:t>
            </a:r>
          </a:p>
          <a:p>
            <a:pPr marL="0" indent="0" algn="just">
              <a:buNone/>
            </a:pPr>
            <a:endParaRPr lang="en-US" b="1" i="0" dirty="0">
              <a:solidFill>
                <a:srgbClr val="002060"/>
              </a:solidFill>
              <a:effectLst/>
              <a:latin typeface="Adobe Garamond Pro" panose="02020502060506020403"/>
            </a:endParaRPr>
          </a:p>
          <a:p>
            <a:pPr marL="0" indent="0" algn="just">
              <a:buNone/>
            </a:pPr>
            <a:r>
              <a:rPr lang="en-US" b="1" dirty="0">
                <a:solidFill>
                  <a:srgbClr val="002060"/>
                </a:solidFill>
                <a:latin typeface="Adobe Garamond Pro" panose="02020502060506020403"/>
              </a:rPr>
              <a:t>Do we redact Personally Identifiable Information before responding to records requests?</a:t>
            </a: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327207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ED2B-7FCF-4943-865A-86F90ABB675E}"/>
              </a:ext>
            </a:extLst>
          </p:cNvPr>
          <p:cNvSpPr>
            <a:spLocks noGrp="1"/>
          </p:cNvSpPr>
          <p:nvPr>
            <p:ph type="title"/>
          </p:nvPr>
        </p:nvSpPr>
        <p:spPr/>
        <p:txBody>
          <a:bodyPr/>
          <a:lstStyle/>
          <a:p>
            <a:pPr algn="ctr"/>
            <a:r>
              <a:rPr lang="en-US" b="1" dirty="0">
                <a:solidFill>
                  <a:srgbClr val="002060"/>
                </a:solidFill>
                <a:latin typeface="Adobe Garamond Pro"/>
              </a:rPr>
              <a:t>Customer Complaints</a:t>
            </a:r>
          </a:p>
        </p:txBody>
      </p:sp>
      <p:sp>
        <p:nvSpPr>
          <p:cNvPr id="3" name="Content Placeholder 2">
            <a:extLst>
              <a:ext uri="{FF2B5EF4-FFF2-40B4-BE49-F238E27FC236}">
                <a16:creationId xmlns:a16="http://schemas.microsoft.com/office/drawing/2014/main" id="{0DFCFCC2-AFD4-4BBC-8F76-F7368DCCE210}"/>
              </a:ext>
            </a:extLst>
          </p:cNvPr>
          <p:cNvSpPr>
            <a:spLocks noGrp="1"/>
          </p:cNvSpPr>
          <p:nvPr>
            <p:ph idx="1"/>
          </p:nvPr>
        </p:nvSpPr>
        <p:spPr/>
        <p:txBody>
          <a:bodyPr/>
          <a:lstStyle/>
          <a:p>
            <a:pPr marL="0" indent="0" algn="just">
              <a:buNone/>
            </a:pPr>
            <a:r>
              <a:rPr lang="en-US" b="1" dirty="0">
                <a:solidFill>
                  <a:srgbClr val="002060"/>
                </a:solidFill>
                <a:latin typeface="Adobe Garamond Pro" panose="02020502060506020403"/>
              </a:rPr>
              <a:t>Must first be heard by the local board.</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Board staff receives complaint first.</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Complainant and Utility present case to TBOUR.</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TBOUR can order corrective actions after an informal hearing.</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3653621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ED2B-7FCF-4943-865A-86F90ABB675E}"/>
              </a:ext>
            </a:extLst>
          </p:cNvPr>
          <p:cNvSpPr>
            <a:spLocks noGrp="1"/>
          </p:cNvSpPr>
          <p:nvPr>
            <p:ph type="title"/>
          </p:nvPr>
        </p:nvSpPr>
        <p:spPr/>
        <p:txBody>
          <a:bodyPr/>
          <a:lstStyle/>
          <a:p>
            <a:pPr algn="ctr"/>
            <a:r>
              <a:rPr lang="en-US" b="1" dirty="0">
                <a:solidFill>
                  <a:srgbClr val="002060"/>
                </a:solidFill>
                <a:latin typeface="Adobe Garamond Pro"/>
              </a:rPr>
              <a:t>Informal Hearings</a:t>
            </a:r>
          </a:p>
        </p:txBody>
      </p:sp>
      <p:sp>
        <p:nvSpPr>
          <p:cNvPr id="3" name="Content Placeholder 2">
            <a:extLst>
              <a:ext uri="{FF2B5EF4-FFF2-40B4-BE49-F238E27FC236}">
                <a16:creationId xmlns:a16="http://schemas.microsoft.com/office/drawing/2014/main" id="{0DFCFCC2-AFD4-4BBC-8F76-F7368DCCE210}"/>
              </a:ext>
            </a:extLst>
          </p:cNvPr>
          <p:cNvSpPr>
            <a:spLocks noGrp="1"/>
          </p:cNvSpPr>
          <p:nvPr>
            <p:ph idx="1"/>
          </p:nvPr>
        </p:nvSpPr>
        <p:spPr/>
        <p:txBody>
          <a:bodyPr/>
          <a:lstStyle/>
          <a:p>
            <a:pPr marL="0" indent="0" algn="just">
              <a:buNone/>
            </a:pPr>
            <a:r>
              <a:rPr lang="en-US" b="1" dirty="0">
                <a:solidFill>
                  <a:srgbClr val="002060"/>
                </a:solidFill>
                <a:latin typeface="Adobe Garamond Pro" panose="02020502060506020403"/>
              </a:rPr>
              <a:t>“The justness and reasonableness of a utility system's rates, fees,</a:t>
            </a:r>
          </a:p>
          <a:p>
            <a:pPr marL="0" indent="0" algn="just">
              <a:buNone/>
            </a:pPr>
            <a:r>
              <a:rPr lang="en-US" b="1" dirty="0">
                <a:solidFill>
                  <a:srgbClr val="002060"/>
                </a:solidFill>
                <a:latin typeface="Adobe Garamond Pro" panose="02020502060506020403"/>
              </a:rPr>
              <a:t>or charges”</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151605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9FF0-2FE0-4F44-BB80-3B13E56FA029}"/>
              </a:ext>
            </a:extLst>
          </p:cNvPr>
          <p:cNvSpPr>
            <a:spLocks noGrp="1"/>
          </p:cNvSpPr>
          <p:nvPr>
            <p:ph type="title"/>
          </p:nvPr>
        </p:nvSpPr>
        <p:spPr/>
        <p:txBody>
          <a:bodyPr/>
          <a:lstStyle/>
          <a:p>
            <a:pPr algn="ctr"/>
            <a:r>
              <a:rPr lang="en-US" b="1" dirty="0">
                <a:solidFill>
                  <a:srgbClr val="002060"/>
                </a:solidFill>
                <a:latin typeface="Adobe Garamond Pro" panose="02020502060506020403"/>
              </a:rPr>
              <a:t>Utility Staff</a:t>
            </a:r>
          </a:p>
        </p:txBody>
      </p:sp>
      <p:sp>
        <p:nvSpPr>
          <p:cNvPr id="3" name="Content Placeholder 2">
            <a:extLst>
              <a:ext uri="{FF2B5EF4-FFF2-40B4-BE49-F238E27FC236}">
                <a16:creationId xmlns:a16="http://schemas.microsoft.com/office/drawing/2014/main" id="{ADECF9D3-1888-4D2E-956F-E471371BBCA2}"/>
              </a:ext>
            </a:extLst>
          </p:cNvPr>
          <p:cNvSpPr>
            <a:spLocks noGrp="1"/>
          </p:cNvSpPr>
          <p:nvPr>
            <p:ph idx="1"/>
          </p:nvPr>
        </p:nvSpPr>
        <p:spPr>
          <a:xfrm>
            <a:off x="838200" y="1561673"/>
            <a:ext cx="10515600" cy="4093404"/>
          </a:xfrm>
        </p:spPr>
        <p:txBody>
          <a:bodyPr>
            <a:normAutofit/>
          </a:bodyPr>
          <a:lstStyle/>
          <a:p>
            <a:pPr marL="0" indent="0">
              <a:buNone/>
            </a:pPr>
            <a:r>
              <a:rPr lang="en-US" b="1" dirty="0">
                <a:solidFill>
                  <a:srgbClr val="002060"/>
                </a:solidFill>
                <a:latin typeface="Adobe Garamond Pro" panose="02020502060506020403"/>
              </a:rPr>
              <a:t>Matt Napolitano, Attorney</a:t>
            </a:r>
          </a:p>
          <a:p>
            <a:pPr marL="0" indent="0">
              <a:buNone/>
            </a:pPr>
            <a:r>
              <a:rPr lang="en-US" b="1" dirty="0">
                <a:solidFill>
                  <a:srgbClr val="002060"/>
                </a:solidFill>
                <a:latin typeface="Adobe Garamond Pro" panose="02020502060506020403"/>
              </a:rPr>
              <a:t>Ben Johnson, Senior Analyst</a:t>
            </a:r>
          </a:p>
          <a:p>
            <a:pPr marL="0" indent="0">
              <a:buNone/>
            </a:pPr>
            <a:r>
              <a:rPr lang="en-US" b="1" dirty="0">
                <a:solidFill>
                  <a:srgbClr val="002060"/>
                </a:solidFill>
                <a:latin typeface="Adobe Garamond Pro" panose="02020502060506020403"/>
              </a:rPr>
              <a:t>Meghan Huffstutter, Senior Analyst (Middle)</a:t>
            </a:r>
          </a:p>
          <a:p>
            <a:pPr marL="0" indent="0">
              <a:buNone/>
            </a:pPr>
            <a:r>
              <a:rPr lang="en-US" b="1" dirty="0">
                <a:solidFill>
                  <a:srgbClr val="002060"/>
                </a:solidFill>
                <a:latin typeface="Adobe Garamond Pro" panose="02020502060506020403"/>
              </a:rPr>
              <a:t>Nate Fontenot, Financial Analyst (West)</a:t>
            </a:r>
          </a:p>
          <a:p>
            <a:pPr marL="0" indent="0">
              <a:buNone/>
            </a:pPr>
            <a:r>
              <a:rPr lang="en-US" b="1" dirty="0">
                <a:solidFill>
                  <a:srgbClr val="002060"/>
                </a:solidFill>
                <a:latin typeface="Adobe Garamond Pro" panose="02020502060506020403"/>
              </a:rPr>
              <a:t>Vacant, (East)</a:t>
            </a:r>
          </a:p>
          <a:p>
            <a:pPr marL="514350" indent="-514350">
              <a:buFont typeface="+mj-lt"/>
              <a:buAutoNum type="arabicPeriod"/>
            </a:pPr>
            <a:endParaRPr lang="en-US" b="1" dirty="0">
              <a:solidFill>
                <a:srgbClr val="002060"/>
              </a:solidFill>
              <a:latin typeface="Adobe Garamond Pro" panose="02020502060506020403"/>
            </a:endParaRPr>
          </a:p>
          <a:p>
            <a:pPr marL="514350" indent="-514350">
              <a:buFont typeface="+mj-lt"/>
              <a:buAutoNum type="arabicPeriod"/>
            </a:pPr>
            <a:endParaRPr lang="en-US" b="1" dirty="0">
              <a:solidFill>
                <a:srgbClr val="002060"/>
              </a:solidFill>
              <a:latin typeface="Adobe Garamond Pro" panose="02020502060506020403"/>
            </a:endParaRPr>
          </a:p>
          <a:p>
            <a:endParaRPr lang="en-US" b="1" dirty="0">
              <a:solidFill>
                <a:srgbClr val="002060"/>
              </a:solidFill>
              <a:latin typeface="Adobe Garamond Pro" panose="02020502060506020403"/>
            </a:endParaRPr>
          </a:p>
        </p:txBody>
      </p:sp>
    </p:spTree>
    <p:extLst>
      <p:ext uri="{BB962C8B-B14F-4D97-AF65-F5344CB8AC3E}">
        <p14:creationId xmlns:p14="http://schemas.microsoft.com/office/powerpoint/2010/main" val="40315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ED2B-7FCF-4943-865A-86F90ABB675E}"/>
              </a:ext>
            </a:extLst>
          </p:cNvPr>
          <p:cNvSpPr>
            <a:spLocks noGrp="1"/>
          </p:cNvSpPr>
          <p:nvPr>
            <p:ph type="title"/>
          </p:nvPr>
        </p:nvSpPr>
        <p:spPr/>
        <p:txBody>
          <a:bodyPr/>
          <a:lstStyle/>
          <a:p>
            <a:pPr algn="ctr"/>
            <a:r>
              <a:rPr lang="en-US" b="1" dirty="0">
                <a:solidFill>
                  <a:srgbClr val="002060"/>
                </a:solidFill>
                <a:latin typeface="Adobe Garamond Pro"/>
              </a:rPr>
              <a:t>Informal Hearings</a:t>
            </a:r>
          </a:p>
        </p:txBody>
      </p:sp>
      <p:sp>
        <p:nvSpPr>
          <p:cNvPr id="3" name="Content Placeholder 2">
            <a:extLst>
              <a:ext uri="{FF2B5EF4-FFF2-40B4-BE49-F238E27FC236}">
                <a16:creationId xmlns:a16="http://schemas.microsoft.com/office/drawing/2014/main" id="{0DFCFCC2-AFD4-4BBC-8F76-F7368DCCE210}"/>
              </a:ext>
            </a:extLst>
          </p:cNvPr>
          <p:cNvSpPr>
            <a:spLocks noGrp="1"/>
          </p:cNvSpPr>
          <p:nvPr>
            <p:ph idx="1"/>
          </p:nvPr>
        </p:nvSpPr>
        <p:spPr/>
        <p:txBody>
          <a:bodyPr/>
          <a:lstStyle/>
          <a:p>
            <a:pPr marL="0" indent="0" algn="just">
              <a:buNone/>
            </a:pPr>
            <a:r>
              <a:rPr lang="en-US" b="1" dirty="0">
                <a:solidFill>
                  <a:srgbClr val="002060"/>
                </a:solidFill>
                <a:latin typeface="Adobe Garamond Pro" panose="02020502060506020403"/>
              </a:rPr>
              <a:t>“The justness and reasonableness of a utility system's requirement that a customer or developer build infrastructure or fixtures to be dedicated to the utility system; ”</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640819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ED2B-7FCF-4943-865A-86F90ABB675E}"/>
              </a:ext>
            </a:extLst>
          </p:cNvPr>
          <p:cNvSpPr>
            <a:spLocks noGrp="1"/>
          </p:cNvSpPr>
          <p:nvPr>
            <p:ph type="title"/>
          </p:nvPr>
        </p:nvSpPr>
        <p:spPr/>
        <p:txBody>
          <a:bodyPr/>
          <a:lstStyle/>
          <a:p>
            <a:pPr algn="ctr"/>
            <a:r>
              <a:rPr lang="en-US" b="1" dirty="0">
                <a:solidFill>
                  <a:srgbClr val="002060"/>
                </a:solidFill>
                <a:latin typeface="Adobe Garamond Pro"/>
              </a:rPr>
              <a:t>Informal Hearings</a:t>
            </a:r>
          </a:p>
        </p:txBody>
      </p:sp>
      <p:sp>
        <p:nvSpPr>
          <p:cNvPr id="3" name="Content Placeholder 2">
            <a:extLst>
              <a:ext uri="{FF2B5EF4-FFF2-40B4-BE49-F238E27FC236}">
                <a16:creationId xmlns:a16="http://schemas.microsoft.com/office/drawing/2014/main" id="{0DFCFCC2-AFD4-4BBC-8F76-F7368DCCE210}"/>
              </a:ext>
            </a:extLst>
          </p:cNvPr>
          <p:cNvSpPr>
            <a:spLocks noGrp="1"/>
          </p:cNvSpPr>
          <p:nvPr>
            <p:ph idx="1"/>
          </p:nvPr>
        </p:nvSpPr>
        <p:spPr/>
        <p:txBody>
          <a:bodyPr/>
          <a:lstStyle/>
          <a:p>
            <a:pPr marL="0" indent="0" algn="just">
              <a:buNone/>
            </a:pPr>
            <a:r>
              <a:rPr lang="en-US" b="1" dirty="0">
                <a:solidFill>
                  <a:srgbClr val="002060"/>
                </a:solidFill>
                <a:latin typeface="Adobe Garamond Pro" panose="02020502060506020403"/>
              </a:rPr>
              <a:t>“The failure of a utility system to adopt and enforce policies or rules necessary for the efficient and financially responsible operation of the utility system, including policies regarding ethics or financial controls, or for water loss, water leak adjustment, purchasing, or other industry standard policies; ”</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429484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ED2B-7FCF-4943-865A-86F90ABB675E}"/>
              </a:ext>
            </a:extLst>
          </p:cNvPr>
          <p:cNvSpPr>
            <a:spLocks noGrp="1"/>
          </p:cNvSpPr>
          <p:nvPr>
            <p:ph type="title"/>
          </p:nvPr>
        </p:nvSpPr>
        <p:spPr/>
        <p:txBody>
          <a:bodyPr/>
          <a:lstStyle/>
          <a:p>
            <a:pPr algn="ctr"/>
            <a:r>
              <a:rPr lang="en-US" b="1" dirty="0">
                <a:solidFill>
                  <a:srgbClr val="002060"/>
                </a:solidFill>
                <a:latin typeface="Adobe Garamond Pro"/>
              </a:rPr>
              <a:t>Informal Hearings</a:t>
            </a:r>
          </a:p>
        </p:txBody>
      </p:sp>
      <p:sp>
        <p:nvSpPr>
          <p:cNvPr id="3" name="Content Placeholder 2">
            <a:extLst>
              <a:ext uri="{FF2B5EF4-FFF2-40B4-BE49-F238E27FC236}">
                <a16:creationId xmlns:a16="http://schemas.microsoft.com/office/drawing/2014/main" id="{0DFCFCC2-AFD4-4BBC-8F76-F7368DCCE210}"/>
              </a:ext>
            </a:extLst>
          </p:cNvPr>
          <p:cNvSpPr>
            <a:spLocks noGrp="1"/>
          </p:cNvSpPr>
          <p:nvPr>
            <p:ph idx="1"/>
          </p:nvPr>
        </p:nvSpPr>
        <p:spPr/>
        <p:txBody>
          <a:bodyPr/>
          <a:lstStyle/>
          <a:p>
            <a:pPr marL="0" indent="0" algn="just">
              <a:buNone/>
            </a:pPr>
            <a:r>
              <a:rPr lang="en-US" b="1" dirty="0">
                <a:solidFill>
                  <a:srgbClr val="002060"/>
                </a:solidFill>
                <a:latin typeface="Adobe Garamond Pro" panose="02020502060506020403"/>
              </a:rPr>
              <a:t>“The inadequacy of a utility system's policies regarding ethics or financial controls, or for water loss, water leak adjustment, purchasing, or other industry standard policies; ”</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3487109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ED2B-7FCF-4943-865A-86F90ABB675E}"/>
              </a:ext>
            </a:extLst>
          </p:cNvPr>
          <p:cNvSpPr>
            <a:spLocks noGrp="1"/>
          </p:cNvSpPr>
          <p:nvPr>
            <p:ph type="title"/>
          </p:nvPr>
        </p:nvSpPr>
        <p:spPr/>
        <p:txBody>
          <a:bodyPr/>
          <a:lstStyle/>
          <a:p>
            <a:pPr algn="ctr"/>
            <a:r>
              <a:rPr lang="en-US" b="1" dirty="0">
                <a:solidFill>
                  <a:srgbClr val="002060"/>
                </a:solidFill>
                <a:latin typeface="Adobe Garamond Pro"/>
              </a:rPr>
              <a:t>Failure to Extend Service</a:t>
            </a:r>
          </a:p>
        </p:txBody>
      </p:sp>
      <p:sp>
        <p:nvSpPr>
          <p:cNvPr id="3" name="Content Placeholder 2">
            <a:extLst>
              <a:ext uri="{FF2B5EF4-FFF2-40B4-BE49-F238E27FC236}">
                <a16:creationId xmlns:a16="http://schemas.microsoft.com/office/drawing/2014/main" id="{0DFCFCC2-AFD4-4BBC-8F76-F7368DCCE210}"/>
              </a:ext>
            </a:extLst>
          </p:cNvPr>
          <p:cNvSpPr>
            <a:spLocks noGrp="1"/>
          </p:cNvSpPr>
          <p:nvPr>
            <p:ph idx="1"/>
          </p:nvPr>
        </p:nvSpPr>
        <p:spPr/>
        <p:txBody>
          <a:bodyPr/>
          <a:lstStyle/>
          <a:p>
            <a:pPr marL="0" indent="0" algn="just">
              <a:buNone/>
            </a:pPr>
            <a:r>
              <a:rPr lang="en-US" b="1" dirty="0">
                <a:solidFill>
                  <a:srgbClr val="002060"/>
                </a:solidFill>
                <a:latin typeface="Adobe Garamond Pro" panose="02020502060506020403"/>
              </a:rPr>
              <a:t>“The failure of a utility system to offer or extend utility service to a</a:t>
            </a:r>
          </a:p>
          <a:p>
            <a:pPr marL="0" indent="0" algn="just">
              <a:buNone/>
            </a:pPr>
            <a:r>
              <a:rPr lang="en-US" b="1" dirty="0">
                <a:solidFill>
                  <a:srgbClr val="002060"/>
                </a:solidFill>
                <a:latin typeface="Adobe Garamond Pro" panose="02020502060506020403"/>
              </a:rPr>
              <a:t>customer:</a:t>
            </a:r>
          </a:p>
          <a:p>
            <a:pPr marL="0" indent="0" algn="just">
              <a:buNone/>
            </a:pPr>
            <a:r>
              <a:rPr lang="en-US" b="1" dirty="0">
                <a:solidFill>
                  <a:srgbClr val="002060"/>
                </a:solidFill>
                <a:latin typeface="Adobe Garamond Pro" panose="02020502060506020403"/>
              </a:rPr>
              <a:t>(a) Located within the utility system's covered area;</a:t>
            </a:r>
          </a:p>
          <a:p>
            <a:pPr marL="0" indent="0" algn="just">
              <a:buNone/>
            </a:pPr>
            <a:r>
              <a:rPr lang="en-US" b="1" dirty="0">
                <a:solidFill>
                  <a:srgbClr val="002060"/>
                </a:solidFill>
                <a:latin typeface="Adobe Garamond Pro" panose="02020502060506020403"/>
              </a:rPr>
              <a:t>(b) Located within an area in which the utility system</a:t>
            </a:r>
          </a:p>
          <a:p>
            <a:pPr marL="0" indent="0" algn="just">
              <a:buNone/>
            </a:pPr>
            <a:r>
              <a:rPr lang="en-US" b="1" dirty="0">
                <a:solidFill>
                  <a:srgbClr val="002060"/>
                </a:solidFill>
                <a:latin typeface="Adobe Garamond Pro" panose="02020502060506020403"/>
              </a:rPr>
              <a:t>offers similar services;</a:t>
            </a:r>
          </a:p>
          <a:p>
            <a:pPr marL="0" indent="0" algn="just">
              <a:buNone/>
            </a:pPr>
            <a:r>
              <a:rPr lang="en-US" b="1" dirty="0">
                <a:solidFill>
                  <a:srgbClr val="002060"/>
                </a:solidFill>
                <a:latin typeface="Adobe Garamond Pro" panose="02020502060506020403"/>
              </a:rPr>
              <a:t>(c) Located within an area in which the utility has the</a:t>
            </a:r>
          </a:p>
          <a:p>
            <a:pPr marL="0" indent="0" algn="just">
              <a:buNone/>
            </a:pPr>
            <a:r>
              <a:rPr lang="en-US" b="1" dirty="0">
                <a:solidFill>
                  <a:srgbClr val="002060"/>
                </a:solidFill>
                <a:latin typeface="Adobe Garamond Pro" panose="02020502060506020403"/>
              </a:rPr>
              <a:t>infrastructure to offer similar services; or ”</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2649743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ED2B-7FCF-4943-865A-86F90ABB675E}"/>
              </a:ext>
            </a:extLst>
          </p:cNvPr>
          <p:cNvSpPr>
            <a:spLocks noGrp="1"/>
          </p:cNvSpPr>
          <p:nvPr>
            <p:ph type="title"/>
          </p:nvPr>
        </p:nvSpPr>
        <p:spPr/>
        <p:txBody>
          <a:bodyPr/>
          <a:lstStyle/>
          <a:p>
            <a:pPr algn="ctr"/>
            <a:r>
              <a:rPr lang="en-US" b="1" dirty="0">
                <a:solidFill>
                  <a:srgbClr val="002060"/>
                </a:solidFill>
                <a:latin typeface="Adobe Garamond Pro"/>
              </a:rPr>
              <a:t>Failure to Extend Service</a:t>
            </a:r>
          </a:p>
        </p:txBody>
      </p:sp>
      <p:sp>
        <p:nvSpPr>
          <p:cNvPr id="3" name="Content Placeholder 2">
            <a:extLst>
              <a:ext uri="{FF2B5EF4-FFF2-40B4-BE49-F238E27FC236}">
                <a16:creationId xmlns:a16="http://schemas.microsoft.com/office/drawing/2014/main" id="{0DFCFCC2-AFD4-4BBC-8F76-F7368DCCE210}"/>
              </a:ext>
            </a:extLst>
          </p:cNvPr>
          <p:cNvSpPr>
            <a:spLocks noGrp="1"/>
          </p:cNvSpPr>
          <p:nvPr>
            <p:ph idx="1"/>
          </p:nvPr>
        </p:nvSpPr>
        <p:spPr/>
        <p:txBody>
          <a:bodyPr/>
          <a:lstStyle/>
          <a:p>
            <a:pPr marL="0" indent="0" algn="just">
              <a:buNone/>
            </a:pPr>
            <a:r>
              <a:rPr lang="en-US" b="1" dirty="0">
                <a:solidFill>
                  <a:srgbClr val="002060"/>
                </a:solidFill>
                <a:latin typeface="Adobe Garamond Pro" panose="02020502060506020403"/>
              </a:rPr>
              <a:t>“The utility system has the affirmative burden to show that:</a:t>
            </a:r>
          </a:p>
          <a:p>
            <a:pPr marL="0" indent="0" algn="just">
              <a:buNone/>
            </a:pPr>
            <a:r>
              <a:rPr lang="en-US" b="1" dirty="0">
                <a:solidFill>
                  <a:srgbClr val="002060"/>
                </a:solidFill>
                <a:latin typeface="Adobe Garamond Pro" panose="02020502060506020403"/>
              </a:rPr>
              <a:t>(a) It does not have the capacity to serve the customer;</a:t>
            </a:r>
          </a:p>
          <a:p>
            <a:pPr marL="0" indent="0" algn="just">
              <a:buNone/>
            </a:pPr>
            <a:r>
              <a:rPr lang="en-US" b="1" dirty="0">
                <a:solidFill>
                  <a:srgbClr val="002060"/>
                </a:solidFill>
                <a:latin typeface="Adobe Garamond Pro" panose="02020502060506020403"/>
              </a:rPr>
              <a:t>(b) Service to the customer is not economically feasible;</a:t>
            </a:r>
          </a:p>
          <a:p>
            <a:pPr marL="0" indent="0" algn="just">
              <a:buNone/>
            </a:pPr>
            <a:r>
              <a:rPr lang="en-US" b="1" dirty="0">
                <a:solidFill>
                  <a:srgbClr val="002060"/>
                </a:solidFill>
                <a:latin typeface="Adobe Garamond Pro" panose="02020502060506020403"/>
              </a:rPr>
              <a:t>or</a:t>
            </a:r>
          </a:p>
          <a:p>
            <a:pPr marL="0" indent="0" algn="just">
              <a:buNone/>
            </a:pPr>
            <a:r>
              <a:rPr lang="en-US" b="1" dirty="0">
                <a:solidFill>
                  <a:srgbClr val="002060"/>
                </a:solidFill>
                <a:latin typeface="Adobe Garamond Pro" panose="02020502060506020403"/>
              </a:rPr>
              <a:t>(c) Service is not in the best interest of the utility and its</a:t>
            </a:r>
          </a:p>
          <a:p>
            <a:pPr marL="0" indent="0" algn="just">
              <a:buNone/>
            </a:pPr>
            <a:r>
              <a:rPr lang="en-US" b="1" dirty="0">
                <a:solidFill>
                  <a:srgbClr val="002060"/>
                </a:solidFill>
                <a:latin typeface="Adobe Garamond Pro" panose="02020502060506020403"/>
              </a:rPr>
              <a:t>existing customers.”</a:t>
            </a: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91324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DEB64-909F-B65C-AAE5-8FC005C96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C48CB-1F7D-D363-253F-593CFEEB1742}"/>
              </a:ext>
            </a:extLst>
          </p:cNvPr>
          <p:cNvSpPr>
            <a:spLocks noGrp="1"/>
          </p:cNvSpPr>
          <p:nvPr>
            <p:ph type="title"/>
          </p:nvPr>
        </p:nvSpPr>
        <p:spPr/>
        <p:txBody>
          <a:bodyPr/>
          <a:lstStyle/>
          <a:p>
            <a:pPr algn="ctr"/>
            <a:r>
              <a:rPr lang="en-US" b="1" dirty="0">
                <a:solidFill>
                  <a:srgbClr val="002060"/>
                </a:solidFill>
                <a:latin typeface="Adobe Garamond Pro"/>
              </a:rPr>
              <a:t>Recent Customer Complaints</a:t>
            </a:r>
          </a:p>
        </p:txBody>
      </p:sp>
      <p:sp>
        <p:nvSpPr>
          <p:cNvPr id="3" name="Content Placeholder 2">
            <a:extLst>
              <a:ext uri="{FF2B5EF4-FFF2-40B4-BE49-F238E27FC236}">
                <a16:creationId xmlns:a16="http://schemas.microsoft.com/office/drawing/2014/main" id="{1D8DE86A-27BF-9572-2D12-91C0601C81A0}"/>
              </a:ext>
            </a:extLst>
          </p:cNvPr>
          <p:cNvSpPr>
            <a:spLocks noGrp="1"/>
          </p:cNvSpPr>
          <p:nvPr>
            <p:ph idx="1"/>
          </p:nvPr>
        </p:nvSpPr>
        <p:spPr/>
        <p:txBody>
          <a:bodyPr/>
          <a:lstStyle/>
          <a:p>
            <a:pPr marL="0" indent="0" algn="just">
              <a:buNone/>
            </a:pPr>
            <a:r>
              <a:rPr lang="en-US" b="1" dirty="0">
                <a:solidFill>
                  <a:srgbClr val="002060"/>
                </a:solidFill>
                <a:latin typeface="Adobe Garamond Pro" panose="02020502060506020403"/>
              </a:rPr>
              <a:t>Difficulty in front of the Board due to the difficulty of presenting an argument.</a:t>
            </a:r>
          </a:p>
          <a:p>
            <a:pPr marL="0" indent="0" algn="just">
              <a:buNone/>
            </a:pPr>
            <a:endParaRPr lang="en-US"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Leak Adjust</a:t>
            </a:r>
            <a:r>
              <a:rPr lang="en-US" b="1" dirty="0">
                <a:solidFill>
                  <a:srgbClr val="002060"/>
                </a:solidFill>
                <a:latin typeface="Adobe Garamond Pro" panose="02020502060506020403"/>
              </a:rPr>
              <a:t>ments</a:t>
            </a:r>
          </a:p>
          <a:p>
            <a:pPr marL="0" indent="0" algn="just">
              <a:buNone/>
            </a:pPr>
            <a:r>
              <a:rPr lang="en-US" b="1" dirty="0">
                <a:solidFill>
                  <a:srgbClr val="002060"/>
                </a:solidFill>
                <a:latin typeface="Adobe Garamond Pro" panose="02020502060506020403"/>
              </a:rPr>
              <a:t>Public Meeting Infringements</a:t>
            </a:r>
          </a:p>
          <a:p>
            <a:pPr marL="0" indent="0" algn="just">
              <a:buNone/>
            </a:pPr>
            <a:r>
              <a:rPr lang="en-US" b="1" i="0" dirty="0">
                <a:solidFill>
                  <a:srgbClr val="002060"/>
                </a:solidFill>
                <a:effectLst/>
                <a:latin typeface="Adobe Garamond Pro" panose="02020502060506020403"/>
              </a:rPr>
              <a:t>Failure to Extend Service</a:t>
            </a:r>
          </a:p>
          <a:p>
            <a:pPr marL="0" indent="0" algn="just">
              <a:buNone/>
            </a:pPr>
            <a:r>
              <a:rPr lang="en-US" b="1" dirty="0">
                <a:solidFill>
                  <a:srgbClr val="002060"/>
                </a:solidFill>
                <a:latin typeface="Adobe Garamond Pro" panose="02020502060506020403"/>
              </a:rPr>
              <a:t>Adequate Versus Inadequate Policy</a:t>
            </a: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2965022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ED2B-7FCF-4943-865A-86F90ABB675E}"/>
              </a:ext>
            </a:extLst>
          </p:cNvPr>
          <p:cNvSpPr>
            <a:spLocks noGrp="1"/>
          </p:cNvSpPr>
          <p:nvPr>
            <p:ph type="title"/>
          </p:nvPr>
        </p:nvSpPr>
        <p:spPr/>
        <p:txBody>
          <a:bodyPr/>
          <a:lstStyle/>
          <a:p>
            <a:pPr algn="ctr"/>
            <a:r>
              <a:rPr lang="en-US" b="1" dirty="0">
                <a:solidFill>
                  <a:srgbClr val="002060"/>
                </a:solidFill>
                <a:latin typeface="Adobe Garamond Pro"/>
              </a:rPr>
              <a:t>Administrative Review</a:t>
            </a:r>
          </a:p>
        </p:txBody>
      </p:sp>
      <p:sp>
        <p:nvSpPr>
          <p:cNvPr id="3" name="Content Placeholder 2">
            <a:extLst>
              <a:ext uri="{FF2B5EF4-FFF2-40B4-BE49-F238E27FC236}">
                <a16:creationId xmlns:a16="http://schemas.microsoft.com/office/drawing/2014/main" id="{0DFCFCC2-AFD4-4BBC-8F76-F7368DCCE210}"/>
              </a:ext>
            </a:extLst>
          </p:cNvPr>
          <p:cNvSpPr>
            <a:spLocks noGrp="1"/>
          </p:cNvSpPr>
          <p:nvPr>
            <p:ph idx="1"/>
          </p:nvPr>
        </p:nvSpPr>
        <p:spPr/>
        <p:txBody>
          <a:bodyPr/>
          <a:lstStyle/>
          <a:p>
            <a:pPr marL="0" indent="0" algn="just">
              <a:buNone/>
            </a:pPr>
            <a:r>
              <a:rPr lang="en-US" b="1" dirty="0">
                <a:solidFill>
                  <a:srgbClr val="002060"/>
                </a:solidFill>
                <a:latin typeface="Adobe Garamond Pro" panose="02020502060506020403"/>
              </a:rPr>
              <a:t>Previously known as “Board Investigations”</a:t>
            </a:r>
          </a:p>
          <a:p>
            <a:pPr marL="0" indent="0" algn="just">
              <a:buNone/>
            </a:pPr>
            <a:endParaRPr lang="en-US" b="1" i="0" dirty="0">
              <a:solidFill>
                <a:srgbClr val="002060"/>
              </a:solidFill>
              <a:effectLst/>
              <a:latin typeface="Adobe Garamond Pro" panose="02020502060506020403"/>
            </a:endParaRPr>
          </a:p>
          <a:p>
            <a:pPr marL="0" indent="0" algn="just">
              <a:buNone/>
            </a:pPr>
            <a:r>
              <a:rPr lang="en-US" b="1" dirty="0">
                <a:solidFill>
                  <a:srgbClr val="002060"/>
                </a:solidFill>
                <a:latin typeface="Adobe Garamond Pro" panose="02020502060506020403"/>
              </a:rPr>
              <a:t>Investigate the financial, managerial, or technical capacities of a utility.</a:t>
            </a:r>
          </a:p>
          <a:p>
            <a:pPr marL="0" indent="0" algn="just">
              <a:buNone/>
            </a:pPr>
            <a:endParaRPr lang="en-US" b="1" i="0" dirty="0">
              <a:solidFill>
                <a:srgbClr val="002060"/>
              </a:solidFill>
              <a:effectLst/>
              <a:latin typeface="Adobe Garamond Pro" panose="02020502060506020403"/>
            </a:endParaRPr>
          </a:p>
          <a:p>
            <a:pPr marL="0" indent="0" algn="just">
              <a:buNone/>
            </a:pPr>
            <a:r>
              <a:rPr lang="en-US" b="1" dirty="0">
                <a:solidFill>
                  <a:srgbClr val="002060"/>
                </a:solidFill>
                <a:latin typeface="Adobe Garamond Pro" panose="02020502060506020403"/>
              </a:rPr>
              <a:t>Can order corrective actions.</a:t>
            </a:r>
          </a:p>
          <a:p>
            <a:pPr marL="0" indent="0" algn="just">
              <a:buNone/>
            </a:pPr>
            <a:endParaRPr lang="en-US" b="1" i="0" dirty="0">
              <a:solidFill>
                <a:srgbClr val="002060"/>
              </a:solidFill>
              <a:effectLst/>
              <a:latin typeface="Adobe Garamond Pro" panose="02020502060506020403"/>
            </a:endParaRPr>
          </a:p>
          <a:p>
            <a:pPr marL="0" indent="0" algn="just">
              <a:buNone/>
            </a:pPr>
            <a:r>
              <a:rPr lang="en-US" b="1" dirty="0">
                <a:solidFill>
                  <a:srgbClr val="002060"/>
                </a:solidFill>
                <a:latin typeface="Adobe Garamond Pro" panose="02020502060506020403"/>
              </a:rPr>
              <a:t>Can result from Comptroller Investigations</a:t>
            </a: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4071295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C8318-D9F2-4488-545C-E7E94E6227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0FC26B-49F6-D46A-8202-21D31A6FE266}"/>
              </a:ext>
            </a:extLst>
          </p:cNvPr>
          <p:cNvSpPr>
            <a:spLocks noGrp="1"/>
          </p:cNvSpPr>
          <p:nvPr>
            <p:ph type="title"/>
          </p:nvPr>
        </p:nvSpPr>
        <p:spPr/>
        <p:txBody>
          <a:bodyPr/>
          <a:lstStyle/>
          <a:p>
            <a:pPr algn="ctr"/>
            <a:r>
              <a:rPr lang="en-US" b="1" dirty="0">
                <a:solidFill>
                  <a:srgbClr val="002060"/>
                </a:solidFill>
                <a:latin typeface="Adobe Garamond Pro"/>
              </a:rPr>
              <a:t>Water Loss</a:t>
            </a:r>
          </a:p>
        </p:txBody>
      </p:sp>
      <p:sp>
        <p:nvSpPr>
          <p:cNvPr id="3" name="Content Placeholder 2">
            <a:extLst>
              <a:ext uri="{FF2B5EF4-FFF2-40B4-BE49-F238E27FC236}">
                <a16:creationId xmlns:a16="http://schemas.microsoft.com/office/drawing/2014/main" id="{9F69EA34-F958-7BDD-D3EF-E9DE5147F7FB}"/>
              </a:ext>
            </a:extLst>
          </p:cNvPr>
          <p:cNvSpPr>
            <a:spLocks noGrp="1"/>
          </p:cNvSpPr>
          <p:nvPr>
            <p:ph idx="1"/>
          </p:nvPr>
        </p:nvSpPr>
        <p:spPr/>
        <p:txBody>
          <a:bodyPr>
            <a:normAutofit/>
          </a:bodyPr>
          <a:lstStyle/>
          <a:p>
            <a:pPr marL="0" indent="0" algn="just">
              <a:buNone/>
            </a:pPr>
            <a:r>
              <a:rPr lang="en-US" sz="2000" b="1" dirty="0">
                <a:solidFill>
                  <a:srgbClr val="002060"/>
                </a:solidFill>
                <a:latin typeface="Adobe Garamond Pro" panose="02020502060506020403"/>
              </a:rPr>
              <a:t>Water Utilities Must Meet 40% Water Loss Threshold</a:t>
            </a:r>
          </a:p>
          <a:p>
            <a:pPr marL="0" indent="0" algn="just">
              <a:buNone/>
            </a:pPr>
            <a:endParaRPr lang="en-US" sz="2000" b="1" i="0" dirty="0">
              <a:solidFill>
                <a:srgbClr val="002060"/>
              </a:solidFill>
              <a:effectLst/>
              <a:latin typeface="Adobe Garamond Pro" panose="02020502060506020403"/>
            </a:endParaRPr>
          </a:p>
          <a:p>
            <a:pPr marL="0" indent="0" algn="just">
              <a:buNone/>
            </a:pPr>
            <a:r>
              <a:rPr lang="en-US" sz="2000" b="1" dirty="0">
                <a:solidFill>
                  <a:srgbClr val="002060"/>
                </a:solidFill>
                <a:latin typeface="Adobe Garamond Pro" panose="02020502060506020403"/>
              </a:rPr>
              <a:t>Water Produced – Water Sold = Water Lost</a:t>
            </a:r>
          </a:p>
          <a:p>
            <a:pPr marL="0" indent="0" algn="just">
              <a:buNone/>
            </a:pPr>
            <a:endParaRPr lang="en-US" sz="2000" b="1" i="0" dirty="0">
              <a:solidFill>
                <a:srgbClr val="002060"/>
              </a:solidFill>
              <a:effectLst/>
              <a:latin typeface="Adobe Garamond Pro" panose="02020502060506020403"/>
            </a:endParaRPr>
          </a:p>
          <a:p>
            <a:pPr marL="0" indent="0" algn="just">
              <a:buNone/>
            </a:pPr>
            <a:r>
              <a:rPr lang="en-US" sz="2000" b="1" dirty="0">
                <a:solidFill>
                  <a:srgbClr val="002060"/>
                </a:solidFill>
                <a:latin typeface="Adobe Garamond Pro" panose="02020502060506020403"/>
              </a:rPr>
              <a:t>Water Lost / Water Produced = Water Loss %</a:t>
            </a:r>
          </a:p>
          <a:p>
            <a:pPr marL="0" indent="0" algn="just">
              <a:buNone/>
            </a:pPr>
            <a:endParaRPr lang="en-US" sz="2000" b="1" i="0" dirty="0">
              <a:solidFill>
                <a:srgbClr val="002060"/>
              </a:solidFill>
              <a:effectLst/>
              <a:latin typeface="Adobe Garamond Pro" panose="02020502060506020403"/>
            </a:endParaRPr>
          </a:p>
          <a:p>
            <a:pPr marL="0" indent="0" algn="just">
              <a:buNone/>
            </a:pPr>
            <a:r>
              <a:rPr lang="en-US" sz="2000" b="1" i="0" dirty="0">
                <a:solidFill>
                  <a:srgbClr val="002060"/>
                </a:solidFill>
                <a:effectLst/>
                <a:latin typeface="Adobe Garamond Pro" panose="02020502060506020403"/>
              </a:rPr>
              <a:t>Median roughly 31%</a:t>
            </a: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59535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835C8-4930-CA22-9ECE-DF3BDBF93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87D45-1061-24F6-FAEB-95435CFA4285}"/>
              </a:ext>
            </a:extLst>
          </p:cNvPr>
          <p:cNvSpPr>
            <a:spLocks noGrp="1"/>
          </p:cNvSpPr>
          <p:nvPr>
            <p:ph type="title"/>
          </p:nvPr>
        </p:nvSpPr>
        <p:spPr/>
        <p:txBody>
          <a:bodyPr/>
          <a:lstStyle/>
          <a:p>
            <a:pPr algn="ctr"/>
            <a:r>
              <a:rPr lang="en-US" b="1" dirty="0">
                <a:solidFill>
                  <a:srgbClr val="002060"/>
                </a:solidFill>
                <a:latin typeface="Adobe Garamond Pro"/>
              </a:rPr>
              <a:t>Comptroller Investigations 1</a:t>
            </a:r>
          </a:p>
        </p:txBody>
      </p:sp>
      <p:sp>
        <p:nvSpPr>
          <p:cNvPr id="3" name="Content Placeholder 2">
            <a:extLst>
              <a:ext uri="{FF2B5EF4-FFF2-40B4-BE49-F238E27FC236}">
                <a16:creationId xmlns:a16="http://schemas.microsoft.com/office/drawing/2014/main" id="{423A2706-69A3-152C-46A1-0BD7B9490C76}"/>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Commissioners of this Utility notified our Office of Allegations</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sz="2400" b="1" dirty="0">
                <a:solidFill>
                  <a:srgbClr val="002060"/>
                </a:solidFill>
                <a:latin typeface="Adobe Garamond Pro" panose="02020502060506020403"/>
              </a:rPr>
              <a:t>Former Bookkeeper paid roughly $2,000 in a Court Judgment with Misappropriating Funds</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sz="2400" b="1" dirty="0">
                <a:solidFill>
                  <a:srgbClr val="002060"/>
                </a:solidFill>
                <a:latin typeface="Adobe Garamond Pro" panose="02020502060506020403"/>
              </a:rPr>
              <a:t>Former Bookkeeper signed the names of the Commissioners on 61 Checks. 53 of those checks were legitimate payments to vendors.</a:t>
            </a: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3674462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C492D-672A-E16E-2C23-ADF4F1BA6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0A468-F4A3-F33E-C4AC-27A62DB8072A}"/>
              </a:ext>
            </a:extLst>
          </p:cNvPr>
          <p:cNvSpPr>
            <a:spLocks noGrp="1"/>
          </p:cNvSpPr>
          <p:nvPr>
            <p:ph type="title"/>
          </p:nvPr>
        </p:nvSpPr>
        <p:spPr/>
        <p:txBody>
          <a:bodyPr/>
          <a:lstStyle/>
          <a:p>
            <a:pPr algn="ctr"/>
            <a:r>
              <a:rPr lang="en-US" b="1" dirty="0">
                <a:solidFill>
                  <a:srgbClr val="002060"/>
                </a:solidFill>
                <a:latin typeface="Adobe Garamond Pro"/>
              </a:rPr>
              <a:t>Comptroller Investigations 2</a:t>
            </a:r>
          </a:p>
        </p:txBody>
      </p:sp>
      <p:sp>
        <p:nvSpPr>
          <p:cNvPr id="3" name="Content Placeholder 2">
            <a:extLst>
              <a:ext uri="{FF2B5EF4-FFF2-40B4-BE49-F238E27FC236}">
                <a16:creationId xmlns:a16="http://schemas.microsoft.com/office/drawing/2014/main" id="{93E698EC-3255-862C-300E-DE6359BFC293}"/>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2011 Finding 1 : District Employees performed work for the Manager’s Benefit</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“Fabricating and installing grill islands is not an advertised service of the district and multiple district employees, including the president, confirmed this was the only grill island the district had ever fabricated and installed for a customer.”</a:t>
            </a:r>
          </a:p>
        </p:txBody>
      </p:sp>
    </p:spTree>
    <p:extLst>
      <p:ext uri="{BB962C8B-B14F-4D97-AF65-F5344CB8AC3E}">
        <p14:creationId xmlns:p14="http://schemas.microsoft.com/office/powerpoint/2010/main" val="202119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9FF0-2FE0-4F44-BB80-3B13E56FA029}"/>
              </a:ext>
            </a:extLst>
          </p:cNvPr>
          <p:cNvSpPr>
            <a:spLocks noGrp="1"/>
          </p:cNvSpPr>
          <p:nvPr>
            <p:ph type="title"/>
          </p:nvPr>
        </p:nvSpPr>
        <p:spPr/>
        <p:txBody>
          <a:bodyPr/>
          <a:lstStyle/>
          <a:p>
            <a:pPr algn="ctr"/>
            <a:r>
              <a:rPr lang="en-US" b="1" dirty="0">
                <a:solidFill>
                  <a:srgbClr val="002060"/>
                </a:solidFill>
                <a:latin typeface="Adobe Garamond Pro" panose="02020502060506020403"/>
              </a:rPr>
              <a:t>Roadmap</a:t>
            </a:r>
          </a:p>
        </p:txBody>
      </p:sp>
      <p:sp>
        <p:nvSpPr>
          <p:cNvPr id="3" name="Content Placeholder 2">
            <a:extLst>
              <a:ext uri="{FF2B5EF4-FFF2-40B4-BE49-F238E27FC236}">
                <a16:creationId xmlns:a16="http://schemas.microsoft.com/office/drawing/2014/main" id="{ADECF9D3-1888-4D2E-956F-E471371BBCA2}"/>
              </a:ext>
            </a:extLst>
          </p:cNvPr>
          <p:cNvSpPr>
            <a:spLocks noGrp="1"/>
          </p:cNvSpPr>
          <p:nvPr>
            <p:ph idx="1"/>
          </p:nvPr>
        </p:nvSpPr>
        <p:spPr>
          <a:xfrm>
            <a:off x="838200" y="1561673"/>
            <a:ext cx="10515600" cy="4093404"/>
          </a:xfrm>
        </p:spPr>
        <p:txBody>
          <a:bodyPr>
            <a:normAutofit/>
          </a:bodyPr>
          <a:lstStyle/>
          <a:p>
            <a:pPr marL="514350" indent="-514350">
              <a:buFont typeface="+mj-lt"/>
              <a:buAutoNum type="arabicPeriod"/>
            </a:pPr>
            <a:r>
              <a:rPr lang="en-US" b="1" dirty="0">
                <a:solidFill>
                  <a:srgbClr val="002060"/>
                </a:solidFill>
                <a:latin typeface="Adobe Garamond Pro" panose="02020502060506020403"/>
              </a:rPr>
              <a:t>TBOUR Introduction</a:t>
            </a:r>
          </a:p>
          <a:p>
            <a:pPr marL="514350" indent="-514350">
              <a:buFont typeface="+mj-lt"/>
              <a:buAutoNum type="arabicPeriod"/>
            </a:pPr>
            <a:r>
              <a:rPr lang="en-US" b="1" dirty="0">
                <a:solidFill>
                  <a:srgbClr val="002060"/>
                </a:solidFill>
                <a:latin typeface="Adobe Garamond Pro" panose="02020502060506020403"/>
              </a:rPr>
              <a:t>TBOUR Regulatory Oversight</a:t>
            </a:r>
          </a:p>
          <a:p>
            <a:pPr marL="514350" indent="-514350">
              <a:buFont typeface="+mj-lt"/>
              <a:buAutoNum type="arabicPeriod"/>
            </a:pPr>
            <a:r>
              <a:rPr lang="en-US" b="1" dirty="0">
                <a:solidFill>
                  <a:srgbClr val="002060"/>
                </a:solidFill>
                <a:latin typeface="Adobe Garamond Pro" panose="02020502060506020403"/>
              </a:rPr>
              <a:t>Records Retention</a:t>
            </a:r>
          </a:p>
          <a:p>
            <a:pPr marL="514350" indent="-514350">
              <a:buFont typeface="+mj-lt"/>
              <a:buAutoNum type="arabicPeriod"/>
            </a:pPr>
            <a:r>
              <a:rPr lang="en-US" b="1" dirty="0">
                <a:solidFill>
                  <a:srgbClr val="002060"/>
                </a:solidFill>
                <a:latin typeface="Adobe Garamond Pro" panose="02020502060506020403"/>
              </a:rPr>
              <a:t>Customer Complaints</a:t>
            </a:r>
          </a:p>
          <a:p>
            <a:pPr marL="514350" indent="-514350">
              <a:buFont typeface="+mj-lt"/>
              <a:buAutoNum type="arabicPeriod"/>
            </a:pPr>
            <a:r>
              <a:rPr lang="en-US" b="1" dirty="0">
                <a:solidFill>
                  <a:srgbClr val="002060"/>
                </a:solidFill>
                <a:latin typeface="Adobe Garamond Pro" panose="02020502060506020403"/>
              </a:rPr>
              <a:t>Administrative Review</a:t>
            </a:r>
          </a:p>
          <a:p>
            <a:pPr marL="514350" indent="-514350">
              <a:buFont typeface="+mj-lt"/>
              <a:buAutoNum type="arabicPeriod"/>
            </a:pPr>
            <a:r>
              <a:rPr lang="en-US" b="1" dirty="0">
                <a:solidFill>
                  <a:srgbClr val="002060"/>
                </a:solidFill>
                <a:latin typeface="Adobe Garamond Pro" panose="02020502060506020403"/>
              </a:rPr>
              <a:t>Comptroller Investigations</a:t>
            </a:r>
          </a:p>
          <a:p>
            <a:pPr marL="514350" indent="-514350">
              <a:buFont typeface="+mj-lt"/>
              <a:buAutoNum type="arabicPeriod"/>
            </a:pPr>
            <a:endParaRPr lang="en-US" b="1" dirty="0">
              <a:solidFill>
                <a:srgbClr val="002060"/>
              </a:solidFill>
              <a:latin typeface="Adobe Garamond Pro" panose="02020502060506020403"/>
            </a:endParaRPr>
          </a:p>
          <a:p>
            <a:pPr marL="514350" indent="-514350">
              <a:buFont typeface="+mj-lt"/>
              <a:buAutoNum type="arabicPeriod"/>
            </a:pPr>
            <a:endParaRPr lang="en-US" b="1" dirty="0">
              <a:solidFill>
                <a:srgbClr val="002060"/>
              </a:solidFill>
              <a:latin typeface="Adobe Garamond Pro" panose="02020502060506020403"/>
            </a:endParaRPr>
          </a:p>
          <a:p>
            <a:pPr marL="514350" indent="-514350">
              <a:buFont typeface="+mj-lt"/>
              <a:buAutoNum type="arabicPeriod"/>
            </a:pPr>
            <a:endParaRPr lang="en-US" b="1" dirty="0">
              <a:solidFill>
                <a:srgbClr val="002060"/>
              </a:solidFill>
              <a:latin typeface="Adobe Garamond Pro" panose="02020502060506020403"/>
            </a:endParaRPr>
          </a:p>
          <a:p>
            <a:pPr marL="514350" indent="-514350">
              <a:buFont typeface="+mj-lt"/>
              <a:buAutoNum type="arabicPeriod"/>
            </a:pPr>
            <a:endParaRPr lang="en-US" b="1" dirty="0">
              <a:solidFill>
                <a:srgbClr val="002060"/>
              </a:solidFill>
              <a:latin typeface="Adobe Garamond Pro" panose="02020502060506020403"/>
            </a:endParaRPr>
          </a:p>
          <a:p>
            <a:endParaRPr lang="en-US" b="1" dirty="0">
              <a:solidFill>
                <a:srgbClr val="002060"/>
              </a:solidFill>
              <a:latin typeface="Adobe Garamond Pro" panose="02020502060506020403"/>
            </a:endParaRPr>
          </a:p>
        </p:txBody>
      </p:sp>
    </p:spTree>
    <p:extLst>
      <p:ext uri="{BB962C8B-B14F-4D97-AF65-F5344CB8AC3E}">
        <p14:creationId xmlns:p14="http://schemas.microsoft.com/office/powerpoint/2010/main" val="20595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08712-145B-28F9-4B5A-648DCCCFA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7E380-CB72-C6FA-7039-CF9F8CDACBB3}"/>
              </a:ext>
            </a:extLst>
          </p:cNvPr>
          <p:cNvSpPr>
            <a:spLocks noGrp="1"/>
          </p:cNvSpPr>
          <p:nvPr>
            <p:ph type="title"/>
          </p:nvPr>
        </p:nvSpPr>
        <p:spPr/>
        <p:txBody>
          <a:bodyPr/>
          <a:lstStyle/>
          <a:p>
            <a:pPr algn="ctr"/>
            <a:r>
              <a:rPr lang="en-US" b="1" dirty="0">
                <a:solidFill>
                  <a:srgbClr val="002060"/>
                </a:solidFill>
                <a:latin typeface="Adobe Garamond Pro"/>
              </a:rPr>
              <a:t>Comptroller Investigations 2</a:t>
            </a:r>
          </a:p>
        </p:txBody>
      </p:sp>
      <p:sp>
        <p:nvSpPr>
          <p:cNvPr id="3" name="Content Placeholder 2">
            <a:extLst>
              <a:ext uri="{FF2B5EF4-FFF2-40B4-BE49-F238E27FC236}">
                <a16:creationId xmlns:a16="http://schemas.microsoft.com/office/drawing/2014/main" id="{182B0604-EBE5-3518-34E1-A0BF2CAA933B}"/>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2011 Finding 2: District funds used for guided bus tour; spousal travel; lack of adequate documentation</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“that the district paid over $2,300 for a guided bus tour for 15 persons including district officials, their spouses, and other unidentified persons while attending a conference in California. The district’s travel policy strictly prohibits the payment of expenses for spousal travel.”</a:t>
            </a:r>
          </a:p>
        </p:txBody>
      </p:sp>
    </p:spTree>
    <p:extLst>
      <p:ext uri="{BB962C8B-B14F-4D97-AF65-F5344CB8AC3E}">
        <p14:creationId xmlns:p14="http://schemas.microsoft.com/office/powerpoint/2010/main" val="720990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AE20E-1587-F06D-81E5-B9E8641721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CBB8F-D439-F13C-B68D-24A9D298B2AB}"/>
              </a:ext>
            </a:extLst>
          </p:cNvPr>
          <p:cNvSpPr>
            <a:spLocks noGrp="1"/>
          </p:cNvSpPr>
          <p:nvPr>
            <p:ph type="title"/>
          </p:nvPr>
        </p:nvSpPr>
        <p:spPr/>
        <p:txBody>
          <a:bodyPr/>
          <a:lstStyle/>
          <a:p>
            <a:pPr algn="ctr"/>
            <a:r>
              <a:rPr lang="en-US" b="1" dirty="0">
                <a:solidFill>
                  <a:srgbClr val="002060"/>
                </a:solidFill>
                <a:latin typeface="Adobe Garamond Pro"/>
              </a:rPr>
              <a:t>Comptroller Investigations 2</a:t>
            </a:r>
          </a:p>
        </p:txBody>
      </p:sp>
      <p:sp>
        <p:nvSpPr>
          <p:cNvPr id="3" name="Content Placeholder 2">
            <a:extLst>
              <a:ext uri="{FF2B5EF4-FFF2-40B4-BE49-F238E27FC236}">
                <a16:creationId xmlns:a16="http://schemas.microsoft.com/office/drawing/2014/main" id="{F6E3360A-A9C3-6AA0-3E23-6E79059EE598}"/>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2011 Finding 3: Violation of district travel policy</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“district officials routinely violated the district travel policy. For instance, while attending a conference in California, district officials charged over $20,000 in expenses, many of which violated the district travel policy.”</a:t>
            </a:r>
          </a:p>
        </p:txBody>
      </p:sp>
    </p:spTree>
    <p:extLst>
      <p:ext uri="{BB962C8B-B14F-4D97-AF65-F5344CB8AC3E}">
        <p14:creationId xmlns:p14="http://schemas.microsoft.com/office/powerpoint/2010/main" val="2979248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09BB5-4A9C-CD33-A4E5-A61C7EC90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5C5A8-EE1E-7C50-4C9D-4C20867E6902}"/>
              </a:ext>
            </a:extLst>
          </p:cNvPr>
          <p:cNvSpPr>
            <a:spLocks noGrp="1"/>
          </p:cNvSpPr>
          <p:nvPr>
            <p:ph type="title"/>
          </p:nvPr>
        </p:nvSpPr>
        <p:spPr/>
        <p:txBody>
          <a:bodyPr/>
          <a:lstStyle/>
          <a:p>
            <a:pPr algn="ctr"/>
            <a:r>
              <a:rPr lang="en-US" b="1" dirty="0">
                <a:solidFill>
                  <a:srgbClr val="002060"/>
                </a:solidFill>
                <a:latin typeface="Adobe Garamond Pro"/>
              </a:rPr>
              <a:t>Comptroller Investigations 2</a:t>
            </a:r>
          </a:p>
        </p:txBody>
      </p:sp>
      <p:sp>
        <p:nvSpPr>
          <p:cNvPr id="3" name="Content Placeholder 2">
            <a:extLst>
              <a:ext uri="{FF2B5EF4-FFF2-40B4-BE49-F238E27FC236}">
                <a16:creationId xmlns:a16="http://schemas.microsoft.com/office/drawing/2014/main" id="{B9407CED-76C2-FF78-213C-5737EFB3B7A1}"/>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2011 Finding 3 continued: Violation of district travel policy</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“The cost of the conference was under the total budgeted amount as approved in budget documents… The travel policy referred to in the report was adopted in 1995 and has not been adjusted for inflation since that time. The utility is in the process of revising its travel policy, with regard to travel and meal expenses.”</a:t>
            </a:r>
          </a:p>
        </p:txBody>
      </p:sp>
    </p:spTree>
    <p:extLst>
      <p:ext uri="{BB962C8B-B14F-4D97-AF65-F5344CB8AC3E}">
        <p14:creationId xmlns:p14="http://schemas.microsoft.com/office/powerpoint/2010/main" val="3638413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FD437-B879-78CA-B239-31728CDB3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51B66-E48E-1476-BFFD-D1321A098910}"/>
              </a:ext>
            </a:extLst>
          </p:cNvPr>
          <p:cNvSpPr>
            <a:spLocks noGrp="1"/>
          </p:cNvSpPr>
          <p:nvPr>
            <p:ph type="title"/>
          </p:nvPr>
        </p:nvSpPr>
        <p:spPr/>
        <p:txBody>
          <a:bodyPr/>
          <a:lstStyle/>
          <a:p>
            <a:pPr algn="ctr"/>
            <a:r>
              <a:rPr lang="en-US" b="1" dirty="0">
                <a:solidFill>
                  <a:srgbClr val="002060"/>
                </a:solidFill>
                <a:latin typeface="Adobe Garamond Pro"/>
              </a:rPr>
              <a:t>Comptroller Investigations 3</a:t>
            </a:r>
          </a:p>
        </p:txBody>
      </p:sp>
      <p:sp>
        <p:nvSpPr>
          <p:cNvPr id="3" name="Content Placeholder 2">
            <a:extLst>
              <a:ext uri="{FF2B5EF4-FFF2-40B4-BE49-F238E27FC236}">
                <a16:creationId xmlns:a16="http://schemas.microsoft.com/office/drawing/2014/main" id="{441DA38E-7B39-138D-740A-9BE0E93327DD}"/>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2025 Finding 1: [Manager] Misappropriations</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“Former [manager] misappropriated district funds totaling at least $158,760 through a kickback scheme”</a:t>
            </a:r>
          </a:p>
          <a:p>
            <a:pPr marL="0" indent="0" algn="just">
              <a:buNone/>
            </a:pPr>
            <a:endParaRPr lang="en-US" b="1" dirty="0">
              <a:solidFill>
                <a:srgbClr val="002060"/>
              </a:solidFill>
              <a:latin typeface="Adobe Garamond Pro" panose="02020502060506020403"/>
            </a:endParaRPr>
          </a:p>
          <a:p>
            <a:pPr marL="0" indent="0" algn="just">
              <a:buNone/>
            </a:pPr>
            <a:r>
              <a:rPr lang="en-US" b="1" i="0" dirty="0">
                <a:solidFill>
                  <a:srgbClr val="002060"/>
                </a:solidFill>
                <a:effectLst/>
                <a:latin typeface="Adobe Garamond Pro" panose="02020502060506020403"/>
              </a:rPr>
              <a:t>“Former [manager] misappropriated district funds totaling at least $18,581.27 for work on personal property”</a:t>
            </a:r>
          </a:p>
        </p:txBody>
      </p:sp>
    </p:spTree>
    <p:extLst>
      <p:ext uri="{BB962C8B-B14F-4D97-AF65-F5344CB8AC3E}">
        <p14:creationId xmlns:p14="http://schemas.microsoft.com/office/powerpoint/2010/main" val="213381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0D9C-53BB-9CCB-FF34-823039EEE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65E70-09B9-8B3D-497F-532AFFFC0DA3}"/>
              </a:ext>
            </a:extLst>
          </p:cNvPr>
          <p:cNvSpPr>
            <a:spLocks noGrp="1"/>
          </p:cNvSpPr>
          <p:nvPr>
            <p:ph type="title"/>
          </p:nvPr>
        </p:nvSpPr>
        <p:spPr/>
        <p:txBody>
          <a:bodyPr/>
          <a:lstStyle/>
          <a:p>
            <a:pPr algn="ctr"/>
            <a:r>
              <a:rPr lang="en-US" b="1" dirty="0">
                <a:solidFill>
                  <a:srgbClr val="002060"/>
                </a:solidFill>
                <a:latin typeface="Adobe Garamond Pro"/>
              </a:rPr>
              <a:t>Comptroller Investigations 3</a:t>
            </a:r>
          </a:p>
        </p:txBody>
      </p:sp>
      <p:sp>
        <p:nvSpPr>
          <p:cNvPr id="3" name="Content Placeholder 2">
            <a:extLst>
              <a:ext uri="{FF2B5EF4-FFF2-40B4-BE49-F238E27FC236}">
                <a16:creationId xmlns:a16="http://schemas.microsoft.com/office/drawing/2014/main" id="{C621E1D8-513D-F720-B6EA-FCC858F3C36D}"/>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2025 Finding 1: [Manager] Misappropriations</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“Former [manager] $4,241.56 for equipment used on his personal property”</a:t>
            </a:r>
          </a:p>
          <a:p>
            <a:pPr marL="0" indent="0" algn="just">
              <a:buNone/>
            </a:pPr>
            <a:endParaRPr lang="en-US" b="1" dirty="0">
              <a:solidFill>
                <a:srgbClr val="002060"/>
              </a:solidFill>
              <a:latin typeface="Adobe Garamond Pro" panose="02020502060506020403"/>
            </a:endParaRPr>
          </a:p>
        </p:txBody>
      </p:sp>
    </p:spTree>
    <p:extLst>
      <p:ext uri="{BB962C8B-B14F-4D97-AF65-F5344CB8AC3E}">
        <p14:creationId xmlns:p14="http://schemas.microsoft.com/office/powerpoint/2010/main" val="888738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16594-429B-CE8A-EEB1-505EBA747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043D6-30DC-AF36-CF26-475CD51E1ED0}"/>
              </a:ext>
            </a:extLst>
          </p:cNvPr>
          <p:cNvSpPr>
            <a:spLocks noGrp="1"/>
          </p:cNvSpPr>
          <p:nvPr>
            <p:ph type="title"/>
          </p:nvPr>
        </p:nvSpPr>
        <p:spPr/>
        <p:txBody>
          <a:bodyPr/>
          <a:lstStyle/>
          <a:p>
            <a:pPr algn="ctr"/>
            <a:r>
              <a:rPr lang="en-US" b="1" dirty="0">
                <a:solidFill>
                  <a:srgbClr val="002060"/>
                </a:solidFill>
                <a:latin typeface="Adobe Garamond Pro"/>
              </a:rPr>
              <a:t>Comptroller Investigations 3</a:t>
            </a:r>
          </a:p>
        </p:txBody>
      </p:sp>
      <p:sp>
        <p:nvSpPr>
          <p:cNvPr id="3" name="Content Placeholder 2">
            <a:extLst>
              <a:ext uri="{FF2B5EF4-FFF2-40B4-BE49-F238E27FC236}">
                <a16:creationId xmlns:a16="http://schemas.microsoft.com/office/drawing/2014/main" id="{73872E4E-8F6F-B969-B575-1AF17904DCF7}"/>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2025 Finding 2: Falsifying Documentation</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“Former [manager] instructed a district employee to list a false purchaser on customer documentation to disguise that he purchased patio furniture at cost to settle gambling debts”</a:t>
            </a:r>
          </a:p>
          <a:p>
            <a:pPr marL="0" indent="0" algn="just">
              <a:buNone/>
            </a:pPr>
            <a:endParaRPr lang="en-US" b="1" dirty="0">
              <a:solidFill>
                <a:srgbClr val="002060"/>
              </a:solidFill>
              <a:latin typeface="Adobe Garamond Pro" panose="02020502060506020403"/>
            </a:endParaRPr>
          </a:p>
        </p:txBody>
      </p:sp>
    </p:spTree>
    <p:extLst>
      <p:ext uri="{BB962C8B-B14F-4D97-AF65-F5344CB8AC3E}">
        <p14:creationId xmlns:p14="http://schemas.microsoft.com/office/powerpoint/2010/main" val="164798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951AE-EFB2-6EBD-5059-75AFE9EAB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DC1C5-50EB-5ED1-3CF8-85A53A32B8B4}"/>
              </a:ext>
            </a:extLst>
          </p:cNvPr>
          <p:cNvSpPr>
            <a:spLocks noGrp="1"/>
          </p:cNvSpPr>
          <p:nvPr>
            <p:ph type="title"/>
          </p:nvPr>
        </p:nvSpPr>
        <p:spPr/>
        <p:txBody>
          <a:bodyPr/>
          <a:lstStyle/>
          <a:p>
            <a:pPr algn="ctr"/>
            <a:r>
              <a:rPr lang="en-US" b="1" dirty="0">
                <a:solidFill>
                  <a:srgbClr val="002060"/>
                </a:solidFill>
                <a:latin typeface="Adobe Garamond Pro"/>
              </a:rPr>
              <a:t>Comptroller Investigations 3</a:t>
            </a:r>
          </a:p>
        </p:txBody>
      </p:sp>
      <p:sp>
        <p:nvSpPr>
          <p:cNvPr id="3" name="Content Placeholder 2">
            <a:extLst>
              <a:ext uri="{FF2B5EF4-FFF2-40B4-BE49-F238E27FC236}">
                <a16:creationId xmlns:a16="http://schemas.microsoft.com/office/drawing/2014/main" id="{E8AF89B1-FD2A-FDFB-CA65-E87E239BBDE5}"/>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2025 Finding 3: Former [manager] authorized questionable payments of district funds totaling at least $778,404.65 related to the electrical company that made kickback payments</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“District employees told investigators that [the manager] instructed the employees to use one specific electrical company (as referenced in Finding 1) for most electrical work performed without seeking bids.”</a:t>
            </a:r>
          </a:p>
          <a:p>
            <a:pPr marL="0" indent="0" algn="just">
              <a:buNone/>
            </a:pPr>
            <a:endParaRPr lang="en-US" b="1" dirty="0">
              <a:solidFill>
                <a:srgbClr val="002060"/>
              </a:solidFill>
              <a:latin typeface="Adobe Garamond Pro" panose="02020502060506020403"/>
            </a:endParaRPr>
          </a:p>
        </p:txBody>
      </p:sp>
    </p:spTree>
    <p:extLst>
      <p:ext uri="{BB962C8B-B14F-4D97-AF65-F5344CB8AC3E}">
        <p14:creationId xmlns:p14="http://schemas.microsoft.com/office/powerpoint/2010/main" val="19351266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A3AA7-476B-8CF5-527A-D0ECD97CB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96FC55-37F5-81CB-A642-209EB9A71169}"/>
              </a:ext>
            </a:extLst>
          </p:cNvPr>
          <p:cNvSpPr>
            <a:spLocks noGrp="1"/>
          </p:cNvSpPr>
          <p:nvPr>
            <p:ph type="title"/>
          </p:nvPr>
        </p:nvSpPr>
        <p:spPr/>
        <p:txBody>
          <a:bodyPr/>
          <a:lstStyle/>
          <a:p>
            <a:pPr algn="ctr"/>
            <a:r>
              <a:rPr lang="en-US" b="1" dirty="0">
                <a:solidFill>
                  <a:srgbClr val="002060"/>
                </a:solidFill>
                <a:latin typeface="Adobe Garamond Pro"/>
              </a:rPr>
              <a:t>Comptroller Investigations 3</a:t>
            </a:r>
          </a:p>
        </p:txBody>
      </p:sp>
      <p:sp>
        <p:nvSpPr>
          <p:cNvPr id="3" name="Content Placeholder 2">
            <a:extLst>
              <a:ext uri="{FF2B5EF4-FFF2-40B4-BE49-F238E27FC236}">
                <a16:creationId xmlns:a16="http://schemas.microsoft.com/office/drawing/2014/main" id="{A5245083-7FA0-0EA9-C8CA-6711BE32C4E6}"/>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2025 Finding 3: Former [manager] authorized questionable payments of district funds totaling at least $778,404.65 related to the electrical company that made kickback payments</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“Additionally, investigators questioned payments to the electrical company that lacked adequate supporting documentation. 54 of 55 invoices submitted by the electrical company for payment did not include adequate supporting documentation”</a:t>
            </a:r>
          </a:p>
          <a:p>
            <a:pPr marL="0" indent="0" algn="just">
              <a:buNone/>
            </a:pPr>
            <a:endParaRPr lang="en-US" b="1" dirty="0">
              <a:solidFill>
                <a:srgbClr val="002060"/>
              </a:solidFill>
              <a:latin typeface="Adobe Garamond Pro" panose="02020502060506020403"/>
            </a:endParaRPr>
          </a:p>
        </p:txBody>
      </p:sp>
    </p:spTree>
    <p:extLst>
      <p:ext uri="{BB962C8B-B14F-4D97-AF65-F5344CB8AC3E}">
        <p14:creationId xmlns:p14="http://schemas.microsoft.com/office/powerpoint/2010/main" val="3099061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A2CC6-6EBF-0316-90D9-DF2F718923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DC270-B599-4EB0-8058-E7CAEE5910F1}"/>
              </a:ext>
            </a:extLst>
          </p:cNvPr>
          <p:cNvSpPr>
            <a:spLocks noGrp="1"/>
          </p:cNvSpPr>
          <p:nvPr>
            <p:ph type="title"/>
          </p:nvPr>
        </p:nvSpPr>
        <p:spPr/>
        <p:txBody>
          <a:bodyPr/>
          <a:lstStyle/>
          <a:p>
            <a:pPr algn="ctr"/>
            <a:r>
              <a:rPr lang="en-US" b="1" dirty="0">
                <a:solidFill>
                  <a:srgbClr val="002060"/>
                </a:solidFill>
                <a:latin typeface="Adobe Garamond Pro"/>
              </a:rPr>
              <a:t>Comptroller Investigations 3</a:t>
            </a:r>
          </a:p>
        </p:txBody>
      </p:sp>
      <p:sp>
        <p:nvSpPr>
          <p:cNvPr id="3" name="Content Placeholder 2">
            <a:extLst>
              <a:ext uri="{FF2B5EF4-FFF2-40B4-BE49-F238E27FC236}">
                <a16:creationId xmlns:a16="http://schemas.microsoft.com/office/drawing/2014/main" id="{BC6CC658-B055-E7FC-0CC0-2C6166496D7F}"/>
              </a:ext>
            </a:extLst>
          </p:cNvPr>
          <p:cNvSpPr>
            <a:spLocks noGrp="1"/>
          </p:cNvSpPr>
          <p:nvPr>
            <p:ph idx="1"/>
          </p:nvPr>
        </p:nvSpPr>
        <p:spPr>
          <a:xfrm>
            <a:off x="838200" y="1386713"/>
            <a:ext cx="10515600" cy="4351338"/>
          </a:xfrm>
        </p:spPr>
        <p:txBody>
          <a:bodyPr>
            <a:normAutofit/>
          </a:bodyPr>
          <a:lstStyle/>
          <a:p>
            <a:pPr marL="0" indent="0" algn="just">
              <a:buNone/>
            </a:pPr>
            <a:r>
              <a:rPr lang="en-US" sz="2400" b="1" dirty="0">
                <a:solidFill>
                  <a:srgbClr val="002060"/>
                </a:solidFill>
                <a:latin typeface="Adobe Garamond Pro" panose="02020502060506020403"/>
              </a:rPr>
              <a:t>2025 Finding 4: Former district president Matthew Ballard authorized questionable payments of district funds totaling at least $118,000 to a consulting firm</a:t>
            </a:r>
            <a:endParaRPr lang="en-US" sz="2400"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“Additionally, an employee of the consulting firm told investigators that the district reimbursed the firm for the purchase of alcohol for events attended by district employees. Regarding the consumption of alcohol during work-related travel, the district’s Employee Handbook states, “Alcoholic beverages are the responsibility of the employee and will not be reimbursed.” The employee of the consulting firm told investigators that Ballard directed the firm to disguise the cost of alcohol in their invoices.”</a:t>
            </a:r>
            <a:endParaRPr lang="en-US" b="1" dirty="0">
              <a:solidFill>
                <a:srgbClr val="002060"/>
              </a:solidFill>
              <a:latin typeface="Adobe Garamond Pro" panose="02020502060506020403"/>
            </a:endParaRPr>
          </a:p>
        </p:txBody>
      </p:sp>
    </p:spTree>
    <p:extLst>
      <p:ext uri="{BB962C8B-B14F-4D97-AF65-F5344CB8AC3E}">
        <p14:creationId xmlns:p14="http://schemas.microsoft.com/office/powerpoint/2010/main" val="191687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97701-FA6F-C15C-AC5F-242754BAF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DB2A2-C18E-9FB0-36A0-AA88DB6B78D4}"/>
              </a:ext>
            </a:extLst>
          </p:cNvPr>
          <p:cNvSpPr>
            <a:spLocks noGrp="1"/>
          </p:cNvSpPr>
          <p:nvPr>
            <p:ph type="title"/>
          </p:nvPr>
        </p:nvSpPr>
        <p:spPr/>
        <p:txBody>
          <a:bodyPr/>
          <a:lstStyle/>
          <a:p>
            <a:pPr algn="ctr"/>
            <a:r>
              <a:rPr lang="en-US" b="1" dirty="0">
                <a:solidFill>
                  <a:srgbClr val="002060"/>
                </a:solidFill>
                <a:latin typeface="Adobe Garamond Pro"/>
              </a:rPr>
              <a:t>Comptroller Investigations 3</a:t>
            </a:r>
          </a:p>
        </p:txBody>
      </p:sp>
      <p:sp>
        <p:nvSpPr>
          <p:cNvPr id="3" name="Content Placeholder 2">
            <a:extLst>
              <a:ext uri="{FF2B5EF4-FFF2-40B4-BE49-F238E27FC236}">
                <a16:creationId xmlns:a16="http://schemas.microsoft.com/office/drawing/2014/main" id="{2E7BD674-14F4-191C-0DBC-0561C3C852EE}"/>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2008: District Employees performed work for the Manager’s Benefit</a:t>
            </a:r>
          </a:p>
          <a:p>
            <a:pPr marL="0" indent="0" algn="just">
              <a:buNone/>
            </a:pPr>
            <a:endParaRPr lang="en-US" sz="2400" b="1" i="0" dirty="0">
              <a:solidFill>
                <a:srgbClr val="002060"/>
              </a:solidFill>
              <a:effectLst/>
              <a:latin typeface="Adobe Garamond Pro" panose="02020502060506020403"/>
            </a:endParaRPr>
          </a:p>
          <a:p>
            <a:pPr marL="0" indent="0" algn="just">
              <a:buNone/>
            </a:pPr>
            <a:r>
              <a:rPr lang="en-US" b="1" i="0" dirty="0">
                <a:solidFill>
                  <a:srgbClr val="002060"/>
                </a:solidFill>
                <a:effectLst/>
                <a:latin typeface="Adobe Garamond Pro" panose="02020502060506020403"/>
              </a:rPr>
              <a:t>“that the district paid over $2,300 for a guided bus tour for 15 persons including district officials, their spouses, and other unidentified persons while attending a conference in California. The district’s travel policy strictly prohibits the payment of expenses for spousal travel.”</a:t>
            </a:r>
          </a:p>
        </p:txBody>
      </p:sp>
    </p:spTree>
    <p:extLst>
      <p:ext uri="{BB962C8B-B14F-4D97-AF65-F5344CB8AC3E}">
        <p14:creationId xmlns:p14="http://schemas.microsoft.com/office/powerpoint/2010/main" val="263596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8D56-2BC0-49AF-A97E-00B12020F869}"/>
              </a:ext>
            </a:extLst>
          </p:cNvPr>
          <p:cNvSpPr>
            <a:spLocks noGrp="1"/>
          </p:cNvSpPr>
          <p:nvPr>
            <p:ph type="title"/>
          </p:nvPr>
        </p:nvSpPr>
        <p:spPr/>
        <p:txBody>
          <a:bodyPr/>
          <a:lstStyle/>
          <a:p>
            <a:pPr algn="ctr"/>
            <a:r>
              <a:rPr lang="en-US" b="1" dirty="0">
                <a:solidFill>
                  <a:srgbClr val="002060"/>
                </a:solidFill>
                <a:latin typeface="Adobe Garamond Pro"/>
              </a:rPr>
              <a:t>Tennessee Board of Utility Regulation</a:t>
            </a:r>
          </a:p>
        </p:txBody>
      </p:sp>
      <p:sp>
        <p:nvSpPr>
          <p:cNvPr id="3" name="Content Placeholder 2">
            <a:extLst>
              <a:ext uri="{FF2B5EF4-FFF2-40B4-BE49-F238E27FC236}">
                <a16:creationId xmlns:a16="http://schemas.microsoft.com/office/drawing/2014/main" id="{918F677C-1323-406B-8366-F1031F5FA020}"/>
              </a:ext>
            </a:extLst>
          </p:cNvPr>
          <p:cNvSpPr>
            <a:spLocks noGrp="1"/>
          </p:cNvSpPr>
          <p:nvPr>
            <p:ph idx="1"/>
          </p:nvPr>
        </p:nvSpPr>
        <p:spPr/>
        <p:txBody>
          <a:bodyPr/>
          <a:lstStyle/>
          <a:p>
            <a:pPr marL="0" indent="0" algn="l">
              <a:buNone/>
            </a:pPr>
            <a:r>
              <a:rPr lang="en-US" b="1" i="0">
                <a:solidFill>
                  <a:srgbClr val="002060"/>
                </a:solidFill>
                <a:effectLst/>
                <a:latin typeface="Adobe Garamond Pro"/>
              </a:rPr>
              <a:t>2023 Tennessee Combined the: </a:t>
            </a:r>
            <a:endParaRPr lang="en-US" b="1" i="0" dirty="0">
              <a:solidFill>
                <a:srgbClr val="002060"/>
              </a:solidFill>
              <a:effectLst/>
              <a:latin typeface="Adobe Garamond Pro"/>
            </a:endParaRPr>
          </a:p>
          <a:p>
            <a:pPr marL="0" indent="0" algn="l">
              <a:buNone/>
            </a:pPr>
            <a:r>
              <a:rPr lang="en-US" b="1" i="0" dirty="0">
                <a:solidFill>
                  <a:srgbClr val="002060"/>
                </a:solidFill>
                <a:effectLst/>
                <a:latin typeface="Adobe Garamond Pro"/>
              </a:rPr>
              <a:t>Water and Wastewater Financing Board</a:t>
            </a:r>
          </a:p>
          <a:p>
            <a:pPr marL="0" indent="0" algn="l">
              <a:buNone/>
            </a:pPr>
            <a:r>
              <a:rPr lang="en-US" b="1" dirty="0">
                <a:solidFill>
                  <a:srgbClr val="002060"/>
                </a:solidFill>
                <a:latin typeface="Adobe Garamond Pro"/>
              </a:rPr>
              <a:t>	Roughly 280 Utilities</a:t>
            </a:r>
          </a:p>
          <a:p>
            <a:pPr marL="0" indent="0" algn="l">
              <a:buNone/>
            </a:pPr>
            <a:r>
              <a:rPr lang="en-US" b="1" dirty="0">
                <a:solidFill>
                  <a:srgbClr val="002060"/>
                </a:solidFill>
                <a:latin typeface="Adobe Garamond Pro"/>
              </a:rPr>
              <a:t>	Municipal, County, Authority Systems</a:t>
            </a:r>
          </a:p>
          <a:p>
            <a:pPr marL="0" indent="0" algn="l">
              <a:buNone/>
            </a:pPr>
            <a:r>
              <a:rPr lang="en-US" b="1" dirty="0">
                <a:solidFill>
                  <a:srgbClr val="002060"/>
                </a:solidFill>
                <a:latin typeface="Adobe Garamond Pro"/>
              </a:rPr>
              <a:t>Utility Management Review Board</a:t>
            </a:r>
          </a:p>
          <a:p>
            <a:pPr marL="0" indent="0" algn="l">
              <a:buNone/>
            </a:pPr>
            <a:r>
              <a:rPr lang="en-US" b="1" dirty="0">
                <a:solidFill>
                  <a:srgbClr val="002060"/>
                </a:solidFill>
                <a:latin typeface="Adobe Garamond Pro"/>
              </a:rPr>
              <a:t>	Roughly 170 Utility Districts</a:t>
            </a:r>
          </a:p>
        </p:txBody>
      </p:sp>
    </p:spTree>
    <p:extLst>
      <p:ext uri="{BB962C8B-B14F-4D97-AF65-F5344CB8AC3E}">
        <p14:creationId xmlns:p14="http://schemas.microsoft.com/office/powerpoint/2010/main" val="154798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768DA-65F1-275D-C266-A7144699B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1B981-BD78-C2F3-1DA6-EB36185AA148}"/>
              </a:ext>
            </a:extLst>
          </p:cNvPr>
          <p:cNvSpPr>
            <a:spLocks noGrp="1"/>
          </p:cNvSpPr>
          <p:nvPr>
            <p:ph type="title"/>
          </p:nvPr>
        </p:nvSpPr>
        <p:spPr/>
        <p:txBody>
          <a:bodyPr/>
          <a:lstStyle/>
          <a:p>
            <a:pPr algn="ctr"/>
            <a:r>
              <a:rPr lang="en-US" b="1" dirty="0">
                <a:solidFill>
                  <a:srgbClr val="002060"/>
                </a:solidFill>
                <a:latin typeface="Adobe Garamond Pro"/>
              </a:rPr>
              <a:t>Comptroller Investigations 3</a:t>
            </a:r>
          </a:p>
        </p:txBody>
      </p:sp>
      <p:sp>
        <p:nvSpPr>
          <p:cNvPr id="3" name="Content Placeholder 2">
            <a:extLst>
              <a:ext uri="{FF2B5EF4-FFF2-40B4-BE49-F238E27FC236}">
                <a16:creationId xmlns:a16="http://schemas.microsoft.com/office/drawing/2014/main" id="{E8FC1F4A-FC1F-C9A2-CFBC-4B7927081FBF}"/>
              </a:ext>
            </a:extLst>
          </p:cNvPr>
          <p:cNvSpPr>
            <a:spLocks noGrp="1"/>
          </p:cNvSpPr>
          <p:nvPr>
            <p:ph idx="1"/>
          </p:nvPr>
        </p:nvSpPr>
        <p:spPr/>
        <p:txBody>
          <a:bodyPr>
            <a:normAutofit/>
          </a:bodyPr>
          <a:lstStyle/>
          <a:p>
            <a:pPr marL="0" indent="0" algn="just">
              <a:buNone/>
            </a:pPr>
            <a:r>
              <a:rPr lang="en-US" sz="2400" b="1" dirty="0">
                <a:solidFill>
                  <a:srgbClr val="002060"/>
                </a:solidFill>
                <a:latin typeface="Adobe Garamond Pro" panose="02020502060506020403"/>
              </a:rPr>
              <a:t>Deficiencies: </a:t>
            </a:r>
          </a:p>
          <a:p>
            <a:pPr marL="0" indent="0" algn="just">
              <a:buNone/>
            </a:pPr>
            <a:r>
              <a:rPr lang="en-US" sz="2400" b="1" dirty="0">
                <a:solidFill>
                  <a:srgbClr val="002060"/>
                </a:solidFill>
                <a:latin typeface="Adobe Garamond Pro" panose="02020502060506020403"/>
              </a:rPr>
              <a:t>“The district’s board failed to provide adequate oversight of district projects, management decisions, and financial operations of the district”</a:t>
            </a:r>
          </a:p>
          <a:p>
            <a:pPr marL="0" indent="0" algn="just">
              <a:buNone/>
            </a:pPr>
            <a:r>
              <a:rPr lang="en-US" sz="2400" b="1" i="0" dirty="0">
                <a:solidFill>
                  <a:srgbClr val="002060"/>
                </a:solidFill>
                <a:effectLst/>
                <a:latin typeface="Adobe Garamond Pro" panose="02020502060506020403"/>
              </a:rPr>
              <a:t>“The district’s upper management structure disincentivized reporting questionable activity to the board”</a:t>
            </a:r>
          </a:p>
          <a:p>
            <a:pPr marL="0" indent="0" algn="just">
              <a:buNone/>
            </a:pPr>
            <a:r>
              <a:rPr lang="en-US" sz="2400" b="1" dirty="0">
                <a:solidFill>
                  <a:srgbClr val="002060"/>
                </a:solidFill>
                <a:latin typeface="Adobe Garamond Pro" panose="02020502060506020403"/>
              </a:rPr>
              <a:t>“The district’s vice president of finance routinely approved questionable expenses and did not report concerns to the district board”</a:t>
            </a:r>
          </a:p>
          <a:p>
            <a:pPr marL="0" indent="0" algn="just">
              <a:buNone/>
            </a:pPr>
            <a:r>
              <a:rPr lang="en-US" sz="2400" b="1" i="0" dirty="0">
                <a:solidFill>
                  <a:srgbClr val="002060"/>
                </a:solidFill>
                <a:effectLst/>
                <a:latin typeface="Adobe Garamond Pro" panose="02020502060506020403"/>
              </a:rPr>
              <a:t>“The district’s travel budget grew over 400% in ten years and includes questionable expenditures of district funds”</a:t>
            </a: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11902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8D56-2BC0-49AF-A97E-00B12020F869}"/>
              </a:ext>
            </a:extLst>
          </p:cNvPr>
          <p:cNvSpPr>
            <a:spLocks noGrp="1"/>
          </p:cNvSpPr>
          <p:nvPr>
            <p:ph type="title"/>
          </p:nvPr>
        </p:nvSpPr>
        <p:spPr/>
        <p:txBody>
          <a:bodyPr/>
          <a:lstStyle/>
          <a:p>
            <a:pPr algn="ctr"/>
            <a:r>
              <a:rPr lang="en-US" b="1" dirty="0">
                <a:solidFill>
                  <a:srgbClr val="002060"/>
                </a:solidFill>
                <a:latin typeface="Adobe Garamond Pro"/>
              </a:rPr>
              <a:t>Who makes up the Board?</a:t>
            </a:r>
          </a:p>
        </p:txBody>
      </p:sp>
      <p:sp>
        <p:nvSpPr>
          <p:cNvPr id="3" name="Content Placeholder 2">
            <a:extLst>
              <a:ext uri="{FF2B5EF4-FFF2-40B4-BE49-F238E27FC236}">
                <a16:creationId xmlns:a16="http://schemas.microsoft.com/office/drawing/2014/main" id="{918F677C-1323-406B-8366-F1031F5FA020}"/>
              </a:ext>
            </a:extLst>
          </p:cNvPr>
          <p:cNvSpPr>
            <a:spLocks noGrp="1"/>
          </p:cNvSpPr>
          <p:nvPr>
            <p:ph idx="1"/>
          </p:nvPr>
        </p:nvSpPr>
        <p:spPr/>
        <p:txBody>
          <a:bodyPr/>
          <a:lstStyle/>
          <a:p>
            <a:pPr marL="0" indent="0" algn="l">
              <a:buNone/>
            </a:pPr>
            <a:r>
              <a:rPr lang="en-US" b="1" i="0" dirty="0">
                <a:solidFill>
                  <a:srgbClr val="002060"/>
                </a:solidFill>
                <a:effectLst/>
                <a:latin typeface="Adobe Garamond Pro"/>
              </a:rPr>
              <a:t>Greg Moody, Chair- Comptroller </a:t>
            </a:r>
            <a:r>
              <a:rPr lang="en-US" b="1" dirty="0">
                <a:solidFill>
                  <a:srgbClr val="002060"/>
                </a:solidFill>
                <a:latin typeface="Adobe Garamond Pro"/>
              </a:rPr>
              <a:t>or Comptroller Designee</a:t>
            </a:r>
          </a:p>
          <a:p>
            <a:pPr marL="0" indent="0" algn="l">
              <a:buNone/>
            </a:pPr>
            <a:r>
              <a:rPr lang="en-US" b="1" dirty="0">
                <a:solidFill>
                  <a:srgbClr val="002060"/>
                </a:solidFill>
                <a:latin typeface="Adobe Garamond Pro"/>
              </a:rPr>
              <a:t>Tom Moss, Vice-Chair- TDEC Commissioner or Designee</a:t>
            </a:r>
          </a:p>
          <a:p>
            <a:pPr marL="0" indent="0" algn="l">
              <a:buNone/>
            </a:pPr>
            <a:r>
              <a:rPr lang="en-US" b="1" dirty="0">
                <a:solidFill>
                  <a:srgbClr val="002060"/>
                </a:solidFill>
                <a:latin typeface="Adobe Garamond Pro"/>
              </a:rPr>
              <a:t>Edwin Carter, Comptroller Appointee</a:t>
            </a:r>
          </a:p>
          <a:p>
            <a:pPr marL="0" indent="0" algn="l">
              <a:buNone/>
            </a:pPr>
            <a:r>
              <a:rPr lang="en-US" b="1" dirty="0">
                <a:solidFill>
                  <a:srgbClr val="002060"/>
                </a:solidFill>
                <a:latin typeface="Adobe Garamond Pro"/>
              </a:rPr>
              <a:t>Steve Stone, Middle TN Natural Gas UD, House Speaker Appointee</a:t>
            </a:r>
          </a:p>
          <a:p>
            <a:pPr marL="0" indent="0" algn="l">
              <a:buNone/>
            </a:pPr>
            <a:r>
              <a:rPr lang="en-US" b="1" dirty="0">
                <a:solidFill>
                  <a:srgbClr val="002060"/>
                </a:solidFill>
                <a:latin typeface="Adobe Garamond Pro"/>
              </a:rPr>
              <a:t>David </a:t>
            </a:r>
            <a:r>
              <a:rPr lang="en-US" b="1" dirty="0" err="1">
                <a:solidFill>
                  <a:srgbClr val="002060"/>
                </a:solidFill>
                <a:latin typeface="Adobe Garamond Pro"/>
              </a:rPr>
              <a:t>Purkey</a:t>
            </a:r>
            <a:r>
              <a:rPr lang="en-US" b="1" dirty="0">
                <a:solidFill>
                  <a:srgbClr val="002060"/>
                </a:solidFill>
                <a:latin typeface="Adobe Garamond Pro"/>
              </a:rPr>
              <a:t>, Morristown Utility System, Senate Speaker Appointee</a:t>
            </a:r>
          </a:p>
          <a:p>
            <a:pPr marL="0" indent="0" algn="l">
              <a:buNone/>
            </a:pPr>
            <a:r>
              <a:rPr lang="en-US" b="1" dirty="0">
                <a:solidFill>
                  <a:srgbClr val="002060"/>
                </a:solidFill>
                <a:latin typeface="Adobe Garamond Pro"/>
              </a:rPr>
              <a:t>6 Governor Appointees</a:t>
            </a:r>
          </a:p>
        </p:txBody>
      </p:sp>
    </p:spTree>
    <p:extLst>
      <p:ext uri="{BB962C8B-B14F-4D97-AF65-F5344CB8AC3E}">
        <p14:creationId xmlns:p14="http://schemas.microsoft.com/office/powerpoint/2010/main" val="237233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8D56-2BC0-49AF-A97E-00B12020F869}"/>
              </a:ext>
            </a:extLst>
          </p:cNvPr>
          <p:cNvSpPr>
            <a:spLocks noGrp="1"/>
          </p:cNvSpPr>
          <p:nvPr>
            <p:ph type="title"/>
          </p:nvPr>
        </p:nvSpPr>
        <p:spPr/>
        <p:txBody>
          <a:bodyPr/>
          <a:lstStyle/>
          <a:p>
            <a:pPr algn="ctr"/>
            <a:r>
              <a:rPr lang="en-US" b="1" dirty="0">
                <a:solidFill>
                  <a:srgbClr val="002060"/>
                </a:solidFill>
                <a:latin typeface="Adobe Garamond Pro"/>
              </a:rPr>
              <a:t>Who makes up the Board?</a:t>
            </a:r>
          </a:p>
        </p:txBody>
      </p:sp>
      <p:sp>
        <p:nvSpPr>
          <p:cNvPr id="3" name="Content Placeholder 2">
            <a:extLst>
              <a:ext uri="{FF2B5EF4-FFF2-40B4-BE49-F238E27FC236}">
                <a16:creationId xmlns:a16="http://schemas.microsoft.com/office/drawing/2014/main" id="{918F677C-1323-406B-8366-F1031F5FA020}"/>
              </a:ext>
            </a:extLst>
          </p:cNvPr>
          <p:cNvSpPr>
            <a:spLocks noGrp="1"/>
          </p:cNvSpPr>
          <p:nvPr>
            <p:ph idx="1"/>
          </p:nvPr>
        </p:nvSpPr>
        <p:spPr/>
        <p:txBody>
          <a:bodyPr>
            <a:normAutofit/>
          </a:bodyPr>
          <a:lstStyle/>
          <a:p>
            <a:pPr marL="0" indent="0" algn="l">
              <a:buNone/>
            </a:pPr>
            <a:r>
              <a:rPr lang="en-US" b="1" dirty="0">
                <a:solidFill>
                  <a:srgbClr val="002060"/>
                </a:solidFill>
                <a:latin typeface="Adobe Garamond Pro"/>
              </a:rPr>
              <a:t>Governor Appointees</a:t>
            </a:r>
          </a:p>
          <a:p>
            <a:pPr marL="0" indent="0" algn="l">
              <a:buNone/>
            </a:pPr>
            <a:r>
              <a:rPr lang="en-US" b="1" dirty="0">
                <a:solidFill>
                  <a:srgbClr val="002060"/>
                </a:solidFill>
                <a:latin typeface="Adobe Garamond Pro"/>
              </a:rPr>
              <a:t>	Candace Vannasdale, Harriman Utility Board</a:t>
            </a:r>
          </a:p>
          <a:p>
            <a:pPr marL="0" indent="0" algn="l">
              <a:buNone/>
            </a:pPr>
            <a:r>
              <a:rPr lang="en-US" b="1" dirty="0">
                <a:solidFill>
                  <a:srgbClr val="002060"/>
                </a:solidFill>
                <a:latin typeface="Adobe Garamond Pro"/>
              </a:rPr>
              <a:t>	Alex Smith, Humboldt Utility Authority</a:t>
            </a:r>
          </a:p>
          <a:p>
            <a:pPr marL="0" indent="0" algn="l">
              <a:buNone/>
            </a:pPr>
            <a:r>
              <a:rPr lang="en-US" b="1" dirty="0">
                <a:solidFill>
                  <a:srgbClr val="002060"/>
                </a:solidFill>
                <a:latin typeface="Adobe Garamond Pro"/>
              </a:rPr>
              <a:t>	Bruce Giles, First UD of Knox </a:t>
            </a:r>
          </a:p>
          <a:p>
            <a:pPr marL="0" indent="0" algn="l">
              <a:buNone/>
            </a:pPr>
            <a:r>
              <a:rPr lang="en-US" b="1" dirty="0">
                <a:solidFill>
                  <a:srgbClr val="002060"/>
                </a:solidFill>
                <a:latin typeface="Adobe Garamond Pro"/>
              </a:rPr>
              <a:t>	Eugene Hampton, Metro Nashville </a:t>
            </a:r>
          </a:p>
          <a:p>
            <a:pPr marL="0" indent="0" algn="l">
              <a:buNone/>
            </a:pPr>
            <a:r>
              <a:rPr lang="en-US" b="1" dirty="0">
                <a:solidFill>
                  <a:srgbClr val="002060"/>
                </a:solidFill>
                <a:latin typeface="Adobe Garamond Pro"/>
              </a:rPr>
              <a:t>	Britt Dye, Fayetteville Public Utility</a:t>
            </a:r>
          </a:p>
          <a:p>
            <a:pPr marL="0" indent="0" algn="l">
              <a:buNone/>
            </a:pPr>
            <a:r>
              <a:rPr lang="en-US" b="1" dirty="0">
                <a:solidFill>
                  <a:srgbClr val="002060"/>
                </a:solidFill>
                <a:latin typeface="Adobe Garamond Pro"/>
              </a:rPr>
              <a:t>	Anthony Pelham, Warren County Utility District</a:t>
            </a:r>
          </a:p>
          <a:p>
            <a:pPr marL="0" indent="0" algn="l">
              <a:buNone/>
            </a:pPr>
            <a:r>
              <a:rPr lang="en-US" b="1" dirty="0">
                <a:solidFill>
                  <a:srgbClr val="002060"/>
                </a:solidFill>
                <a:latin typeface="Adobe Garamond Pro"/>
              </a:rPr>
              <a:t>		</a:t>
            </a:r>
          </a:p>
        </p:txBody>
      </p:sp>
    </p:spTree>
    <p:extLst>
      <p:ext uri="{BB962C8B-B14F-4D97-AF65-F5344CB8AC3E}">
        <p14:creationId xmlns:p14="http://schemas.microsoft.com/office/powerpoint/2010/main" val="93870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8D56-2BC0-49AF-A97E-00B12020F869}"/>
              </a:ext>
            </a:extLst>
          </p:cNvPr>
          <p:cNvSpPr>
            <a:spLocks noGrp="1"/>
          </p:cNvSpPr>
          <p:nvPr>
            <p:ph type="title"/>
          </p:nvPr>
        </p:nvSpPr>
        <p:spPr/>
        <p:txBody>
          <a:bodyPr/>
          <a:lstStyle/>
          <a:p>
            <a:pPr algn="ctr"/>
            <a:r>
              <a:rPr lang="en-US" b="1" dirty="0">
                <a:solidFill>
                  <a:srgbClr val="002060"/>
                </a:solidFill>
                <a:latin typeface="Adobe Garamond Pro"/>
              </a:rPr>
              <a:t>What do we regulate?</a:t>
            </a:r>
          </a:p>
        </p:txBody>
      </p:sp>
      <p:sp>
        <p:nvSpPr>
          <p:cNvPr id="3" name="Content Placeholder 2">
            <a:extLst>
              <a:ext uri="{FF2B5EF4-FFF2-40B4-BE49-F238E27FC236}">
                <a16:creationId xmlns:a16="http://schemas.microsoft.com/office/drawing/2014/main" id="{918F677C-1323-406B-8366-F1031F5FA020}"/>
              </a:ext>
            </a:extLst>
          </p:cNvPr>
          <p:cNvSpPr>
            <a:spLocks noGrp="1"/>
          </p:cNvSpPr>
          <p:nvPr>
            <p:ph idx="1"/>
          </p:nvPr>
        </p:nvSpPr>
        <p:spPr/>
        <p:txBody>
          <a:bodyPr>
            <a:normAutofit/>
          </a:bodyPr>
          <a:lstStyle/>
          <a:p>
            <a:pPr marL="0" indent="0" algn="l">
              <a:buNone/>
            </a:pPr>
            <a:r>
              <a:rPr lang="en-US" b="1" i="0" dirty="0">
                <a:solidFill>
                  <a:srgbClr val="002060"/>
                </a:solidFill>
                <a:effectLst/>
                <a:latin typeface="Adobe Garamond Pro"/>
              </a:rPr>
              <a:t>Water, Sewer, and Natural Gas Local Government Utility Compliance with State Laws surrounding:</a:t>
            </a:r>
            <a:endParaRPr lang="en-US" b="1" dirty="0">
              <a:solidFill>
                <a:srgbClr val="002060"/>
              </a:solidFill>
              <a:latin typeface="Adobe Garamond Pro"/>
            </a:endParaRPr>
          </a:p>
          <a:p>
            <a:pPr marL="0" indent="0" algn="l">
              <a:buNone/>
            </a:pPr>
            <a:r>
              <a:rPr lang="en-US" sz="2000" b="1" i="0" dirty="0">
                <a:solidFill>
                  <a:srgbClr val="002060"/>
                </a:solidFill>
                <a:effectLst/>
                <a:latin typeface="Adobe Garamond Pro"/>
              </a:rPr>
              <a:t>	Financial Distress</a:t>
            </a:r>
          </a:p>
          <a:p>
            <a:pPr marL="0" indent="0" algn="l">
              <a:buNone/>
            </a:pPr>
            <a:endParaRPr lang="en-US" sz="2000" b="1" i="0" dirty="0">
              <a:solidFill>
                <a:srgbClr val="002060"/>
              </a:solidFill>
              <a:effectLst/>
              <a:latin typeface="Adobe Garamond Pro"/>
            </a:endParaRPr>
          </a:p>
          <a:p>
            <a:pPr marL="0" indent="0" algn="l">
              <a:buNone/>
            </a:pPr>
            <a:r>
              <a:rPr lang="en-US" sz="2000" b="1" dirty="0">
                <a:solidFill>
                  <a:srgbClr val="002060"/>
                </a:solidFill>
                <a:latin typeface="Adobe Garamond Pro"/>
              </a:rPr>
              <a:t>	Water Loss, 40% by Volume</a:t>
            </a:r>
          </a:p>
          <a:p>
            <a:pPr marL="0" indent="0" algn="l">
              <a:buNone/>
            </a:pPr>
            <a:endParaRPr lang="en-US" sz="2000" b="1" dirty="0">
              <a:solidFill>
                <a:srgbClr val="002060"/>
              </a:solidFill>
              <a:latin typeface="Adobe Garamond Pro"/>
            </a:endParaRPr>
          </a:p>
          <a:p>
            <a:pPr marL="0" indent="0" algn="l">
              <a:buNone/>
            </a:pPr>
            <a:r>
              <a:rPr lang="en-US" sz="2000" b="1" dirty="0">
                <a:solidFill>
                  <a:srgbClr val="002060"/>
                </a:solidFill>
                <a:latin typeface="Adobe Garamond Pro"/>
              </a:rPr>
              <a:t>	Training</a:t>
            </a:r>
          </a:p>
          <a:p>
            <a:pPr marL="0" indent="0" algn="l">
              <a:buNone/>
            </a:pPr>
            <a:endParaRPr lang="en-US" sz="2000" b="1" dirty="0">
              <a:solidFill>
                <a:srgbClr val="002060"/>
              </a:solidFill>
              <a:latin typeface="Adobe Garamond Pro"/>
            </a:endParaRPr>
          </a:p>
          <a:p>
            <a:pPr marL="0" indent="0" algn="l">
              <a:buNone/>
            </a:pPr>
            <a:r>
              <a:rPr lang="en-US" sz="2000" b="1" dirty="0">
                <a:solidFill>
                  <a:srgbClr val="002060"/>
                </a:solidFill>
                <a:latin typeface="Adobe Garamond Pro"/>
              </a:rPr>
              <a:t>	Managerial, Technical, and Financial Capacities</a:t>
            </a:r>
          </a:p>
        </p:txBody>
      </p:sp>
    </p:spTree>
    <p:extLst>
      <p:ext uri="{BB962C8B-B14F-4D97-AF65-F5344CB8AC3E}">
        <p14:creationId xmlns:p14="http://schemas.microsoft.com/office/powerpoint/2010/main" val="199824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0BE91-F9A3-545D-67F8-B66DAB4C3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69F81-B00D-C5D2-7652-1B0AD215B3D6}"/>
              </a:ext>
            </a:extLst>
          </p:cNvPr>
          <p:cNvSpPr>
            <a:spLocks noGrp="1"/>
          </p:cNvSpPr>
          <p:nvPr>
            <p:ph type="title"/>
          </p:nvPr>
        </p:nvSpPr>
        <p:spPr/>
        <p:txBody>
          <a:bodyPr/>
          <a:lstStyle/>
          <a:p>
            <a:pPr algn="ctr"/>
            <a:r>
              <a:rPr lang="en-US" b="1" dirty="0">
                <a:solidFill>
                  <a:srgbClr val="002060"/>
                </a:solidFill>
                <a:latin typeface="Adobe Garamond Pro"/>
              </a:rPr>
              <a:t>Records Retention</a:t>
            </a:r>
          </a:p>
        </p:txBody>
      </p:sp>
      <p:sp>
        <p:nvSpPr>
          <p:cNvPr id="3" name="Content Placeholder 2">
            <a:extLst>
              <a:ext uri="{FF2B5EF4-FFF2-40B4-BE49-F238E27FC236}">
                <a16:creationId xmlns:a16="http://schemas.microsoft.com/office/drawing/2014/main" id="{0008084D-5DD5-F3BF-881F-0D2C562A8A43}"/>
              </a:ext>
            </a:extLst>
          </p:cNvPr>
          <p:cNvSpPr>
            <a:spLocks noGrp="1"/>
          </p:cNvSpPr>
          <p:nvPr>
            <p:ph idx="1"/>
          </p:nvPr>
        </p:nvSpPr>
        <p:spPr>
          <a:xfrm>
            <a:off x="838200" y="1406525"/>
            <a:ext cx="10515600" cy="4351338"/>
          </a:xfrm>
        </p:spPr>
        <p:txBody>
          <a:bodyPr/>
          <a:lstStyle/>
          <a:p>
            <a:pPr marL="0" indent="0" algn="just">
              <a:buNone/>
            </a:pPr>
            <a:r>
              <a:rPr lang="en-US" b="1" dirty="0">
                <a:solidFill>
                  <a:srgbClr val="002060"/>
                </a:solidFill>
                <a:latin typeface="Adobe Garamond Pro" panose="02020502060506020403"/>
              </a:rPr>
              <a:t>TCA Chapter 10 Part 7 Lays out the Framework for Records Retention</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“Permanent records” means those records which have permanent administrative, fiscal, historical or legal value…”</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“Temporary records” means material which can be disposed of in a short period of time as being without value in documenting the functions of an agency.”</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273750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BC217-70CD-3CF3-C29E-9C04239D9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91E15-16A8-011D-CE7F-61A36ED9009D}"/>
              </a:ext>
            </a:extLst>
          </p:cNvPr>
          <p:cNvSpPr>
            <a:spLocks noGrp="1"/>
          </p:cNvSpPr>
          <p:nvPr>
            <p:ph type="title"/>
          </p:nvPr>
        </p:nvSpPr>
        <p:spPr/>
        <p:txBody>
          <a:bodyPr/>
          <a:lstStyle/>
          <a:p>
            <a:pPr algn="ctr"/>
            <a:r>
              <a:rPr lang="en-US" b="1" dirty="0">
                <a:solidFill>
                  <a:srgbClr val="002060"/>
                </a:solidFill>
                <a:latin typeface="Adobe Garamond Pro"/>
              </a:rPr>
              <a:t>Records Retention</a:t>
            </a:r>
          </a:p>
        </p:txBody>
      </p:sp>
      <p:sp>
        <p:nvSpPr>
          <p:cNvPr id="3" name="Content Placeholder 2">
            <a:extLst>
              <a:ext uri="{FF2B5EF4-FFF2-40B4-BE49-F238E27FC236}">
                <a16:creationId xmlns:a16="http://schemas.microsoft.com/office/drawing/2014/main" id="{96E824F9-247F-E6CF-CDEC-76773838B65F}"/>
              </a:ext>
            </a:extLst>
          </p:cNvPr>
          <p:cNvSpPr>
            <a:spLocks noGrp="1"/>
          </p:cNvSpPr>
          <p:nvPr>
            <p:ph idx="1"/>
          </p:nvPr>
        </p:nvSpPr>
        <p:spPr>
          <a:xfrm>
            <a:off x="838200" y="1406525"/>
            <a:ext cx="10515600" cy="4351338"/>
          </a:xfrm>
        </p:spPr>
        <p:txBody>
          <a:bodyPr/>
          <a:lstStyle/>
          <a:p>
            <a:pPr marL="0" indent="0" algn="just">
              <a:buNone/>
            </a:pPr>
            <a:r>
              <a:rPr lang="en-US" b="1" dirty="0">
                <a:solidFill>
                  <a:srgbClr val="002060"/>
                </a:solidFill>
                <a:latin typeface="Adobe Garamond Pro" panose="02020502060506020403"/>
              </a:rPr>
              <a:t>TCA Chapter 10 Part 7 Lays out the Framework for Records Retention</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“Permanent records” means those records which have permanent administrative, fiscal, historical or legal value…”</a:t>
            </a:r>
          </a:p>
          <a:p>
            <a:pPr marL="0" indent="0" algn="just">
              <a:buNone/>
            </a:pPr>
            <a:endParaRPr lang="en-US" b="1" dirty="0">
              <a:solidFill>
                <a:srgbClr val="002060"/>
              </a:solidFill>
              <a:latin typeface="Adobe Garamond Pro" panose="02020502060506020403"/>
            </a:endParaRPr>
          </a:p>
          <a:p>
            <a:pPr marL="0" indent="0" algn="just">
              <a:buNone/>
            </a:pPr>
            <a:r>
              <a:rPr lang="en-US" b="1" dirty="0">
                <a:solidFill>
                  <a:srgbClr val="002060"/>
                </a:solidFill>
                <a:latin typeface="Adobe Garamond Pro" panose="02020502060506020403"/>
              </a:rPr>
              <a:t>“Temporary records” means material which can be disposed of in a short period of time as being without value in documenting the functions of an agency.”</a:t>
            </a:r>
          </a:p>
          <a:p>
            <a:pPr marL="0" indent="0" algn="just">
              <a:buNone/>
            </a:pPr>
            <a:endParaRPr lang="en-US" b="1" i="0" dirty="0">
              <a:solidFill>
                <a:srgbClr val="002060"/>
              </a:solidFill>
              <a:effectLst/>
              <a:latin typeface="Adobe Garamond Pro" panose="02020502060506020403"/>
            </a:endParaRPr>
          </a:p>
          <a:p>
            <a:pPr marL="0" indent="0" algn="just">
              <a:buNone/>
            </a:pPr>
            <a:endParaRPr lang="en-US" b="1" i="0" dirty="0">
              <a:solidFill>
                <a:srgbClr val="002060"/>
              </a:solidFill>
              <a:effectLst/>
              <a:latin typeface="Adobe Garamond Pro" panose="02020502060506020403"/>
            </a:endParaRPr>
          </a:p>
        </p:txBody>
      </p:sp>
    </p:spTree>
    <p:extLst>
      <p:ext uri="{BB962C8B-B14F-4D97-AF65-F5344CB8AC3E}">
        <p14:creationId xmlns:p14="http://schemas.microsoft.com/office/powerpoint/2010/main" val="1389650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e1bb2d8-0f0e-4905-acc9-7351f8506ff6}" enabled="0" method="" siteId="{5e1bb2d8-0f0e-4905-acc9-7351f8506ff6}" removed="1"/>
</clbl:labelList>
</file>

<file path=docProps/app.xml><?xml version="1.0" encoding="utf-8"?>
<Properties xmlns="http://schemas.openxmlformats.org/officeDocument/2006/extended-properties" xmlns:vt="http://schemas.openxmlformats.org/officeDocument/2006/docPropsVTypes">
  <TotalTime>2368</TotalTime>
  <Words>1906</Words>
  <Application>Microsoft Office PowerPoint</Application>
  <PresentationFormat>Widescreen</PresentationFormat>
  <Paragraphs>231</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Adobe Garamond Pro</vt:lpstr>
      <vt:lpstr>Arial</vt:lpstr>
      <vt:lpstr>Calibri</vt:lpstr>
      <vt:lpstr>Calibri Light</vt:lpstr>
      <vt:lpstr>Office Theme</vt:lpstr>
      <vt:lpstr>Comptroller Updates  </vt:lpstr>
      <vt:lpstr>Utility Staff</vt:lpstr>
      <vt:lpstr>Roadmap</vt:lpstr>
      <vt:lpstr>Tennessee Board of Utility Regulation</vt:lpstr>
      <vt:lpstr>Who makes up the Board?</vt:lpstr>
      <vt:lpstr>Who makes up the Board?</vt:lpstr>
      <vt:lpstr>What do we regulate?</vt:lpstr>
      <vt:lpstr>Records Retention</vt:lpstr>
      <vt:lpstr>Records Retention</vt:lpstr>
      <vt:lpstr>Two Framework System</vt:lpstr>
      <vt:lpstr>When in doubt…</vt:lpstr>
      <vt:lpstr>Some Record Retention Requirements</vt:lpstr>
      <vt:lpstr>Water Quality and Regulatory Compliance</vt:lpstr>
      <vt:lpstr>What should we do?</vt:lpstr>
      <vt:lpstr>Tennessee Public Records Act</vt:lpstr>
      <vt:lpstr>Questions to Ask</vt:lpstr>
      <vt:lpstr>Questions to Ask</vt:lpstr>
      <vt:lpstr>Customer Complaints</vt:lpstr>
      <vt:lpstr>Informal Hearings</vt:lpstr>
      <vt:lpstr>Informal Hearings</vt:lpstr>
      <vt:lpstr>Informal Hearings</vt:lpstr>
      <vt:lpstr>Informal Hearings</vt:lpstr>
      <vt:lpstr>Failure to Extend Service</vt:lpstr>
      <vt:lpstr>Failure to Extend Service</vt:lpstr>
      <vt:lpstr>Recent Customer Complaints</vt:lpstr>
      <vt:lpstr>Administrative Review</vt:lpstr>
      <vt:lpstr>Water Loss</vt:lpstr>
      <vt:lpstr>Comptroller Investigations 1</vt:lpstr>
      <vt:lpstr>Comptroller Investigations 2</vt:lpstr>
      <vt:lpstr>Comptroller Investigations 2</vt:lpstr>
      <vt:lpstr>Comptroller Investigations 2</vt:lpstr>
      <vt:lpstr>Comptroller Investigations 2</vt:lpstr>
      <vt:lpstr>Comptroller Investigations 3</vt:lpstr>
      <vt:lpstr>Comptroller Investigations 3</vt:lpstr>
      <vt:lpstr>Comptroller Investigations 3</vt:lpstr>
      <vt:lpstr>Comptroller Investigations 3</vt:lpstr>
      <vt:lpstr>Comptroller Investigations 3</vt:lpstr>
      <vt:lpstr>Comptroller Investigations 3</vt:lpstr>
      <vt:lpstr>Comptroller Investigations 3</vt:lpstr>
      <vt:lpstr>Comptroller Investigations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Elizabeth Mancuso</dc:creator>
  <cp:lastModifiedBy>Beth Hardiman</cp:lastModifiedBy>
  <cp:revision>43</cp:revision>
  <dcterms:created xsi:type="dcterms:W3CDTF">2019-04-10T17:22:46Z</dcterms:created>
  <dcterms:modified xsi:type="dcterms:W3CDTF">2025-12-09T16:07:11Z</dcterms:modified>
</cp:coreProperties>
</file>