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Almarai" panose="020B0604020202020204" charset="-78"/>
      <p:regular r:id="rId40"/>
    </p:embeddedFont>
    <p:embeddedFont>
      <p:font typeface="Almarai Bold" panose="020B0604020202020204" charset="-78"/>
      <p:regular r:id="rId41"/>
    </p:embeddedFont>
    <p:embeddedFont>
      <p:font typeface="Glacial Indifference" panose="020B0604020202020204" charset="0"/>
      <p:regular r:id="rId42"/>
    </p:embeddedFont>
    <p:embeddedFont>
      <p:font typeface="League Spartan" panose="020B0604020202020204" charset="0"/>
      <p:regular r:id="rId43"/>
    </p:embeddedFont>
    <p:embeddedFont>
      <p:font typeface="TAN Angleton" panose="020B0604020202020204" charset="0"/>
      <p:regular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68729-A753-42F8-AAFF-B486F1F56D95}" v="1" dt="2025-12-02T20:26:47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76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Notes for Brett – 11/5 </a:t>
            </a:r>
          </a:p>
          <a:p>
            <a:endParaRPr lang="en-US"/>
          </a:p>
          <a:p>
            <a:r>
              <a:rPr lang="en-US"/>
              <a:t>1.	How do you encourage behavior changes in customers?</a:t>
            </a:r>
          </a:p>
          <a:p>
            <a:endParaRPr lang="en-US"/>
          </a:p>
          <a:p>
            <a:r>
              <a:rPr lang="en-US"/>
              <a:t>__________________________________</a:t>
            </a:r>
          </a:p>
          <a:p>
            <a:endParaRPr lang="en-US"/>
          </a:p>
          <a:p>
            <a:r>
              <a:rPr lang="en-US"/>
              <a:t>💬 2. Make It Easy and Clear</a:t>
            </a:r>
          </a:p>
          <a:p>
            <a:r>
              <a:rPr lang="en-US"/>
              <a:t>People are more likely to change when the action feels simple and obvious.</a:t>
            </a:r>
          </a:p>
          <a:p>
            <a:endParaRPr lang="en-US"/>
          </a:p>
          <a:p>
            <a:r>
              <a:rPr lang="en-US"/>
              <a:t>●	Remove friction (e.g., auto-enroll in eco-friendly billing)</a:t>
            </a:r>
          </a:p>
          <a:p>
            <a:endParaRPr lang="en-US"/>
          </a:p>
          <a:p>
            <a:r>
              <a:rPr lang="en-US"/>
              <a:t>●	Offer step-by-step guides, visuals, or reminders</a:t>
            </a:r>
          </a:p>
          <a:p>
            <a:r>
              <a:rPr lang="en-US"/>
              <a:t>__________________________________</a:t>
            </a:r>
          </a:p>
          <a:p>
            <a:endParaRPr lang="en-US"/>
          </a:p>
          <a:p>
            <a:r>
              <a:rPr lang="en-US"/>
              <a:t>🌟 3. Use Social Proof</a:t>
            </a:r>
          </a:p>
          <a:p>
            <a:r>
              <a:rPr lang="en-US"/>
              <a:t>Show that others are already doing it.</a:t>
            </a:r>
          </a:p>
          <a:p>
            <a:r>
              <a:rPr lang="en-US"/>
              <a:t>●	Share testimonials, community stats, or leaderboards</a:t>
            </a:r>
          </a:p>
          <a:p>
            <a:endParaRPr lang="en-US"/>
          </a:p>
          <a:p>
            <a:r>
              <a:rPr lang="en-US"/>
              <a:t>●	Highlight social norms—people tend to follow the crowd.</a:t>
            </a:r>
          </a:p>
          <a:p>
            <a:endParaRPr lang="en-US"/>
          </a:p>
          <a:p>
            <a:r>
              <a:rPr lang="en-US"/>
              <a:t>__________________________________</a:t>
            </a:r>
          </a:p>
          <a:p>
            <a:endParaRPr lang="en-US"/>
          </a:p>
          <a:p>
            <a:r>
              <a:rPr lang="en-US"/>
              <a:t>●	Celebrate small wins publicly or through personalized messages</a:t>
            </a:r>
          </a:p>
          <a:p>
            <a:endParaRPr lang="en-US"/>
          </a:p>
          <a:p>
            <a:r>
              <a:rPr lang="en-US"/>
              <a:t>__________________________________</a:t>
            </a:r>
          </a:p>
          <a:p>
            <a:endParaRPr lang="en-US"/>
          </a:p>
          <a:p>
            <a:r>
              <a:rPr lang="en-US"/>
              <a:t>❤️ 5. Connect Emotionally</a:t>
            </a:r>
          </a:p>
          <a:p>
            <a:r>
              <a:rPr lang="en-US"/>
              <a:t>People act when they feel something.</a:t>
            </a:r>
          </a:p>
          <a:p>
            <a:r>
              <a:rPr lang="en-US"/>
              <a:t>●	Tell stories showing impact (“Your choice helped save 1,000 gallons of water”)</a:t>
            </a:r>
          </a:p>
          <a:p>
            <a:endParaRPr lang="en-US"/>
          </a:p>
          <a:p>
            <a:r>
              <a:rPr lang="en-US"/>
              <a:t>________________________________________</a:t>
            </a:r>
          </a:p>
          <a:p>
            <a:r>
              <a:rPr lang="en-US"/>
              <a:t>📊 6. Give Feedback and Reinforce Progress</a:t>
            </a:r>
          </a:p>
          <a:p>
            <a:r>
              <a:rPr lang="en-US"/>
              <a:t>Behavior sticks when people can see the results.</a:t>
            </a:r>
          </a:p>
          <a:p>
            <a:r>
              <a:rPr lang="en-US"/>
              <a:t>●	Send updates or reports</a:t>
            </a:r>
          </a:p>
          <a:p>
            <a:r>
              <a:rPr lang="en-US"/>
              <a:t>●	Use dashboards, apps, or visuals that make progress visible and satisfying.</a:t>
            </a:r>
          </a:p>
          <a:p>
            <a:endParaRPr lang="en-US"/>
          </a:p>
          <a:p>
            <a:r>
              <a:rPr lang="en-US"/>
              <a:t>__________________________________</a:t>
            </a:r>
          </a:p>
          <a:p>
            <a:endParaRPr lang="en-US"/>
          </a:p>
          <a:p>
            <a:r>
              <a:rPr lang="en-US"/>
              <a:t>🔁 7. Nudge, Don’t Lecture</a:t>
            </a:r>
          </a:p>
          <a:p>
            <a:r>
              <a:rPr lang="en-US"/>
              <a:t>Small “nudges” often work better than persuasion:</a:t>
            </a:r>
          </a:p>
          <a:p>
            <a:r>
              <a:rPr lang="en-US"/>
              <a:t>●	Default options (e.g., automatic paperless billing)</a:t>
            </a:r>
          </a:p>
          <a:p>
            <a:r>
              <a:rPr lang="en-US"/>
              <a:t>●	Timely reminders or prompts</a:t>
            </a:r>
          </a:p>
          <a:p>
            <a:r>
              <a:rPr lang="en-US"/>
              <a:t>●	Gamification (progress bars, challenges, streaks)</a:t>
            </a:r>
          </a:p>
          <a:p>
            <a:endParaRPr lang="en-US"/>
          </a:p>
          <a:p>
            <a:r>
              <a:rPr lang="en-US"/>
              <a:t>2.	What are some common questions our field service personnel hear from customers?</a:t>
            </a:r>
          </a:p>
          <a:p>
            <a:r>
              <a:rPr lang="en-US"/>
              <a:t>-	Will we be charged for this? </a:t>
            </a:r>
          </a:p>
          <a:p>
            <a:endParaRPr lang="en-US"/>
          </a:p>
          <a:p>
            <a:r>
              <a:rPr lang="en-US"/>
              <a:t>-	What is my bill amount?  It is too high, and I did not use that much water</a:t>
            </a:r>
          </a:p>
          <a:p>
            <a:r>
              <a:rPr lang="en-US"/>
              <a:t> </a:t>
            </a:r>
          </a:p>
          <a:p>
            <a:r>
              <a:rPr lang="en-US"/>
              <a:t>-	What is my account number and customer number?</a:t>
            </a:r>
          </a:p>
          <a:p>
            <a:r>
              <a:rPr lang="en-US"/>
              <a:t> </a:t>
            </a:r>
          </a:p>
          <a:p>
            <a:r>
              <a:rPr lang="en-US"/>
              <a:t>-	What is the minimum that I need to pay just to keep the water on?</a:t>
            </a:r>
          </a:p>
          <a:p>
            <a:r>
              <a:rPr lang="en-US"/>
              <a:t> </a:t>
            </a:r>
          </a:p>
          <a:p>
            <a:r>
              <a:rPr lang="en-US"/>
              <a:t>-	Can I extend or possibly change my due date?</a:t>
            </a:r>
          </a:p>
          <a:p>
            <a:r>
              <a:rPr lang="en-US"/>
              <a:t> </a:t>
            </a:r>
          </a:p>
          <a:p>
            <a:r>
              <a:rPr lang="en-US"/>
              <a:t>-	How do I transfer or apply for a new service?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Use past issues/complaints to build content and FAQs</a:t>
            </a:r>
          </a:p>
          <a:p>
            <a:r>
              <a:rPr lang="en-US"/>
              <a:t>The CAP system (Care, Action, Perspective)</a:t>
            </a:r>
          </a:p>
          <a:p>
            <a:r>
              <a:rPr lang="en-US"/>
              <a:t>Education within the call</a:t>
            </a:r>
          </a:p>
          <a:p>
            <a:r>
              <a:rPr lang="en-US"/>
              <a:t>Welcome emails (weekly or monthly)</a:t>
            </a:r>
          </a:p>
          <a:p>
            <a:r>
              <a:rPr lang="en-US"/>
              <a:t>To effect recall and/or behavior influence, you need 5-10 impressions of a message</a:t>
            </a:r>
          </a:p>
          <a:p>
            <a:endParaRPr lang="en-US"/>
          </a:p>
          <a:p>
            <a:r>
              <a:rPr lang="en-US"/>
              <a:t>"How do you encourage ..." Ask ChatGPT</a:t>
            </a:r>
          </a:p>
          <a:p>
            <a:r>
              <a:rPr lang="en-US"/>
              <a:t>How does your utility equip your CSRs?</a:t>
            </a:r>
          </a:p>
          <a:p>
            <a:r>
              <a:rPr lang="en-US"/>
              <a:t>Use Facebook interactions to build content </a:t>
            </a:r>
          </a:p>
          <a:p>
            <a:endParaRPr lang="en-US"/>
          </a:p>
          <a:p>
            <a:r>
              <a:rPr lang="en-US"/>
              <a:t>"You're right!", "We're working on that right now", "I'm glad you asked"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All humans are emotional beings. The notion that one gender is moreso than the other is nonsense.</a:t>
            </a:r>
          </a:p>
          <a:p>
            <a:endParaRPr lang="en-US"/>
          </a:p>
          <a:p>
            <a:r>
              <a:rPr lang="en-US"/>
              <a:t>People are calling or emailing because of a need that impacts their emotions. </a:t>
            </a:r>
          </a:p>
          <a:p>
            <a:endParaRPr lang="en-US"/>
          </a:p>
          <a:p>
            <a:r>
              <a:rPr lang="en-US"/>
              <a:t>That's the baseline of interactions with customers.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1000% correct</a:t>
            </a:r>
          </a:p>
          <a:p>
            <a:endParaRPr lang="en-US"/>
          </a:p>
          <a:p>
            <a:r>
              <a:rPr lang="en-US"/>
              <a:t>Think about the times someone has truly helped you in a customer service situation.</a:t>
            </a:r>
          </a:p>
          <a:p>
            <a:endParaRPr lang="en-US"/>
          </a:p>
          <a:p>
            <a:r>
              <a:rPr lang="en-US"/>
              <a:t>And when were they less than helpful?</a:t>
            </a:r>
          </a:p>
          <a:p>
            <a:endParaRPr lang="en-US"/>
          </a:p>
          <a:p>
            <a:r>
              <a:rPr lang="en-US"/>
              <a:t>Our emotions -- and our ability to touch lives -- help to define us as beings.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🧠 1. Stay Calm and Don’t Take It Personally</a:t>
            </a:r>
          </a:p>
          <a:p>
            <a:endParaRPr lang="en-US"/>
          </a:p>
          <a:p>
            <a:r>
              <a:rPr lang="en-US"/>
              <a:t>Why it works: Angry customers often just want to vent; reacting defensively escalates tension.</a:t>
            </a:r>
          </a:p>
          <a:p>
            <a:endParaRPr lang="en-US"/>
          </a:p>
          <a:p>
            <a:r>
              <a:rPr lang="en-US"/>
              <a:t>How to do it:</a:t>
            </a:r>
          </a:p>
          <a:p>
            <a:endParaRPr lang="en-US"/>
          </a:p>
          <a:p>
            <a:r>
              <a:rPr lang="en-US"/>
              <a:t>Take a breath before responding.</a:t>
            </a:r>
          </a:p>
          <a:p>
            <a:endParaRPr lang="en-US"/>
          </a:p>
          <a:p>
            <a:r>
              <a:rPr lang="en-US"/>
              <a:t>Lower your voice and slow your speech — people unconsciously mirror tone and pace.</a:t>
            </a:r>
          </a:p>
          <a:p>
            <a:endParaRPr lang="en-US"/>
          </a:p>
          <a:p>
            <a:r>
              <a:rPr lang="en-US"/>
              <a:t>Remind yourself: “They’re upset at the situation, not me.”</a:t>
            </a:r>
          </a:p>
          <a:p>
            <a:endParaRPr lang="en-US"/>
          </a:p>
          <a:p>
            <a:r>
              <a:rPr lang="en-US"/>
              <a:t>🗣️ 2. Use Active Listening</a:t>
            </a:r>
          </a:p>
          <a:p>
            <a:endParaRPr lang="en-US"/>
          </a:p>
          <a:p>
            <a:r>
              <a:rPr lang="en-US"/>
              <a:t>Why it works: Feeling unheard intensifies anger.</a:t>
            </a:r>
          </a:p>
          <a:p>
            <a:endParaRPr lang="en-US"/>
          </a:p>
          <a:p>
            <a:r>
              <a:rPr lang="en-US"/>
              <a:t>How to do it:</a:t>
            </a:r>
          </a:p>
          <a:p>
            <a:endParaRPr lang="en-US"/>
          </a:p>
          <a:p>
            <a:r>
              <a:rPr lang="en-US"/>
              <a:t>Let them finish speaking without interrupting.</a:t>
            </a:r>
          </a:p>
          <a:p>
            <a:endParaRPr lang="en-US"/>
          </a:p>
          <a:p>
            <a:r>
              <a:rPr lang="en-US"/>
              <a:t>Use short verbal nods (“I see,” “I understand”).</a:t>
            </a:r>
          </a:p>
          <a:p>
            <a:endParaRPr lang="en-US"/>
          </a:p>
          <a:p>
            <a:r>
              <a:rPr lang="en-US"/>
              <a:t>Paraphrase back: “So what I’m hearing is that you were charged twice this month — is that right?”</a:t>
            </a:r>
          </a:p>
          <a:p>
            <a:endParaRPr lang="en-US"/>
          </a:p>
          <a:p>
            <a:r>
              <a:rPr lang="en-US"/>
              <a:t>💬 3. Acknowledge and Empathize</a:t>
            </a:r>
          </a:p>
          <a:p>
            <a:endParaRPr lang="en-US"/>
          </a:p>
          <a:p>
            <a:r>
              <a:rPr lang="en-US"/>
              <a:t>Why it works: Validation reduces emotional intensity.</a:t>
            </a:r>
          </a:p>
          <a:p>
            <a:endParaRPr lang="en-US"/>
          </a:p>
          <a:p>
            <a:r>
              <a:rPr lang="en-US"/>
              <a:t>How to do it:</a:t>
            </a:r>
          </a:p>
          <a:p>
            <a:endParaRPr lang="en-US"/>
          </a:p>
          <a:p>
            <a:r>
              <a:rPr lang="en-US"/>
              <a:t>“I’d feel the same way if that happened to me.”</a:t>
            </a:r>
          </a:p>
          <a:p>
            <a:endParaRPr lang="en-US"/>
          </a:p>
          <a:p>
            <a:r>
              <a:rPr lang="en-US"/>
              <a:t>Avoid insincere or robotic empathy (“I’m sorry you feel that way”).</a:t>
            </a:r>
          </a:p>
          <a:p>
            <a:endParaRPr lang="en-US"/>
          </a:p>
          <a:p>
            <a:r>
              <a:rPr lang="en-US"/>
              <a:t>🧭 4. Apologize and Take Ownership</a:t>
            </a:r>
          </a:p>
          <a:p>
            <a:endParaRPr lang="en-US"/>
          </a:p>
          <a:p>
            <a:r>
              <a:rPr lang="en-US"/>
              <a:t>Even if it wasn’t your fault: “I’m really sorry you’ve had to deal with this.”</a:t>
            </a:r>
          </a:p>
          <a:p>
            <a:endParaRPr lang="en-US"/>
          </a:p>
          <a:p>
            <a:r>
              <a:rPr lang="en-US"/>
              <a:t>Shift to solution mode: “Let’s get this fixed right away.”</a:t>
            </a:r>
          </a:p>
          <a:p>
            <a:endParaRPr lang="en-US"/>
          </a:p>
          <a:p>
            <a:r>
              <a:rPr lang="en-US"/>
              <a:t>🔧 5. Offer Clear Next Steps</a:t>
            </a:r>
          </a:p>
          <a:p>
            <a:endParaRPr lang="en-US"/>
          </a:p>
          <a:p>
            <a:r>
              <a:rPr lang="en-US"/>
              <a:t>Why it works: Anger often stems from uncertainty or lack of control.</a:t>
            </a:r>
          </a:p>
          <a:p>
            <a:endParaRPr lang="en-US"/>
          </a:p>
          <a:p>
            <a:r>
              <a:rPr lang="en-US"/>
              <a:t>How to do it:</a:t>
            </a:r>
          </a:p>
          <a:p>
            <a:endParaRPr lang="en-US"/>
          </a:p>
          <a:p>
            <a:r>
              <a:rPr lang="en-US"/>
              <a:t>Be transparent: “Here’s what I can do for you…”</a:t>
            </a:r>
          </a:p>
          <a:p>
            <a:endParaRPr lang="en-US"/>
          </a:p>
          <a:p>
            <a:r>
              <a:rPr lang="en-US"/>
              <a:t>Outline timeframes: “You should see the adjustment on your next bill.”</a:t>
            </a:r>
          </a:p>
          <a:p>
            <a:endParaRPr lang="en-US"/>
          </a:p>
          <a:p>
            <a:r>
              <a:rPr lang="en-US"/>
              <a:t>Summarize the plan before ending the call.</a:t>
            </a:r>
          </a:p>
          <a:p>
            <a:endParaRPr lang="en-US"/>
          </a:p>
          <a:p>
            <a:r>
              <a:rPr lang="en-US"/>
              <a:t>🤝 7. End on a Positive Note</a:t>
            </a:r>
          </a:p>
          <a:p>
            <a:endParaRPr lang="en-US"/>
          </a:p>
          <a:p>
            <a:r>
              <a:rPr lang="en-US"/>
              <a:t>“I appreciate your patience while we worked through this.”</a:t>
            </a:r>
          </a:p>
          <a:p>
            <a:endParaRPr lang="en-US"/>
          </a:p>
          <a:p>
            <a:r>
              <a:rPr lang="en-US"/>
              <a:t>“I’m glad we could get this resolved for you.”</a:t>
            </a:r>
          </a:p>
          <a:p>
            <a:endParaRPr lang="en-US"/>
          </a:p>
          <a:p>
            <a:r>
              <a:rPr lang="en-US"/>
              <a:t>“If you have any issues at all, please reach back out — we’ll take care of it.”</a:t>
            </a:r>
          </a:p>
          <a:p>
            <a:endParaRPr lang="en-US"/>
          </a:p>
          <a:p>
            <a:r>
              <a:rPr lang="en-US"/>
              <a:t>🚫 Bonus Tip: Avoid Common Pitfalls</a:t>
            </a:r>
          </a:p>
          <a:p>
            <a:endParaRPr lang="en-US"/>
          </a:p>
          <a:p>
            <a:r>
              <a:rPr lang="en-US"/>
              <a:t>Don’t say “Calm down.” (It rarely works.)</a:t>
            </a:r>
          </a:p>
          <a:p>
            <a:endParaRPr lang="en-US"/>
          </a:p>
          <a:p>
            <a:r>
              <a:rPr lang="en-US"/>
              <a:t>Don’t overpromise or make excuses.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When a utility takes responsibility, expresses regret, and corrects the issue, the public is overwhelmingly forgiving</a:t>
            </a:r>
          </a:p>
          <a:p>
            <a:endParaRPr lang="en-US"/>
          </a:p>
          <a:p>
            <a:r>
              <a:rPr lang="en-US"/>
              <a:t>Recognizing an honest mistake earns you grace</a:t>
            </a:r>
          </a:p>
          <a:p>
            <a:endParaRPr lang="en-US"/>
          </a:p>
          <a:p>
            <a:r>
              <a:rPr lang="en-US"/>
              <a:t>Source: Good Enough for Government Work (Amy Lerman, pg. 187)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Anything to share from your CCR?</a:t>
            </a:r>
          </a:p>
          <a:p>
            <a:endParaRPr lang="en-US"/>
          </a:p>
          <a:p>
            <a:r>
              <a:rPr lang="en-US"/>
              <a:t>Any recent awards?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Though you're likely a monopoly, a little gratitude goes a long way</a:t>
            </a:r>
          </a:p>
          <a:p>
            <a:endParaRPr lang="en-US"/>
          </a:p>
          <a:p>
            <a:r>
              <a:rPr lang="en-US"/>
              <a:t>AT&amp;T used this line years ago to thank its customers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Welcome emails to new customers and messages in advance of service line repairs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 other skills do your Customer Service members have? </a:t>
            </a:r>
          </a:p>
          <a:p>
            <a:endParaRPr lang="en-US"/>
          </a:p>
          <a:p>
            <a:r>
              <a:rPr lang="en-US"/>
              <a:t>Are those skills being engaged?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Luck is when preparation meets opportunity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By putting yourself in your customer's shoes, you'll be able to create messages that get ahead of their questions</a:t>
            </a:r>
          </a:p>
          <a:p>
            <a:endParaRPr lang="en-US"/>
          </a:p>
          <a:p>
            <a:r>
              <a:rPr lang="en-US"/>
              <a:t>This builds trust,  helps them understand you have their interests at heart, and shows that your utility has a high level of competence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goals: </a:t>
            </a:r>
          </a:p>
          <a:p>
            <a:endParaRPr lang="en-US"/>
          </a:p>
          <a:p>
            <a:r>
              <a:rPr lang="en-US"/>
              <a:t>answer questions with honesty, a positive spirit, and knowledge </a:t>
            </a:r>
          </a:p>
          <a:p>
            <a:endParaRPr lang="en-US"/>
          </a:p>
          <a:p>
            <a:r>
              <a:rPr lang="en-US"/>
              <a:t>-- provide the customer with a fact or 2 they didn't know</a:t>
            </a:r>
          </a:p>
          <a:p>
            <a:endParaRPr lang="en-US"/>
          </a:p>
          <a:p>
            <a:r>
              <a:rPr lang="en-US"/>
              <a:t>-- turn them into your ally and maybe even the utility's advocate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is about meeting customers where they are in terms of communications preferences</a:t>
            </a:r>
          </a:p>
          <a:p>
            <a:endParaRPr lang="en-US"/>
          </a:p>
          <a:p>
            <a:r>
              <a:rPr lang="en-US"/>
              <a:t>Our data shows people prefer email as their contact of first choice</a:t>
            </a:r>
          </a:p>
          <a:p>
            <a:endParaRPr lang="en-US"/>
          </a:p>
          <a:p>
            <a:r>
              <a:rPr lang="en-US"/>
              <a:t>Reaching out in more than 1 way shows you care -- and that you put effort into comms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If your website has the capacity to show alerts, use that space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social pages are powerful messaging space for delivering "breaking news" from your utility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With enough consistent messaging, you can enable your customers to answer other customers' questions when they occur on social media</a:t>
            </a:r>
          </a:p>
          <a:p>
            <a:endParaRPr lang="en-US"/>
          </a:p>
          <a:p>
            <a:r>
              <a:rPr lang="en-US"/>
              <a:t>We've seen this happen a number of times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Even if you're unable to solve the need in that moment, responding to the customer tells him/her that they're being heard -- which is vital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Sending a link with no context can be seen as dismissive and may appear to the customer like AI or a chatbot</a:t>
            </a:r>
          </a:p>
          <a:p>
            <a:endParaRPr lang="en-US"/>
          </a:p>
          <a:p>
            <a:r>
              <a:rPr lang="en-US"/>
              <a:t>They want a human connection</a:t>
            </a:r>
          </a:p>
          <a:p>
            <a:endParaRPr lang="en-US"/>
          </a:p>
          <a:p>
            <a:r>
              <a:rPr lang="en-US"/>
              <a:t>Even a single sentence, paired with a link, makes you sound more human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08166" y="1136325"/>
            <a:ext cx="5816332" cy="5032385"/>
            <a:chOff x="0" y="0"/>
            <a:chExt cx="406400" cy="3516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29084" y="6247750"/>
            <a:ext cx="5816332" cy="5032385"/>
            <a:chOff x="0" y="0"/>
            <a:chExt cx="406400" cy="351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971535" y="-111926"/>
            <a:ext cx="5816332" cy="9650123"/>
            <a:chOff x="0" y="0"/>
            <a:chExt cx="406400" cy="6742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25603" y="-111926"/>
            <a:ext cx="18969732" cy="6359676"/>
            <a:chOff x="0" y="0"/>
            <a:chExt cx="2938908" cy="9852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38908" cy="985280"/>
            </a:xfrm>
            <a:custGeom>
              <a:avLst/>
              <a:gdLst/>
              <a:ahLst/>
              <a:cxnLst/>
              <a:rect l="l" t="t" r="r" b="b"/>
              <a:pathLst>
                <a:path w="2938908" h="985280">
                  <a:moveTo>
                    <a:pt x="0" y="0"/>
                  </a:moveTo>
                  <a:lnTo>
                    <a:pt x="2938908" y="0"/>
                  </a:lnTo>
                  <a:lnTo>
                    <a:pt x="2938908" y="985280"/>
                  </a:lnTo>
                  <a:lnTo>
                    <a:pt x="0" y="985280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203185" y="8198508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233229" y="8905422"/>
            <a:ext cx="6122356" cy="39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235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Brett McArdle: Communications Manager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07909" y="7627014"/>
            <a:ext cx="9702267" cy="95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 CUSTOMER SERVICE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54581" y="6571276"/>
            <a:ext cx="775559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>
                <a:solidFill>
                  <a:srgbClr val="0A162E"/>
                </a:solidFill>
                <a:latin typeface="TAN Angleton"/>
                <a:ea typeface="TAN Angleton"/>
                <a:cs typeface="TAN Angleton"/>
                <a:sym typeface="TAN Angleton"/>
              </a:rPr>
              <a:t>Jedi Mind Tricks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418516" y="0"/>
            <a:ext cx="8882702" cy="10329321"/>
            <a:chOff x="0" y="0"/>
            <a:chExt cx="1413476" cy="16436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3476" cy="1643672"/>
            </a:xfrm>
            <a:custGeom>
              <a:avLst/>
              <a:gdLst/>
              <a:ahLst/>
              <a:cxnLst/>
              <a:rect l="l" t="t" r="r" b="b"/>
              <a:pathLst>
                <a:path w="1413476" h="1643672">
                  <a:moveTo>
                    <a:pt x="0" y="0"/>
                  </a:moveTo>
                  <a:lnTo>
                    <a:pt x="1413476" y="0"/>
                  </a:lnTo>
                  <a:lnTo>
                    <a:pt x="1413476" y="1643672"/>
                  </a:lnTo>
                  <a:lnTo>
                    <a:pt x="0" y="1643672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854771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92082" y="1860469"/>
            <a:ext cx="6151918" cy="371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8"/>
              </a:lnSpc>
            </a:pPr>
            <a:r>
              <a:rPr lang="en-US" sz="707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WHEN CUSTOMERS CALL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62590" y="5952285"/>
            <a:ext cx="6410902" cy="190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Harvest information from phone conversations</a:t>
            </a:r>
          </a:p>
          <a:p>
            <a:pPr algn="l">
              <a:lnSpc>
                <a:spcPts val="27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Do certain topics keep coming up?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600017" y="0"/>
            <a:ext cx="7687983" cy="10609391"/>
            <a:chOff x="0" y="0"/>
            <a:chExt cx="1191070" cy="16436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1070" cy="1643672"/>
            </a:xfrm>
            <a:custGeom>
              <a:avLst/>
              <a:gdLst/>
              <a:ahLst/>
              <a:cxnLst/>
              <a:rect l="l" t="t" r="r" b="b"/>
              <a:pathLst>
                <a:path w="1191070" h="1643672">
                  <a:moveTo>
                    <a:pt x="0" y="0"/>
                  </a:moveTo>
                  <a:lnTo>
                    <a:pt x="1191070" y="0"/>
                  </a:lnTo>
                  <a:lnTo>
                    <a:pt x="1191070" y="1643672"/>
                  </a:lnTo>
                  <a:lnTo>
                    <a:pt x="0" y="1643672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18163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139909" y="1956394"/>
            <a:ext cx="6151918" cy="246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8"/>
              </a:lnSpc>
            </a:pPr>
            <a:r>
              <a:rPr lang="en-US" sz="707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SOCIAL CONTENT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63131" y="4713125"/>
            <a:ext cx="6789678" cy="312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Recurring topics from phone calls become opportunities for social posts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You can condition your customers to answer questions for you online; the key is repetition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788103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43856" y="3568933"/>
            <a:ext cx="13798623" cy="4691532"/>
          </a:xfrm>
          <a:custGeom>
            <a:avLst/>
            <a:gdLst/>
            <a:ahLst/>
            <a:cxnLst/>
            <a:rect l="l" t="t" r="r" b="b"/>
            <a:pathLst>
              <a:path w="13798623" h="4691532">
                <a:moveTo>
                  <a:pt x="0" y="0"/>
                </a:moveTo>
                <a:lnTo>
                  <a:pt x="13798623" y="0"/>
                </a:lnTo>
                <a:lnTo>
                  <a:pt x="13798623" y="4691532"/>
                </a:lnTo>
                <a:lnTo>
                  <a:pt x="0" y="46915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877941" y="515484"/>
            <a:ext cx="10039371" cy="120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8"/>
              </a:lnSpc>
            </a:pPr>
            <a:r>
              <a:rPr lang="en-US" sz="707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 SOCIAL MEDIA 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57564" y="2159233"/>
            <a:ext cx="12291055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Close the loop: contact customers within 24 hours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The customer wants to know s/he was heard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600017" y="0"/>
            <a:ext cx="7687983" cy="10609391"/>
            <a:chOff x="0" y="0"/>
            <a:chExt cx="1191070" cy="16436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1070" cy="1643672"/>
            </a:xfrm>
            <a:custGeom>
              <a:avLst/>
              <a:gdLst/>
              <a:ahLst/>
              <a:cxnLst/>
              <a:rect l="l" t="t" r="r" b="b"/>
              <a:pathLst>
                <a:path w="1191070" h="1643672">
                  <a:moveTo>
                    <a:pt x="0" y="0"/>
                  </a:moveTo>
                  <a:lnTo>
                    <a:pt x="1191070" y="0"/>
                  </a:lnTo>
                  <a:lnTo>
                    <a:pt x="1191070" y="1643672"/>
                  </a:lnTo>
                  <a:lnTo>
                    <a:pt x="0" y="1643672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28338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139909" y="1956394"/>
            <a:ext cx="6151918" cy="12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8"/>
              </a:lnSpc>
            </a:pPr>
            <a:r>
              <a:rPr lang="en-US" sz="707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WEBSITE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53002" y="3445513"/>
            <a:ext cx="6438825" cy="382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Common topics during phone calls become webpages</a:t>
            </a:r>
          </a:p>
          <a:p>
            <a:pPr algn="l">
              <a:lnSpc>
                <a:spcPts val="27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Chances are, customers won’t seek out your webpage on a particular topic, but you can send the link</a:t>
            </a:r>
          </a:p>
          <a:p>
            <a:pPr algn="l">
              <a:lnSpc>
                <a:spcPts val="27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Customer Service FAQ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6186066" cy="10609391"/>
            <a:chOff x="0" y="0"/>
            <a:chExt cx="958384" cy="16436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8384" cy="1643672"/>
            </a:xfrm>
            <a:custGeom>
              <a:avLst/>
              <a:gdLst/>
              <a:ahLst/>
              <a:cxnLst/>
              <a:rect l="l" t="t" r="r" b="b"/>
              <a:pathLst>
                <a:path w="958384" h="1643672">
                  <a:moveTo>
                    <a:pt x="0" y="0"/>
                  </a:moveTo>
                  <a:lnTo>
                    <a:pt x="958384" y="0"/>
                  </a:lnTo>
                  <a:lnTo>
                    <a:pt x="958384" y="1643672"/>
                  </a:lnTo>
                  <a:lnTo>
                    <a:pt x="0" y="16436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04358" y="3841599"/>
            <a:ext cx="10721817" cy="260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Understand the customer’s “why” -  What’s their motivation for contacting you?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If emailing the customer a response, include a brief message with the link to information.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04358" y="1108892"/>
            <a:ext cx="11483642" cy="229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 CAN TAG TEAM EMAIL &amp; YOUR WEBSITE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5083884" cy="10609391"/>
            <a:chOff x="0" y="0"/>
            <a:chExt cx="787627" cy="16436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7627" cy="1643672"/>
            </a:xfrm>
            <a:custGeom>
              <a:avLst/>
              <a:gdLst/>
              <a:ahLst/>
              <a:cxnLst/>
              <a:rect l="l" t="t" r="r" b="b"/>
              <a:pathLst>
                <a:path w="787627" h="1643672">
                  <a:moveTo>
                    <a:pt x="0" y="0"/>
                  </a:moveTo>
                  <a:lnTo>
                    <a:pt x="787627" y="0"/>
                  </a:lnTo>
                  <a:lnTo>
                    <a:pt x="787627" y="1643672"/>
                  </a:lnTo>
                  <a:lnTo>
                    <a:pt x="0" y="1643672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567639" y="4248268"/>
            <a:ext cx="8934013" cy="260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Tip: Never send an email you wouldn’t want screenshotted and sent to the press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Another tip: What information does your email signature provide?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14337" y="2913633"/>
            <a:ext cx="7412715" cy="6087692"/>
          </a:xfrm>
          <a:custGeom>
            <a:avLst/>
            <a:gdLst/>
            <a:ahLst/>
            <a:cxnLst/>
            <a:rect l="l" t="t" r="r" b="b"/>
            <a:pathLst>
              <a:path w="7412715" h="6087692">
                <a:moveTo>
                  <a:pt x="0" y="0"/>
                </a:moveTo>
                <a:lnTo>
                  <a:pt x="7412715" y="0"/>
                </a:lnTo>
                <a:lnTo>
                  <a:pt x="7412715" y="6087692"/>
                </a:lnTo>
                <a:lnTo>
                  <a:pt x="0" y="6087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648893" y="1010653"/>
            <a:ext cx="15139724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ABOUT EMAIL: KEEP THIS IN MIND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55102" y="-3154546"/>
            <a:ext cx="5816332" cy="5032385"/>
            <a:chOff x="0" y="0"/>
            <a:chExt cx="406400" cy="3516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6275" y="-776642"/>
            <a:ext cx="19639533" cy="5020384"/>
            <a:chOff x="0" y="0"/>
            <a:chExt cx="3042678" cy="7777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677" cy="777789"/>
            </a:xfrm>
            <a:custGeom>
              <a:avLst/>
              <a:gdLst/>
              <a:ahLst/>
              <a:cxnLst/>
              <a:rect l="l" t="t" r="r" b="b"/>
              <a:pathLst>
                <a:path w="3042677" h="777789">
                  <a:moveTo>
                    <a:pt x="0" y="0"/>
                  </a:moveTo>
                  <a:lnTo>
                    <a:pt x="3042677" y="0"/>
                  </a:lnTo>
                  <a:lnTo>
                    <a:pt x="3042677" y="777789"/>
                  </a:lnTo>
                  <a:lnTo>
                    <a:pt x="0" y="777789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1404001">
            <a:off x="-3404276" y="-4995058"/>
            <a:ext cx="5816332" cy="11094210"/>
            <a:chOff x="0" y="0"/>
            <a:chExt cx="406400" cy="7751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084091">
            <a:off x="-1646883" y="-4493171"/>
            <a:ext cx="5816332" cy="14842540"/>
            <a:chOff x="0" y="0"/>
            <a:chExt cx="406400" cy="10370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1037081"/>
            </a:xfrm>
            <a:custGeom>
              <a:avLst/>
              <a:gdLst/>
              <a:ahLst/>
              <a:cxnLst/>
              <a:rect l="l" t="t" r="r" b="b"/>
              <a:pathLst>
                <a:path w="406400" h="1037081">
                  <a:moveTo>
                    <a:pt x="203200" y="0"/>
                  </a:moveTo>
                  <a:lnTo>
                    <a:pt x="406400" y="0"/>
                  </a:lnTo>
                  <a:lnTo>
                    <a:pt x="203200" y="1037081"/>
                  </a:lnTo>
                  <a:lnTo>
                    <a:pt x="0" y="10370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03200" cy="1075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788103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661646" y="6037911"/>
            <a:ext cx="13272725" cy="167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4524"/>
              </a:lnSpc>
              <a:buFont typeface="Arial"/>
              <a:buChar char="•"/>
            </a:pPr>
            <a:r>
              <a:rPr lang="en-US" sz="2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Allow CSRs to initiate work orders for pressure checks, meter inspections, or leak checks</a:t>
            </a:r>
          </a:p>
          <a:p>
            <a:pPr marL="539749" lvl="1" indent="-269875" algn="l">
              <a:lnSpc>
                <a:spcPts val="4524"/>
              </a:lnSpc>
              <a:buFont typeface="Arial"/>
              <a:buChar char="•"/>
            </a:pPr>
            <a:r>
              <a:rPr lang="en-US" sz="2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Train CSRs on basic water quality science (chlorine residual, hardness, taste/odor)</a:t>
            </a:r>
          </a:p>
          <a:p>
            <a:pPr marL="539749" lvl="1" indent="-269875" algn="l">
              <a:lnSpc>
                <a:spcPts val="4524"/>
              </a:lnSpc>
              <a:buFont typeface="Arial"/>
              <a:buChar char="•"/>
            </a:pPr>
            <a:r>
              <a:rPr lang="en-US" sz="2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Enable limited billing adjustments for verified leaks or meter misreads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67269" y="5076825"/>
            <a:ext cx="14685032" cy="98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EMPOWER CUSTOMER SERVICE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35064" y="3703042"/>
            <a:ext cx="6232659" cy="4144719"/>
          </a:xfrm>
          <a:custGeom>
            <a:avLst/>
            <a:gdLst/>
            <a:ahLst/>
            <a:cxnLst/>
            <a:rect l="l" t="t" r="r" b="b"/>
            <a:pathLst>
              <a:path w="6232659" h="4144719">
                <a:moveTo>
                  <a:pt x="0" y="0"/>
                </a:moveTo>
                <a:lnTo>
                  <a:pt x="6232660" y="0"/>
                </a:lnTo>
                <a:lnTo>
                  <a:pt x="6232660" y="4144718"/>
                </a:lnTo>
                <a:lnTo>
                  <a:pt x="0" y="414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33302" y="3703042"/>
            <a:ext cx="5793215" cy="4149390"/>
          </a:xfrm>
          <a:custGeom>
            <a:avLst/>
            <a:gdLst/>
            <a:ahLst/>
            <a:cxnLst/>
            <a:rect l="l" t="t" r="r" b="b"/>
            <a:pathLst>
              <a:path w="5793215" h="4149390">
                <a:moveTo>
                  <a:pt x="0" y="0"/>
                </a:moveTo>
                <a:lnTo>
                  <a:pt x="5793215" y="0"/>
                </a:lnTo>
                <a:lnTo>
                  <a:pt x="5793215" y="4149390"/>
                </a:lnTo>
                <a:lnTo>
                  <a:pt x="0" y="4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526517" y="3703042"/>
            <a:ext cx="5845469" cy="4149390"/>
          </a:xfrm>
          <a:custGeom>
            <a:avLst/>
            <a:gdLst/>
            <a:ahLst/>
            <a:cxnLst/>
            <a:rect l="l" t="t" r="r" b="b"/>
            <a:pathLst>
              <a:path w="5845469" h="4149390">
                <a:moveTo>
                  <a:pt x="0" y="0"/>
                </a:moveTo>
                <a:lnTo>
                  <a:pt x="5845469" y="0"/>
                </a:lnTo>
                <a:lnTo>
                  <a:pt x="5845469" y="4149390"/>
                </a:lnTo>
                <a:lnTo>
                  <a:pt x="0" y="4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210" r="-9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909072" y="1911215"/>
            <a:ext cx="10540179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LET’S GET EMOTIONAL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11861" y="2715297"/>
            <a:ext cx="16447439" cy="3330606"/>
          </a:xfrm>
          <a:custGeom>
            <a:avLst/>
            <a:gdLst/>
            <a:ahLst/>
            <a:cxnLst/>
            <a:rect l="l" t="t" r="r" b="b"/>
            <a:pathLst>
              <a:path w="16447439" h="3330606">
                <a:moveTo>
                  <a:pt x="0" y="0"/>
                </a:moveTo>
                <a:lnTo>
                  <a:pt x="16447439" y="0"/>
                </a:lnTo>
                <a:lnTo>
                  <a:pt x="16447439" y="3330607"/>
                </a:lnTo>
                <a:lnTo>
                  <a:pt x="0" y="33306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69958" y="5247127"/>
            <a:ext cx="8534069" cy="272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548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Hire for empathy, curiosity, and problem-solving</a:t>
            </a:r>
          </a:p>
          <a:p>
            <a:pPr marL="647697" lvl="1" indent="-323848" algn="l">
              <a:lnSpc>
                <a:spcPts val="548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Create a customer-oriented culture</a:t>
            </a:r>
          </a:p>
          <a:p>
            <a:pPr marL="647697" lvl="1" indent="-323848" algn="l">
              <a:lnSpc>
                <a:spcPts val="548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Communicate performance goals clearly</a:t>
            </a:r>
          </a:p>
          <a:p>
            <a:pPr marL="647697" lvl="1" indent="-323848" algn="l">
              <a:lnSpc>
                <a:spcPts val="548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Celebrate wins: share real customer stories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042467" y="1687043"/>
            <a:ext cx="3811327" cy="3091939"/>
          </a:xfrm>
          <a:custGeom>
            <a:avLst/>
            <a:gdLst/>
            <a:ahLst/>
            <a:cxnLst/>
            <a:rect l="l" t="t" r="r" b="b"/>
            <a:pathLst>
              <a:path w="3811327" h="3091939">
                <a:moveTo>
                  <a:pt x="0" y="0"/>
                </a:moveTo>
                <a:lnTo>
                  <a:pt x="3811327" y="0"/>
                </a:lnTo>
                <a:lnTo>
                  <a:pt x="3811327" y="3091938"/>
                </a:lnTo>
                <a:lnTo>
                  <a:pt x="0" y="3091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885404" y="4931381"/>
            <a:ext cx="4968390" cy="3341242"/>
          </a:xfrm>
          <a:custGeom>
            <a:avLst/>
            <a:gdLst/>
            <a:ahLst/>
            <a:cxnLst/>
            <a:rect l="l" t="t" r="r" b="b"/>
            <a:pathLst>
              <a:path w="4968390" h="3341242">
                <a:moveTo>
                  <a:pt x="0" y="0"/>
                </a:moveTo>
                <a:lnTo>
                  <a:pt x="4968390" y="0"/>
                </a:lnTo>
                <a:lnTo>
                  <a:pt x="4968390" y="3341242"/>
                </a:lnTo>
                <a:lnTo>
                  <a:pt x="0" y="3341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036992" y="1687043"/>
            <a:ext cx="5632449" cy="3091939"/>
          </a:xfrm>
          <a:custGeom>
            <a:avLst/>
            <a:gdLst/>
            <a:ahLst/>
            <a:cxnLst/>
            <a:rect l="l" t="t" r="r" b="b"/>
            <a:pathLst>
              <a:path w="5632449" h="3091939">
                <a:moveTo>
                  <a:pt x="0" y="0"/>
                </a:moveTo>
                <a:lnTo>
                  <a:pt x="5632449" y="0"/>
                </a:lnTo>
                <a:lnTo>
                  <a:pt x="5632449" y="3091938"/>
                </a:lnTo>
                <a:lnTo>
                  <a:pt x="0" y="3091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75671" y="403427"/>
            <a:ext cx="14575073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HIRING, HELPING, AND HEROES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93532" y="457977"/>
            <a:ext cx="7897197" cy="8597835"/>
            <a:chOff x="0" y="0"/>
            <a:chExt cx="1469875" cy="1600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9875" cy="1600282"/>
            </a:xfrm>
            <a:custGeom>
              <a:avLst/>
              <a:gdLst/>
              <a:ahLst/>
              <a:cxnLst/>
              <a:rect l="l" t="t" r="r" b="b"/>
              <a:pathLst>
                <a:path w="1469875" h="1600282">
                  <a:moveTo>
                    <a:pt x="0" y="0"/>
                  </a:moveTo>
                  <a:lnTo>
                    <a:pt x="1469875" y="0"/>
                  </a:lnTo>
                  <a:lnTo>
                    <a:pt x="1469875" y="1600282"/>
                  </a:lnTo>
                  <a:lnTo>
                    <a:pt x="0" y="1600282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7546" r="-132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630421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6" y="0"/>
                </a:lnTo>
                <a:lnTo>
                  <a:pt x="3499896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128570" y="2386728"/>
            <a:ext cx="9646047" cy="93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WHERE I’M FROM 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4320" y="3643873"/>
            <a:ext cx="8850457" cy="44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5"/>
              </a:lnSpc>
            </a:pPr>
            <a:r>
              <a:rPr lang="en-US" sz="286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•  Consolidated Utility District (CUD) of  </a:t>
            </a:r>
          </a:p>
          <a:p>
            <a:pPr marL="0" lvl="0" indent="0" algn="l">
              <a:lnSpc>
                <a:spcPts val="3955"/>
              </a:lnSpc>
              <a:spcBef>
                <a:spcPct val="0"/>
              </a:spcBef>
            </a:pPr>
            <a:r>
              <a:rPr lang="en-US" sz="2866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    Rutherford County was establ</a:t>
            </a:r>
            <a:r>
              <a:rPr lang="en-US" sz="2866" u="none" strike="noStrike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ished in 1968</a:t>
            </a:r>
          </a:p>
          <a:p>
            <a:pPr marL="0" lvl="0" indent="0" algn="l">
              <a:lnSpc>
                <a:spcPts val="2023"/>
              </a:lnSpc>
              <a:spcBef>
                <a:spcPct val="0"/>
              </a:spcBef>
            </a:pPr>
            <a:endParaRPr lang="en-US" sz="2866" u="none" strike="noStrike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0" lvl="0" indent="0" algn="l">
              <a:lnSpc>
                <a:spcPts val="3955"/>
              </a:lnSpc>
              <a:spcBef>
                <a:spcPct val="0"/>
              </a:spcBef>
            </a:pPr>
            <a:r>
              <a:rPr lang="en-US" sz="2866" u="none" strike="noStrike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•  Over 70k accounts, serving more than 220k residents</a:t>
            </a:r>
          </a:p>
          <a:p>
            <a:pPr marL="0" lvl="0" indent="0" algn="l">
              <a:lnSpc>
                <a:spcPts val="2023"/>
              </a:lnSpc>
              <a:spcBef>
                <a:spcPct val="0"/>
              </a:spcBef>
            </a:pPr>
            <a:endParaRPr lang="en-US" sz="2866" u="none" strike="noStrike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0" lvl="0" indent="0" algn="l">
              <a:lnSpc>
                <a:spcPts val="3955"/>
              </a:lnSpc>
              <a:spcBef>
                <a:spcPct val="0"/>
              </a:spcBef>
            </a:pPr>
            <a:r>
              <a:rPr lang="en-US" sz="2866" u="none" strike="noStrike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•  Rutherford County: fastest growing in Tennessee</a:t>
            </a:r>
          </a:p>
          <a:p>
            <a:pPr marL="0" lvl="0" indent="0" algn="l">
              <a:lnSpc>
                <a:spcPts val="2023"/>
              </a:lnSpc>
              <a:spcBef>
                <a:spcPct val="0"/>
              </a:spcBef>
            </a:pPr>
            <a:endParaRPr lang="en-US" sz="2866" u="none" strike="noStrike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0" lvl="0" indent="0" algn="l">
              <a:lnSpc>
                <a:spcPts val="3955"/>
              </a:lnSpc>
              <a:spcBef>
                <a:spcPct val="0"/>
              </a:spcBef>
            </a:pPr>
            <a:r>
              <a:rPr lang="en-US" sz="2866" u="none" strike="noStrike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•  Service area: over 1,700 miles of pipe (which equals the  </a:t>
            </a:r>
          </a:p>
          <a:p>
            <a:pPr marL="0" lvl="0" indent="0" algn="l">
              <a:lnSpc>
                <a:spcPts val="3955"/>
              </a:lnSpc>
              <a:spcBef>
                <a:spcPct val="0"/>
              </a:spcBef>
            </a:pPr>
            <a:r>
              <a:rPr lang="en-US" sz="2866" u="none" strike="noStrike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    distance from Murfreesboro to Phoenix, AZ)</a:t>
            </a:r>
          </a:p>
          <a:p>
            <a:pPr marL="0" lvl="0" indent="0" algn="l">
              <a:lnSpc>
                <a:spcPts val="2023"/>
              </a:lnSpc>
              <a:spcBef>
                <a:spcPct val="0"/>
              </a:spcBef>
            </a:pPr>
            <a:endParaRPr lang="en-US" sz="2866" u="none" strike="noStrike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0" lvl="0" indent="0" algn="l">
              <a:lnSpc>
                <a:spcPts val="3955"/>
              </a:lnSpc>
              <a:spcBef>
                <a:spcPct val="0"/>
              </a:spcBef>
            </a:pPr>
            <a:r>
              <a:rPr lang="en-US" sz="2866" u="none" strike="noStrike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•  Adding over 2,000 customers each year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4553" y="783483"/>
            <a:ext cx="4829507" cy="2530359"/>
            <a:chOff x="0" y="0"/>
            <a:chExt cx="748217" cy="3920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8217" cy="392019"/>
            </a:xfrm>
            <a:custGeom>
              <a:avLst/>
              <a:gdLst/>
              <a:ahLst/>
              <a:cxnLst/>
              <a:rect l="l" t="t" r="r" b="b"/>
              <a:pathLst>
                <a:path w="748217" h="392019">
                  <a:moveTo>
                    <a:pt x="0" y="0"/>
                  </a:moveTo>
                  <a:lnTo>
                    <a:pt x="748217" y="0"/>
                  </a:lnTo>
                  <a:lnTo>
                    <a:pt x="748217" y="392019"/>
                  </a:lnTo>
                  <a:lnTo>
                    <a:pt x="0" y="392019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553" y="3878321"/>
            <a:ext cx="4829507" cy="2530359"/>
            <a:chOff x="0" y="0"/>
            <a:chExt cx="748217" cy="3920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8217" cy="392019"/>
            </a:xfrm>
            <a:custGeom>
              <a:avLst/>
              <a:gdLst/>
              <a:ahLst/>
              <a:cxnLst/>
              <a:rect l="l" t="t" r="r" b="b"/>
              <a:pathLst>
                <a:path w="748217" h="392019">
                  <a:moveTo>
                    <a:pt x="0" y="0"/>
                  </a:moveTo>
                  <a:lnTo>
                    <a:pt x="748217" y="0"/>
                  </a:lnTo>
                  <a:lnTo>
                    <a:pt x="748217" y="392019"/>
                  </a:lnTo>
                  <a:lnTo>
                    <a:pt x="0" y="392019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4553" y="6973158"/>
            <a:ext cx="4829507" cy="2530359"/>
            <a:chOff x="0" y="0"/>
            <a:chExt cx="748217" cy="3920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8217" cy="392019"/>
            </a:xfrm>
            <a:custGeom>
              <a:avLst/>
              <a:gdLst/>
              <a:ahLst/>
              <a:cxnLst/>
              <a:rect l="l" t="t" r="r" b="b"/>
              <a:pathLst>
                <a:path w="748217" h="392019">
                  <a:moveTo>
                    <a:pt x="0" y="0"/>
                  </a:moveTo>
                  <a:lnTo>
                    <a:pt x="748217" y="0"/>
                  </a:lnTo>
                  <a:lnTo>
                    <a:pt x="748217" y="392019"/>
                  </a:lnTo>
                  <a:lnTo>
                    <a:pt x="0" y="392019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412168" y="3649518"/>
            <a:ext cx="8934013" cy="2625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86" lvl="1" indent="-539743" algn="just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Care</a:t>
            </a:r>
          </a:p>
          <a:p>
            <a:pPr marL="1079486" lvl="1" indent="-539743" algn="just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Action</a:t>
            </a:r>
          </a:p>
          <a:p>
            <a:pPr marL="1079486" lvl="1" indent="-539743" algn="just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Perspective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16707" y="2296312"/>
            <a:ext cx="7824659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CAP SYSTEM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41263" cy="10609391"/>
            <a:chOff x="0" y="0"/>
            <a:chExt cx="2826049" cy="16436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6049" cy="1643672"/>
            </a:xfrm>
            <a:custGeom>
              <a:avLst/>
              <a:gdLst/>
              <a:ahLst/>
              <a:cxnLst/>
              <a:rect l="l" t="t" r="r" b="b"/>
              <a:pathLst>
                <a:path w="2826049" h="1643672">
                  <a:moveTo>
                    <a:pt x="0" y="0"/>
                  </a:moveTo>
                  <a:lnTo>
                    <a:pt x="2826049" y="0"/>
                  </a:lnTo>
                  <a:lnTo>
                    <a:pt x="2826049" y="1643672"/>
                  </a:lnTo>
                  <a:lnTo>
                    <a:pt x="0" y="1643672"/>
                  </a:lnTo>
                  <a:close/>
                </a:path>
              </a:pathLst>
            </a:custGeom>
            <a:blipFill>
              <a:blip r:embed="rId3" cstate="print">
                <a:alphaModFix am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64228" y="3988429"/>
            <a:ext cx="16495072" cy="3531674"/>
            <a:chOff x="0" y="0"/>
            <a:chExt cx="4344381" cy="9301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44381" cy="930153"/>
            </a:xfrm>
            <a:custGeom>
              <a:avLst/>
              <a:gdLst/>
              <a:ahLst/>
              <a:cxnLst/>
              <a:rect l="l" t="t" r="r" b="b"/>
              <a:pathLst>
                <a:path w="4344381" h="930153">
                  <a:moveTo>
                    <a:pt x="0" y="0"/>
                  </a:moveTo>
                  <a:lnTo>
                    <a:pt x="4344381" y="0"/>
                  </a:lnTo>
                  <a:lnTo>
                    <a:pt x="4344381" y="930153"/>
                  </a:lnTo>
                  <a:lnTo>
                    <a:pt x="0" y="9301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44381" cy="968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98804" y="904875"/>
            <a:ext cx="8843654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 OF </a:t>
            </a:r>
            <a:r>
              <a:rPr lang="en-US" sz="6640">
                <a:solidFill>
                  <a:srgbClr val="0E7DC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7025" y="2912731"/>
            <a:ext cx="16818372" cy="68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•Communicate and show compassion about the gravity of the situation.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5945" y="4193546"/>
            <a:ext cx="15460664" cy="3702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Name the concern with a caring attitude.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“I understand your concern about children’s health and lead in drinking water.”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Connect further using empathy. “The health of children is important to me and one of the reasons I work at/run a drinking water utility.”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402443" cy="12927716"/>
          </a:xfrm>
          <a:custGeom>
            <a:avLst/>
            <a:gdLst/>
            <a:ahLst/>
            <a:cxnLst/>
            <a:rect l="l" t="t" r="r" b="b"/>
            <a:pathLst>
              <a:path w="18402443" h="12927716">
                <a:moveTo>
                  <a:pt x="0" y="0"/>
                </a:moveTo>
                <a:lnTo>
                  <a:pt x="18402443" y="0"/>
                </a:lnTo>
                <a:lnTo>
                  <a:pt x="18402443" y="12927716"/>
                </a:lnTo>
                <a:lnTo>
                  <a:pt x="0" y="12927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324749" y="904875"/>
            <a:ext cx="9574607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 OF </a:t>
            </a:r>
            <a:r>
              <a:rPr lang="en-US" sz="6640">
                <a:solidFill>
                  <a:srgbClr val="0E7DC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64228" y="3413198"/>
            <a:ext cx="16495072" cy="5148520"/>
            <a:chOff x="0" y="0"/>
            <a:chExt cx="4344381" cy="13559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44381" cy="1355989"/>
            </a:xfrm>
            <a:custGeom>
              <a:avLst/>
              <a:gdLst/>
              <a:ahLst/>
              <a:cxnLst/>
              <a:rect l="l" t="t" r="r" b="b"/>
              <a:pathLst>
                <a:path w="4344381" h="1355989">
                  <a:moveTo>
                    <a:pt x="0" y="0"/>
                  </a:moveTo>
                  <a:lnTo>
                    <a:pt x="4344381" y="0"/>
                  </a:lnTo>
                  <a:lnTo>
                    <a:pt x="4344381" y="1355989"/>
                  </a:lnTo>
                  <a:lnTo>
                    <a:pt x="0" y="13559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44381" cy="1394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9312" y="3717709"/>
            <a:ext cx="14965481" cy="501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7"/>
              </a:lnSpc>
              <a:spcBef>
                <a:spcPct val="0"/>
              </a:spcBef>
            </a:pPr>
            <a:r>
              <a:rPr lang="en-US" sz="354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“Our utility has an extensive treatment and monitoring program </a:t>
            </a:r>
          </a:p>
          <a:p>
            <a:pPr algn="ctr">
              <a:lnSpc>
                <a:spcPts val="4957"/>
              </a:lnSpc>
              <a:spcBef>
                <a:spcPct val="0"/>
              </a:spcBef>
            </a:pPr>
            <a:r>
              <a:rPr lang="en-US" sz="354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to ensure the water we produce and deliver protects your family </a:t>
            </a:r>
          </a:p>
          <a:p>
            <a:pPr algn="ctr">
              <a:lnSpc>
                <a:spcPts val="4957"/>
              </a:lnSpc>
              <a:spcBef>
                <a:spcPct val="0"/>
              </a:spcBef>
            </a:pPr>
            <a:r>
              <a:rPr lang="en-US" sz="354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from the risks of lead in drinking water. </a:t>
            </a:r>
          </a:p>
          <a:p>
            <a:pPr algn="ctr">
              <a:lnSpc>
                <a:spcPts val="4957"/>
              </a:lnSpc>
              <a:spcBef>
                <a:spcPct val="0"/>
              </a:spcBef>
            </a:pPr>
            <a:endParaRPr lang="en-US" sz="3540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ctr">
              <a:lnSpc>
                <a:spcPts val="4957"/>
              </a:lnSpc>
              <a:spcBef>
                <a:spcPct val="0"/>
              </a:spcBef>
            </a:pPr>
            <a:r>
              <a:rPr lang="en-US" sz="354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Our monitoring findings are shared in an open and transparent way with our state regulators and summarized and shared with our community </a:t>
            </a:r>
          </a:p>
          <a:p>
            <a:pPr algn="ctr">
              <a:lnSpc>
                <a:spcPts val="4957"/>
              </a:lnSpc>
              <a:spcBef>
                <a:spcPct val="0"/>
              </a:spcBef>
            </a:pPr>
            <a:r>
              <a:rPr lang="en-US" sz="354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in our annual Consumer Confidence Report.”</a:t>
            </a:r>
          </a:p>
          <a:p>
            <a:pPr algn="ctr">
              <a:lnSpc>
                <a:spcPts val="4957"/>
              </a:lnSpc>
              <a:spcBef>
                <a:spcPct val="0"/>
              </a:spcBef>
            </a:pPr>
            <a:endParaRPr lang="en-US" sz="3540">
              <a:solidFill>
                <a:srgbClr val="000000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98958" y="2164947"/>
            <a:ext cx="13109278" cy="69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sz="404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•What steps you have taken or will take to address the issue.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609391"/>
            <a:chOff x="0" y="0"/>
            <a:chExt cx="2833290" cy="16436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3290" cy="1643672"/>
            </a:xfrm>
            <a:custGeom>
              <a:avLst/>
              <a:gdLst/>
              <a:ahLst/>
              <a:cxnLst/>
              <a:rect l="l" t="t" r="r" b="b"/>
              <a:pathLst>
                <a:path w="2833290" h="1643672">
                  <a:moveTo>
                    <a:pt x="0" y="0"/>
                  </a:moveTo>
                  <a:lnTo>
                    <a:pt x="2833290" y="0"/>
                  </a:lnTo>
                  <a:lnTo>
                    <a:pt x="2833290" y="1643672"/>
                  </a:lnTo>
                  <a:lnTo>
                    <a:pt x="0" y="1643672"/>
                  </a:lnTo>
                  <a:close/>
                </a:path>
              </a:pathLst>
            </a:custGeom>
            <a:blipFill>
              <a:blip r:embed="rId3" cstate="print">
                <a:alphaModFix amt="4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03589" y="2318495"/>
            <a:ext cx="12080822" cy="61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>
                <a:solidFill>
                  <a:srgbClr val="0A162E"/>
                </a:solidFill>
                <a:latin typeface="Almarai Bold"/>
                <a:ea typeface="Almarai Bold"/>
                <a:cs typeface="Almarai Bold"/>
                <a:sym typeface="Almarai Bold"/>
              </a:rPr>
              <a:t>• Provide information that puts the issue in context.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80042" y="904875"/>
            <a:ext cx="12181805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EXAMPLE OF </a:t>
            </a:r>
            <a:r>
              <a:rPr lang="en-US" sz="6640">
                <a:solidFill>
                  <a:srgbClr val="0E7DC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PERSPECTIVE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64228" y="3472747"/>
            <a:ext cx="16495072" cy="3966470"/>
            <a:chOff x="0" y="0"/>
            <a:chExt cx="4344381" cy="10446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44381" cy="1044667"/>
            </a:xfrm>
            <a:custGeom>
              <a:avLst/>
              <a:gdLst/>
              <a:ahLst/>
              <a:cxnLst/>
              <a:rect l="l" t="t" r="r" b="b"/>
              <a:pathLst>
                <a:path w="4344381" h="1044667">
                  <a:moveTo>
                    <a:pt x="0" y="0"/>
                  </a:moveTo>
                  <a:lnTo>
                    <a:pt x="4344381" y="0"/>
                  </a:lnTo>
                  <a:lnTo>
                    <a:pt x="4344381" y="1044667"/>
                  </a:lnTo>
                  <a:lnTo>
                    <a:pt x="0" y="1044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344381" cy="108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56067" y="3935274"/>
            <a:ext cx="14311393" cy="284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sz="404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“Our community water meets every EPA drinking water standard. We pay close attention to emerging research, and our concerns about drinking water are always focused </a:t>
            </a:r>
          </a:p>
          <a:p>
            <a:pPr algn="ctr">
              <a:lnSpc>
                <a:spcPts val="5657"/>
              </a:lnSpc>
              <a:spcBef>
                <a:spcPct val="0"/>
              </a:spcBef>
            </a:pPr>
            <a:r>
              <a:rPr lang="en-US" sz="4040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on the health of you and your family.”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762761" y="2081247"/>
            <a:ext cx="9144808" cy="535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Use “We” and “I” Language</a:t>
            </a:r>
          </a:p>
          <a:p>
            <a:pPr algn="just">
              <a:lnSpc>
                <a:spcPts val="53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Inclusive phrasing builds a sense of partnership.</a:t>
            </a:r>
          </a:p>
          <a:p>
            <a:pPr algn="just">
              <a:lnSpc>
                <a:spcPts val="53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Examples:</a:t>
            </a:r>
          </a:p>
          <a:p>
            <a:pPr marL="647697" lvl="1" indent="-323848" algn="just">
              <a:lnSpc>
                <a:spcPts val="53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“Let’s see what we can do together.”</a:t>
            </a:r>
          </a:p>
          <a:p>
            <a:pPr marL="647697" lvl="1" indent="-323848" algn="just">
              <a:lnSpc>
                <a:spcPts val="53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“I’ll personally make sure we get this sorted out.”</a:t>
            </a:r>
          </a:p>
          <a:p>
            <a:pPr algn="just">
              <a:lnSpc>
                <a:spcPts val="53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 “Let’s take a look at what happened and figure out how to make it right.”</a:t>
            </a:r>
          </a:p>
          <a:p>
            <a:pPr algn="just">
              <a:lnSpc>
                <a:spcPts val="53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62761" y="904875"/>
            <a:ext cx="6837386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JEDI MOVES ...</a:t>
            </a:r>
          </a:p>
        </p:txBody>
      </p:sp>
      <p:sp>
        <p:nvSpPr>
          <p:cNvPr id="6" name="Freeform 6"/>
          <p:cNvSpPr/>
          <p:nvPr/>
        </p:nvSpPr>
        <p:spPr>
          <a:xfrm>
            <a:off x="252614" y="1028700"/>
            <a:ext cx="6078823" cy="6953321"/>
          </a:xfrm>
          <a:custGeom>
            <a:avLst/>
            <a:gdLst/>
            <a:ahLst/>
            <a:cxnLst/>
            <a:rect l="l" t="t" r="r" b="b"/>
            <a:pathLst>
              <a:path w="6078823" h="6953321">
                <a:moveTo>
                  <a:pt x="0" y="0"/>
                </a:moveTo>
                <a:lnTo>
                  <a:pt x="6078823" y="0"/>
                </a:lnTo>
                <a:lnTo>
                  <a:pt x="6078823" y="6953321"/>
                </a:lnTo>
                <a:lnTo>
                  <a:pt x="0" y="6953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38030" y="2314807"/>
            <a:ext cx="11234343" cy="5135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Restate the problem: paraphrase what the customer said to show understanding and accuracy.</a:t>
            </a:r>
          </a:p>
          <a:p>
            <a:pPr algn="l">
              <a:lnSpc>
                <a:spcPts val="515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“So the bill was higher than expected because of a leak you didn’t know about—is that right?”</a:t>
            </a:r>
          </a:p>
          <a:p>
            <a:pPr algn="l">
              <a:lnSpc>
                <a:spcPts val="515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l">
              <a:lnSpc>
                <a:spcPts val="515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Show ownership: empathy + action</a:t>
            </a:r>
          </a:p>
          <a:p>
            <a:pPr algn="l">
              <a:lnSpc>
                <a:spcPts val="515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“I’ll take responsibility for fixing this, and I’ll follow up with you by the end of the day.”</a:t>
            </a:r>
          </a:p>
        </p:txBody>
      </p:sp>
      <p:sp>
        <p:nvSpPr>
          <p:cNvPr id="4" name="Freeform 4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38030" y="1073285"/>
            <a:ext cx="12984333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MORE JEDI MOVES ...</a:t>
            </a:r>
          </a:p>
        </p:txBody>
      </p:sp>
      <p:sp>
        <p:nvSpPr>
          <p:cNvPr id="6" name="Freeform 6"/>
          <p:cNvSpPr/>
          <p:nvPr/>
        </p:nvSpPr>
        <p:spPr>
          <a:xfrm>
            <a:off x="154375" y="1197110"/>
            <a:ext cx="6078823" cy="6953321"/>
          </a:xfrm>
          <a:custGeom>
            <a:avLst/>
            <a:gdLst/>
            <a:ahLst/>
            <a:cxnLst/>
            <a:rect l="l" t="t" r="r" b="b"/>
            <a:pathLst>
              <a:path w="6078823" h="6953321">
                <a:moveTo>
                  <a:pt x="0" y="0"/>
                </a:moveTo>
                <a:lnTo>
                  <a:pt x="6078824" y="0"/>
                </a:lnTo>
                <a:lnTo>
                  <a:pt x="6078824" y="6953320"/>
                </a:lnTo>
                <a:lnTo>
                  <a:pt x="0" y="695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564951" y="2109776"/>
            <a:ext cx="10163277" cy="605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Customer: “This bill is double what I normally pay! You people always mess up my account.”</a:t>
            </a:r>
          </a:p>
          <a:p>
            <a:pPr algn="l">
              <a:lnSpc>
                <a:spcPts val="485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l">
              <a:lnSpc>
                <a:spcPts val="485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Rep:</a:t>
            </a:r>
          </a:p>
          <a:p>
            <a:pPr marL="647697" lvl="1" indent="-323848" algn="l">
              <a:lnSpc>
                <a:spcPts val="4859"/>
              </a:lnSpc>
              <a:buAutoNum type="arabicPeriod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Acknowledge emotion.“I can see why you’re upset—  that’s a big jump.”</a:t>
            </a:r>
          </a:p>
          <a:p>
            <a:pPr marL="647697" lvl="1" indent="-323848" algn="l">
              <a:lnSpc>
                <a:spcPts val="4859"/>
              </a:lnSpc>
              <a:buAutoNum type="arabicPeriod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Clarify details. “Let’s look together at what might have caused it.”</a:t>
            </a:r>
          </a:p>
          <a:p>
            <a:pPr marL="647697" lvl="1" indent="-323848" algn="l">
              <a:lnSpc>
                <a:spcPts val="4859"/>
              </a:lnSpc>
              <a:buAutoNum type="arabicPeriod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Offer next step. “I’ll check your usage history and get this sorted out.”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64951" y="850664"/>
            <a:ext cx="12984333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MORE JEDI MOVES ...</a:t>
            </a:r>
          </a:p>
        </p:txBody>
      </p:sp>
      <p:sp>
        <p:nvSpPr>
          <p:cNvPr id="6" name="Freeform 6"/>
          <p:cNvSpPr/>
          <p:nvPr/>
        </p:nvSpPr>
        <p:spPr>
          <a:xfrm>
            <a:off x="196478" y="1028700"/>
            <a:ext cx="6078823" cy="6953321"/>
          </a:xfrm>
          <a:custGeom>
            <a:avLst/>
            <a:gdLst/>
            <a:ahLst/>
            <a:cxnLst/>
            <a:rect l="l" t="t" r="r" b="b"/>
            <a:pathLst>
              <a:path w="6078823" h="6953321">
                <a:moveTo>
                  <a:pt x="0" y="0"/>
                </a:moveTo>
                <a:lnTo>
                  <a:pt x="6078823" y="0"/>
                </a:lnTo>
                <a:lnTo>
                  <a:pt x="6078823" y="6953321"/>
                </a:lnTo>
                <a:lnTo>
                  <a:pt x="0" y="6953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41366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2614" y="1028700"/>
            <a:ext cx="6078823" cy="6953321"/>
          </a:xfrm>
          <a:custGeom>
            <a:avLst/>
            <a:gdLst/>
            <a:ahLst/>
            <a:cxnLst/>
            <a:rect l="l" t="t" r="r" b="b"/>
            <a:pathLst>
              <a:path w="6078823" h="6953321">
                <a:moveTo>
                  <a:pt x="0" y="0"/>
                </a:moveTo>
                <a:lnTo>
                  <a:pt x="6078823" y="0"/>
                </a:lnTo>
                <a:lnTo>
                  <a:pt x="6078823" y="6953321"/>
                </a:lnTo>
                <a:lnTo>
                  <a:pt x="0" y="6953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998580" y="2432075"/>
            <a:ext cx="10260720" cy="521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Customer: “Your technician never showed up! I wasted my afternoon!”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Rep:</a:t>
            </a:r>
          </a:p>
          <a:p>
            <a:pPr marL="647697" lvl="1" indent="-323848" algn="l">
              <a:lnSpc>
                <a:spcPts val="4199"/>
              </a:lnSpc>
              <a:buAutoNum type="arabicPeriod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Validate feelings.</a:t>
            </a:r>
          </a:p>
          <a:p>
            <a:pPr marL="647697" lvl="1" indent="-323848" algn="l">
              <a:lnSpc>
                <a:spcPts val="4199"/>
              </a:lnSpc>
              <a:buAutoNum type="arabicPeriod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“I understand why you’re frustrated. I’d be upset too.”</a:t>
            </a:r>
          </a:p>
          <a:p>
            <a:pPr marL="647697" lvl="1" indent="-323848" algn="l">
              <a:lnSpc>
                <a:spcPts val="4199"/>
              </a:lnSpc>
              <a:buAutoNum type="arabicPeriod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Take ownership. “That’s not the experience we want for you—I’ll follow up.”</a:t>
            </a:r>
          </a:p>
          <a:p>
            <a:pPr marL="647697" lvl="1" indent="-323848" algn="l">
              <a:lnSpc>
                <a:spcPts val="4199"/>
              </a:lnSpc>
              <a:buAutoNum type="arabicPeriod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Offer resolution. “Let’s get you rescheduled for the soonest available time.”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98580" y="904875"/>
            <a:ext cx="12984333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MORE JEDI MOVES ...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767218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6" y="0"/>
                </a:lnTo>
                <a:lnTo>
                  <a:pt x="3499896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321813" y="563724"/>
            <a:ext cx="6766917" cy="6229318"/>
          </a:xfrm>
          <a:custGeom>
            <a:avLst/>
            <a:gdLst/>
            <a:ahLst/>
            <a:cxnLst/>
            <a:rect l="l" t="t" r="r" b="b"/>
            <a:pathLst>
              <a:path w="6766917" h="6229318">
                <a:moveTo>
                  <a:pt x="0" y="0"/>
                </a:moveTo>
                <a:lnTo>
                  <a:pt x="6766916" y="0"/>
                </a:lnTo>
                <a:lnTo>
                  <a:pt x="6766916" y="6229318"/>
                </a:lnTo>
                <a:lnTo>
                  <a:pt x="0" y="6229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196695" y="3497408"/>
            <a:ext cx="8320471" cy="516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5914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“I’m glad you asked”</a:t>
            </a:r>
          </a:p>
          <a:p>
            <a:pPr marL="755644" lvl="1" indent="-377822" algn="l">
              <a:lnSpc>
                <a:spcPts val="5914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“You’re right!” (they don’t expect you to take their side</a:t>
            </a:r>
          </a:p>
          <a:p>
            <a:pPr marL="755644" lvl="1" indent="-377822" algn="l">
              <a:lnSpc>
                <a:spcPts val="5914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“We’re working on that now” (provide updates)</a:t>
            </a:r>
          </a:p>
          <a:p>
            <a:pPr marL="755644" lvl="1" indent="-377822" algn="l">
              <a:lnSpc>
                <a:spcPts val="5914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Agree – and offer a factoid</a:t>
            </a:r>
          </a:p>
          <a:p>
            <a:pPr marL="755644" lvl="1" indent="-377822" algn="l">
              <a:lnSpc>
                <a:spcPts val="5914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We’re our own customers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28681" y="1216102"/>
            <a:ext cx="8893132" cy="246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8"/>
              </a:lnSpc>
            </a:pPr>
            <a:r>
              <a:rPr lang="en-US" sz="707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MORE JEDI </a:t>
            </a:r>
          </a:p>
          <a:p>
            <a:pPr algn="l">
              <a:lnSpc>
                <a:spcPts val="9898"/>
              </a:lnSpc>
            </a:pPr>
            <a:r>
              <a:rPr lang="en-US" sz="707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MOVES ...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2637" y="-247805"/>
            <a:ext cx="5816332" cy="9264440"/>
            <a:chOff x="0" y="0"/>
            <a:chExt cx="406400" cy="6473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647327"/>
            </a:xfrm>
            <a:custGeom>
              <a:avLst/>
              <a:gdLst/>
              <a:ahLst/>
              <a:cxnLst/>
              <a:rect l="l" t="t" r="r" b="b"/>
              <a:pathLst>
                <a:path w="406400" h="647327">
                  <a:moveTo>
                    <a:pt x="203200" y="0"/>
                  </a:moveTo>
                  <a:lnTo>
                    <a:pt x="406400" y="0"/>
                  </a:lnTo>
                  <a:lnTo>
                    <a:pt x="203200" y="647327"/>
                  </a:lnTo>
                  <a:lnTo>
                    <a:pt x="0" y="64732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68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08166" y="723900"/>
            <a:ext cx="5816332" cy="5032385"/>
            <a:chOff x="0" y="0"/>
            <a:chExt cx="406400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45842" y="787812"/>
            <a:ext cx="19639533" cy="8299437"/>
            <a:chOff x="0" y="0"/>
            <a:chExt cx="3042678" cy="1285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2677" cy="1285800"/>
            </a:xfrm>
            <a:custGeom>
              <a:avLst/>
              <a:gdLst/>
              <a:ahLst/>
              <a:cxnLst/>
              <a:rect l="l" t="t" r="r" b="b"/>
              <a:pathLst>
                <a:path w="3042677" h="1285800">
                  <a:moveTo>
                    <a:pt x="0" y="0"/>
                  </a:moveTo>
                  <a:lnTo>
                    <a:pt x="3042677" y="0"/>
                  </a:lnTo>
                  <a:lnTo>
                    <a:pt x="3042677" y="1285800"/>
                  </a:lnTo>
                  <a:lnTo>
                    <a:pt x="0" y="1285800"/>
                  </a:lnTo>
                  <a:close/>
                </a:path>
              </a:pathLst>
            </a:custGeom>
            <a:solidFill>
              <a:srgbClr val="CAE4F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404001">
            <a:off x="-770793" y="-475515"/>
            <a:ext cx="5816332" cy="11094210"/>
            <a:chOff x="0" y="0"/>
            <a:chExt cx="406400" cy="7751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23900"/>
            <a:ext cx="5816332" cy="9650123"/>
            <a:chOff x="0" y="0"/>
            <a:chExt cx="406400" cy="67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009378" y="4557405"/>
            <a:ext cx="9344148" cy="260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Being friendly, helpful, and knowledgeable doesn’t mean you’re a pushover. 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You are not expected to simply absorb mean-spirited, abusive words.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76318" y="2522821"/>
            <a:ext cx="9816388" cy="113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BOUNDARIES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569609" y="8872635"/>
            <a:ext cx="2718391" cy="1451009"/>
          </a:xfrm>
          <a:custGeom>
            <a:avLst/>
            <a:gdLst/>
            <a:ahLst/>
            <a:cxnLst/>
            <a:rect l="l" t="t" r="r" b="b"/>
            <a:pathLst>
              <a:path w="2718391" h="1451009">
                <a:moveTo>
                  <a:pt x="0" y="0"/>
                </a:moveTo>
                <a:lnTo>
                  <a:pt x="2718391" y="0"/>
                </a:lnTo>
                <a:lnTo>
                  <a:pt x="2718391" y="1451009"/>
                </a:lnTo>
                <a:lnTo>
                  <a:pt x="0" y="1451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2637" y="-247805"/>
            <a:ext cx="5816332" cy="9264440"/>
            <a:chOff x="0" y="0"/>
            <a:chExt cx="406400" cy="6473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647327"/>
            </a:xfrm>
            <a:custGeom>
              <a:avLst/>
              <a:gdLst/>
              <a:ahLst/>
              <a:cxnLst/>
              <a:rect l="l" t="t" r="r" b="b"/>
              <a:pathLst>
                <a:path w="406400" h="647327">
                  <a:moveTo>
                    <a:pt x="203200" y="0"/>
                  </a:moveTo>
                  <a:lnTo>
                    <a:pt x="406400" y="0"/>
                  </a:lnTo>
                  <a:lnTo>
                    <a:pt x="203200" y="647327"/>
                  </a:lnTo>
                  <a:lnTo>
                    <a:pt x="0" y="64732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68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08166" y="723900"/>
            <a:ext cx="5816332" cy="5032385"/>
            <a:chOff x="0" y="0"/>
            <a:chExt cx="406400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98468" y="2059650"/>
            <a:ext cx="19639533" cy="6067353"/>
            <a:chOff x="0" y="0"/>
            <a:chExt cx="3042678" cy="9399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2677" cy="939992"/>
            </a:xfrm>
            <a:custGeom>
              <a:avLst/>
              <a:gdLst/>
              <a:ahLst/>
              <a:cxnLst/>
              <a:rect l="l" t="t" r="r" b="b"/>
              <a:pathLst>
                <a:path w="3042677" h="939992">
                  <a:moveTo>
                    <a:pt x="0" y="0"/>
                  </a:moveTo>
                  <a:lnTo>
                    <a:pt x="3042677" y="0"/>
                  </a:lnTo>
                  <a:lnTo>
                    <a:pt x="3042677" y="939992"/>
                  </a:lnTo>
                  <a:lnTo>
                    <a:pt x="0" y="939992"/>
                  </a:lnTo>
                  <a:close/>
                </a:path>
              </a:pathLst>
            </a:custGeom>
            <a:solidFill>
              <a:srgbClr val="CAE4F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404001">
            <a:off x="-770793" y="-475515"/>
            <a:ext cx="5816332" cy="11094210"/>
            <a:chOff x="0" y="0"/>
            <a:chExt cx="406400" cy="7751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23900"/>
            <a:ext cx="5816332" cy="9650123"/>
            <a:chOff x="0" y="0"/>
            <a:chExt cx="406400" cy="67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220643" y="8505866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168303" y="3918116"/>
            <a:ext cx="10330795" cy="3689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491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Public utilities – even the highest performers - seldom get compliments</a:t>
            </a:r>
          </a:p>
          <a:p>
            <a:pPr marL="647697" lvl="1" indent="-323848" algn="l">
              <a:lnSpc>
                <a:spcPts val="491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Google reviews of utilities are typically low and associated with complaints (this is a bad metric anyway)</a:t>
            </a:r>
          </a:p>
          <a:p>
            <a:pPr marL="647697" lvl="1" indent="-323848" algn="l">
              <a:lnSpc>
                <a:spcPts val="491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Our association with government work</a:t>
            </a:r>
          </a:p>
          <a:p>
            <a:pPr marL="1295394" lvl="2" indent="-431798" algn="l">
              <a:lnSpc>
                <a:spcPts val="4919"/>
              </a:lnSpc>
              <a:buFont typeface="Arial"/>
              <a:buChar char="⚬"/>
            </a:pPr>
            <a:r>
              <a:rPr lang="en-US" sz="2999" b="1">
                <a:solidFill>
                  <a:srgbClr val="FF3131"/>
                </a:solidFill>
                <a:latin typeface="Almarai Bold"/>
                <a:ea typeface="Almarai Bold"/>
                <a:cs typeface="Almarai Bold"/>
                <a:sym typeface="Almarai Bold"/>
              </a:rPr>
              <a:t>How do we change this perception?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13780" y="2651621"/>
            <a:ext cx="9816388" cy="113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LET’S BE HONEST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404001">
            <a:off x="-770793" y="-475515"/>
            <a:ext cx="5816332" cy="11094210"/>
            <a:chOff x="0" y="0"/>
            <a:chExt cx="406400" cy="775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AD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5816332" cy="10374023"/>
            <a:chOff x="0" y="0"/>
            <a:chExt cx="406400" cy="7248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724856"/>
            </a:xfrm>
            <a:custGeom>
              <a:avLst/>
              <a:gdLst/>
              <a:ahLst/>
              <a:cxnLst/>
              <a:rect l="l" t="t" r="r" b="b"/>
              <a:pathLst>
                <a:path w="406400" h="724856">
                  <a:moveTo>
                    <a:pt x="203200" y="0"/>
                  </a:moveTo>
                  <a:lnTo>
                    <a:pt x="406400" y="0"/>
                  </a:lnTo>
                  <a:lnTo>
                    <a:pt x="203200" y="724856"/>
                  </a:lnTo>
                  <a:lnTo>
                    <a:pt x="0" y="72485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762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69609" y="8872635"/>
            <a:ext cx="2718391" cy="1451009"/>
          </a:xfrm>
          <a:custGeom>
            <a:avLst/>
            <a:gdLst/>
            <a:ahLst/>
            <a:cxnLst/>
            <a:rect l="l" t="t" r="r" b="b"/>
            <a:pathLst>
              <a:path w="2718391" h="1451009">
                <a:moveTo>
                  <a:pt x="0" y="0"/>
                </a:moveTo>
                <a:lnTo>
                  <a:pt x="2718391" y="0"/>
                </a:lnTo>
                <a:lnTo>
                  <a:pt x="2718391" y="1451009"/>
                </a:lnTo>
                <a:lnTo>
                  <a:pt x="0" y="1451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621915" y="1235232"/>
            <a:ext cx="12068673" cy="2311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IF WE’RE ADDRESSING A MISTAKE?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13100" y="3854338"/>
            <a:ext cx="3458319" cy="296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l">
              <a:lnSpc>
                <a:spcPts val="5949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Responsibility</a:t>
            </a:r>
          </a:p>
          <a:p>
            <a:pPr marL="755641" lvl="1" indent="-377820" algn="l">
              <a:lnSpc>
                <a:spcPts val="5949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Regret</a:t>
            </a:r>
          </a:p>
          <a:p>
            <a:pPr marL="755641" lvl="1" indent="-377820" algn="l">
              <a:lnSpc>
                <a:spcPts val="5949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Reform</a:t>
            </a:r>
          </a:p>
          <a:p>
            <a:pPr marL="755641" lvl="1" indent="-377820" algn="l">
              <a:lnSpc>
                <a:spcPts val="5949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Restitution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4636" y="-135532"/>
            <a:ext cx="5816332" cy="10388856"/>
            <a:chOff x="0" y="0"/>
            <a:chExt cx="406400" cy="7258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725892"/>
            </a:xfrm>
            <a:custGeom>
              <a:avLst/>
              <a:gdLst/>
              <a:ahLst/>
              <a:cxnLst/>
              <a:rect l="l" t="t" r="r" b="b"/>
              <a:pathLst>
                <a:path w="406400" h="725892">
                  <a:moveTo>
                    <a:pt x="203200" y="0"/>
                  </a:moveTo>
                  <a:lnTo>
                    <a:pt x="406400" y="0"/>
                  </a:lnTo>
                  <a:lnTo>
                    <a:pt x="203200" y="725892"/>
                  </a:lnTo>
                  <a:lnTo>
                    <a:pt x="0" y="72589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763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1965583" y="2627307"/>
            <a:ext cx="10287000" cy="5032385"/>
            <a:chOff x="0" y="0"/>
            <a:chExt cx="718775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8775" cy="351624"/>
            </a:xfrm>
            <a:custGeom>
              <a:avLst/>
              <a:gdLst/>
              <a:ahLst/>
              <a:cxnLst/>
              <a:rect l="l" t="t" r="r" b="b"/>
              <a:pathLst>
                <a:path w="718775" h="351624">
                  <a:moveTo>
                    <a:pt x="515575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718775" y="351624"/>
                  </a:lnTo>
                  <a:lnTo>
                    <a:pt x="515575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515575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98468" y="1428844"/>
            <a:ext cx="19639533" cy="6956324"/>
            <a:chOff x="0" y="0"/>
            <a:chExt cx="3042678" cy="10777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2677" cy="1077717"/>
            </a:xfrm>
            <a:custGeom>
              <a:avLst/>
              <a:gdLst/>
              <a:ahLst/>
              <a:cxnLst/>
              <a:rect l="l" t="t" r="r" b="b"/>
              <a:pathLst>
                <a:path w="3042677" h="1077717">
                  <a:moveTo>
                    <a:pt x="0" y="0"/>
                  </a:moveTo>
                  <a:lnTo>
                    <a:pt x="3042677" y="0"/>
                  </a:lnTo>
                  <a:lnTo>
                    <a:pt x="3042677" y="1077717"/>
                  </a:lnTo>
                  <a:lnTo>
                    <a:pt x="0" y="1077717"/>
                  </a:lnTo>
                  <a:close/>
                </a:path>
              </a:pathLst>
            </a:custGeom>
            <a:solidFill>
              <a:srgbClr val="CAE4F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788103" y="8385168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6"/>
                </a:lnTo>
                <a:lnTo>
                  <a:pt x="0" y="1868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4684" y="2734158"/>
            <a:ext cx="5997965" cy="4288545"/>
          </a:xfrm>
          <a:custGeom>
            <a:avLst/>
            <a:gdLst/>
            <a:ahLst/>
            <a:cxnLst/>
            <a:rect l="l" t="t" r="r" b="b"/>
            <a:pathLst>
              <a:path w="5997965" h="4288545">
                <a:moveTo>
                  <a:pt x="0" y="0"/>
                </a:moveTo>
                <a:lnTo>
                  <a:pt x="5997965" y="0"/>
                </a:lnTo>
                <a:lnTo>
                  <a:pt x="5997965" y="4288545"/>
                </a:lnTo>
                <a:lnTo>
                  <a:pt x="0" y="4288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279965" y="4676430"/>
            <a:ext cx="8138002" cy="2441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Opportunity to educate</a:t>
            </a:r>
          </a:p>
          <a:p>
            <a:pPr algn="l">
              <a:lnSpc>
                <a:spcPts val="2800"/>
              </a:lnSpc>
            </a:pPr>
            <a:endParaRPr lang="en-US" sz="3999">
              <a:solidFill>
                <a:srgbClr val="0A162E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863591" lvl="1" indent="-431796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Build/Reinforce positive perceptions of your utility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68092" y="2586395"/>
            <a:ext cx="13049420" cy="1926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57"/>
              </a:lnSpc>
            </a:pPr>
            <a:r>
              <a:rPr lang="en-US" sz="55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GOT GOOD NEWS? </a:t>
            </a:r>
          </a:p>
          <a:p>
            <a:pPr algn="r">
              <a:lnSpc>
                <a:spcPts val="7757"/>
              </a:lnSpc>
            </a:pPr>
            <a:r>
              <a:rPr lang="en-US" sz="55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INCLUDE THAT IN THE CALL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2637" y="-247805"/>
            <a:ext cx="5816332" cy="10534805"/>
            <a:chOff x="0" y="0"/>
            <a:chExt cx="406400" cy="7360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736090"/>
            </a:xfrm>
            <a:custGeom>
              <a:avLst/>
              <a:gdLst/>
              <a:ahLst/>
              <a:cxnLst/>
              <a:rect l="l" t="t" r="r" b="b"/>
              <a:pathLst>
                <a:path w="406400" h="736090">
                  <a:moveTo>
                    <a:pt x="203200" y="0"/>
                  </a:moveTo>
                  <a:lnTo>
                    <a:pt x="406400" y="0"/>
                  </a:lnTo>
                  <a:lnTo>
                    <a:pt x="203200" y="736090"/>
                  </a:lnTo>
                  <a:lnTo>
                    <a:pt x="0" y="73609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774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08166" y="723900"/>
            <a:ext cx="5816332" cy="9563100"/>
            <a:chOff x="0" y="0"/>
            <a:chExt cx="406400" cy="6681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668195"/>
            </a:xfrm>
            <a:custGeom>
              <a:avLst/>
              <a:gdLst/>
              <a:ahLst/>
              <a:cxnLst/>
              <a:rect l="l" t="t" r="r" b="b"/>
              <a:pathLst>
                <a:path w="406400" h="668195">
                  <a:moveTo>
                    <a:pt x="203200" y="0"/>
                  </a:moveTo>
                  <a:lnTo>
                    <a:pt x="0" y="0"/>
                  </a:lnTo>
                  <a:lnTo>
                    <a:pt x="203200" y="668195"/>
                  </a:lnTo>
                  <a:lnTo>
                    <a:pt x="406400" y="6681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706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98468" y="1428844"/>
            <a:ext cx="19639533" cy="7363939"/>
            <a:chOff x="0" y="0"/>
            <a:chExt cx="3042678" cy="11408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2677" cy="1140867"/>
            </a:xfrm>
            <a:custGeom>
              <a:avLst/>
              <a:gdLst/>
              <a:ahLst/>
              <a:cxnLst/>
              <a:rect l="l" t="t" r="r" b="b"/>
              <a:pathLst>
                <a:path w="3042677" h="1140867">
                  <a:moveTo>
                    <a:pt x="0" y="0"/>
                  </a:moveTo>
                  <a:lnTo>
                    <a:pt x="3042677" y="0"/>
                  </a:lnTo>
                  <a:lnTo>
                    <a:pt x="3042677" y="1140867"/>
                  </a:lnTo>
                  <a:lnTo>
                    <a:pt x="0" y="1140867"/>
                  </a:lnTo>
                  <a:close/>
                </a:path>
              </a:pathLst>
            </a:custGeom>
            <a:solidFill>
              <a:srgbClr val="CAE4F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788103" y="8487275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018903" y="5334000"/>
            <a:ext cx="3956443" cy="3031625"/>
          </a:xfrm>
          <a:custGeom>
            <a:avLst/>
            <a:gdLst/>
            <a:ahLst/>
            <a:cxnLst/>
            <a:rect l="l" t="t" r="r" b="b"/>
            <a:pathLst>
              <a:path w="3956443" h="3031625">
                <a:moveTo>
                  <a:pt x="0" y="0"/>
                </a:moveTo>
                <a:lnTo>
                  <a:pt x="3956443" y="0"/>
                </a:lnTo>
                <a:lnTo>
                  <a:pt x="3956443" y="3031625"/>
                </a:lnTo>
                <a:lnTo>
                  <a:pt x="0" y="3031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205987" y="4249348"/>
            <a:ext cx="9344148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“Thank you for choosing AT&amp;T”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01672" y="2920441"/>
            <a:ext cx="11045653" cy="113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ENDING A PHONE CALL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7750" y="-135532"/>
            <a:ext cx="5816332" cy="10388856"/>
            <a:chOff x="0" y="0"/>
            <a:chExt cx="406400" cy="7258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725892"/>
            </a:xfrm>
            <a:custGeom>
              <a:avLst/>
              <a:gdLst/>
              <a:ahLst/>
              <a:cxnLst/>
              <a:rect l="l" t="t" r="r" b="b"/>
              <a:pathLst>
                <a:path w="406400" h="725892">
                  <a:moveTo>
                    <a:pt x="203200" y="0"/>
                  </a:moveTo>
                  <a:lnTo>
                    <a:pt x="406400" y="0"/>
                  </a:lnTo>
                  <a:lnTo>
                    <a:pt x="203200" y="725892"/>
                  </a:lnTo>
                  <a:lnTo>
                    <a:pt x="0" y="72589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763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08166" y="0"/>
            <a:ext cx="5816332" cy="10287000"/>
            <a:chOff x="0" y="0"/>
            <a:chExt cx="406400" cy="7187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718775"/>
            </a:xfrm>
            <a:custGeom>
              <a:avLst/>
              <a:gdLst/>
              <a:ahLst/>
              <a:cxnLst/>
              <a:rect l="l" t="t" r="r" b="b"/>
              <a:pathLst>
                <a:path w="406400" h="718775">
                  <a:moveTo>
                    <a:pt x="203200" y="0"/>
                  </a:moveTo>
                  <a:lnTo>
                    <a:pt x="0" y="0"/>
                  </a:lnTo>
                  <a:lnTo>
                    <a:pt x="203200" y="718775"/>
                  </a:lnTo>
                  <a:lnTo>
                    <a:pt x="406400" y="7187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75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98468" y="1428844"/>
            <a:ext cx="19639533" cy="6956324"/>
            <a:chOff x="0" y="0"/>
            <a:chExt cx="3042678" cy="10777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2677" cy="1077717"/>
            </a:xfrm>
            <a:custGeom>
              <a:avLst/>
              <a:gdLst/>
              <a:ahLst/>
              <a:cxnLst/>
              <a:rect l="l" t="t" r="r" b="b"/>
              <a:pathLst>
                <a:path w="3042677" h="1077717">
                  <a:moveTo>
                    <a:pt x="0" y="0"/>
                  </a:moveTo>
                  <a:lnTo>
                    <a:pt x="3042677" y="0"/>
                  </a:lnTo>
                  <a:lnTo>
                    <a:pt x="3042677" y="1077717"/>
                  </a:lnTo>
                  <a:lnTo>
                    <a:pt x="0" y="1077717"/>
                  </a:lnTo>
                  <a:close/>
                </a:path>
              </a:pathLst>
            </a:custGeom>
            <a:solidFill>
              <a:srgbClr val="CAE4F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788103" y="8385168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6"/>
                </a:lnTo>
                <a:lnTo>
                  <a:pt x="0" y="1868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371572" y="3969681"/>
            <a:ext cx="3218463" cy="4049034"/>
          </a:xfrm>
          <a:custGeom>
            <a:avLst/>
            <a:gdLst/>
            <a:ahLst/>
            <a:cxnLst/>
            <a:rect l="l" t="t" r="r" b="b"/>
            <a:pathLst>
              <a:path w="3218463" h="4049034">
                <a:moveTo>
                  <a:pt x="0" y="0"/>
                </a:moveTo>
                <a:lnTo>
                  <a:pt x="3218463" y="0"/>
                </a:lnTo>
                <a:lnTo>
                  <a:pt x="3218463" y="4049034"/>
                </a:lnTo>
                <a:lnTo>
                  <a:pt x="0" y="4049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82100" y="3969681"/>
            <a:ext cx="3174144" cy="4049034"/>
          </a:xfrm>
          <a:custGeom>
            <a:avLst/>
            <a:gdLst/>
            <a:ahLst/>
            <a:cxnLst/>
            <a:rect l="l" t="t" r="r" b="b"/>
            <a:pathLst>
              <a:path w="3174144" h="4049034">
                <a:moveTo>
                  <a:pt x="0" y="0"/>
                </a:moveTo>
                <a:lnTo>
                  <a:pt x="3174144" y="0"/>
                </a:lnTo>
                <a:lnTo>
                  <a:pt x="3174144" y="4049034"/>
                </a:lnTo>
                <a:lnTo>
                  <a:pt x="0" y="4049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789222" y="2311132"/>
            <a:ext cx="11870553" cy="113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 ANTICIPATORY STEPS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2637" y="-247805"/>
            <a:ext cx="5816332" cy="10808262"/>
            <a:chOff x="0" y="0"/>
            <a:chExt cx="406400" cy="7551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755197"/>
            </a:xfrm>
            <a:custGeom>
              <a:avLst/>
              <a:gdLst/>
              <a:ahLst/>
              <a:cxnLst/>
              <a:rect l="l" t="t" r="r" b="b"/>
              <a:pathLst>
                <a:path w="406400" h="755197">
                  <a:moveTo>
                    <a:pt x="203200" y="0"/>
                  </a:moveTo>
                  <a:lnTo>
                    <a:pt x="406400" y="0"/>
                  </a:lnTo>
                  <a:lnTo>
                    <a:pt x="203200" y="755197"/>
                  </a:lnTo>
                  <a:lnTo>
                    <a:pt x="0" y="7551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793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50991" y="0"/>
            <a:ext cx="5816332" cy="10738400"/>
            <a:chOff x="0" y="0"/>
            <a:chExt cx="406400" cy="7503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750316"/>
            </a:xfrm>
            <a:custGeom>
              <a:avLst/>
              <a:gdLst/>
              <a:ahLst/>
              <a:cxnLst/>
              <a:rect l="l" t="t" r="r" b="b"/>
              <a:pathLst>
                <a:path w="406400" h="750316">
                  <a:moveTo>
                    <a:pt x="203200" y="0"/>
                  </a:moveTo>
                  <a:lnTo>
                    <a:pt x="0" y="0"/>
                  </a:lnTo>
                  <a:lnTo>
                    <a:pt x="203200" y="750316"/>
                  </a:lnTo>
                  <a:lnTo>
                    <a:pt x="406400" y="7503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788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98468" y="1428844"/>
            <a:ext cx="19639533" cy="6956324"/>
            <a:chOff x="0" y="0"/>
            <a:chExt cx="3042678" cy="10777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2677" cy="1077717"/>
            </a:xfrm>
            <a:custGeom>
              <a:avLst/>
              <a:gdLst/>
              <a:ahLst/>
              <a:cxnLst/>
              <a:rect l="l" t="t" r="r" b="b"/>
              <a:pathLst>
                <a:path w="3042677" h="1077717">
                  <a:moveTo>
                    <a:pt x="0" y="0"/>
                  </a:moveTo>
                  <a:lnTo>
                    <a:pt x="3042677" y="0"/>
                  </a:lnTo>
                  <a:lnTo>
                    <a:pt x="3042677" y="1077717"/>
                  </a:lnTo>
                  <a:lnTo>
                    <a:pt x="0" y="1077717"/>
                  </a:lnTo>
                  <a:close/>
                </a:path>
              </a:pathLst>
            </a:custGeom>
            <a:solidFill>
              <a:srgbClr val="CAE4F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788103" y="8385168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6"/>
                </a:lnTo>
                <a:lnTo>
                  <a:pt x="0" y="1868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716810" y="3938351"/>
            <a:ext cx="5897472" cy="3981925"/>
          </a:xfrm>
          <a:custGeom>
            <a:avLst/>
            <a:gdLst/>
            <a:ahLst/>
            <a:cxnLst/>
            <a:rect l="l" t="t" r="r" b="b"/>
            <a:pathLst>
              <a:path w="5897472" h="3981925">
                <a:moveTo>
                  <a:pt x="0" y="0"/>
                </a:moveTo>
                <a:lnTo>
                  <a:pt x="5897472" y="0"/>
                </a:lnTo>
                <a:lnTo>
                  <a:pt x="5897472" y="3981925"/>
                </a:lnTo>
                <a:lnTo>
                  <a:pt x="0" y="39819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890755" y="3938351"/>
            <a:ext cx="6235195" cy="3981925"/>
          </a:xfrm>
          <a:custGeom>
            <a:avLst/>
            <a:gdLst/>
            <a:ahLst/>
            <a:cxnLst/>
            <a:rect l="l" t="t" r="r" b="b"/>
            <a:pathLst>
              <a:path w="6235195" h="3981925">
                <a:moveTo>
                  <a:pt x="0" y="0"/>
                </a:moveTo>
                <a:lnTo>
                  <a:pt x="6235195" y="0"/>
                </a:lnTo>
                <a:lnTo>
                  <a:pt x="6235195" y="3981925"/>
                </a:lnTo>
                <a:lnTo>
                  <a:pt x="0" y="3981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0" y="2501259"/>
            <a:ext cx="18288000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BEYOND CUSTOMER SERVICE SKILLS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2500" y="4471986"/>
            <a:ext cx="3221385" cy="1971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 algn="l">
              <a:lnSpc>
                <a:spcPts val="53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Bilingual</a:t>
            </a:r>
          </a:p>
          <a:p>
            <a:pPr marL="647694" lvl="1" indent="-323847" algn="l">
              <a:lnSpc>
                <a:spcPts val="53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Creative</a:t>
            </a:r>
          </a:p>
          <a:p>
            <a:pPr marL="647694" lvl="1" indent="-323847" algn="l">
              <a:lnSpc>
                <a:spcPts val="539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Culture building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88103" y="8324222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6"/>
                </a:lnTo>
                <a:lnTo>
                  <a:pt x="0" y="1868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5816176" cy="10287000"/>
            <a:chOff x="0" y="0"/>
            <a:chExt cx="901078" cy="1593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1078" cy="1593725"/>
            </a:xfrm>
            <a:custGeom>
              <a:avLst/>
              <a:gdLst/>
              <a:ahLst/>
              <a:cxnLst/>
              <a:rect l="l" t="t" r="r" b="b"/>
              <a:pathLst>
                <a:path w="901078" h="1593725">
                  <a:moveTo>
                    <a:pt x="0" y="0"/>
                  </a:moveTo>
                  <a:lnTo>
                    <a:pt x="901078" y="0"/>
                  </a:lnTo>
                  <a:lnTo>
                    <a:pt x="90107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16600" y="9220200"/>
            <a:ext cx="5135710" cy="701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7"/>
              </a:lnSpc>
            </a:pPr>
            <a:r>
              <a:rPr lang="en-US" sz="205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Brett McArdle: Communications Manager</a:t>
            </a:r>
          </a:p>
          <a:p>
            <a:pPr algn="ctr">
              <a:lnSpc>
                <a:spcPts val="2877"/>
              </a:lnSpc>
            </a:pPr>
            <a:endParaRPr lang="en-US" sz="2055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46205" y="5631444"/>
            <a:ext cx="9702267" cy="688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OBI WAN KENOBI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46205" y="2026613"/>
            <a:ext cx="1079168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A162E"/>
                </a:solidFill>
                <a:latin typeface="TAN Angleton"/>
                <a:ea typeface="TAN Angleton"/>
                <a:cs typeface="TAN Angleton"/>
                <a:sym typeface="TAN Angleton"/>
              </a:rPr>
              <a:t>“In my experience, there is no such thing as luck.”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88103" y="8556981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6"/>
                </a:lnTo>
                <a:lnTo>
                  <a:pt x="0" y="1868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56460" y="-822369"/>
            <a:ext cx="19244460" cy="9672849"/>
          </a:xfrm>
          <a:custGeom>
            <a:avLst/>
            <a:gdLst/>
            <a:ahLst/>
            <a:cxnLst/>
            <a:rect l="l" t="t" r="r" b="b"/>
            <a:pathLst>
              <a:path w="19244460" h="9672849">
                <a:moveTo>
                  <a:pt x="0" y="0"/>
                </a:moveTo>
                <a:lnTo>
                  <a:pt x="19244460" y="0"/>
                </a:lnTo>
                <a:lnTo>
                  <a:pt x="19244460" y="9672849"/>
                </a:lnTo>
                <a:lnTo>
                  <a:pt x="0" y="967284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992" b="-80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189403" y="9110058"/>
            <a:ext cx="5080397" cy="68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Almarai Bold"/>
                <a:ea typeface="Almarai Bold"/>
                <a:cs typeface="Almarai Bold"/>
                <a:sym typeface="Almarai Bold"/>
              </a:rPr>
              <a:t>Live long and prosper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072637" y="-738307"/>
            <a:ext cx="5816332" cy="8724498"/>
            <a:chOff x="0" y="0"/>
            <a:chExt cx="406400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609600"/>
            </a:xfrm>
            <a:custGeom>
              <a:avLst/>
              <a:gdLst/>
              <a:ahLst/>
              <a:cxnLst/>
              <a:rect l="l" t="t" r="r" b="b"/>
              <a:pathLst>
                <a:path w="406400" h="6096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95D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08166" y="1136325"/>
            <a:ext cx="5816332" cy="5032385"/>
            <a:chOff x="0" y="0"/>
            <a:chExt cx="406400" cy="351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698468" y="2422885"/>
            <a:ext cx="19639533" cy="4692783"/>
            <a:chOff x="0" y="0"/>
            <a:chExt cx="3042678" cy="7270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42677" cy="727035"/>
            </a:xfrm>
            <a:custGeom>
              <a:avLst/>
              <a:gdLst/>
              <a:ahLst/>
              <a:cxnLst/>
              <a:rect l="l" t="t" r="r" b="b"/>
              <a:pathLst>
                <a:path w="3042677" h="727035">
                  <a:moveTo>
                    <a:pt x="0" y="0"/>
                  </a:moveTo>
                  <a:lnTo>
                    <a:pt x="3042677" y="0"/>
                  </a:lnTo>
                  <a:lnTo>
                    <a:pt x="3042677" y="727035"/>
                  </a:lnTo>
                  <a:lnTo>
                    <a:pt x="0" y="727035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404001">
            <a:off x="-770793" y="-1505958"/>
            <a:ext cx="5816332" cy="11094210"/>
            <a:chOff x="0" y="0"/>
            <a:chExt cx="406400" cy="7751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1136325"/>
            <a:ext cx="5816332" cy="9650123"/>
            <a:chOff x="0" y="0"/>
            <a:chExt cx="406400" cy="6742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95D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257795" y="366780"/>
            <a:ext cx="853480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880"/>
              </a:lnSpc>
            </a:pPr>
            <a:r>
              <a:rPr lang="en-US" sz="920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788103" y="8324222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6"/>
                </a:lnTo>
                <a:lnTo>
                  <a:pt x="0" y="1868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8713679" y="8839200"/>
            <a:ext cx="6426849" cy="87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7"/>
              </a:lnSpc>
            </a:pPr>
            <a:r>
              <a:rPr lang="en-US" sz="2555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Brett McArdle: Communications Manager</a:t>
            </a:r>
          </a:p>
          <a:p>
            <a:pPr algn="l">
              <a:lnSpc>
                <a:spcPts val="3577"/>
              </a:lnSpc>
            </a:pPr>
            <a:r>
              <a:rPr lang="en-US" sz="2555">
                <a:solidFill>
                  <a:srgbClr val="000000"/>
                </a:solidFill>
                <a:latin typeface="Almarai"/>
                <a:ea typeface="Almarai"/>
                <a:cs typeface="Almarai"/>
                <a:sym typeface="Almarai"/>
              </a:rPr>
              <a:t>bmcardle@cudrc.com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2637" y="-247805"/>
            <a:ext cx="5816332" cy="9264440"/>
            <a:chOff x="0" y="0"/>
            <a:chExt cx="406400" cy="6473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647327"/>
            </a:xfrm>
            <a:custGeom>
              <a:avLst/>
              <a:gdLst/>
              <a:ahLst/>
              <a:cxnLst/>
              <a:rect l="l" t="t" r="r" b="b"/>
              <a:pathLst>
                <a:path w="406400" h="647327">
                  <a:moveTo>
                    <a:pt x="203200" y="0"/>
                  </a:moveTo>
                  <a:lnTo>
                    <a:pt x="406400" y="0"/>
                  </a:lnTo>
                  <a:lnTo>
                    <a:pt x="203200" y="647327"/>
                  </a:lnTo>
                  <a:lnTo>
                    <a:pt x="0" y="64732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68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08166" y="723900"/>
            <a:ext cx="5816332" cy="5032385"/>
            <a:chOff x="0" y="0"/>
            <a:chExt cx="406400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98468" y="2059650"/>
            <a:ext cx="19639533" cy="6067353"/>
            <a:chOff x="0" y="0"/>
            <a:chExt cx="3042678" cy="9399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2677" cy="939992"/>
            </a:xfrm>
            <a:custGeom>
              <a:avLst/>
              <a:gdLst/>
              <a:ahLst/>
              <a:cxnLst/>
              <a:rect l="l" t="t" r="r" b="b"/>
              <a:pathLst>
                <a:path w="3042677" h="939992">
                  <a:moveTo>
                    <a:pt x="0" y="0"/>
                  </a:moveTo>
                  <a:lnTo>
                    <a:pt x="3042677" y="0"/>
                  </a:lnTo>
                  <a:lnTo>
                    <a:pt x="3042677" y="939992"/>
                  </a:lnTo>
                  <a:lnTo>
                    <a:pt x="0" y="939992"/>
                  </a:lnTo>
                  <a:close/>
                </a:path>
              </a:pathLst>
            </a:custGeom>
            <a:solidFill>
              <a:srgbClr val="CAE4F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404001">
            <a:off x="-770793" y="-475515"/>
            <a:ext cx="5816332" cy="11094210"/>
            <a:chOff x="0" y="0"/>
            <a:chExt cx="406400" cy="7751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23900"/>
            <a:ext cx="5816332" cy="9650123"/>
            <a:chOff x="0" y="0"/>
            <a:chExt cx="406400" cy="67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220643" y="8505866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816332" y="3899066"/>
            <a:ext cx="11904207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91% of consumers think companies should put more emphasis on customer service</a:t>
            </a:r>
          </a:p>
          <a:p>
            <a:pPr marL="539749" lvl="1" indent="-269875" algn="l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70% of customers prefer to call a company vs digital self-service experience</a:t>
            </a:r>
          </a:p>
          <a:p>
            <a:pPr marL="539749" lvl="1" indent="-269875" algn="l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43% of customers would rather clean a toilet than call customer support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35806" y="2651621"/>
            <a:ext cx="9816388" cy="113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97"/>
              </a:lnSpc>
            </a:pPr>
            <a:r>
              <a:rPr lang="en-US" sz="664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SOME CONTEXT 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29331" y="6093168"/>
            <a:ext cx="1041782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Source: “The Key To An Unforgettable Customer Service Experience”, Forbes, May 2024 online article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2637" y="-247805"/>
            <a:ext cx="5816332" cy="9264440"/>
            <a:chOff x="0" y="0"/>
            <a:chExt cx="406400" cy="6473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647327"/>
            </a:xfrm>
            <a:custGeom>
              <a:avLst/>
              <a:gdLst/>
              <a:ahLst/>
              <a:cxnLst/>
              <a:rect l="l" t="t" r="r" b="b"/>
              <a:pathLst>
                <a:path w="406400" h="647327">
                  <a:moveTo>
                    <a:pt x="203200" y="0"/>
                  </a:moveTo>
                  <a:lnTo>
                    <a:pt x="406400" y="0"/>
                  </a:lnTo>
                  <a:lnTo>
                    <a:pt x="203200" y="647327"/>
                  </a:lnTo>
                  <a:lnTo>
                    <a:pt x="0" y="64732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03200" cy="685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404001">
            <a:off x="-770793" y="-475515"/>
            <a:ext cx="5816332" cy="11094210"/>
            <a:chOff x="0" y="0"/>
            <a:chExt cx="406400" cy="7751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723900"/>
            <a:ext cx="5816332" cy="9650123"/>
            <a:chOff x="0" y="0"/>
            <a:chExt cx="406400" cy="674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98468" y="2059650"/>
            <a:ext cx="19639533" cy="6067353"/>
            <a:chOff x="0" y="0"/>
            <a:chExt cx="3042678" cy="9399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2677" cy="939992"/>
            </a:xfrm>
            <a:custGeom>
              <a:avLst/>
              <a:gdLst/>
              <a:ahLst/>
              <a:cxnLst/>
              <a:rect l="l" t="t" r="r" b="b"/>
              <a:pathLst>
                <a:path w="3042677" h="939992">
                  <a:moveTo>
                    <a:pt x="0" y="0"/>
                  </a:moveTo>
                  <a:lnTo>
                    <a:pt x="3042677" y="0"/>
                  </a:lnTo>
                  <a:lnTo>
                    <a:pt x="3042677" y="939992"/>
                  </a:lnTo>
                  <a:lnTo>
                    <a:pt x="0" y="939992"/>
                  </a:lnTo>
                  <a:close/>
                </a:path>
              </a:pathLst>
            </a:custGeom>
            <a:solidFill>
              <a:srgbClr val="CAE4F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220643" y="8505866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289953" y="4292075"/>
            <a:ext cx="15921722" cy="221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602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If customers have low opinion of public works/government services, flip the script</a:t>
            </a:r>
          </a:p>
          <a:p>
            <a:pPr marL="647697" lvl="1" indent="-323848" algn="l">
              <a:lnSpc>
                <a:spcPts val="602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Develop communications about upcoming work (service line repairs, infrastructure upgrades)</a:t>
            </a:r>
          </a:p>
          <a:p>
            <a:pPr marL="647697" lvl="1" indent="-323848" algn="l">
              <a:lnSpc>
                <a:spcPts val="602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I’m the customer – how would I want to be treated?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242171"/>
            <a:ext cx="16009990" cy="112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7"/>
              </a:lnSpc>
            </a:pPr>
            <a:r>
              <a:rPr lang="en-US" sz="6640">
                <a:solidFill>
                  <a:srgbClr val="FF31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BUILD AN ANTICIPATORY MINDSET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27668" y="-4227407"/>
            <a:ext cx="5816332" cy="8724498"/>
            <a:chOff x="0" y="0"/>
            <a:chExt cx="406400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609600"/>
            </a:xfrm>
            <a:custGeom>
              <a:avLst/>
              <a:gdLst/>
              <a:ahLst/>
              <a:cxnLst/>
              <a:rect l="l" t="t" r="r" b="b"/>
              <a:pathLst>
                <a:path w="406400" h="6096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55102" y="-3154546"/>
            <a:ext cx="5816332" cy="5032385"/>
            <a:chOff x="0" y="0"/>
            <a:chExt cx="406400" cy="351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36104" y="-2020612"/>
            <a:ext cx="19639533" cy="5020384"/>
            <a:chOff x="0" y="0"/>
            <a:chExt cx="3042678" cy="7777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42677" cy="777789"/>
            </a:xfrm>
            <a:custGeom>
              <a:avLst/>
              <a:gdLst/>
              <a:ahLst/>
              <a:cxnLst/>
              <a:rect l="l" t="t" r="r" b="b"/>
              <a:pathLst>
                <a:path w="3042677" h="777789">
                  <a:moveTo>
                    <a:pt x="0" y="0"/>
                  </a:moveTo>
                  <a:lnTo>
                    <a:pt x="3042677" y="0"/>
                  </a:lnTo>
                  <a:lnTo>
                    <a:pt x="3042677" y="777789"/>
                  </a:lnTo>
                  <a:lnTo>
                    <a:pt x="0" y="777789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404001">
            <a:off x="-1515762" y="-4995058"/>
            <a:ext cx="5816332" cy="11094210"/>
            <a:chOff x="0" y="0"/>
            <a:chExt cx="406400" cy="7751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775177"/>
            </a:xfrm>
            <a:custGeom>
              <a:avLst/>
              <a:gdLst/>
              <a:ahLst/>
              <a:cxnLst/>
              <a:rect l="l" t="t" r="r" b="b"/>
              <a:pathLst>
                <a:path w="406400" h="775177">
                  <a:moveTo>
                    <a:pt x="203200" y="0"/>
                  </a:moveTo>
                  <a:lnTo>
                    <a:pt x="0" y="0"/>
                  </a:lnTo>
                  <a:lnTo>
                    <a:pt x="203200" y="775177"/>
                  </a:lnTo>
                  <a:lnTo>
                    <a:pt x="406400" y="77517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03200" cy="813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084091">
            <a:off x="-1646883" y="-4493171"/>
            <a:ext cx="5816332" cy="14842540"/>
            <a:chOff x="0" y="0"/>
            <a:chExt cx="406400" cy="10370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6400" cy="1037081"/>
            </a:xfrm>
            <a:custGeom>
              <a:avLst/>
              <a:gdLst/>
              <a:ahLst/>
              <a:cxnLst/>
              <a:rect l="l" t="t" r="r" b="b"/>
              <a:pathLst>
                <a:path w="406400" h="1037081">
                  <a:moveTo>
                    <a:pt x="203200" y="0"/>
                  </a:moveTo>
                  <a:lnTo>
                    <a:pt x="406400" y="0"/>
                  </a:lnTo>
                  <a:lnTo>
                    <a:pt x="203200" y="1037081"/>
                  </a:lnTo>
                  <a:lnTo>
                    <a:pt x="0" y="10370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03200" cy="1075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788103" y="8418843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7" y="0"/>
                </a:lnTo>
                <a:lnTo>
                  <a:pt x="3499897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375896" y="5445985"/>
            <a:ext cx="13272725" cy="406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542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Answer questions with honesty, a positive spirit, and knowledge</a:t>
            </a:r>
          </a:p>
          <a:p>
            <a:pPr marL="1295394" lvl="2" indent="-431798" algn="l">
              <a:lnSpc>
                <a:spcPts val="5429"/>
              </a:lnSpc>
              <a:buFont typeface="Arial"/>
              <a:buChar char="⚬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Promote your brand</a:t>
            </a:r>
          </a:p>
          <a:p>
            <a:pPr marL="647697" lvl="1" indent="-323848" algn="l">
              <a:lnSpc>
                <a:spcPts val="542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Provide the customer with a fact or two they didn't know</a:t>
            </a:r>
          </a:p>
          <a:p>
            <a:pPr marL="1295394" lvl="2" indent="-431798" algn="l">
              <a:lnSpc>
                <a:spcPts val="5429"/>
              </a:lnSpc>
              <a:buFont typeface="Arial"/>
              <a:buChar char="⚬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Educate</a:t>
            </a:r>
          </a:p>
          <a:p>
            <a:pPr marL="647697" lvl="1" indent="-323848" algn="l">
              <a:lnSpc>
                <a:spcPts val="5429"/>
              </a:lnSpc>
              <a:buFont typeface="Arial"/>
              <a:buChar char="•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Turn them into your ally and maybe even the utility's advocate</a:t>
            </a:r>
          </a:p>
          <a:p>
            <a:pPr marL="1295394" lvl="2" indent="-431798" algn="l">
              <a:lnSpc>
                <a:spcPts val="5429"/>
              </a:lnSpc>
              <a:buFont typeface="Arial"/>
              <a:buChar char="⚬"/>
            </a:pPr>
            <a:r>
              <a:rPr lang="en-US" sz="2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Behavior/Perception change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32046" y="3765551"/>
            <a:ext cx="9773089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00"/>
              </a:lnSpc>
            </a:pPr>
            <a:r>
              <a:rPr lang="en-US" sz="800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OUR GOALS 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495027" y="807248"/>
            <a:ext cx="4764273" cy="2780196"/>
            <a:chOff x="0" y="0"/>
            <a:chExt cx="1025662" cy="5985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5662" cy="598526"/>
            </a:xfrm>
            <a:custGeom>
              <a:avLst/>
              <a:gdLst/>
              <a:ahLst/>
              <a:cxnLst/>
              <a:rect l="l" t="t" r="r" b="b"/>
              <a:pathLst>
                <a:path w="1025662" h="598526">
                  <a:moveTo>
                    <a:pt x="0" y="0"/>
                  </a:moveTo>
                  <a:lnTo>
                    <a:pt x="1025662" y="0"/>
                  </a:lnTo>
                  <a:lnTo>
                    <a:pt x="1025662" y="598526"/>
                  </a:lnTo>
                  <a:lnTo>
                    <a:pt x="0" y="598526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257966" y="8461164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6" y="0"/>
                </a:lnTo>
                <a:lnTo>
                  <a:pt x="3499896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495027" y="3751687"/>
            <a:ext cx="4764273" cy="2780196"/>
            <a:chOff x="0" y="0"/>
            <a:chExt cx="1025662" cy="5985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5662" cy="598526"/>
            </a:xfrm>
            <a:custGeom>
              <a:avLst/>
              <a:gdLst/>
              <a:ahLst/>
              <a:cxnLst/>
              <a:rect l="l" t="t" r="r" b="b"/>
              <a:pathLst>
                <a:path w="1025662" h="598526">
                  <a:moveTo>
                    <a:pt x="0" y="0"/>
                  </a:moveTo>
                  <a:lnTo>
                    <a:pt x="1025662" y="0"/>
                  </a:lnTo>
                  <a:lnTo>
                    <a:pt x="1025662" y="598526"/>
                  </a:lnTo>
                  <a:lnTo>
                    <a:pt x="0" y="598526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95027" y="6703100"/>
            <a:ext cx="4764273" cy="2780196"/>
            <a:chOff x="0" y="0"/>
            <a:chExt cx="1025662" cy="5985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25662" cy="598526"/>
            </a:xfrm>
            <a:custGeom>
              <a:avLst/>
              <a:gdLst/>
              <a:ahLst/>
              <a:cxnLst/>
              <a:rect l="l" t="t" r="r" b="b"/>
              <a:pathLst>
                <a:path w="1025662" h="598526">
                  <a:moveTo>
                    <a:pt x="0" y="0"/>
                  </a:moveTo>
                  <a:lnTo>
                    <a:pt x="1025662" y="0"/>
                  </a:lnTo>
                  <a:lnTo>
                    <a:pt x="1025662" y="598526"/>
                  </a:lnTo>
                  <a:lnTo>
                    <a:pt x="0" y="598526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257966" y="3697239"/>
            <a:ext cx="5943561" cy="2834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39" lvl="1" indent="-485769" algn="l">
              <a:lnSpc>
                <a:spcPts val="7604"/>
              </a:lnSpc>
              <a:buFont typeface="Arial"/>
              <a:buChar char="•"/>
            </a:pPr>
            <a:r>
              <a:rPr lang="en-US" sz="4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Phone calls</a:t>
            </a:r>
          </a:p>
          <a:p>
            <a:pPr marL="971539" lvl="1" indent="-485769" algn="l">
              <a:lnSpc>
                <a:spcPts val="7604"/>
              </a:lnSpc>
              <a:buFont typeface="Arial"/>
              <a:buChar char="•"/>
            </a:pPr>
            <a:r>
              <a:rPr lang="en-US" sz="4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Social media/email</a:t>
            </a:r>
          </a:p>
          <a:p>
            <a:pPr marL="971539" lvl="1" indent="-485769" algn="l">
              <a:lnSpc>
                <a:spcPts val="7604"/>
              </a:lnSpc>
              <a:buFont typeface="Arial"/>
              <a:buChar char="•"/>
            </a:pPr>
            <a:r>
              <a:rPr lang="en-US" sz="4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Website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22324" y="2461541"/>
            <a:ext cx="8351654" cy="12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8"/>
              </a:lnSpc>
            </a:pPr>
            <a:r>
              <a:rPr lang="en-US" sz="7070">
                <a:solidFill>
                  <a:srgbClr val="0A162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BUILD A TRIPOD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257966" y="8461164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6" y="0"/>
                </a:lnTo>
                <a:lnTo>
                  <a:pt x="3499896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273002" y="453680"/>
            <a:ext cx="13158823" cy="5855676"/>
          </a:xfrm>
          <a:custGeom>
            <a:avLst/>
            <a:gdLst/>
            <a:ahLst/>
            <a:cxnLst/>
            <a:rect l="l" t="t" r="r" b="b"/>
            <a:pathLst>
              <a:path w="13158823" h="5855676">
                <a:moveTo>
                  <a:pt x="0" y="0"/>
                </a:moveTo>
                <a:lnTo>
                  <a:pt x="13158823" y="0"/>
                </a:lnTo>
                <a:lnTo>
                  <a:pt x="13158823" y="5855677"/>
                </a:lnTo>
                <a:lnTo>
                  <a:pt x="0" y="5855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3002" y="6461757"/>
            <a:ext cx="12955994" cy="165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9"/>
              </a:lnSpc>
            </a:pPr>
            <a:r>
              <a:rPr lang="en-US" sz="39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Your website is similar to a gas station (i.e. transactional) Banners and/or alerts are effective signage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083235" y="5577006"/>
            <a:ext cx="5816332" cy="5032385"/>
            <a:chOff x="0" y="0"/>
            <a:chExt cx="406400" cy="3516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351624"/>
            </a:xfrm>
            <a:custGeom>
              <a:avLst/>
              <a:gdLst/>
              <a:ahLst/>
              <a:cxnLst/>
              <a:rect l="l" t="t" r="r" b="b"/>
              <a:pathLst>
                <a:path w="406400" h="351624">
                  <a:moveTo>
                    <a:pt x="203200" y="0"/>
                  </a:moveTo>
                  <a:lnTo>
                    <a:pt x="0" y="0"/>
                  </a:lnTo>
                  <a:lnTo>
                    <a:pt x="203200" y="351624"/>
                  </a:lnTo>
                  <a:lnTo>
                    <a:pt x="406400" y="35162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1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389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83235" y="-254880"/>
            <a:ext cx="5816332" cy="9650123"/>
            <a:chOff x="0" y="0"/>
            <a:chExt cx="406400" cy="674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674275"/>
            </a:xfrm>
            <a:custGeom>
              <a:avLst/>
              <a:gdLst/>
              <a:ahLst/>
              <a:cxnLst/>
              <a:rect l="l" t="t" r="r" b="b"/>
              <a:pathLst>
                <a:path w="406400" h="674275">
                  <a:moveTo>
                    <a:pt x="203200" y="0"/>
                  </a:moveTo>
                  <a:lnTo>
                    <a:pt x="406400" y="0"/>
                  </a:lnTo>
                  <a:lnTo>
                    <a:pt x="203200" y="674275"/>
                  </a:lnTo>
                  <a:lnTo>
                    <a:pt x="0" y="674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7D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71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257966" y="8461164"/>
            <a:ext cx="3499897" cy="1868157"/>
          </a:xfrm>
          <a:custGeom>
            <a:avLst/>
            <a:gdLst/>
            <a:ahLst/>
            <a:cxnLst/>
            <a:rect l="l" t="t" r="r" b="b"/>
            <a:pathLst>
              <a:path w="3499897" h="1868157">
                <a:moveTo>
                  <a:pt x="0" y="0"/>
                </a:moveTo>
                <a:lnTo>
                  <a:pt x="3499896" y="0"/>
                </a:lnTo>
                <a:lnTo>
                  <a:pt x="3499896" y="1868157"/>
                </a:lnTo>
                <a:lnTo>
                  <a:pt x="0" y="186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144000" y="395986"/>
            <a:ext cx="8407117" cy="5884982"/>
          </a:xfrm>
          <a:custGeom>
            <a:avLst/>
            <a:gdLst/>
            <a:ahLst/>
            <a:cxnLst/>
            <a:rect l="l" t="t" r="r" b="b"/>
            <a:pathLst>
              <a:path w="8407117" h="5884982">
                <a:moveTo>
                  <a:pt x="0" y="0"/>
                </a:moveTo>
                <a:lnTo>
                  <a:pt x="8407117" y="0"/>
                </a:lnTo>
                <a:lnTo>
                  <a:pt x="8407117" y="5884983"/>
                </a:lnTo>
                <a:lnTo>
                  <a:pt x="0" y="5884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209596" y="6497756"/>
            <a:ext cx="11301259" cy="3489264"/>
          </a:xfrm>
          <a:custGeom>
            <a:avLst/>
            <a:gdLst/>
            <a:ahLst/>
            <a:cxnLst/>
            <a:rect l="l" t="t" r="r" b="b"/>
            <a:pathLst>
              <a:path w="11301259" h="3489264">
                <a:moveTo>
                  <a:pt x="0" y="0"/>
                </a:moveTo>
                <a:lnTo>
                  <a:pt x="11301259" y="0"/>
                </a:lnTo>
                <a:lnTo>
                  <a:pt x="11301259" y="3489264"/>
                </a:lnTo>
                <a:lnTo>
                  <a:pt x="0" y="3489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33098" y="1742005"/>
            <a:ext cx="5352536" cy="293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5914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Social posts for main line breaks and outages</a:t>
            </a:r>
          </a:p>
          <a:p>
            <a:pPr marL="755644" lvl="1" indent="-377822" algn="l">
              <a:lnSpc>
                <a:spcPts val="5914"/>
              </a:lnSpc>
              <a:buFont typeface="Arial"/>
              <a:buChar char="•"/>
            </a:pPr>
            <a:r>
              <a:rPr lang="en-US" sz="3499">
                <a:solidFill>
                  <a:srgbClr val="0A162E"/>
                </a:solidFill>
                <a:latin typeface="Almarai"/>
                <a:ea typeface="Almarai"/>
                <a:cs typeface="Almarai"/>
                <a:sym typeface="Almarai"/>
              </a:rPr>
              <a:t>Social media autoresponse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2439</Words>
  <Application>Microsoft Office PowerPoint</Application>
  <PresentationFormat>Custom</PresentationFormat>
  <Paragraphs>389</Paragraphs>
  <Slides>37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League Spartan</vt:lpstr>
      <vt:lpstr>TAN Angleton</vt:lpstr>
      <vt:lpstr>Almarai Bold</vt:lpstr>
      <vt:lpstr>Glacial Indifference</vt:lpstr>
      <vt:lpstr>Almarai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Brett McArdle Communications Manager</dc:title>
  <dc:creator>Ethan Carter</dc:creator>
  <cp:lastModifiedBy>Beth Hardiman</cp:lastModifiedBy>
  <cp:revision>1</cp:revision>
  <dcterms:created xsi:type="dcterms:W3CDTF">2006-08-16T00:00:00Z</dcterms:created>
  <dcterms:modified xsi:type="dcterms:W3CDTF">2025-12-09T16:04:50Z</dcterms:modified>
  <dc:identifier>DAG4_MQ6Vvs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0C36DFAF-FA95-4FCB-A057-91B92A7D253F</vt:lpwstr>
  </property>
  <property fmtid="{D5CDD505-2E9C-101B-9397-08002B2CF9AE}" pid="3" name="ArticulatePath">
    <vt:lpwstr>Jedi-Mind-Tricks-for-Customer-Service</vt:lpwstr>
  </property>
</Properties>
</file>