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12192000"/>
  <p:custDataLst>
    <p:tags r:id="rId35"/>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6" d="100"/>
          <a:sy n="96" d="100"/>
        </p:scale>
        <p:origin x="14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166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Ross Colona, Assistant Director, Division of Local Government Finance. Five topics, about fifty minutes, questions at the end.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slide. Tell them to photograph it and move, you will take questions on any of the six afterward. If you are running long, this is the first slide to compress.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Eight items, none of which require us. This is the slide the finance officer in the room should photograph. Close section one on it and transition: everything on this list you can do without a hearing.</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two, five minutes. Who we are, how utilities end up in front of us, and how they leave. Transition line: have a policy, follow it, fund it, prove it, this is the room where all four get tested.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this distinction right; it is the one people garble. You are not financially distressed because your audit is late, you are referred. Different label, same room. And the fifteen-day report under 707(g) attaches to you personally, not to the utility.</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this out loud: look at the left column, then the right. Every single thing the Board can order you to do, you could have done yourself, for less money, without a public hearing, on your own schedule. That is not a threat; it is the most useful thing I can tell you all day.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three, eleven minutes, the longest section, because this is where most of you will actually meet us. Transition: have a policy, follow the policy. Complaints test both halves.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protections worth knowing: the customer must use your remedies first, and only a referral from the Comptroller or Board staff can put you on our agenda. But the annual notice is a legal duty, and most utilities in this room are not doing it.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this out loud: read 3 and 4 together. One says you did not follow your policy; the other says the policy was not good enough. Both are losable, and the second surprises people. On ground 5 you have to prove the negative, have that analysis in writing before you say no.</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Leak adjustments lead the docket, then public meeting infringements, failure to extend service, and rate disputes. Say this out loud: the customer is almost never arguing that the water did not leak. They are arguing their neighbor got a break and they did not.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checklist slide, do not cut it. Nine elements. If your policy has all nine, dated and published, the complaint usually never reaches us. Then: adopt it by board action, date it, publish it, train to it, review it.</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stops, about fifty minutes, questions at the end. The four-part spine is how they connect: have a policy, follow it, fund it, prove it.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explicitly neutral here: the Office neither endorses nor discourages these programs. Name no vendor. The point is the six questions, and that your own policy has to keep operating underneath.</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four, eight minutes. Transition: fund the policy. A policy you cannot pay for is not a policy.</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words do the work: reasonable means not excessive, justified means you can show your work. Then the three-part test. Hold the last line: transfers are excluded from the calculation, which is exactly why this measure will not warn you that water is subsidizing sewer.</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four is the one nobody expects: because transfers are excluded from statutory change in net position, the measure most people watch never flags this. It shows up in unrestricted net position, in cash, and eventually in coverage. That is why the problem gets big before anyone notices.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Rate shock is a meeting you scheduled for yourself. And close the section on the monopoly line: your customers cannot shop, which is exactly why reasonable and justified is a legal standard and not a slogan.</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five, seven minutes. Transition: prove you followed it. Segregation of duties is the evidence.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this out loud: a repeat finding is not a paperwork problem. It is your auditor telling you, in writing, every single year, exactly where your next investigation will start. And mention the Segregation of Duties Checklists, they are free; ask us.</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chips at the bottom slowly: takes the payment, posts it, makes the deposit, reconciles the bank. Four tasks, all three functions, one chair. One person should never hold all three.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an excuse, a redirect. The Manual's term of art is alternative control activities, not compensating controls. Say this out loud: you will not hire your way out of this; you will design your way out and then write down what you designed.</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quotes on the left are from published investigation reports, confirm the wording before you use them. The overtime figure: 1,664 hours in eight months is about 6.8 hours every calendar day. It was approved and paid, and no board member asked.</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one. PC 952 is not a burden bill. Twenty-two sections, mostly cleanup, and one genuinely new obligation: training. Fifteen minutes here.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Restate the spine, then land the closing line: every remedy the Board can order, you can do voluntarily, cheaper, faster, and on your own terms.</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Confirm the mailbox and main line before Thursday. Then the line that matters: calling early is free, the analyst you call in June is cheaper than the hearing you attend in December.</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questions. If they are quiet, prime the pump with the two you know are coming: when does my clock start, and does this apply to city council members who sit as the water board.</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bill honestly: the left column is housekeeping you will barely notice. The right column is where your calendar changes. Do not let anyone leave thinking 952 was a burden bill.</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Sections 3 and 4. The utility authority option is new. Two things people miss: the petition goes to the mayor of any county of creation, and you file with TBOUR at the same time even though we do not approve it. The three mayoral findings are mandatory: shall approve. Detail is in the statute if anyone wants it in Q and A.</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14. Point C is the change. Two limits work in your favor: it takes a pattern, and the threshold is cannot provide safe, consistent access. Note the public hearing happens in your service area or within ten miles of headquarters, and customer feedback reaches the Board before it acts.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section you came for. One statute now covers every TBOUR utility: 952 deletes 7-34-115(j) and (k) for municipal and county systems and 7-82-308(f) for districts. And the Utility Manual's Section 8 still says twelve hours per period, that is superseded.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question I get most: when does my three-year clock start? January 1 after the calendar year you complete your initial twelve, not your election date. Walk the two members at the bottom; that is the whole point of the slide.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this and mean it: zero hours and I forgot is not substantial compliance. We do not rubber-stamp extension requests. And note sanctions reach the utility system, that is deliberate; it makes compliance somebody's job.</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4292" y="1600200"/>
            <a:ext cx="12300585" cy="603498"/>
          </a:xfrm>
          <a:prstGeom prst="rect">
            <a:avLst/>
          </a:prstGeom>
          <a:noFill/>
          <a:ln/>
        </p:spPr>
        <p:txBody>
          <a:bodyPr wrap="square" lIns="25400" tIns="25400" rIns="25400" bIns="25400" rtlCol="0" anchor="t">
            <a:normAutofit/>
          </a:bodyPr>
          <a:lstStyle/>
          <a:p>
            <a:pPr marL="0" indent="0" algn="ctr">
              <a:lnSpc>
                <a:spcPct val="92750"/>
              </a:lnSpc>
              <a:buNone/>
            </a:pPr>
            <a:r>
              <a:rPr lang="en-US" sz="4200" b="1" dirty="0">
                <a:solidFill>
                  <a:srgbClr val="003B5C"/>
                </a:solidFill>
                <a:latin typeface="Georgia" pitchFamily="34" charset="0"/>
                <a:ea typeface="Georgia" pitchFamily="34" charset="-122"/>
                <a:cs typeface="Georgia" pitchFamily="34" charset="-120"/>
              </a:rPr>
              <a:t>Utility Oversight Update</a:t>
            </a:r>
            <a:endParaRPr lang="en-US" sz="4200" dirty="0"/>
          </a:p>
        </p:txBody>
      </p:sp>
      <p:sp>
        <p:nvSpPr>
          <p:cNvPr id="4" name="Shape 1"/>
          <p:cNvSpPr/>
          <p:nvPr/>
        </p:nvSpPr>
        <p:spPr>
          <a:xfrm>
            <a:off x="5381625" y="2457450"/>
            <a:ext cx="1428750" cy="47625"/>
          </a:xfrm>
          <a:prstGeom prst="rect">
            <a:avLst/>
          </a:prstGeom>
          <a:solidFill>
            <a:srgbClr val="991F36"/>
          </a:solidFill>
          <a:ln/>
        </p:spPr>
        <p:txBody>
          <a:bodyPr/>
          <a:lstStyle/>
          <a:p>
            <a:endParaRPr lang="en-US"/>
          </a:p>
        </p:txBody>
      </p:sp>
      <p:sp>
        <p:nvSpPr>
          <p:cNvPr id="5" name="Text 2"/>
          <p:cNvSpPr/>
          <p:nvPr/>
        </p:nvSpPr>
        <p:spPr>
          <a:xfrm>
            <a:off x="-54292" y="2743200"/>
            <a:ext cx="12300585" cy="331440"/>
          </a:xfrm>
          <a:prstGeom prst="rect">
            <a:avLst/>
          </a:prstGeom>
          <a:noFill/>
          <a:ln/>
        </p:spPr>
        <p:txBody>
          <a:bodyPr wrap="square" lIns="25400" tIns="25400" rIns="25400" bIns="25400" rtlCol="0" anchor="t">
            <a:normAutofit/>
          </a:bodyPr>
          <a:lstStyle/>
          <a:p>
            <a:pPr marL="0" indent="0" algn="ctr">
              <a:lnSpc>
                <a:spcPct val="118462"/>
              </a:lnSpc>
              <a:buNone/>
            </a:pPr>
            <a:r>
              <a:rPr lang="en-US" sz="1650" dirty="0">
                <a:solidFill>
                  <a:srgbClr val="003B5C"/>
                </a:solidFill>
                <a:latin typeface="Arial" pitchFamily="34" charset="0"/>
                <a:ea typeface="Arial" pitchFamily="34" charset="-122"/>
                <a:cs typeface="Arial" pitchFamily="34" charset="-120"/>
              </a:rPr>
              <a:t>Public Chapter 952 · The Board · Customer Complaints · Rates · Internal Controls</a:t>
            </a:r>
            <a:endParaRPr lang="en-US" sz="1650" dirty="0"/>
          </a:p>
        </p:txBody>
      </p:sp>
      <p:sp>
        <p:nvSpPr>
          <p:cNvPr id="6" name="Text 3"/>
          <p:cNvSpPr/>
          <p:nvPr/>
        </p:nvSpPr>
        <p:spPr>
          <a:xfrm>
            <a:off x="-54292" y="3505200"/>
            <a:ext cx="12300585" cy="361950"/>
          </a:xfrm>
          <a:prstGeom prst="rect">
            <a:avLst/>
          </a:prstGeom>
          <a:noFill/>
          <a:ln/>
        </p:spPr>
        <p:txBody>
          <a:bodyPr wrap="square" lIns="25400" tIns="25400" rIns="25400" bIns="25400" rtlCol="0" anchor="t">
            <a:normAutofit/>
          </a:bodyPr>
          <a:lstStyle/>
          <a:p>
            <a:pPr marL="0" indent="0" algn="ctr">
              <a:buNone/>
            </a:pPr>
            <a:r>
              <a:rPr lang="en-US" sz="2250" b="1" dirty="0">
                <a:solidFill>
                  <a:srgbClr val="003B5C"/>
                </a:solidFill>
                <a:latin typeface="Georgia" pitchFamily="34" charset="0"/>
                <a:ea typeface="Georgia" pitchFamily="34" charset="-122"/>
                <a:cs typeface="Georgia" pitchFamily="34" charset="-120"/>
              </a:rPr>
              <a:t>Ross Colona</a:t>
            </a:r>
            <a:endParaRPr lang="en-US" sz="2250" dirty="0"/>
          </a:p>
        </p:txBody>
      </p:sp>
      <p:sp>
        <p:nvSpPr>
          <p:cNvPr id="7" name="Text 4"/>
          <p:cNvSpPr/>
          <p:nvPr/>
        </p:nvSpPr>
        <p:spPr>
          <a:xfrm>
            <a:off x="337090" y="3886200"/>
            <a:ext cx="11517821" cy="544711"/>
          </a:xfrm>
          <a:prstGeom prst="rect">
            <a:avLst/>
          </a:prstGeom>
          <a:noFill/>
          <a:ln/>
        </p:spPr>
        <p:txBody>
          <a:bodyPr wrap="square" lIns="25400" tIns="25400" rIns="25400" bIns="25400" rtlCol="0" anchor="t">
            <a:normAutofit/>
          </a:bodyPr>
          <a:lstStyle/>
          <a:p>
            <a:pPr marL="0" indent="0" algn="ctr">
              <a:lnSpc>
                <a:spcPct val="120909"/>
              </a:lnSpc>
              <a:buNone/>
            </a:pPr>
            <a:r>
              <a:rPr lang="en-US" sz="1425" dirty="0">
                <a:solidFill>
                  <a:srgbClr val="75787B"/>
                </a:solidFill>
                <a:latin typeface="Arial" pitchFamily="34" charset="0"/>
                <a:ea typeface="Arial" pitchFamily="34" charset="-122"/>
                <a:cs typeface="Arial" pitchFamily="34" charset="-120"/>
              </a:rPr>
              <a:t>Assistant Director, Division of Local Government Finance Tennessee Comptroller of the Treasury</a:t>
            </a:r>
            <a:endParaRPr lang="en-US" sz="1425" dirty="0"/>
          </a:p>
        </p:txBody>
      </p:sp>
      <p:sp>
        <p:nvSpPr>
          <p:cNvPr id="8" name="Text 5"/>
          <p:cNvSpPr/>
          <p:nvPr/>
        </p:nvSpPr>
        <p:spPr>
          <a:xfrm>
            <a:off x="-54292" y="4476750"/>
            <a:ext cx="12300585" cy="209550"/>
          </a:xfrm>
          <a:prstGeom prst="rect">
            <a:avLst/>
          </a:prstGeom>
          <a:noFill/>
          <a:ln/>
        </p:spPr>
        <p:txBody>
          <a:bodyPr wrap="square" lIns="25400" tIns="25400" rIns="25400" bIns="25400" rtlCol="0" anchor="t">
            <a:normAutofit/>
          </a:bodyPr>
          <a:lstStyle/>
          <a:p>
            <a:pPr marL="0" indent="0" algn="ctr">
              <a:buNone/>
            </a:pPr>
            <a:r>
              <a:rPr lang="en-US" sz="1200" b="1" kern="0" spc="132" dirty="0">
                <a:solidFill>
                  <a:srgbClr val="991F36"/>
                </a:solidFill>
                <a:latin typeface="Arial" pitchFamily="34" charset="0"/>
                <a:ea typeface="Arial" pitchFamily="34" charset="-122"/>
                <a:cs typeface="Arial" pitchFamily="34" charset="-120"/>
              </a:rPr>
              <a:t>TAUD BUSINESS CONFERENCE · AUGUST 13,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4461450"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PUBLIC CHAPTER 952 · THE REST OF THE BILL</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Everything else, briefly</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3625751" cy="1709738"/>
          </a:xfrm>
          <a:prstGeom prst="roundRect">
            <a:avLst>
              <a:gd name="adj" fmla="val 1114"/>
            </a:avLst>
          </a:prstGeom>
          <a:solidFill>
            <a:srgbClr val="FFFFFF"/>
          </a:solidFill>
          <a:ln/>
        </p:spPr>
        <p:txBody>
          <a:bodyPr/>
          <a:lstStyle/>
          <a:p>
            <a:endParaRPr lang="en-US"/>
          </a:p>
        </p:txBody>
      </p:sp>
      <p:sp>
        <p:nvSpPr>
          <p:cNvPr id="7" name="Shape 4"/>
          <p:cNvSpPr/>
          <p:nvPr/>
        </p:nvSpPr>
        <p:spPr>
          <a:xfrm>
            <a:off x="504825" y="2957513"/>
            <a:ext cx="3625751" cy="9525"/>
          </a:xfrm>
          <a:prstGeom prst="rect">
            <a:avLst/>
          </a:prstGeom>
          <a:solidFill>
            <a:srgbClr val="D5D8DB"/>
          </a:solidFill>
          <a:ln/>
        </p:spPr>
        <p:txBody>
          <a:bodyPr/>
          <a:lstStyle/>
          <a:p>
            <a:endParaRPr lang="en-US"/>
          </a:p>
        </p:txBody>
      </p:sp>
      <p:sp>
        <p:nvSpPr>
          <p:cNvPr id="8" name="Shape 5"/>
          <p:cNvSpPr/>
          <p:nvPr/>
        </p:nvSpPr>
        <p:spPr>
          <a:xfrm>
            <a:off x="504825" y="1257300"/>
            <a:ext cx="3625751" cy="57150"/>
          </a:xfrm>
          <a:prstGeom prst="rect">
            <a:avLst/>
          </a:prstGeom>
          <a:solidFill>
            <a:srgbClr val="003B5C"/>
          </a:solidFill>
          <a:ln/>
        </p:spPr>
        <p:txBody>
          <a:bodyPr/>
          <a:lstStyle/>
          <a:p>
            <a:endParaRPr lang="en-US"/>
          </a:p>
        </p:txBody>
      </p:sp>
      <p:sp>
        <p:nvSpPr>
          <p:cNvPr id="9" name="Shape 6"/>
          <p:cNvSpPr/>
          <p:nvPr/>
        </p:nvSpPr>
        <p:spPr>
          <a:xfrm>
            <a:off x="504825" y="1257300"/>
            <a:ext cx="9525" cy="1709738"/>
          </a:xfrm>
          <a:prstGeom prst="rect">
            <a:avLst/>
          </a:prstGeom>
          <a:solidFill>
            <a:srgbClr val="D5D8DB"/>
          </a:solidFill>
          <a:ln/>
        </p:spPr>
        <p:txBody>
          <a:bodyPr/>
          <a:lstStyle/>
          <a:p>
            <a:endParaRPr lang="en-US"/>
          </a:p>
        </p:txBody>
      </p:sp>
      <p:sp>
        <p:nvSpPr>
          <p:cNvPr id="10" name="Shape 7"/>
          <p:cNvSpPr/>
          <p:nvPr/>
        </p:nvSpPr>
        <p:spPr>
          <a:xfrm>
            <a:off x="4121051" y="1257300"/>
            <a:ext cx="9525" cy="1709738"/>
          </a:xfrm>
          <a:prstGeom prst="rect">
            <a:avLst/>
          </a:prstGeom>
          <a:solidFill>
            <a:srgbClr val="D5D8DB"/>
          </a:solidFill>
          <a:ln/>
        </p:spPr>
        <p:txBody>
          <a:bodyPr/>
          <a:lstStyle/>
          <a:p>
            <a:endParaRPr lang="en-US"/>
          </a:p>
        </p:txBody>
      </p:sp>
      <p:sp>
        <p:nvSpPr>
          <p:cNvPr id="11" name="Text 8"/>
          <p:cNvSpPr/>
          <p:nvPr/>
        </p:nvSpPr>
        <p:spPr>
          <a:xfrm>
            <a:off x="647700" y="1409700"/>
            <a:ext cx="3674001" cy="2476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Audits</a:t>
            </a:r>
            <a:endParaRPr lang="en-US" sz="1500" dirty="0"/>
          </a:p>
        </p:txBody>
      </p:sp>
      <p:sp>
        <p:nvSpPr>
          <p:cNvPr id="12" name="Text 9"/>
          <p:cNvSpPr/>
          <p:nvPr/>
        </p:nvSpPr>
        <p:spPr>
          <a:xfrm>
            <a:off x="647700" y="1657350"/>
            <a:ext cx="3440201"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A public, permanent record, open to each customer, copies to the press on request. The county mayor filing requirement is deleted.</a:t>
            </a:r>
            <a:endParaRPr lang="en-US" sz="1125" dirty="0"/>
          </a:p>
        </p:txBody>
      </p:sp>
      <p:sp>
        <p:nvSpPr>
          <p:cNvPr id="13" name="Text 10"/>
          <p:cNvSpPr/>
          <p:nvPr/>
        </p:nvSpPr>
        <p:spPr>
          <a:xfrm>
            <a:off x="647700" y="2719388"/>
            <a:ext cx="3674001" cy="180975"/>
          </a:xfrm>
          <a:prstGeom prst="rect">
            <a:avLst/>
          </a:prstGeom>
          <a:noFill/>
          <a:ln/>
        </p:spPr>
        <p:txBody>
          <a:bodyPr wrap="square" lIns="25400" tIns="25400" rIns="25400" bIns="25400" rtlCol="0" anchor="t">
            <a:normAutofit/>
          </a:bodyPr>
          <a:lstStyle/>
          <a:p>
            <a:pPr marL="0" indent="0" algn="l">
              <a:buNone/>
            </a:pPr>
            <a:r>
              <a:rPr lang="en-US" sz="975" dirty="0">
                <a:solidFill>
                  <a:srgbClr val="75787B"/>
                </a:solidFill>
                <a:latin typeface="Arial" pitchFamily="34" charset="0"/>
                <a:ea typeface="Arial" pitchFamily="34" charset="-122"/>
                <a:cs typeface="Arial" pitchFamily="34" charset="-120"/>
              </a:rPr>
              <a:t>§ 7-82-401(d) · Secs. 7–8</a:t>
            </a:r>
            <a:endParaRPr lang="en-US" sz="975" dirty="0"/>
          </a:p>
        </p:txBody>
      </p:sp>
      <p:sp>
        <p:nvSpPr>
          <p:cNvPr id="14" name="Shape 11"/>
          <p:cNvSpPr/>
          <p:nvPr/>
        </p:nvSpPr>
        <p:spPr>
          <a:xfrm>
            <a:off x="4282976" y="1257300"/>
            <a:ext cx="3625900" cy="1709738"/>
          </a:xfrm>
          <a:prstGeom prst="roundRect">
            <a:avLst>
              <a:gd name="adj" fmla="val 1114"/>
            </a:avLst>
          </a:prstGeom>
          <a:solidFill>
            <a:srgbClr val="FFFFFF"/>
          </a:solidFill>
          <a:ln/>
        </p:spPr>
        <p:txBody>
          <a:bodyPr/>
          <a:lstStyle/>
          <a:p>
            <a:endParaRPr lang="en-US"/>
          </a:p>
        </p:txBody>
      </p:sp>
      <p:sp>
        <p:nvSpPr>
          <p:cNvPr id="15" name="Shape 12"/>
          <p:cNvSpPr/>
          <p:nvPr/>
        </p:nvSpPr>
        <p:spPr>
          <a:xfrm>
            <a:off x="4282976" y="2957513"/>
            <a:ext cx="3625900" cy="9525"/>
          </a:xfrm>
          <a:prstGeom prst="rect">
            <a:avLst/>
          </a:prstGeom>
          <a:solidFill>
            <a:srgbClr val="D5D8DB"/>
          </a:solidFill>
          <a:ln/>
        </p:spPr>
        <p:txBody>
          <a:bodyPr/>
          <a:lstStyle/>
          <a:p>
            <a:endParaRPr lang="en-US"/>
          </a:p>
        </p:txBody>
      </p:sp>
      <p:sp>
        <p:nvSpPr>
          <p:cNvPr id="16" name="Shape 13"/>
          <p:cNvSpPr/>
          <p:nvPr/>
        </p:nvSpPr>
        <p:spPr>
          <a:xfrm>
            <a:off x="4282976" y="1257300"/>
            <a:ext cx="3625900" cy="57150"/>
          </a:xfrm>
          <a:prstGeom prst="rect">
            <a:avLst/>
          </a:prstGeom>
          <a:solidFill>
            <a:srgbClr val="003B5C"/>
          </a:solidFill>
          <a:ln/>
        </p:spPr>
        <p:txBody>
          <a:bodyPr/>
          <a:lstStyle/>
          <a:p>
            <a:endParaRPr lang="en-US"/>
          </a:p>
        </p:txBody>
      </p:sp>
      <p:sp>
        <p:nvSpPr>
          <p:cNvPr id="17" name="Shape 14"/>
          <p:cNvSpPr/>
          <p:nvPr/>
        </p:nvSpPr>
        <p:spPr>
          <a:xfrm>
            <a:off x="4282976" y="1257300"/>
            <a:ext cx="9525" cy="1709738"/>
          </a:xfrm>
          <a:prstGeom prst="rect">
            <a:avLst/>
          </a:prstGeom>
          <a:solidFill>
            <a:srgbClr val="D5D8DB"/>
          </a:solidFill>
          <a:ln/>
        </p:spPr>
        <p:txBody>
          <a:bodyPr/>
          <a:lstStyle/>
          <a:p>
            <a:endParaRPr lang="en-US"/>
          </a:p>
        </p:txBody>
      </p:sp>
      <p:sp>
        <p:nvSpPr>
          <p:cNvPr id="18" name="Shape 15"/>
          <p:cNvSpPr/>
          <p:nvPr/>
        </p:nvSpPr>
        <p:spPr>
          <a:xfrm>
            <a:off x="7899350" y="1257300"/>
            <a:ext cx="9525" cy="1709738"/>
          </a:xfrm>
          <a:prstGeom prst="rect">
            <a:avLst/>
          </a:prstGeom>
          <a:solidFill>
            <a:srgbClr val="D5D8DB"/>
          </a:solidFill>
          <a:ln/>
        </p:spPr>
        <p:txBody>
          <a:bodyPr/>
          <a:lstStyle/>
          <a:p>
            <a:endParaRPr lang="en-US"/>
          </a:p>
        </p:txBody>
      </p:sp>
      <p:sp>
        <p:nvSpPr>
          <p:cNvPr id="19" name="Text 16"/>
          <p:cNvSpPr/>
          <p:nvPr/>
        </p:nvSpPr>
        <p:spPr>
          <a:xfrm>
            <a:off x="4425851" y="1409700"/>
            <a:ext cx="3674165" cy="2476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Judicial review</a:t>
            </a:r>
            <a:endParaRPr lang="en-US" sz="1500" dirty="0"/>
          </a:p>
        </p:txBody>
      </p:sp>
      <p:sp>
        <p:nvSpPr>
          <p:cNvPr id="20" name="Text 17"/>
          <p:cNvSpPr/>
          <p:nvPr/>
        </p:nvSpPr>
        <p:spPr>
          <a:xfrm>
            <a:off x="4425851" y="1657350"/>
            <a:ext cx="3440354"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Now follows the UAPA contested-case standard, in Davidson County chancery court. The hearing itself is still not a contested case.</a:t>
            </a:r>
            <a:endParaRPr lang="en-US" sz="1125" dirty="0"/>
          </a:p>
        </p:txBody>
      </p:sp>
      <p:sp>
        <p:nvSpPr>
          <p:cNvPr id="21" name="Text 18"/>
          <p:cNvSpPr/>
          <p:nvPr/>
        </p:nvSpPr>
        <p:spPr>
          <a:xfrm>
            <a:off x="4425851" y="2719388"/>
            <a:ext cx="3674165" cy="180975"/>
          </a:xfrm>
          <a:prstGeom prst="rect">
            <a:avLst/>
          </a:prstGeom>
          <a:noFill/>
          <a:ln/>
        </p:spPr>
        <p:txBody>
          <a:bodyPr wrap="square" lIns="25400" tIns="25400" rIns="25400" bIns="25400" rtlCol="0" anchor="t">
            <a:normAutofit/>
          </a:bodyPr>
          <a:lstStyle/>
          <a:p>
            <a:pPr marL="0" indent="0" algn="l">
              <a:buNone/>
            </a:pPr>
            <a:r>
              <a:rPr lang="en-US" sz="975" dirty="0">
                <a:solidFill>
                  <a:srgbClr val="75787B"/>
                </a:solidFill>
                <a:latin typeface="Arial" pitchFamily="34" charset="0"/>
                <a:ea typeface="Arial" pitchFamily="34" charset="-122"/>
                <a:cs typeface="Arial" pitchFamily="34" charset="-120"/>
              </a:rPr>
              <a:t>§ 7-82-702(b)(5) · Sec. 11</a:t>
            </a:r>
            <a:endParaRPr lang="en-US" sz="975" dirty="0"/>
          </a:p>
        </p:txBody>
      </p:sp>
      <p:sp>
        <p:nvSpPr>
          <p:cNvPr id="22" name="Shape 19"/>
          <p:cNvSpPr/>
          <p:nvPr/>
        </p:nvSpPr>
        <p:spPr>
          <a:xfrm>
            <a:off x="8061275" y="1257300"/>
            <a:ext cx="3625751" cy="1709738"/>
          </a:xfrm>
          <a:prstGeom prst="roundRect">
            <a:avLst>
              <a:gd name="adj" fmla="val 1114"/>
            </a:avLst>
          </a:prstGeom>
          <a:solidFill>
            <a:srgbClr val="FFFFFF"/>
          </a:solidFill>
          <a:ln/>
        </p:spPr>
        <p:txBody>
          <a:bodyPr/>
          <a:lstStyle/>
          <a:p>
            <a:endParaRPr lang="en-US"/>
          </a:p>
        </p:txBody>
      </p:sp>
      <p:sp>
        <p:nvSpPr>
          <p:cNvPr id="23" name="Shape 20"/>
          <p:cNvSpPr/>
          <p:nvPr/>
        </p:nvSpPr>
        <p:spPr>
          <a:xfrm>
            <a:off x="8061275" y="2957513"/>
            <a:ext cx="3625751" cy="9525"/>
          </a:xfrm>
          <a:prstGeom prst="rect">
            <a:avLst/>
          </a:prstGeom>
          <a:solidFill>
            <a:srgbClr val="D5D8DB"/>
          </a:solidFill>
          <a:ln/>
        </p:spPr>
        <p:txBody>
          <a:bodyPr/>
          <a:lstStyle/>
          <a:p>
            <a:endParaRPr lang="en-US"/>
          </a:p>
        </p:txBody>
      </p:sp>
      <p:sp>
        <p:nvSpPr>
          <p:cNvPr id="24" name="Shape 21"/>
          <p:cNvSpPr/>
          <p:nvPr/>
        </p:nvSpPr>
        <p:spPr>
          <a:xfrm>
            <a:off x="8061275" y="1257300"/>
            <a:ext cx="3625751" cy="57150"/>
          </a:xfrm>
          <a:prstGeom prst="rect">
            <a:avLst/>
          </a:prstGeom>
          <a:solidFill>
            <a:srgbClr val="003B5C"/>
          </a:solidFill>
          <a:ln/>
        </p:spPr>
        <p:txBody>
          <a:bodyPr/>
          <a:lstStyle/>
          <a:p>
            <a:endParaRPr lang="en-US"/>
          </a:p>
        </p:txBody>
      </p:sp>
      <p:sp>
        <p:nvSpPr>
          <p:cNvPr id="25" name="Shape 22"/>
          <p:cNvSpPr/>
          <p:nvPr/>
        </p:nvSpPr>
        <p:spPr>
          <a:xfrm>
            <a:off x="8061275" y="1257300"/>
            <a:ext cx="9525" cy="1709738"/>
          </a:xfrm>
          <a:prstGeom prst="rect">
            <a:avLst/>
          </a:prstGeom>
          <a:solidFill>
            <a:srgbClr val="D5D8DB"/>
          </a:solidFill>
          <a:ln/>
        </p:spPr>
        <p:txBody>
          <a:bodyPr/>
          <a:lstStyle/>
          <a:p>
            <a:endParaRPr lang="en-US"/>
          </a:p>
        </p:txBody>
      </p:sp>
      <p:sp>
        <p:nvSpPr>
          <p:cNvPr id="26" name="Shape 23"/>
          <p:cNvSpPr/>
          <p:nvPr/>
        </p:nvSpPr>
        <p:spPr>
          <a:xfrm>
            <a:off x="11677501" y="1257300"/>
            <a:ext cx="9525" cy="1709738"/>
          </a:xfrm>
          <a:prstGeom prst="rect">
            <a:avLst/>
          </a:prstGeom>
          <a:solidFill>
            <a:srgbClr val="D5D8DB"/>
          </a:solidFill>
          <a:ln/>
        </p:spPr>
        <p:txBody>
          <a:bodyPr/>
          <a:lstStyle/>
          <a:p>
            <a:endParaRPr lang="en-US"/>
          </a:p>
        </p:txBody>
      </p:sp>
      <p:sp>
        <p:nvSpPr>
          <p:cNvPr id="27" name="Text 24"/>
          <p:cNvSpPr/>
          <p:nvPr/>
        </p:nvSpPr>
        <p:spPr>
          <a:xfrm>
            <a:off x="8204150" y="1409700"/>
            <a:ext cx="3674001" cy="2476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Wholesale-only</a:t>
            </a:r>
            <a:endParaRPr lang="en-US" sz="1500" dirty="0"/>
          </a:p>
        </p:txBody>
      </p:sp>
      <p:sp>
        <p:nvSpPr>
          <p:cNvPr id="28" name="Text 25"/>
          <p:cNvSpPr/>
          <p:nvPr/>
        </p:nvSpPr>
        <p:spPr>
          <a:xfrm>
            <a:off x="8204150" y="1657350"/>
            <a:ext cx="3440201"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Out of </a:t>
            </a:r>
            <a:r>
              <a:rPr lang="en-US" sz="1125" b="1" dirty="0">
                <a:solidFill>
                  <a:srgbClr val="1F2326"/>
                </a:solidFill>
                <a:latin typeface="Arial" pitchFamily="34" charset="0"/>
                <a:ea typeface="Arial" pitchFamily="34" charset="-122"/>
                <a:cs typeface="Arial" pitchFamily="34" charset="-120"/>
              </a:rPr>
              <a:t>annual net-position reporting only </a:t>
            </a:r>
            <a:r>
              <a:rPr lang="en-US" sz="1125" dirty="0">
                <a:solidFill>
                  <a:srgbClr val="1F2326"/>
                </a:solidFill>
                <a:latin typeface="Arial" pitchFamily="34" charset="0"/>
                <a:ea typeface="Arial" pitchFamily="34" charset="-122"/>
                <a:cs typeface="Arial" pitchFamily="34" charset="-120"/>
              </a:rPr>
              <a:t>. Water loss, training, complaints and audits still apply. Needs a Board-approved plan of service.</a:t>
            </a:r>
            <a:endParaRPr lang="en-US" sz="1125" dirty="0"/>
          </a:p>
        </p:txBody>
      </p:sp>
      <p:sp>
        <p:nvSpPr>
          <p:cNvPr id="29" name="Text 26"/>
          <p:cNvSpPr/>
          <p:nvPr/>
        </p:nvSpPr>
        <p:spPr>
          <a:xfrm>
            <a:off x="8204150" y="2719388"/>
            <a:ext cx="3674001" cy="180975"/>
          </a:xfrm>
          <a:prstGeom prst="rect">
            <a:avLst/>
          </a:prstGeom>
          <a:noFill/>
          <a:ln/>
        </p:spPr>
        <p:txBody>
          <a:bodyPr wrap="square" lIns="25400" tIns="25400" rIns="25400" bIns="25400" rtlCol="0" anchor="t">
            <a:normAutofit/>
          </a:bodyPr>
          <a:lstStyle/>
          <a:p>
            <a:pPr marL="0" indent="0" algn="l">
              <a:buNone/>
            </a:pPr>
            <a:r>
              <a:rPr lang="en-US" sz="975" dirty="0">
                <a:solidFill>
                  <a:srgbClr val="75787B"/>
                </a:solidFill>
                <a:latin typeface="Arial" pitchFamily="34" charset="0"/>
                <a:ea typeface="Arial" pitchFamily="34" charset="-122"/>
                <a:cs typeface="Arial" pitchFamily="34" charset="-120"/>
              </a:rPr>
              <a:t>§ 7-82-703(g) · Sec. 12</a:t>
            </a:r>
            <a:endParaRPr lang="en-US" sz="975" dirty="0"/>
          </a:p>
        </p:txBody>
      </p:sp>
      <p:sp>
        <p:nvSpPr>
          <p:cNvPr id="30" name="Shape 27"/>
          <p:cNvSpPr/>
          <p:nvPr/>
        </p:nvSpPr>
        <p:spPr>
          <a:xfrm>
            <a:off x="504825" y="3119438"/>
            <a:ext cx="3625751" cy="1709738"/>
          </a:xfrm>
          <a:prstGeom prst="roundRect">
            <a:avLst>
              <a:gd name="adj" fmla="val 1114"/>
            </a:avLst>
          </a:prstGeom>
          <a:solidFill>
            <a:srgbClr val="FFFFFF"/>
          </a:solidFill>
          <a:ln/>
        </p:spPr>
        <p:txBody>
          <a:bodyPr/>
          <a:lstStyle/>
          <a:p>
            <a:endParaRPr lang="en-US"/>
          </a:p>
        </p:txBody>
      </p:sp>
      <p:sp>
        <p:nvSpPr>
          <p:cNvPr id="31" name="Shape 28"/>
          <p:cNvSpPr/>
          <p:nvPr/>
        </p:nvSpPr>
        <p:spPr>
          <a:xfrm>
            <a:off x="504825" y="4819650"/>
            <a:ext cx="3625751" cy="9525"/>
          </a:xfrm>
          <a:prstGeom prst="rect">
            <a:avLst/>
          </a:prstGeom>
          <a:solidFill>
            <a:srgbClr val="D5D8DB"/>
          </a:solidFill>
          <a:ln/>
        </p:spPr>
        <p:txBody>
          <a:bodyPr/>
          <a:lstStyle/>
          <a:p>
            <a:endParaRPr lang="en-US"/>
          </a:p>
        </p:txBody>
      </p:sp>
      <p:sp>
        <p:nvSpPr>
          <p:cNvPr id="32" name="Shape 29"/>
          <p:cNvSpPr/>
          <p:nvPr/>
        </p:nvSpPr>
        <p:spPr>
          <a:xfrm>
            <a:off x="504825" y="3119438"/>
            <a:ext cx="3625751" cy="57150"/>
          </a:xfrm>
          <a:prstGeom prst="rect">
            <a:avLst/>
          </a:prstGeom>
          <a:solidFill>
            <a:srgbClr val="003B5C"/>
          </a:solidFill>
          <a:ln/>
        </p:spPr>
        <p:txBody>
          <a:bodyPr/>
          <a:lstStyle/>
          <a:p>
            <a:endParaRPr lang="en-US"/>
          </a:p>
        </p:txBody>
      </p:sp>
      <p:sp>
        <p:nvSpPr>
          <p:cNvPr id="33" name="Shape 30"/>
          <p:cNvSpPr/>
          <p:nvPr/>
        </p:nvSpPr>
        <p:spPr>
          <a:xfrm>
            <a:off x="504825" y="3119438"/>
            <a:ext cx="9525" cy="1709738"/>
          </a:xfrm>
          <a:prstGeom prst="rect">
            <a:avLst/>
          </a:prstGeom>
          <a:solidFill>
            <a:srgbClr val="D5D8DB"/>
          </a:solidFill>
          <a:ln/>
        </p:spPr>
        <p:txBody>
          <a:bodyPr/>
          <a:lstStyle/>
          <a:p>
            <a:endParaRPr lang="en-US"/>
          </a:p>
        </p:txBody>
      </p:sp>
      <p:sp>
        <p:nvSpPr>
          <p:cNvPr id="34" name="Shape 31"/>
          <p:cNvSpPr/>
          <p:nvPr/>
        </p:nvSpPr>
        <p:spPr>
          <a:xfrm>
            <a:off x="4121051" y="3119438"/>
            <a:ext cx="9525" cy="1709738"/>
          </a:xfrm>
          <a:prstGeom prst="rect">
            <a:avLst/>
          </a:prstGeom>
          <a:solidFill>
            <a:srgbClr val="D5D8DB"/>
          </a:solidFill>
          <a:ln/>
        </p:spPr>
        <p:txBody>
          <a:bodyPr/>
          <a:lstStyle/>
          <a:p>
            <a:endParaRPr lang="en-US"/>
          </a:p>
        </p:txBody>
      </p:sp>
      <p:sp>
        <p:nvSpPr>
          <p:cNvPr id="35" name="Text 32"/>
          <p:cNvSpPr/>
          <p:nvPr/>
        </p:nvSpPr>
        <p:spPr>
          <a:xfrm>
            <a:off x="647700" y="3271838"/>
            <a:ext cx="3674001" cy="2476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Distress off-ramp</a:t>
            </a:r>
            <a:endParaRPr lang="en-US" sz="1500" dirty="0"/>
          </a:p>
        </p:txBody>
      </p:sp>
      <p:sp>
        <p:nvSpPr>
          <p:cNvPr id="36" name="Text 33"/>
          <p:cNvSpPr/>
          <p:nvPr/>
        </p:nvSpPr>
        <p:spPr>
          <a:xfrm>
            <a:off x="647700" y="3519488"/>
            <a:ext cx="3440201"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Ends when the Board closes the case, </a:t>
            </a:r>
            <a:r>
              <a:rPr lang="en-US" sz="1125" b="1" dirty="0">
                <a:solidFill>
                  <a:srgbClr val="1F2326"/>
                </a:solidFill>
                <a:latin typeface="Arial" pitchFamily="34" charset="0"/>
                <a:ea typeface="Arial" pitchFamily="34" charset="-122"/>
                <a:cs typeface="Arial" pitchFamily="34" charset="-120"/>
              </a:rPr>
              <a:t>or </a:t>
            </a:r>
            <a:r>
              <a:rPr lang="en-US" sz="1125" dirty="0">
                <a:solidFill>
                  <a:srgbClr val="1F2326"/>
                </a:solidFill>
                <a:latin typeface="Arial" pitchFamily="34" charset="0"/>
                <a:ea typeface="Arial" pitchFamily="34" charset="-122"/>
                <a:cs typeface="Arial" pitchFamily="34" charset="-120"/>
              </a:rPr>
              <a:t>after two consecutive years meeting no distress criteria, with no agenda item and no Board discussion.</a:t>
            </a:r>
            <a:endParaRPr lang="en-US" sz="1125" dirty="0"/>
          </a:p>
        </p:txBody>
      </p:sp>
      <p:sp>
        <p:nvSpPr>
          <p:cNvPr id="37" name="Text 34"/>
          <p:cNvSpPr/>
          <p:nvPr/>
        </p:nvSpPr>
        <p:spPr>
          <a:xfrm>
            <a:off x="647700" y="4581525"/>
            <a:ext cx="3674001" cy="180975"/>
          </a:xfrm>
          <a:prstGeom prst="rect">
            <a:avLst/>
          </a:prstGeom>
          <a:noFill/>
          <a:ln/>
        </p:spPr>
        <p:txBody>
          <a:bodyPr wrap="square" lIns="25400" tIns="25400" rIns="25400" bIns="25400" rtlCol="0" anchor="t">
            <a:normAutofit/>
          </a:bodyPr>
          <a:lstStyle/>
          <a:p>
            <a:pPr marL="0" indent="0" algn="l">
              <a:buNone/>
            </a:pPr>
            <a:r>
              <a:rPr lang="en-US" sz="975" dirty="0">
                <a:solidFill>
                  <a:srgbClr val="75787B"/>
                </a:solidFill>
                <a:latin typeface="Arial" pitchFamily="34" charset="0"/>
                <a:ea typeface="Arial" pitchFamily="34" charset="-122"/>
                <a:cs typeface="Arial" pitchFamily="34" charset="-120"/>
              </a:rPr>
              <a:t>§ 7-82-703(i) · Sec. 13</a:t>
            </a:r>
            <a:endParaRPr lang="en-US" sz="975" dirty="0"/>
          </a:p>
        </p:txBody>
      </p:sp>
      <p:sp>
        <p:nvSpPr>
          <p:cNvPr id="38" name="Shape 35"/>
          <p:cNvSpPr/>
          <p:nvPr/>
        </p:nvSpPr>
        <p:spPr>
          <a:xfrm>
            <a:off x="4282976" y="3119438"/>
            <a:ext cx="3625900" cy="1709738"/>
          </a:xfrm>
          <a:prstGeom prst="roundRect">
            <a:avLst>
              <a:gd name="adj" fmla="val 1114"/>
            </a:avLst>
          </a:prstGeom>
          <a:solidFill>
            <a:srgbClr val="FFFFFF"/>
          </a:solidFill>
          <a:ln/>
        </p:spPr>
        <p:txBody>
          <a:bodyPr/>
          <a:lstStyle/>
          <a:p>
            <a:endParaRPr lang="en-US"/>
          </a:p>
        </p:txBody>
      </p:sp>
      <p:sp>
        <p:nvSpPr>
          <p:cNvPr id="39" name="Shape 36"/>
          <p:cNvSpPr/>
          <p:nvPr/>
        </p:nvSpPr>
        <p:spPr>
          <a:xfrm>
            <a:off x="4282976" y="4819650"/>
            <a:ext cx="3625900" cy="9525"/>
          </a:xfrm>
          <a:prstGeom prst="rect">
            <a:avLst/>
          </a:prstGeom>
          <a:solidFill>
            <a:srgbClr val="D5D8DB"/>
          </a:solidFill>
          <a:ln/>
        </p:spPr>
        <p:txBody>
          <a:bodyPr/>
          <a:lstStyle/>
          <a:p>
            <a:endParaRPr lang="en-US"/>
          </a:p>
        </p:txBody>
      </p:sp>
      <p:sp>
        <p:nvSpPr>
          <p:cNvPr id="40" name="Shape 37"/>
          <p:cNvSpPr/>
          <p:nvPr/>
        </p:nvSpPr>
        <p:spPr>
          <a:xfrm>
            <a:off x="4282976" y="3119438"/>
            <a:ext cx="3625900" cy="57150"/>
          </a:xfrm>
          <a:prstGeom prst="rect">
            <a:avLst/>
          </a:prstGeom>
          <a:solidFill>
            <a:srgbClr val="003B5C"/>
          </a:solidFill>
          <a:ln/>
        </p:spPr>
        <p:txBody>
          <a:bodyPr/>
          <a:lstStyle/>
          <a:p>
            <a:endParaRPr lang="en-US"/>
          </a:p>
        </p:txBody>
      </p:sp>
      <p:sp>
        <p:nvSpPr>
          <p:cNvPr id="41" name="Shape 38"/>
          <p:cNvSpPr/>
          <p:nvPr/>
        </p:nvSpPr>
        <p:spPr>
          <a:xfrm>
            <a:off x="4282976" y="3119438"/>
            <a:ext cx="9525" cy="1709738"/>
          </a:xfrm>
          <a:prstGeom prst="rect">
            <a:avLst/>
          </a:prstGeom>
          <a:solidFill>
            <a:srgbClr val="D5D8DB"/>
          </a:solidFill>
          <a:ln/>
        </p:spPr>
        <p:txBody>
          <a:bodyPr/>
          <a:lstStyle/>
          <a:p>
            <a:endParaRPr lang="en-US"/>
          </a:p>
        </p:txBody>
      </p:sp>
      <p:sp>
        <p:nvSpPr>
          <p:cNvPr id="42" name="Shape 39"/>
          <p:cNvSpPr/>
          <p:nvPr/>
        </p:nvSpPr>
        <p:spPr>
          <a:xfrm>
            <a:off x="7899350" y="3119438"/>
            <a:ext cx="9525" cy="1709738"/>
          </a:xfrm>
          <a:prstGeom prst="rect">
            <a:avLst/>
          </a:prstGeom>
          <a:solidFill>
            <a:srgbClr val="D5D8DB"/>
          </a:solidFill>
          <a:ln/>
        </p:spPr>
        <p:txBody>
          <a:bodyPr/>
          <a:lstStyle/>
          <a:p>
            <a:endParaRPr lang="en-US"/>
          </a:p>
        </p:txBody>
      </p:sp>
      <p:sp>
        <p:nvSpPr>
          <p:cNvPr id="43" name="Text 40"/>
          <p:cNvSpPr/>
          <p:nvPr/>
        </p:nvSpPr>
        <p:spPr>
          <a:xfrm>
            <a:off x="4425851" y="3271838"/>
            <a:ext cx="3674165" cy="2476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Internal loans</a:t>
            </a:r>
            <a:endParaRPr lang="en-US" sz="1500" dirty="0"/>
          </a:p>
        </p:txBody>
      </p:sp>
      <p:sp>
        <p:nvSpPr>
          <p:cNvPr id="44" name="Text 41"/>
          <p:cNvSpPr/>
          <p:nvPr/>
        </p:nvSpPr>
        <p:spPr>
          <a:xfrm>
            <a:off x="4425851" y="3519488"/>
            <a:ext cx="3440354"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Permitted under procedures set by the Comptroller, on a separate track from the notes-and-bonds route.</a:t>
            </a:r>
            <a:endParaRPr lang="en-US" sz="1125" dirty="0"/>
          </a:p>
        </p:txBody>
      </p:sp>
      <p:sp>
        <p:nvSpPr>
          <p:cNvPr id="45" name="Text 42"/>
          <p:cNvSpPr/>
          <p:nvPr/>
        </p:nvSpPr>
        <p:spPr>
          <a:xfrm>
            <a:off x="4425851" y="4581525"/>
            <a:ext cx="3674165" cy="180975"/>
          </a:xfrm>
          <a:prstGeom prst="rect">
            <a:avLst/>
          </a:prstGeom>
          <a:noFill/>
          <a:ln/>
        </p:spPr>
        <p:txBody>
          <a:bodyPr wrap="square" lIns="25400" tIns="25400" rIns="25400" bIns="25400" rtlCol="0" anchor="t">
            <a:normAutofit/>
          </a:bodyPr>
          <a:lstStyle/>
          <a:p>
            <a:pPr marL="0" indent="0" algn="l">
              <a:buNone/>
            </a:pPr>
            <a:r>
              <a:rPr lang="en-US" sz="975" dirty="0">
                <a:solidFill>
                  <a:srgbClr val="75787B"/>
                </a:solidFill>
                <a:latin typeface="Arial" pitchFamily="34" charset="0"/>
                <a:ea typeface="Arial" pitchFamily="34" charset="-122"/>
                <a:cs typeface="Arial" pitchFamily="34" charset="-120"/>
              </a:rPr>
              <a:t>§ 9-21-408(a) · Sec. 18</a:t>
            </a:r>
            <a:endParaRPr lang="en-US" sz="975" dirty="0"/>
          </a:p>
        </p:txBody>
      </p:sp>
      <p:sp>
        <p:nvSpPr>
          <p:cNvPr id="46" name="Shape 43"/>
          <p:cNvSpPr/>
          <p:nvPr/>
        </p:nvSpPr>
        <p:spPr>
          <a:xfrm>
            <a:off x="8061275" y="3119438"/>
            <a:ext cx="3625751" cy="1709738"/>
          </a:xfrm>
          <a:prstGeom prst="roundRect">
            <a:avLst>
              <a:gd name="adj" fmla="val 1114"/>
            </a:avLst>
          </a:prstGeom>
          <a:solidFill>
            <a:srgbClr val="FFFFFF"/>
          </a:solidFill>
          <a:ln/>
        </p:spPr>
        <p:txBody>
          <a:bodyPr/>
          <a:lstStyle/>
          <a:p>
            <a:endParaRPr lang="en-US"/>
          </a:p>
        </p:txBody>
      </p:sp>
      <p:sp>
        <p:nvSpPr>
          <p:cNvPr id="47" name="Shape 44"/>
          <p:cNvSpPr/>
          <p:nvPr/>
        </p:nvSpPr>
        <p:spPr>
          <a:xfrm>
            <a:off x="8061275" y="4819650"/>
            <a:ext cx="3625751" cy="9525"/>
          </a:xfrm>
          <a:prstGeom prst="rect">
            <a:avLst/>
          </a:prstGeom>
          <a:solidFill>
            <a:srgbClr val="D5D8DB"/>
          </a:solidFill>
          <a:ln/>
        </p:spPr>
        <p:txBody>
          <a:bodyPr/>
          <a:lstStyle/>
          <a:p>
            <a:endParaRPr lang="en-US"/>
          </a:p>
        </p:txBody>
      </p:sp>
      <p:sp>
        <p:nvSpPr>
          <p:cNvPr id="48" name="Shape 45"/>
          <p:cNvSpPr/>
          <p:nvPr/>
        </p:nvSpPr>
        <p:spPr>
          <a:xfrm>
            <a:off x="8061275" y="3119438"/>
            <a:ext cx="3625751" cy="57150"/>
          </a:xfrm>
          <a:prstGeom prst="rect">
            <a:avLst/>
          </a:prstGeom>
          <a:solidFill>
            <a:srgbClr val="003B5C"/>
          </a:solidFill>
          <a:ln/>
        </p:spPr>
        <p:txBody>
          <a:bodyPr/>
          <a:lstStyle/>
          <a:p>
            <a:endParaRPr lang="en-US"/>
          </a:p>
        </p:txBody>
      </p:sp>
      <p:sp>
        <p:nvSpPr>
          <p:cNvPr id="49" name="Shape 46"/>
          <p:cNvSpPr/>
          <p:nvPr/>
        </p:nvSpPr>
        <p:spPr>
          <a:xfrm>
            <a:off x="8061275" y="3119438"/>
            <a:ext cx="9525" cy="1709738"/>
          </a:xfrm>
          <a:prstGeom prst="rect">
            <a:avLst/>
          </a:prstGeom>
          <a:solidFill>
            <a:srgbClr val="D5D8DB"/>
          </a:solidFill>
          <a:ln/>
        </p:spPr>
        <p:txBody>
          <a:bodyPr/>
          <a:lstStyle/>
          <a:p>
            <a:endParaRPr lang="en-US"/>
          </a:p>
        </p:txBody>
      </p:sp>
      <p:sp>
        <p:nvSpPr>
          <p:cNvPr id="50" name="Shape 47"/>
          <p:cNvSpPr/>
          <p:nvPr/>
        </p:nvSpPr>
        <p:spPr>
          <a:xfrm>
            <a:off x="11677501" y="3119438"/>
            <a:ext cx="9525" cy="1709738"/>
          </a:xfrm>
          <a:prstGeom prst="rect">
            <a:avLst/>
          </a:prstGeom>
          <a:solidFill>
            <a:srgbClr val="D5D8DB"/>
          </a:solidFill>
          <a:ln/>
        </p:spPr>
        <p:txBody>
          <a:bodyPr/>
          <a:lstStyle/>
          <a:p>
            <a:endParaRPr lang="en-US"/>
          </a:p>
        </p:txBody>
      </p:sp>
      <p:sp>
        <p:nvSpPr>
          <p:cNvPr id="51" name="Text 48"/>
          <p:cNvSpPr/>
          <p:nvPr/>
        </p:nvSpPr>
        <p:spPr>
          <a:xfrm>
            <a:off x="8204150" y="3271838"/>
            <a:ext cx="3674001" cy="2476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POA districts</a:t>
            </a:r>
            <a:endParaRPr lang="en-US" sz="1500" dirty="0"/>
          </a:p>
        </p:txBody>
      </p:sp>
      <p:sp>
        <p:nvSpPr>
          <p:cNvPr id="52" name="Text 49"/>
          <p:cNvSpPr/>
          <p:nvPr/>
        </p:nvSpPr>
        <p:spPr>
          <a:xfrm>
            <a:off x="8204150" y="3519488"/>
            <a:ext cx="3440201"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A nonprofit POA with 6,000+ lot owners that already operates its own water or sewer system, and cannot get service, may petition to incorporate.</a:t>
            </a:r>
            <a:endParaRPr lang="en-US" sz="1125" dirty="0"/>
          </a:p>
        </p:txBody>
      </p:sp>
      <p:sp>
        <p:nvSpPr>
          <p:cNvPr id="53" name="Text 50"/>
          <p:cNvSpPr/>
          <p:nvPr/>
        </p:nvSpPr>
        <p:spPr>
          <a:xfrm>
            <a:off x="8204150" y="4581525"/>
            <a:ext cx="3674001" cy="180975"/>
          </a:xfrm>
          <a:prstGeom prst="rect">
            <a:avLst/>
          </a:prstGeom>
          <a:noFill/>
          <a:ln/>
        </p:spPr>
        <p:txBody>
          <a:bodyPr wrap="square" lIns="25400" tIns="25400" rIns="25400" bIns="25400" rtlCol="0" anchor="t">
            <a:normAutofit/>
          </a:bodyPr>
          <a:lstStyle/>
          <a:p>
            <a:pPr marL="0" indent="0" algn="l">
              <a:buNone/>
            </a:pPr>
            <a:r>
              <a:rPr lang="en-US" sz="975" dirty="0">
                <a:solidFill>
                  <a:srgbClr val="75787B"/>
                </a:solidFill>
                <a:latin typeface="Arial" pitchFamily="34" charset="0"/>
                <a:ea typeface="Arial" pitchFamily="34" charset="-122"/>
                <a:cs typeface="Arial" pitchFamily="34" charset="-120"/>
              </a:rPr>
              <a:t>§ 7-82-201(b) · Sec. 21</a:t>
            </a:r>
            <a:endParaRPr lang="en-US" sz="97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4336212"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PUBLIC CHAPTER 952 · WHAT TO DO MONDAY</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Your to-do list</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5467350" cy="639961"/>
          </a:xfrm>
          <a:prstGeom prst="roundRect">
            <a:avLst>
              <a:gd name="adj" fmla="val 2977"/>
            </a:avLst>
          </a:prstGeom>
          <a:solidFill>
            <a:srgbClr val="FFFFFF"/>
          </a:solidFill>
          <a:ln w="9525">
            <a:solidFill>
              <a:srgbClr val="D5D8DB"/>
            </a:solidFill>
            <a:prstDash val="solid"/>
          </a:ln>
        </p:spPr>
        <p:txBody>
          <a:bodyPr/>
          <a:lstStyle/>
          <a:p>
            <a:endParaRPr lang="en-US"/>
          </a:p>
        </p:txBody>
      </p:sp>
      <p:sp>
        <p:nvSpPr>
          <p:cNvPr id="7" name="Shape 4"/>
          <p:cNvSpPr/>
          <p:nvPr/>
        </p:nvSpPr>
        <p:spPr>
          <a:xfrm>
            <a:off x="647700" y="1390650"/>
            <a:ext cx="219075" cy="219075"/>
          </a:xfrm>
          <a:prstGeom prst="rect">
            <a:avLst/>
          </a:prstGeom>
          <a:ln w="19050">
            <a:solidFill>
              <a:srgbClr val="003B5C"/>
            </a:solidFill>
            <a:prstDash val="solid"/>
          </a:ln>
        </p:spPr>
        <p:txBody>
          <a:bodyPr/>
          <a:lstStyle/>
          <a:p>
            <a:endParaRPr lang="en-US"/>
          </a:p>
        </p:txBody>
      </p:sp>
      <p:sp>
        <p:nvSpPr>
          <p:cNvPr id="8" name="Text 5"/>
          <p:cNvSpPr/>
          <p:nvPr/>
        </p:nvSpPr>
        <p:spPr>
          <a:xfrm>
            <a:off x="981075" y="1371600"/>
            <a:ext cx="4993672"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Calendar </a:t>
            </a:r>
            <a:r>
              <a:rPr lang="en-US" sz="1200" b="1" dirty="0">
                <a:solidFill>
                  <a:srgbClr val="1F2326"/>
                </a:solidFill>
                <a:latin typeface="Arial" pitchFamily="34" charset="0"/>
                <a:ea typeface="Arial" pitchFamily="34" charset="-122"/>
                <a:cs typeface="Arial" pitchFamily="34" charset="-120"/>
              </a:rPr>
              <a:t>January 31 </a:t>
            </a:r>
            <a:r>
              <a:rPr lang="en-US" sz="1200" dirty="0">
                <a:solidFill>
                  <a:srgbClr val="1F2326"/>
                </a:solidFill>
                <a:latin typeface="Arial" pitchFamily="34" charset="0"/>
                <a:ea typeface="Arial" pitchFamily="34" charset="-122"/>
                <a:cs typeface="Arial" pitchFamily="34" charset="-120"/>
              </a:rPr>
              <a:t>for every board member, including the ones who took nothing.</a:t>
            </a:r>
            <a:endParaRPr lang="en-US" sz="1200" dirty="0"/>
          </a:p>
        </p:txBody>
      </p:sp>
      <p:sp>
        <p:nvSpPr>
          <p:cNvPr id="9" name="Shape 6"/>
          <p:cNvSpPr/>
          <p:nvPr/>
        </p:nvSpPr>
        <p:spPr>
          <a:xfrm>
            <a:off x="6219825" y="1257300"/>
            <a:ext cx="5467350" cy="639961"/>
          </a:xfrm>
          <a:prstGeom prst="roundRect">
            <a:avLst>
              <a:gd name="adj" fmla="val 2977"/>
            </a:avLst>
          </a:prstGeom>
          <a:solidFill>
            <a:srgbClr val="FFFFFF"/>
          </a:solidFill>
          <a:ln w="9525">
            <a:solidFill>
              <a:srgbClr val="D5D8DB"/>
            </a:solidFill>
            <a:prstDash val="solid"/>
          </a:ln>
        </p:spPr>
        <p:txBody>
          <a:bodyPr/>
          <a:lstStyle/>
          <a:p>
            <a:endParaRPr lang="en-US"/>
          </a:p>
        </p:txBody>
      </p:sp>
      <p:sp>
        <p:nvSpPr>
          <p:cNvPr id="10" name="Shape 7"/>
          <p:cNvSpPr/>
          <p:nvPr/>
        </p:nvSpPr>
        <p:spPr>
          <a:xfrm>
            <a:off x="6362700" y="1390650"/>
            <a:ext cx="219075" cy="219075"/>
          </a:xfrm>
          <a:prstGeom prst="rect">
            <a:avLst/>
          </a:prstGeom>
          <a:ln w="19050">
            <a:solidFill>
              <a:srgbClr val="003B5C"/>
            </a:solidFill>
            <a:prstDash val="solid"/>
          </a:ln>
        </p:spPr>
        <p:txBody>
          <a:bodyPr/>
          <a:lstStyle/>
          <a:p>
            <a:endParaRPr lang="en-US"/>
          </a:p>
        </p:txBody>
      </p:sp>
      <p:sp>
        <p:nvSpPr>
          <p:cNvPr id="11" name="Text 8"/>
          <p:cNvSpPr/>
          <p:nvPr/>
        </p:nvSpPr>
        <p:spPr>
          <a:xfrm>
            <a:off x="6696075" y="1371600"/>
            <a:ext cx="4993672"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Build the </a:t>
            </a:r>
            <a:r>
              <a:rPr lang="en-US" sz="1200" b="1" dirty="0">
                <a:solidFill>
                  <a:srgbClr val="1F2326"/>
                </a:solidFill>
                <a:latin typeface="Arial" pitchFamily="34" charset="0"/>
                <a:ea typeface="Arial" pitchFamily="34" charset="-122"/>
                <a:cs typeface="Arial" pitchFamily="34" charset="-120"/>
              </a:rPr>
              <a:t>six-year file </a:t>
            </a:r>
            <a:r>
              <a:rPr lang="en-US" sz="1200" dirty="0">
                <a:solidFill>
                  <a:srgbClr val="1F2326"/>
                </a:solidFill>
                <a:latin typeface="Arial" pitchFamily="34" charset="0"/>
                <a:ea typeface="Arial" pitchFamily="34" charset="-122"/>
                <a:cs typeface="Arial" pitchFamily="34" charset="-120"/>
              </a:rPr>
              <a:t>: statements, certificates, extension requests, determination letters.</a:t>
            </a:r>
            <a:endParaRPr lang="en-US" sz="1200" dirty="0"/>
          </a:p>
        </p:txBody>
      </p:sp>
      <p:sp>
        <p:nvSpPr>
          <p:cNvPr id="12" name="Shape 9"/>
          <p:cNvSpPr/>
          <p:nvPr/>
        </p:nvSpPr>
        <p:spPr>
          <a:xfrm>
            <a:off x="504825" y="2030611"/>
            <a:ext cx="5467350" cy="639961"/>
          </a:xfrm>
          <a:prstGeom prst="roundRect">
            <a:avLst>
              <a:gd name="adj" fmla="val 2977"/>
            </a:avLst>
          </a:prstGeom>
          <a:solidFill>
            <a:srgbClr val="FFFFFF"/>
          </a:solidFill>
          <a:ln w="9525">
            <a:solidFill>
              <a:srgbClr val="D5D8DB"/>
            </a:solidFill>
            <a:prstDash val="solid"/>
          </a:ln>
        </p:spPr>
        <p:txBody>
          <a:bodyPr/>
          <a:lstStyle/>
          <a:p>
            <a:endParaRPr lang="en-US"/>
          </a:p>
        </p:txBody>
      </p:sp>
      <p:sp>
        <p:nvSpPr>
          <p:cNvPr id="13" name="Shape 10"/>
          <p:cNvSpPr/>
          <p:nvPr/>
        </p:nvSpPr>
        <p:spPr>
          <a:xfrm>
            <a:off x="647700" y="2163961"/>
            <a:ext cx="219075" cy="219075"/>
          </a:xfrm>
          <a:prstGeom prst="rect">
            <a:avLst/>
          </a:prstGeom>
          <a:ln w="19050">
            <a:solidFill>
              <a:srgbClr val="003B5C"/>
            </a:solidFill>
            <a:prstDash val="solid"/>
          </a:ln>
        </p:spPr>
        <p:txBody>
          <a:bodyPr/>
          <a:lstStyle/>
          <a:p>
            <a:endParaRPr lang="en-US"/>
          </a:p>
        </p:txBody>
      </p:sp>
      <p:sp>
        <p:nvSpPr>
          <p:cNvPr id="14" name="Text 11"/>
          <p:cNvSpPr/>
          <p:nvPr/>
        </p:nvSpPr>
        <p:spPr>
          <a:xfrm>
            <a:off x="981075" y="2144911"/>
            <a:ext cx="4993672"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Pull each member’s </a:t>
            </a:r>
            <a:r>
              <a:rPr lang="en-US" sz="1200" b="1" dirty="0">
                <a:solidFill>
                  <a:srgbClr val="1F2326"/>
                </a:solidFill>
                <a:latin typeface="Arial" pitchFamily="34" charset="0"/>
                <a:ea typeface="Arial" pitchFamily="34" charset="-122"/>
                <a:cs typeface="Arial" pitchFamily="34" charset="-120"/>
              </a:rPr>
              <a:t>initial-12 completion date. </a:t>
            </a:r>
            <a:r>
              <a:rPr lang="en-US" sz="1200" dirty="0">
                <a:solidFill>
                  <a:srgbClr val="1F2326"/>
                </a:solidFill>
                <a:latin typeface="Arial" pitchFamily="34" charset="0"/>
                <a:ea typeface="Arial" pitchFamily="34" charset="-122"/>
                <a:cs typeface="Arial" pitchFamily="34" charset="-120"/>
              </a:rPr>
              <a:t>That is what starts their clock.</a:t>
            </a:r>
            <a:endParaRPr lang="en-US" sz="1200" dirty="0"/>
          </a:p>
        </p:txBody>
      </p:sp>
      <p:sp>
        <p:nvSpPr>
          <p:cNvPr id="15" name="Shape 12"/>
          <p:cNvSpPr/>
          <p:nvPr/>
        </p:nvSpPr>
        <p:spPr>
          <a:xfrm>
            <a:off x="6219825" y="2030611"/>
            <a:ext cx="5467350" cy="639961"/>
          </a:xfrm>
          <a:prstGeom prst="roundRect">
            <a:avLst>
              <a:gd name="adj" fmla="val 2977"/>
            </a:avLst>
          </a:prstGeom>
          <a:solidFill>
            <a:srgbClr val="FFFFFF"/>
          </a:solidFill>
          <a:ln w="9525">
            <a:solidFill>
              <a:srgbClr val="D5D8DB"/>
            </a:solidFill>
            <a:prstDash val="solid"/>
          </a:ln>
        </p:spPr>
        <p:txBody>
          <a:bodyPr/>
          <a:lstStyle/>
          <a:p>
            <a:endParaRPr lang="en-US"/>
          </a:p>
        </p:txBody>
      </p:sp>
      <p:sp>
        <p:nvSpPr>
          <p:cNvPr id="16" name="Shape 13"/>
          <p:cNvSpPr/>
          <p:nvPr/>
        </p:nvSpPr>
        <p:spPr>
          <a:xfrm>
            <a:off x="6362700" y="2163961"/>
            <a:ext cx="219075" cy="219075"/>
          </a:xfrm>
          <a:prstGeom prst="rect">
            <a:avLst/>
          </a:prstGeom>
          <a:ln w="19050">
            <a:solidFill>
              <a:srgbClr val="003B5C"/>
            </a:solidFill>
            <a:prstDash val="solid"/>
          </a:ln>
        </p:spPr>
        <p:txBody>
          <a:bodyPr/>
          <a:lstStyle/>
          <a:p>
            <a:endParaRPr lang="en-US"/>
          </a:p>
        </p:txBody>
      </p:sp>
      <p:sp>
        <p:nvSpPr>
          <p:cNvPr id="17" name="Text 14"/>
          <p:cNvSpPr/>
          <p:nvPr/>
        </p:nvSpPr>
        <p:spPr>
          <a:xfrm>
            <a:off x="6696075" y="2144911"/>
            <a:ext cx="4993672"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Add compliance certification to </a:t>
            </a:r>
            <a:r>
              <a:rPr lang="en-US" sz="1200" b="1" dirty="0">
                <a:solidFill>
                  <a:srgbClr val="1F2326"/>
                </a:solidFill>
                <a:latin typeface="Arial" pitchFamily="34" charset="0"/>
                <a:ea typeface="Arial" pitchFamily="34" charset="-122"/>
                <a:cs typeface="Arial" pitchFamily="34" charset="-120"/>
              </a:rPr>
              <a:t>reappointment and ballot qualification.</a:t>
            </a:r>
            <a:endParaRPr lang="en-US" sz="1200" dirty="0"/>
          </a:p>
        </p:txBody>
      </p:sp>
      <p:sp>
        <p:nvSpPr>
          <p:cNvPr id="18" name="Shape 15"/>
          <p:cNvSpPr/>
          <p:nvPr/>
        </p:nvSpPr>
        <p:spPr>
          <a:xfrm>
            <a:off x="504825" y="2803922"/>
            <a:ext cx="5467350" cy="466725"/>
          </a:xfrm>
          <a:prstGeom prst="roundRect">
            <a:avLst>
              <a:gd name="adj" fmla="val 4082"/>
            </a:avLst>
          </a:prstGeom>
          <a:solidFill>
            <a:srgbClr val="FFFFFF"/>
          </a:solidFill>
          <a:ln w="9525">
            <a:solidFill>
              <a:srgbClr val="D5D8DB"/>
            </a:solidFill>
            <a:prstDash val="solid"/>
          </a:ln>
        </p:spPr>
        <p:txBody>
          <a:bodyPr/>
          <a:lstStyle/>
          <a:p>
            <a:endParaRPr lang="en-US"/>
          </a:p>
        </p:txBody>
      </p:sp>
      <p:sp>
        <p:nvSpPr>
          <p:cNvPr id="19" name="Shape 16"/>
          <p:cNvSpPr/>
          <p:nvPr/>
        </p:nvSpPr>
        <p:spPr>
          <a:xfrm>
            <a:off x="647700" y="2937272"/>
            <a:ext cx="219075" cy="219075"/>
          </a:xfrm>
          <a:prstGeom prst="rect">
            <a:avLst/>
          </a:prstGeom>
          <a:ln w="19050">
            <a:solidFill>
              <a:srgbClr val="003B5C"/>
            </a:solidFill>
            <a:prstDash val="solid"/>
          </a:ln>
        </p:spPr>
        <p:txBody>
          <a:bodyPr/>
          <a:lstStyle/>
          <a:p>
            <a:endParaRPr lang="en-US"/>
          </a:p>
        </p:txBody>
      </p:sp>
      <p:sp>
        <p:nvSpPr>
          <p:cNvPr id="20" name="Text 17"/>
          <p:cNvSpPr/>
          <p:nvPr/>
        </p:nvSpPr>
        <p:spPr>
          <a:xfrm>
            <a:off x="981075" y="2918222"/>
            <a:ext cx="4118149"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1F2326"/>
                </a:solidFill>
                <a:latin typeface="Arial" pitchFamily="34" charset="0"/>
                <a:ea typeface="Arial" pitchFamily="34" charset="-122"/>
                <a:cs typeface="Arial" pitchFamily="34" charset="-120"/>
              </a:rPr>
              <a:t>Publish your audits</a:t>
            </a:r>
            <a:r>
              <a:rPr lang="en-US" sz="1200" dirty="0">
                <a:solidFill>
                  <a:srgbClr val="1F2326"/>
                </a:solidFill>
                <a:latin typeface="Arial" pitchFamily="34" charset="0"/>
                <a:ea typeface="Arial" pitchFamily="34" charset="-122"/>
                <a:cs typeface="Arial" pitchFamily="34" charset="-120"/>
              </a:rPr>
              <a:t>; drop the county mayor filing step.</a:t>
            </a:r>
            <a:endParaRPr lang="en-US" sz="1200" dirty="0"/>
          </a:p>
        </p:txBody>
      </p:sp>
      <p:sp>
        <p:nvSpPr>
          <p:cNvPr id="21" name="Shape 18"/>
          <p:cNvSpPr/>
          <p:nvPr/>
        </p:nvSpPr>
        <p:spPr>
          <a:xfrm>
            <a:off x="6219825" y="2803922"/>
            <a:ext cx="5467350" cy="466725"/>
          </a:xfrm>
          <a:prstGeom prst="roundRect">
            <a:avLst>
              <a:gd name="adj" fmla="val 4082"/>
            </a:avLst>
          </a:prstGeom>
          <a:solidFill>
            <a:srgbClr val="FFFFFF"/>
          </a:solidFill>
          <a:ln w="9525">
            <a:solidFill>
              <a:srgbClr val="D5D8DB"/>
            </a:solidFill>
            <a:prstDash val="solid"/>
          </a:ln>
        </p:spPr>
        <p:txBody>
          <a:bodyPr/>
          <a:lstStyle/>
          <a:p>
            <a:endParaRPr lang="en-US"/>
          </a:p>
        </p:txBody>
      </p:sp>
      <p:sp>
        <p:nvSpPr>
          <p:cNvPr id="22" name="Shape 19"/>
          <p:cNvSpPr/>
          <p:nvPr/>
        </p:nvSpPr>
        <p:spPr>
          <a:xfrm>
            <a:off x="6362700" y="2937272"/>
            <a:ext cx="219075" cy="219075"/>
          </a:xfrm>
          <a:prstGeom prst="rect">
            <a:avLst/>
          </a:prstGeom>
          <a:ln w="19050">
            <a:solidFill>
              <a:srgbClr val="003B5C"/>
            </a:solidFill>
            <a:prstDash val="solid"/>
          </a:ln>
        </p:spPr>
        <p:txBody>
          <a:bodyPr/>
          <a:lstStyle/>
          <a:p>
            <a:endParaRPr lang="en-US"/>
          </a:p>
        </p:txBody>
      </p:sp>
      <p:sp>
        <p:nvSpPr>
          <p:cNvPr id="23" name="Text 20"/>
          <p:cNvSpPr/>
          <p:nvPr/>
        </p:nvSpPr>
        <p:spPr>
          <a:xfrm>
            <a:off x="6696075" y="2918222"/>
            <a:ext cx="5106472"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If you are </a:t>
            </a:r>
            <a:r>
              <a:rPr lang="en-US" sz="1200" b="1" dirty="0">
                <a:solidFill>
                  <a:srgbClr val="1F2326"/>
                </a:solidFill>
                <a:latin typeface="Arial" pitchFamily="34" charset="0"/>
                <a:ea typeface="Arial" pitchFamily="34" charset="-122"/>
                <a:cs typeface="Arial" pitchFamily="34" charset="-120"/>
              </a:rPr>
              <a:t>wholesale-only</a:t>
            </a:r>
            <a:r>
              <a:rPr lang="en-US" sz="1200" dirty="0">
                <a:solidFill>
                  <a:srgbClr val="1F2326"/>
                </a:solidFill>
                <a:latin typeface="Arial" pitchFamily="34" charset="0"/>
                <a:ea typeface="Arial" pitchFamily="34" charset="-122"/>
                <a:cs typeface="Arial" pitchFamily="34" charset="-120"/>
              </a:rPr>
              <a:t>, get a plan of service in front of the Board.</a:t>
            </a:r>
            <a:endParaRPr lang="en-US" sz="1200" dirty="0"/>
          </a:p>
        </p:txBody>
      </p:sp>
      <p:sp>
        <p:nvSpPr>
          <p:cNvPr id="24" name="Shape 21"/>
          <p:cNvSpPr/>
          <p:nvPr/>
        </p:nvSpPr>
        <p:spPr>
          <a:xfrm>
            <a:off x="504825" y="3403997"/>
            <a:ext cx="5467350" cy="639961"/>
          </a:xfrm>
          <a:prstGeom prst="roundRect">
            <a:avLst>
              <a:gd name="adj" fmla="val 2977"/>
            </a:avLst>
          </a:prstGeom>
          <a:solidFill>
            <a:srgbClr val="FFFFFF"/>
          </a:solidFill>
          <a:ln w="9525">
            <a:solidFill>
              <a:srgbClr val="D5D8DB"/>
            </a:solidFill>
            <a:prstDash val="solid"/>
          </a:ln>
        </p:spPr>
        <p:txBody>
          <a:bodyPr/>
          <a:lstStyle/>
          <a:p>
            <a:endParaRPr lang="en-US"/>
          </a:p>
        </p:txBody>
      </p:sp>
      <p:sp>
        <p:nvSpPr>
          <p:cNvPr id="25" name="Shape 22"/>
          <p:cNvSpPr/>
          <p:nvPr/>
        </p:nvSpPr>
        <p:spPr>
          <a:xfrm>
            <a:off x="647700" y="3537347"/>
            <a:ext cx="219075" cy="219075"/>
          </a:xfrm>
          <a:prstGeom prst="rect">
            <a:avLst/>
          </a:prstGeom>
          <a:ln w="19050">
            <a:solidFill>
              <a:srgbClr val="003B5C"/>
            </a:solidFill>
            <a:prstDash val="solid"/>
          </a:ln>
        </p:spPr>
        <p:txBody>
          <a:bodyPr/>
          <a:lstStyle/>
          <a:p>
            <a:endParaRPr lang="en-US"/>
          </a:p>
        </p:txBody>
      </p:sp>
      <p:sp>
        <p:nvSpPr>
          <p:cNvPr id="26" name="Text 23"/>
          <p:cNvSpPr/>
          <p:nvPr/>
        </p:nvSpPr>
        <p:spPr>
          <a:xfrm>
            <a:off x="981075" y="3518297"/>
            <a:ext cx="4993672"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If you are in distress, do the math on </a:t>
            </a:r>
            <a:r>
              <a:rPr lang="en-US" sz="1200" b="1" dirty="0">
                <a:solidFill>
                  <a:srgbClr val="1F2326"/>
                </a:solidFill>
                <a:latin typeface="Arial" pitchFamily="34" charset="0"/>
                <a:ea typeface="Arial" pitchFamily="34" charset="-122"/>
                <a:cs typeface="Arial" pitchFamily="34" charset="-120"/>
              </a:rPr>
              <a:t>§ 7-82-703(i) </a:t>
            </a:r>
            <a:r>
              <a:rPr lang="en-US" sz="1200" dirty="0">
                <a:solidFill>
                  <a:srgbClr val="1F2326"/>
                </a:solidFill>
                <a:latin typeface="Arial" pitchFamily="34" charset="0"/>
                <a:ea typeface="Arial" pitchFamily="34" charset="-122"/>
                <a:cs typeface="Arial" pitchFamily="34" charset="-120"/>
              </a:rPr>
              <a:t>. Two quiet years may already close your case.</a:t>
            </a:r>
            <a:endParaRPr lang="en-US" sz="1200" dirty="0"/>
          </a:p>
        </p:txBody>
      </p:sp>
      <p:sp>
        <p:nvSpPr>
          <p:cNvPr id="27" name="Shape 24"/>
          <p:cNvSpPr/>
          <p:nvPr/>
        </p:nvSpPr>
        <p:spPr>
          <a:xfrm>
            <a:off x="6219825" y="3403997"/>
            <a:ext cx="5467350" cy="639961"/>
          </a:xfrm>
          <a:prstGeom prst="roundRect">
            <a:avLst>
              <a:gd name="adj" fmla="val 2977"/>
            </a:avLst>
          </a:prstGeom>
          <a:solidFill>
            <a:srgbClr val="FFFFFF"/>
          </a:solidFill>
          <a:ln w="9525">
            <a:solidFill>
              <a:srgbClr val="D5D8DB"/>
            </a:solidFill>
            <a:prstDash val="solid"/>
          </a:ln>
        </p:spPr>
        <p:txBody>
          <a:bodyPr/>
          <a:lstStyle/>
          <a:p>
            <a:endParaRPr lang="en-US"/>
          </a:p>
        </p:txBody>
      </p:sp>
      <p:sp>
        <p:nvSpPr>
          <p:cNvPr id="28" name="Shape 25"/>
          <p:cNvSpPr/>
          <p:nvPr/>
        </p:nvSpPr>
        <p:spPr>
          <a:xfrm>
            <a:off x="6362700" y="3537347"/>
            <a:ext cx="219075" cy="219075"/>
          </a:xfrm>
          <a:prstGeom prst="rect">
            <a:avLst/>
          </a:prstGeom>
          <a:ln w="19050">
            <a:solidFill>
              <a:srgbClr val="003B5C"/>
            </a:solidFill>
            <a:prstDash val="solid"/>
          </a:ln>
        </p:spPr>
        <p:txBody>
          <a:bodyPr/>
          <a:lstStyle/>
          <a:p>
            <a:endParaRPr lang="en-US"/>
          </a:p>
        </p:txBody>
      </p:sp>
      <p:sp>
        <p:nvSpPr>
          <p:cNvPr id="29" name="Text 26"/>
          <p:cNvSpPr/>
          <p:nvPr/>
        </p:nvSpPr>
        <p:spPr>
          <a:xfrm>
            <a:off x="6696075" y="3518297"/>
            <a:ext cx="5201915"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If consolidation is on your horizon, </a:t>
            </a:r>
            <a:r>
              <a:rPr lang="en-US" sz="1200" b="1" dirty="0">
                <a:solidFill>
                  <a:srgbClr val="1F2326"/>
                </a:solidFill>
                <a:latin typeface="Arial" pitchFamily="34" charset="0"/>
                <a:ea typeface="Arial" pitchFamily="34" charset="-122"/>
                <a:cs typeface="Arial" pitchFamily="34" charset="-120"/>
              </a:rPr>
              <a:t>map the five-mile notice list now.</a:t>
            </a:r>
            <a:endParaRPr lang="en-US" sz="1200" dirty="0"/>
          </a:p>
        </p:txBody>
      </p:sp>
      <p:sp>
        <p:nvSpPr>
          <p:cNvPr id="30" name="Shape 27"/>
          <p:cNvSpPr/>
          <p:nvPr/>
        </p:nvSpPr>
        <p:spPr>
          <a:xfrm>
            <a:off x="504825" y="4358729"/>
            <a:ext cx="11182350" cy="470446"/>
          </a:xfrm>
          <a:prstGeom prst="rect">
            <a:avLst/>
          </a:prstGeom>
          <a:solidFill>
            <a:srgbClr val="003B5C"/>
          </a:solidFill>
          <a:ln/>
        </p:spPr>
        <p:txBody>
          <a:bodyPr/>
          <a:lstStyle/>
          <a:p>
            <a:endParaRPr lang="en-US"/>
          </a:p>
        </p:txBody>
      </p:sp>
      <p:sp>
        <p:nvSpPr>
          <p:cNvPr id="31" name="Text 28"/>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None of these requires a hearing, or us.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Shape 0"/>
          <p:cNvSpPr/>
          <p:nvPr/>
        </p:nvSpPr>
        <p:spPr>
          <a:xfrm>
            <a:off x="504825" y="1619250"/>
            <a:ext cx="114300" cy="2381250"/>
          </a:xfrm>
          <a:prstGeom prst="rect">
            <a:avLst/>
          </a:prstGeom>
          <a:solidFill>
            <a:srgbClr val="991F36"/>
          </a:solidFill>
          <a:ln/>
        </p:spPr>
        <p:txBody>
          <a:bodyPr/>
          <a:lstStyle/>
          <a:p>
            <a:endParaRPr lang="en-US"/>
          </a:p>
        </p:txBody>
      </p:sp>
      <p:sp>
        <p:nvSpPr>
          <p:cNvPr id="4" name="Text 1"/>
          <p:cNvSpPr/>
          <p:nvPr/>
        </p:nvSpPr>
        <p:spPr>
          <a:xfrm>
            <a:off x="8572500" y="1143000"/>
            <a:ext cx="3143250" cy="2324100"/>
          </a:xfrm>
          <a:prstGeom prst="rect">
            <a:avLst/>
          </a:prstGeom>
          <a:noFill/>
          <a:ln/>
        </p:spPr>
        <p:txBody>
          <a:bodyPr wrap="square" lIns="25400" tIns="25400" rIns="25400" bIns="25400" rtlCol="0" anchor="t">
            <a:normAutofit/>
          </a:bodyPr>
          <a:lstStyle/>
          <a:p>
            <a:pPr marL="0" indent="0" algn="l">
              <a:lnSpc>
                <a:spcPct val="69565"/>
              </a:lnSpc>
              <a:buNone/>
            </a:pPr>
            <a:r>
              <a:rPr lang="en-US" sz="22500" b="1" dirty="0">
                <a:solidFill>
                  <a:srgbClr val="F4F5F6"/>
                </a:solidFill>
                <a:latin typeface="Georgia" pitchFamily="34" charset="0"/>
                <a:ea typeface="Georgia" pitchFamily="34" charset="-122"/>
                <a:cs typeface="Georgia" pitchFamily="34" charset="-120"/>
              </a:rPr>
              <a:t>02</a:t>
            </a:r>
            <a:endParaRPr lang="en-US" sz="22500" dirty="0"/>
          </a:p>
        </p:txBody>
      </p:sp>
      <p:sp>
        <p:nvSpPr>
          <p:cNvPr id="5" name="Text 2"/>
          <p:cNvSpPr/>
          <p:nvPr/>
        </p:nvSpPr>
        <p:spPr>
          <a:xfrm>
            <a:off x="1000125" y="1866900"/>
            <a:ext cx="8748712"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SECTION TWO</a:t>
            </a:r>
            <a:endParaRPr lang="en-US" sz="1125" dirty="0"/>
          </a:p>
        </p:txBody>
      </p:sp>
      <p:sp>
        <p:nvSpPr>
          <p:cNvPr id="6" name="Text 3"/>
          <p:cNvSpPr/>
          <p:nvPr/>
        </p:nvSpPr>
        <p:spPr>
          <a:xfrm>
            <a:off x="1000125" y="2124075"/>
            <a:ext cx="8748712" cy="583257"/>
          </a:xfrm>
          <a:prstGeom prst="rect">
            <a:avLst/>
          </a:prstGeom>
          <a:noFill/>
          <a:ln/>
        </p:spPr>
        <p:txBody>
          <a:bodyPr wrap="square" lIns="25400" tIns="25400" rIns="25400" bIns="25400" rtlCol="0" anchor="t">
            <a:normAutofit/>
          </a:bodyPr>
          <a:lstStyle/>
          <a:p>
            <a:pPr marL="0" indent="0" algn="l">
              <a:lnSpc>
                <a:spcPct val="95400"/>
              </a:lnSpc>
              <a:buNone/>
            </a:pPr>
            <a:r>
              <a:rPr lang="en-US" sz="3975" b="1" dirty="0">
                <a:solidFill>
                  <a:srgbClr val="003B5C"/>
                </a:solidFill>
                <a:latin typeface="Georgia" pitchFamily="34" charset="0"/>
                <a:ea typeface="Georgia" pitchFamily="34" charset="-122"/>
                <a:cs typeface="Georgia" pitchFamily="34" charset="-120"/>
              </a:rPr>
              <a:t>The Board</a:t>
            </a:r>
            <a:endParaRPr lang="en-US" sz="3975" dirty="0"/>
          </a:p>
        </p:txBody>
      </p:sp>
      <p:sp>
        <p:nvSpPr>
          <p:cNvPr id="7" name="Shape 4"/>
          <p:cNvSpPr/>
          <p:nvPr/>
        </p:nvSpPr>
        <p:spPr>
          <a:xfrm>
            <a:off x="1000125" y="2878782"/>
            <a:ext cx="1714500" cy="19050"/>
          </a:xfrm>
          <a:prstGeom prst="rect">
            <a:avLst/>
          </a:prstGeom>
          <a:solidFill>
            <a:srgbClr val="D5D8DB"/>
          </a:solidFill>
          <a:ln/>
        </p:spPr>
        <p:txBody>
          <a:bodyPr/>
          <a:lstStyle/>
          <a:p>
            <a:endParaRPr lang="en-US"/>
          </a:p>
        </p:txBody>
      </p:sp>
      <p:sp>
        <p:nvSpPr>
          <p:cNvPr id="8" name="Text 5"/>
          <p:cNvSpPr/>
          <p:nvPr/>
        </p:nvSpPr>
        <p:spPr>
          <a:xfrm>
            <a:off x="1000125" y="3107382"/>
            <a:ext cx="8191976" cy="866775"/>
          </a:xfrm>
          <a:prstGeom prst="rect">
            <a:avLst/>
          </a:prstGeom>
          <a:noFill/>
          <a:ln/>
        </p:spPr>
        <p:txBody>
          <a:bodyPr wrap="square" lIns="25400" tIns="25400" rIns="25400" bIns="25400" rtlCol="0" anchor="t">
            <a:normAutofit/>
          </a:bodyPr>
          <a:lstStyle/>
          <a:p>
            <a:pPr marL="0" indent="0" algn="l">
              <a:lnSpc>
                <a:spcPct val="126087"/>
              </a:lnSpc>
              <a:buNone/>
            </a:pPr>
            <a:r>
              <a:rPr lang="en-US" sz="1500" dirty="0">
                <a:solidFill>
                  <a:srgbClr val="75787B"/>
                </a:solidFill>
                <a:latin typeface="Arial" pitchFamily="34" charset="0"/>
                <a:ea typeface="Arial" pitchFamily="34" charset="-122"/>
                <a:cs typeface="Arial" pitchFamily="34" charset="-120"/>
              </a:rPr>
              <a:t>The Tennessee Board of Utility Regulation oversees 444 local government water, sewer and natural gas systems. Eleven members, chaired by the Comptroller, and most of them are your peers.</a:t>
            </a:r>
            <a:endParaRPr lang="en-US" sz="1500" dirty="0"/>
          </a:p>
        </p:txBody>
      </p:sp>
      <p:sp>
        <p:nvSpPr>
          <p:cNvPr id="9" name="Text 6"/>
          <p:cNvSpPr/>
          <p:nvPr/>
        </p:nvSpPr>
        <p:spPr>
          <a:xfrm>
            <a:off x="1000125" y="4126557"/>
            <a:ext cx="8748712" cy="209550"/>
          </a:xfrm>
          <a:prstGeom prst="rect">
            <a:avLst/>
          </a:prstGeom>
          <a:noFill/>
          <a:ln/>
        </p:spPr>
        <p:txBody>
          <a:bodyPr wrap="square" lIns="25400" tIns="25400" rIns="25400" bIns="25400" rtlCol="0" anchor="t">
            <a:normAutofit/>
          </a:bodyPr>
          <a:lstStyle/>
          <a:p>
            <a:pPr marL="0" indent="0" algn="l">
              <a:buNone/>
            </a:pPr>
            <a:r>
              <a:rPr lang="en-US" sz="1200" b="1" dirty="0">
                <a:solidFill>
                  <a:srgbClr val="991F36"/>
                </a:solidFill>
                <a:latin typeface="Arial" pitchFamily="34" charset="0"/>
                <a:ea typeface="Arial" pitchFamily="34" charset="-122"/>
                <a:cs typeface="Arial" pitchFamily="34" charset="-120"/>
              </a:rPr>
              <a:t>Two doors in · one way out</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751653"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THE BOARD · TWO DOORS IN</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How utilities end up in front of us</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5486400" cy="2048917"/>
          </a:xfrm>
          <a:prstGeom prst="roundRect">
            <a:avLst>
              <a:gd name="adj" fmla="val 930"/>
            </a:avLst>
          </a:prstGeom>
          <a:solidFill>
            <a:srgbClr val="F4F5F6"/>
          </a:solidFill>
          <a:ln w="9525">
            <a:solidFill>
              <a:srgbClr val="D5D8DB"/>
            </a:solidFill>
            <a:prstDash val="solid"/>
          </a:ln>
        </p:spPr>
        <p:txBody>
          <a:bodyPr/>
          <a:lstStyle/>
          <a:p>
            <a:endParaRPr lang="en-US"/>
          </a:p>
        </p:txBody>
      </p:sp>
      <p:sp>
        <p:nvSpPr>
          <p:cNvPr id="7" name="Shape 4"/>
          <p:cNvSpPr/>
          <p:nvPr/>
        </p:nvSpPr>
        <p:spPr>
          <a:xfrm>
            <a:off x="514350" y="1266825"/>
            <a:ext cx="5467350" cy="276225"/>
          </a:xfrm>
          <a:prstGeom prst="rect">
            <a:avLst/>
          </a:prstGeom>
          <a:solidFill>
            <a:srgbClr val="003B5C"/>
          </a:solidFill>
          <a:ln/>
        </p:spPr>
        <p:txBody>
          <a:bodyPr/>
          <a:lstStyle/>
          <a:p>
            <a:endParaRPr lang="en-US"/>
          </a:p>
        </p:txBody>
      </p:sp>
      <p:sp>
        <p:nvSpPr>
          <p:cNvPr id="8" name="Text 5"/>
          <p:cNvSpPr/>
          <p:nvPr/>
        </p:nvSpPr>
        <p:spPr>
          <a:xfrm>
            <a:off x="647700" y="1333500"/>
            <a:ext cx="536467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FINANCIALLY DISTRESSED · § 7-82-703(B)</a:t>
            </a:r>
            <a:endParaRPr lang="en-US" sz="975" dirty="0"/>
          </a:p>
        </p:txBody>
      </p:sp>
      <p:sp>
        <p:nvSpPr>
          <p:cNvPr id="9" name="Shape 6"/>
          <p:cNvSpPr/>
          <p:nvPr/>
        </p:nvSpPr>
        <p:spPr>
          <a:xfrm>
            <a:off x="657225" y="1733550"/>
            <a:ext cx="66675" cy="66675"/>
          </a:xfrm>
          <a:prstGeom prst="rect">
            <a:avLst/>
          </a:prstGeom>
          <a:solidFill>
            <a:srgbClr val="003B5C"/>
          </a:solidFill>
          <a:ln/>
        </p:spPr>
        <p:txBody>
          <a:bodyPr/>
          <a:lstStyle/>
          <a:p>
            <a:endParaRPr lang="en-US"/>
          </a:p>
        </p:txBody>
      </p:sp>
      <p:sp>
        <p:nvSpPr>
          <p:cNvPr id="10" name="Text 7"/>
          <p:cNvSpPr/>
          <p:nvPr/>
        </p:nvSpPr>
        <p:spPr>
          <a:xfrm>
            <a:off x="819150" y="1657350"/>
            <a:ext cx="3084641"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deficit </a:t>
            </a:r>
            <a:r>
              <a:rPr lang="en-US" sz="1200" b="1" dirty="0">
                <a:solidFill>
                  <a:srgbClr val="1F2326"/>
                </a:solidFill>
                <a:latin typeface="Arial" pitchFamily="34" charset="0"/>
                <a:ea typeface="Arial" pitchFamily="34" charset="-122"/>
                <a:cs typeface="Arial" pitchFamily="34" charset="-120"/>
              </a:rPr>
              <a:t>total </a:t>
            </a:r>
            <a:r>
              <a:rPr lang="en-US" sz="1200" dirty="0">
                <a:solidFill>
                  <a:srgbClr val="1F2326"/>
                </a:solidFill>
                <a:latin typeface="Arial" pitchFamily="34" charset="0"/>
                <a:ea typeface="Arial" pitchFamily="34" charset="-122"/>
                <a:cs typeface="Arial" pitchFamily="34" charset="-120"/>
              </a:rPr>
              <a:t>net position in any one year</a:t>
            </a:r>
            <a:endParaRPr lang="en-US" sz="1200" dirty="0"/>
          </a:p>
        </p:txBody>
      </p:sp>
      <p:sp>
        <p:nvSpPr>
          <p:cNvPr id="11" name="Shape 8"/>
          <p:cNvSpPr/>
          <p:nvPr/>
        </p:nvSpPr>
        <p:spPr>
          <a:xfrm>
            <a:off x="657225" y="2015430"/>
            <a:ext cx="66675" cy="66675"/>
          </a:xfrm>
          <a:prstGeom prst="rect">
            <a:avLst/>
          </a:prstGeom>
          <a:solidFill>
            <a:srgbClr val="003B5C"/>
          </a:solidFill>
          <a:ln/>
        </p:spPr>
        <p:txBody>
          <a:bodyPr/>
          <a:lstStyle/>
          <a:p>
            <a:endParaRPr lang="en-US"/>
          </a:p>
        </p:txBody>
      </p:sp>
      <p:sp>
        <p:nvSpPr>
          <p:cNvPr id="12" name="Text 9"/>
          <p:cNvSpPr/>
          <p:nvPr/>
        </p:nvSpPr>
        <p:spPr>
          <a:xfrm>
            <a:off x="819150" y="1939230"/>
            <a:ext cx="3699540"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deficit </a:t>
            </a:r>
            <a:r>
              <a:rPr lang="en-US" sz="1200" b="1" dirty="0">
                <a:solidFill>
                  <a:srgbClr val="1F2326"/>
                </a:solidFill>
                <a:latin typeface="Arial" pitchFamily="34" charset="0"/>
                <a:ea typeface="Arial" pitchFamily="34" charset="-122"/>
                <a:cs typeface="Arial" pitchFamily="34" charset="-120"/>
              </a:rPr>
              <a:t>unrestricted </a:t>
            </a:r>
            <a:r>
              <a:rPr lang="en-US" sz="1200" dirty="0">
                <a:solidFill>
                  <a:srgbClr val="1F2326"/>
                </a:solidFill>
                <a:latin typeface="Arial" pitchFamily="34" charset="0"/>
                <a:ea typeface="Arial" pitchFamily="34" charset="-122"/>
                <a:cs typeface="Arial" pitchFamily="34" charset="-120"/>
              </a:rPr>
              <a:t>net position in any one year</a:t>
            </a:r>
            <a:endParaRPr lang="en-US" sz="1200" dirty="0"/>
          </a:p>
        </p:txBody>
      </p:sp>
      <p:sp>
        <p:nvSpPr>
          <p:cNvPr id="13" name="Shape 10"/>
          <p:cNvSpPr/>
          <p:nvPr/>
        </p:nvSpPr>
        <p:spPr>
          <a:xfrm>
            <a:off x="657225" y="2297311"/>
            <a:ext cx="66675" cy="66675"/>
          </a:xfrm>
          <a:prstGeom prst="rect">
            <a:avLst/>
          </a:prstGeom>
          <a:solidFill>
            <a:srgbClr val="003B5C"/>
          </a:solidFill>
          <a:ln/>
        </p:spPr>
        <p:txBody>
          <a:bodyPr/>
          <a:lstStyle/>
          <a:p>
            <a:endParaRPr lang="en-US"/>
          </a:p>
        </p:txBody>
      </p:sp>
      <p:sp>
        <p:nvSpPr>
          <p:cNvPr id="14" name="Text 11"/>
          <p:cNvSpPr/>
          <p:nvPr/>
        </p:nvSpPr>
        <p:spPr>
          <a:xfrm>
            <a:off x="819150" y="2221111"/>
            <a:ext cx="5170265"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a:t>
            </a:r>
            <a:r>
              <a:rPr lang="en-US" sz="1200" b="1" dirty="0">
                <a:solidFill>
                  <a:srgbClr val="1F2326"/>
                </a:solidFill>
                <a:latin typeface="Arial" pitchFamily="34" charset="0"/>
                <a:ea typeface="Arial" pitchFamily="34" charset="-122"/>
                <a:cs typeface="Arial" pitchFamily="34" charset="-120"/>
              </a:rPr>
              <a:t>negative change in net position for two consecutive years </a:t>
            </a:r>
            <a:r>
              <a:rPr lang="en-US" sz="1200" dirty="0">
                <a:solidFill>
                  <a:srgbClr val="1F2326"/>
                </a:solidFill>
                <a:latin typeface="Arial" pitchFamily="34" charset="0"/>
                <a:ea typeface="Arial" pitchFamily="34" charset="-122"/>
                <a:cs typeface="Arial" pitchFamily="34" charset="-120"/>
              </a:rPr>
              <a:t>, without regard to grants or capital contributions</a:t>
            </a:r>
            <a:endParaRPr lang="en-US" sz="1200" dirty="0"/>
          </a:p>
        </p:txBody>
      </p:sp>
      <p:sp>
        <p:nvSpPr>
          <p:cNvPr id="15" name="Shape 12"/>
          <p:cNvSpPr/>
          <p:nvPr/>
        </p:nvSpPr>
        <p:spPr>
          <a:xfrm>
            <a:off x="657225" y="2784872"/>
            <a:ext cx="66675" cy="66675"/>
          </a:xfrm>
          <a:prstGeom prst="rect">
            <a:avLst/>
          </a:prstGeom>
          <a:solidFill>
            <a:srgbClr val="003B5C"/>
          </a:solidFill>
          <a:ln/>
        </p:spPr>
        <p:txBody>
          <a:bodyPr/>
          <a:lstStyle/>
          <a:p>
            <a:endParaRPr lang="en-US"/>
          </a:p>
        </p:txBody>
      </p:sp>
      <p:sp>
        <p:nvSpPr>
          <p:cNvPr id="16" name="Text 13"/>
          <p:cNvSpPr/>
          <p:nvPr/>
        </p:nvSpPr>
        <p:spPr>
          <a:xfrm>
            <a:off x="819150" y="2708672"/>
            <a:ext cx="3288953"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1F2326"/>
                </a:solidFill>
                <a:latin typeface="Arial" pitchFamily="34" charset="0"/>
                <a:ea typeface="Arial" pitchFamily="34" charset="-122"/>
                <a:cs typeface="Arial" pitchFamily="34" charset="-120"/>
              </a:rPr>
              <a:t>Currently in default </a:t>
            </a:r>
            <a:r>
              <a:rPr lang="en-US" sz="1200" dirty="0">
                <a:solidFill>
                  <a:srgbClr val="1F2326"/>
                </a:solidFill>
                <a:latin typeface="Arial" pitchFamily="34" charset="0"/>
                <a:ea typeface="Arial" pitchFamily="34" charset="-122"/>
                <a:cs typeface="Arial" pitchFamily="34" charset="-120"/>
              </a:rPr>
              <a:t>on any debt instrument</a:t>
            </a:r>
            <a:endParaRPr lang="en-US" sz="1200" dirty="0"/>
          </a:p>
        </p:txBody>
      </p:sp>
      <p:sp>
        <p:nvSpPr>
          <p:cNvPr id="17" name="Shape 14"/>
          <p:cNvSpPr/>
          <p:nvPr/>
        </p:nvSpPr>
        <p:spPr>
          <a:xfrm>
            <a:off x="6200775" y="1257300"/>
            <a:ext cx="5486400" cy="2048917"/>
          </a:xfrm>
          <a:prstGeom prst="roundRect">
            <a:avLst>
              <a:gd name="adj" fmla="val 930"/>
            </a:avLst>
          </a:prstGeom>
          <a:solidFill>
            <a:srgbClr val="F4F5F6"/>
          </a:solidFill>
          <a:ln w="9525">
            <a:solidFill>
              <a:srgbClr val="D5D8DB"/>
            </a:solidFill>
            <a:prstDash val="solid"/>
          </a:ln>
        </p:spPr>
        <p:txBody>
          <a:bodyPr/>
          <a:lstStyle/>
          <a:p>
            <a:endParaRPr lang="en-US"/>
          </a:p>
        </p:txBody>
      </p:sp>
      <p:sp>
        <p:nvSpPr>
          <p:cNvPr id="18" name="Shape 15"/>
          <p:cNvSpPr/>
          <p:nvPr/>
        </p:nvSpPr>
        <p:spPr>
          <a:xfrm>
            <a:off x="6210300" y="1266825"/>
            <a:ext cx="5467350" cy="276225"/>
          </a:xfrm>
          <a:prstGeom prst="rect">
            <a:avLst/>
          </a:prstGeom>
          <a:solidFill>
            <a:srgbClr val="991F36"/>
          </a:solidFill>
          <a:ln/>
        </p:spPr>
        <p:txBody>
          <a:bodyPr/>
          <a:lstStyle/>
          <a:p>
            <a:endParaRPr lang="en-US"/>
          </a:p>
        </p:txBody>
      </p:sp>
      <p:sp>
        <p:nvSpPr>
          <p:cNvPr id="19" name="Text 16"/>
          <p:cNvSpPr/>
          <p:nvPr/>
        </p:nvSpPr>
        <p:spPr>
          <a:xfrm>
            <a:off x="6343650" y="1333500"/>
            <a:ext cx="536467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MANDATORY REFERRAL · § 7-82-703(C)(1)</a:t>
            </a:r>
            <a:endParaRPr lang="en-US" sz="975" dirty="0"/>
          </a:p>
        </p:txBody>
      </p:sp>
      <p:sp>
        <p:nvSpPr>
          <p:cNvPr id="20" name="Shape 17"/>
          <p:cNvSpPr/>
          <p:nvPr/>
        </p:nvSpPr>
        <p:spPr>
          <a:xfrm>
            <a:off x="6353175" y="1733550"/>
            <a:ext cx="66675" cy="66675"/>
          </a:xfrm>
          <a:prstGeom prst="rect">
            <a:avLst/>
          </a:prstGeom>
          <a:solidFill>
            <a:srgbClr val="991F36"/>
          </a:solidFill>
          <a:ln/>
        </p:spPr>
        <p:txBody>
          <a:bodyPr/>
          <a:lstStyle/>
          <a:p>
            <a:endParaRPr lang="en-US"/>
          </a:p>
        </p:txBody>
      </p:sp>
      <p:sp>
        <p:nvSpPr>
          <p:cNvPr id="21" name="Text 18"/>
          <p:cNvSpPr/>
          <p:nvPr/>
        </p:nvSpPr>
        <p:spPr>
          <a:xfrm>
            <a:off x="6515100" y="1657350"/>
            <a:ext cx="4584889"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No audited annual financial report for </a:t>
            </a:r>
            <a:r>
              <a:rPr lang="en-US" sz="1200" b="1" dirty="0">
                <a:solidFill>
                  <a:srgbClr val="1F2326"/>
                </a:solidFill>
                <a:latin typeface="Arial" pitchFamily="34" charset="0"/>
                <a:ea typeface="Arial" pitchFamily="34" charset="-122"/>
                <a:cs typeface="Arial" pitchFamily="34" charset="-120"/>
              </a:rPr>
              <a:t>two consecutive years</a:t>
            </a:r>
            <a:endParaRPr lang="en-US" sz="1200" dirty="0"/>
          </a:p>
        </p:txBody>
      </p:sp>
      <p:sp>
        <p:nvSpPr>
          <p:cNvPr id="22" name="Shape 19"/>
          <p:cNvSpPr/>
          <p:nvPr/>
        </p:nvSpPr>
        <p:spPr>
          <a:xfrm>
            <a:off x="6353175" y="2015430"/>
            <a:ext cx="66675" cy="66675"/>
          </a:xfrm>
          <a:prstGeom prst="rect">
            <a:avLst/>
          </a:prstGeom>
          <a:solidFill>
            <a:srgbClr val="991F36"/>
          </a:solidFill>
          <a:ln/>
        </p:spPr>
        <p:txBody>
          <a:bodyPr/>
          <a:lstStyle/>
          <a:p>
            <a:endParaRPr lang="en-US"/>
          </a:p>
        </p:txBody>
      </p:sp>
      <p:sp>
        <p:nvSpPr>
          <p:cNvPr id="23" name="Text 20"/>
          <p:cNvSpPr/>
          <p:nvPr/>
        </p:nvSpPr>
        <p:spPr>
          <a:xfrm>
            <a:off x="6515100" y="1939230"/>
            <a:ext cx="5170265"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Utility funds used for non-utility expenses, non-utility funds for utility expenses, or a transfer out to a non-utility fund </a:t>
            </a:r>
            <a:r>
              <a:rPr lang="en-US" sz="1200" b="1" dirty="0">
                <a:solidFill>
                  <a:srgbClr val="1F2326"/>
                </a:solidFill>
                <a:latin typeface="Arial" pitchFamily="34" charset="0"/>
                <a:ea typeface="Arial" pitchFamily="34" charset="-122"/>
                <a:cs typeface="Arial" pitchFamily="34" charset="-120"/>
              </a:rPr>
              <a:t>unless allowed by law</a:t>
            </a:r>
            <a:endParaRPr lang="en-US" sz="1200" dirty="0"/>
          </a:p>
        </p:txBody>
      </p:sp>
      <p:sp>
        <p:nvSpPr>
          <p:cNvPr id="24" name="Shape 21"/>
          <p:cNvSpPr/>
          <p:nvPr/>
        </p:nvSpPr>
        <p:spPr>
          <a:xfrm>
            <a:off x="6353175" y="2502991"/>
            <a:ext cx="66675" cy="66675"/>
          </a:xfrm>
          <a:prstGeom prst="rect">
            <a:avLst/>
          </a:prstGeom>
          <a:solidFill>
            <a:srgbClr val="991F36"/>
          </a:solidFill>
          <a:ln/>
        </p:spPr>
        <p:txBody>
          <a:bodyPr/>
          <a:lstStyle/>
          <a:p>
            <a:endParaRPr lang="en-US"/>
          </a:p>
        </p:txBody>
      </p:sp>
      <p:sp>
        <p:nvSpPr>
          <p:cNvPr id="25" name="Text 22"/>
          <p:cNvSpPr/>
          <p:nvPr/>
        </p:nvSpPr>
        <p:spPr>
          <a:xfrm>
            <a:off x="6515100" y="2426791"/>
            <a:ext cx="2990835"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An </a:t>
            </a:r>
            <a:r>
              <a:rPr lang="en-US" sz="1200" b="1" dirty="0">
                <a:solidFill>
                  <a:srgbClr val="1F2326"/>
                </a:solidFill>
                <a:latin typeface="Arial" pitchFamily="34" charset="0"/>
                <a:ea typeface="Arial" pitchFamily="34" charset="-122"/>
                <a:cs typeface="Arial" pitchFamily="34" charset="-120"/>
              </a:rPr>
              <a:t>illegal payment or transfer </a:t>
            </a:r>
            <a:r>
              <a:rPr lang="en-US" sz="1200" dirty="0">
                <a:solidFill>
                  <a:srgbClr val="1F2326"/>
                </a:solidFill>
                <a:latin typeface="Arial" pitchFamily="34" charset="0"/>
                <a:ea typeface="Arial" pitchFamily="34" charset="-122"/>
                <a:cs typeface="Arial" pitchFamily="34" charset="-120"/>
              </a:rPr>
              <a:t>of funds</a:t>
            </a:r>
            <a:endParaRPr lang="en-US" sz="1200" dirty="0"/>
          </a:p>
        </p:txBody>
      </p:sp>
      <p:sp>
        <p:nvSpPr>
          <p:cNvPr id="26" name="Text 23"/>
          <p:cNvSpPr/>
          <p:nvPr/>
        </p:nvSpPr>
        <p:spPr>
          <a:xfrm>
            <a:off x="6353175" y="2708672"/>
            <a:ext cx="5699760" cy="230981"/>
          </a:xfrm>
          <a:prstGeom prst="rect">
            <a:avLst/>
          </a:prstGeom>
          <a:noFill/>
          <a:ln/>
        </p:spPr>
        <p:txBody>
          <a:bodyPr wrap="square" lIns="25400" tIns="25400" rIns="25400" bIns="25400" rtlCol="0" anchor="t">
            <a:normAutofit/>
          </a:bodyPr>
          <a:lstStyle/>
          <a:p>
            <a:pPr marL="0" indent="0" algn="l">
              <a:lnSpc>
                <a:spcPct val="119118"/>
              </a:lnSpc>
              <a:buNone/>
            </a:pPr>
            <a:r>
              <a:rPr lang="en-US" sz="1125" dirty="0">
                <a:solidFill>
                  <a:srgbClr val="75787B"/>
                </a:solidFill>
                <a:latin typeface="Arial" pitchFamily="34" charset="0"/>
                <a:ea typeface="Arial" pitchFamily="34" charset="-122"/>
                <a:cs typeface="Arial" pitchFamily="34" charset="-120"/>
              </a:rPr>
              <a:t>The Comptroller </a:t>
            </a:r>
            <a:r>
              <a:rPr lang="en-US" sz="1125" b="1" dirty="0">
                <a:solidFill>
                  <a:srgbClr val="75787B"/>
                </a:solidFill>
                <a:latin typeface="Arial" pitchFamily="34" charset="0"/>
                <a:ea typeface="Arial" pitchFamily="34" charset="-122"/>
                <a:cs typeface="Arial" pitchFamily="34" charset="-120"/>
              </a:rPr>
              <a:t>shall </a:t>
            </a:r>
            <a:r>
              <a:rPr lang="en-US" sz="1125" dirty="0">
                <a:solidFill>
                  <a:srgbClr val="75787B"/>
                </a:solidFill>
                <a:latin typeface="Arial" pitchFamily="34" charset="0"/>
                <a:ea typeface="Arial" pitchFamily="34" charset="-122"/>
                <a:cs typeface="Arial" pitchFamily="34" charset="-120"/>
              </a:rPr>
              <a:t>refer. It is not discretionary.</a:t>
            </a:r>
            <a:endParaRPr lang="en-US" sz="1125" dirty="0"/>
          </a:p>
        </p:txBody>
      </p:sp>
      <p:sp>
        <p:nvSpPr>
          <p:cNvPr id="27" name="Shape 24"/>
          <p:cNvSpPr/>
          <p:nvPr/>
        </p:nvSpPr>
        <p:spPr>
          <a:xfrm>
            <a:off x="504825" y="3439567"/>
            <a:ext cx="5486400" cy="785813"/>
          </a:xfrm>
          <a:prstGeom prst="roundRect">
            <a:avLst>
              <a:gd name="adj" fmla="val 2424"/>
            </a:avLst>
          </a:prstGeom>
          <a:solidFill>
            <a:srgbClr val="FAFAFA"/>
          </a:solidFill>
          <a:ln w="9525">
            <a:solidFill>
              <a:srgbClr val="D5D8DB"/>
            </a:solidFill>
            <a:prstDash val="solid"/>
          </a:ln>
        </p:spPr>
        <p:txBody>
          <a:bodyPr/>
          <a:lstStyle/>
          <a:p>
            <a:endParaRPr lang="en-US"/>
          </a:p>
        </p:txBody>
      </p:sp>
      <p:sp>
        <p:nvSpPr>
          <p:cNvPr id="28" name="Text 25"/>
          <p:cNvSpPr/>
          <p:nvPr/>
        </p:nvSpPr>
        <p:spPr>
          <a:xfrm>
            <a:off x="657225" y="3553867"/>
            <a:ext cx="5346192"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b="1" dirty="0">
                <a:solidFill>
                  <a:srgbClr val="991F36"/>
                </a:solidFill>
                <a:latin typeface="Arial" pitchFamily="34" charset="0"/>
                <a:ea typeface="Arial" pitchFamily="34" charset="-122"/>
                <a:cs typeface="Arial" pitchFamily="34" charset="-120"/>
              </a:rPr>
              <a:t>The duty is personal. </a:t>
            </a:r>
            <a:r>
              <a:rPr lang="en-US" sz="1125" dirty="0">
                <a:solidFill>
                  <a:srgbClr val="1F2326"/>
                </a:solidFill>
                <a:highlight>
                  <a:srgbClr val="FAFAFA"/>
                </a:highlight>
                <a:latin typeface="Arial" pitchFamily="34" charset="0"/>
                <a:ea typeface="Arial" pitchFamily="34" charset="-122"/>
                <a:cs typeface="Arial" pitchFamily="34" charset="-120"/>
              </a:rPr>
              <a:t>An employee or governing body member who becomes aware of an unauthorized transfer must report it </a:t>
            </a:r>
            <a:r>
              <a:rPr lang="en-US" sz="1125" b="1" dirty="0">
                <a:solidFill>
                  <a:srgbClr val="1F2326"/>
                </a:solidFill>
                <a:latin typeface="Arial" pitchFamily="34" charset="0"/>
                <a:ea typeface="Arial" pitchFamily="34" charset="-122"/>
                <a:cs typeface="Arial" pitchFamily="34" charset="-120"/>
              </a:rPr>
              <a:t>to the Comptroller </a:t>
            </a:r>
            <a:r>
              <a:rPr lang="en-US" sz="1125" dirty="0">
                <a:solidFill>
                  <a:srgbClr val="1F2326"/>
                </a:solidFill>
                <a:highlight>
                  <a:srgbClr val="FAFAFA"/>
                </a:highlight>
                <a:latin typeface="Arial" pitchFamily="34" charset="0"/>
                <a:ea typeface="Arial" pitchFamily="34" charset="-122"/>
                <a:cs typeface="Arial" pitchFamily="34" charset="-120"/>
              </a:rPr>
              <a:t>within </a:t>
            </a:r>
            <a:r>
              <a:rPr lang="en-US" sz="1125" b="1" dirty="0">
                <a:solidFill>
                  <a:srgbClr val="1F2326"/>
                </a:solidFill>
                <a:latin typeface="Arial" pitchFamily="34" charset="0"/>
                <a:ea typeface="Arial" pitchFamily="34" charset="-122"/>
                <a:cs typeface="Arial" pitchFamily="34" charset="-120"/>
              </a:rPr>
              <a:t>15 calendar days. </a:t>
            </a:r>
            <a:r>
              <a:rPr lang="en-US" sz="1125" dirty="0">
                <a:solidFill>
                  <a:srgbClr val="1F2326"/>
                </a:solidFill>
                <a:highlight>
                  <a:srgbClr val="FAFAFA"/>
                </a:highlight>
                <a:latin typeface="Arial" pitchFamily="34" charset="0"/>
                <a:ea typeface="Arial" pitchFamily="34" charset="-122"/>
                <a:cs typeface="Arial" pitchFamily="34" charset="-120"/>
              </a:rPr>
              <a:t>That duty attaches to you, not the utility.</a:t>
            </a:r>
            <a:endParaRPr lang="en-US" sz="1125" dirty="0"/>
          </a:p>
        </p:txBody>
      </p:sp>
      <p:sp>
        <p:nvSpPr>
          <p:cNvPr id="29" name="Shape 26"/>
          <p:cNvSpPr/>
          <p:nvPr/>
        </p:nvSpPr>
        <p:spPr>
          <a:xfrm>
            <a:off x="6200775" y="3439567"/>
            <a:ext cx="5486400" cy="785813"/>
          </a:xfrm>
          <a:prstGeom prst="roundRect">
            <a:avLst>
              <a:gd name="adj" fmla="val 2424"/>
            </a:avLst>
          </a:prstGeom>
          <a:solidFill>
            <a:srgbClr val="FAFAFA"/>
          </a:solidFill>
          <a:ln w="9525">
            <a:solidFill>
              <a:srgbClr val="D5D8DB"/>
            </a:solidFill>
            <a:prstDash val="solid"/>
          </a:ln>
        </p:spPr>
        <p:txBody>
          <a:bodyPr/>
          <a:lstStyle/>
          <a:p>
            <a:endParaRPr lang="en-US"/>
          </a:p>
        </p:txBody>
      </p:sp>
      <p:sp>
        <p:nvSpPr>
          <p:cNvPr id="30" name="Text 27"/>
          <p:cNvSpPr/>
          <p:nvPr/>
        </p:nvSpPr>
        <p:spPr>
          <a:xfrm>
            <a:off x="6353175" y="3553867"/>
            <a:ext cx="5346192"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b="1" dirty="0">
                <a:solidFill>
                  <a:srgbClr val="003B5C"/>
                </a:solidFill>
                <a:latin typeface="Arial" pitchFamily="34" charset="0"/>
                <a:ea typeface="Arial" pitchFamily="34" charset="-122"/>
                <a:cs typeface="Arial" pitchFamily="34" charset="-120"/>
              </a:rPr>
              <a:t>Other doors: </a:t>
            </a:r>
            <a:r>
              <a:rPr lang="en-US" sz="1125" dirty="0">
                <a:solidFill>
                  <a:srgbClr val="1F2326"/>
                </a:solidFill>
                <a:highlight>
                  <a:srgbClr val="FAFAFA"/>
                </a:highlight>
                <a:latin typeface="Arial" pitchFamily="34" charset="0"/>
                <a:ea typeface="Arial" pitchFamily="34" charset="-122"/>
                <a:cs typeface="Arial" pitchFamily="34" charset="-120"/>
              </a:rPr>
              <a:t>a customer complaint after your board decides · water loss at or above </a:t>
            </a:r>
            <a:r>
              <a:rPr lang="en-US" sz="1125" b="1" dirty="0">
                <a:solidFill>
                  <a:srgbClr val="1F2326"/>
                </a:solidFill>
                <a:latin typeface="Arial" pitchFamily="34" charset="0"/>
                <a:ea typeface="Arial" pitchFamily="34" charset="-122"/>
                <a:cs typeface="Arial" pitchFamily="34" charset="-120"/>
              </a:rPr>
              <a:t>40% </a:t>
            </a:r>
            <a:r>
              <a:rPr lang="en-US" sz="1125" dirty="0">
                <a:solidFill>
                  <a:srgbClr val="1F2326"/>
                </a:solidFill>
                <a:highlight>
                  <a:srgbClr val="FAFAFA"/>
                </a:highlight>
                <a:latin typeface="Arial" pitchFamily="34" charset="0"/>
                <a:ea typeface="Arial" pitchFamily="34" charset="-122"/>
                <a:cs typeface="Arial" pitchFamily="34" charset="-120"/>
              </a:rPr>
              <a:t>by volume · no Annual Information Report · a Division of Investigations report · a revenue anticipation note under PC 170 (2025).</a:t>
            </a:r>
            <a:endParaRPr lang="en-US" sz="1125" dirty="0"/>
          </a:p>
        </p:txBody>
      </p:sp>
      <p:sp>
        <p:nvSpPr>
          <p:cNvPr id="31" name="Shape 28"/>
          <p:cNvSpPr/>
          <p:nvPr/>
        </p:nvSpPr>
        <p:spPr>
          <a:xfrm>
            <a:off x="504825" y="4358729"/>
            <a:ext cx="11182350" cy="470446"/>
          </a:xfrm>
          <a:prstGeom prst="rect">
            <a:avLst/>
          </a:prstGeom>
          <a:solidFill>
            <a:srgbClr val="003B5C"/>
          </a:solidFill>
          <a:ln/>
        </p:spPr>
        <p:txBody>
          <a:bodyPr/>
          <a:lstStyle/>
          <a:p>
            <a:endParaRPr lang="en-US"/>
          </a:p>
        </p:txBody>
      </p:sp>
      <p:sp>
        <p:nvSpPr>
          <p:cNvPr id="32" name="Text 29"/>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A late audit is a referral, not a distress finding. Different label, same room.</a:t>
            </a:r>
            <a:endParaRPr lang="en-US" sz="1350" dirty="0"/>
          </a:p>
        </p:txBody>
      </p:sp>
      <p:sp>
        <p:nvSpPr>
          <p:cNvPr id="33" name="Text 30"/>
          <p:cNvSpPr/>
          <p:nvPr/>
        </p:nvSpPr>
        <p:spPr>
          <a:xfrm>
            <a:off x="504825" y="4914900"/>
            <a:ext cx="8377416"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T.C.A. §§ 7-82-703(b), (c)(1), (h) and 7-82-707(g) · “change in net position” = total revenues less grants, capital contributions and expenses</a:t>
            </a:r>
            <a:endParaRPr lang="en-US" sz="9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303413"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THE BOARD · REMEDIES</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What the Board can order, and how you get out</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5486400" cy="2949029"/>
          </a:xfrm>
          <a:prstGeom prst="roundRect">
            <a:avLst>
              <a:gd name="adj" fmla="val 646"/>
            </a:avLst>
          </a:prstGeom>
          <a:solidFill>
            <a:srgbClr val="F4F5F6"/>
          </a:solidFill>
          <a:ln w="9525">
            <a:solidFill>
              <a:srgbClr val="D5D8DB"/>
            </a:solidFill>
            <a:prstDash val="solid"/>
          </a:ln>
        </p:spPr>
        <p:txBody>
          <a:bodyPr/>
          <a:lstStyle/>
          <a:p>
            <a:endParaRPr lang="en-US"/>
          </a:p>
        </p:txBody>
      </p:sp>
      <p:sp>
        <p:nvSpPr>
          <p:cNvPr id="7" name="Shape 4"/>
          <p:cNvSpPr/>
          <p:nvPr/>
        </p:nvSpPr>
        <p:spPr>
          <a:xfrm>
            <a:off x="514350" y="1266825"/>
            <a:ext cx="5467350" cy="276225"/>
          </a:xfrm>
          <a:prstGeom prst="rect">
            <a:avLst/>
          </a:prstGeom>
          <a:solidFill>
            <a:srgbClr val="991F36"/>
          </a:solidFill>
          <a:ln/>
        </p:spPr>
        <p:txBody>
          <a:bodyPr/>
          <a:lstStyle/>
          <a:p>
            <a:endParaRPr lang="en-US"/>
          </a:p>
        </p:txBody>
      </p:sp>
      <p:sp>
        <p:nvSpPr>
          <p:cNvPr id="8" name="Text 5"/>
          <p:cNvSpPr/>
          <p:nvPr/>
        </p:nvSpPr>
        <p:spPr>
          <a:xfrm>
            <a:off x="647700" y="1333500"/>
            <a:ext cx="536467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WHAT IT CAN ORDER</a:t>
            </a:r>
            <a:endParaRPr lang="en-US" sz="975" dirty="0"/>
          </a:p>
        </p:txBody>
      </p:sp>
      <p:sp>
        <p:nvSpPr>
          <p:cNvPr id="9" name="Shape 6"/>
          <p:cNvSpPr/>
          <p:nvPr/>
        </p:nvSpPr>
        <p:spPr>
          <a:xfrm>
            <a:off x="657225" y="1733550"/>
            <a:ext cx="66675" cy="66675"/>
          </a:xfrm>
          <a:prstGeom prst="rect">
            <a:avLst/>
          </a:prstGeom>
          <a:solidFill>
            <a:srgbClr val="991F36"/>
          </a:solidFill>
          <a:ln/>
        </p:spPr>
        <p:txBody>
          <a:bodyPr/>
          <a:lstStyle/>
          <a:p>
            <a:endParaRPr lang="en-US"/>
          </a:p>
        </p:txBody>
      </p:sp>
      <p:sp>
        <p:nvSpPr>
          <p:cNvPr id="10" name="Text 7"/>
          <p:cNvSpPr/>
          <p:nvPr/>
        </p:nvSpPr>
        <p:spPr>
          <a:xfrm>
            <a:off x="819150" y="1657350"/>
            <a:ext cx="4668217"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a:t>
            </a:r>
            <a:r>
              <a:rPr lang="en-US" sz="1200" b="1" dirty="0">
                <a:solidFill>
                  <a:srgbClr val="1F2326"/>
                </a:solidFill>
                <a:latin typeface="Arial" pitchFamily="34" charset="0"/>
                <a:ea typeface="Arial" pitchFamily="34" charset="-122"/>
                <a:cs typeface="Arial" pitchFamily="34" charset="-120"/>
              </a:rPr>
              <a:t>rate study and policy review</a:t>
            </a:r>
            <a:r>
              <a:rPr lang="en-US" sz="1200" dirty="0">
                <a:solidFill>
                  <a:srgbClr val="1F2326"/>
                </a:solidFill>
                <a:latin typeface="Arial" pitchFamily="34" charset="0"/>
                <a:ea typeface="Arial" pitchFamily="34" charset="-122"/>
                <a:cs typeface="Arial" pitchFamily="34" charset="-120"/>
              </a:rPr>
              <a:t>, then an implementation order</a:t>
            </a:r>
            <a:endParaRPr lang="en-US" sz="1200" dirty="0"/>
          </a:p>
        </p:txBody>
      </p:sp>
      <p:sp>
        <p:nvSpPr>
          <p:cNvPr id="11" name="Shape 8"/>
          <p:cNvSpPr/>
          <p:nvPr/>
        </p:nvSpPr>
        <p:spPr>
          <a:xfrm>
            <a:off x="657225" y="2024955"/>
            <a:ext cx="66675" cy="66675"/>
          </a:xfrm>
          <a:prstGeom prst="rect">
            <a:avLst/>
          </a:prstGeom>
          <a:solidFill>
            <a:srgbClr val="991F36"/>
          </a:solidFill>
          <a:ln/>
        </p:spPr>
        <p:txBody>
          <a:bodyPr/>
          <a:lstStyle/>
          <a:p>
            <a:endParaRPr lang="en-US"/>
          </a:p>
        </p:txBody>
      </p:sp>
      <p:sp>
        <p:nvSpPr>
          <p:cNvPr id="12" name="Text 9"/>
          <p:cNvSpPr/>
          <p:nvPr/>
        </p:nvSpPr>
        <p:spPr>
          <a:xfrm>
            <a:off x="819150" y="1948755"/>
            <a:ext cx="5170265"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a:t>
            </a:r>
            <a:r>
              <a:rPr lang="en-US" sz="1200" b="1" dirty="0">
                <a:solidFill>
                  <a:srgbClr val="1F2326"/>
                </a:solidFill>
                <a:latin typeface="Arial" pitchFamily="34" charset="0"/>
                <a:ea typeface="Arial" pitchFamily="34" charset="-122"/>
                <a:cs typeface="Arial" pitchFamily="34" charset="-120"/>
              </a:rPr>
              <a:t>prescribed rate structure </a:t>
            </a:r>
            <a:r>
              <a:rPr lang="en-US" sz="1200" dirty="0">
                <a:solidFill>
                  <a:srgbClr val="1F2326"/>
                </a:solidFill>
                <a:latin typeface="Arial" pitchFamily="34" charset="0"/>
                <a:ea typeface="Arial" pitchFamily="34" charset="-122"/>
                <a:cs typeface="Arial" pitchFamily="34" charset="-120"/>
              </a:rPr>
              <a:t>for a distressed system, with a chancery petition if the governing body will not adopt it</a:t>
            </a:r>
            <a:endParaRPr lang="en-US" sz="1200" dirty="0"/>
          </a:p>
        </p:txBody>
      </p:sp>
      <p:sp>
        <p:nvSpPr>
          <p:cNvPr id="13" name="Shape 10"/>
          <p:cNvSpPr/>
          <p:nvPr/>
        </p:nvSpPr>
        <p:spPr>
          <a:xfrm>
            <a:off x="657225" y="2522041"/>
            <a:ext cx="66675" cy="66675"/>
          </a:xfrm>
          <a:prstGeom prst="rect">
            <a:avLst/>
          </a:prstGeom>
          <a:solidFill>
            <a:srgbClr val="991F36"/>
          </a:solidFill>
          <a:ln/>
        </p:spPr>
        <p:txBody>
          <a:bodyPr/>
          <a:lstStyle/>
          <a:p>
            <a:endParaRPr lang="en-US"/>
          </a:p>
        </p:txBody>
      </p:sp>
      <p:sp>
        <p:nvSpPr>
          <p:cNvPr id="14" name="Text 11"/>
          <p:cNvSpPr/>
          <p:nvPr/>
        </p:nvSpPr>
        <p:spPr>
          <a:xfrm>
            <a:off x="819150" y="2445841"/>
            <a:ext cx="5170265"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review of financial, technical and managerial </a:t>
            </a:r>
            <a:r>
              <a:rPr lang="en-US" sz="1200" b="1" dirty="0">
                <a:solidFill>
                  <a:srgbClr val="1F2326"/>
                </a:solidFill>
                <a:latin typeface="Arial" pitchFamily="34" charset="0"/>
                <a:ea typeface="Arial" pitchFamily="34" charset="-122"/>
                <a:cs typeface="Arial" pitchFamily="34" charset="-120"/>
              </a:rPr>
              <a:t>capacity </a:t>
            </a:r>
            <a:r>
              <a:rPr lang="en-US" sz="1200" dirty="0">
                <a:solidFill>
                  <a:srgbClr val="1F2326"/>
                </a:solidFill>
                <a:latin typeface="Arial" pitchFamily="34" charset="0"/>
                <a:ea typeface="Arial" pitchFamily="34" charset="-122"/>
                <a:cs typeface="Arial" pitchFamily="34" charset="-120"/>
              </a:rPr>
              <a:t>, with remedial action</a:t>
            </a:r>
            <a:endParaRPr lang="en-US" sz="1200" dirty="0"/>
          </a:p>
        </p:txBody>
      </p:sp>
      <p:sp>
        <p:nvSpPr>
          <p:cNvPr id="15" name="Shape 12"/>
          <p:cNvSpPr/>
          <p:nvPr/>
        </p:nvSpPr>
        <p:spPr>
          <a:xfrm>
            <a:off x="657225" y="3019127"/>
            <a:ext cx="66675" cy="66675"/>
          </a:xfrm>
          <a:prstGeom prst="rect">
            <a:avLst/>
          </a:prstGeom>
          <a:solidFill>
            <a:srgbClr val="991F36"/>
          </a:solidFill>
          <a:ln/>
        </p:spPr>
        <p:txBody>
          <a:bodyPr/>
          <a:lstStyle/>
          <a:p>
            <a:endParaRPr lang="en-US"/>
          </a:p>
        </p:txBody>
      </p:sp>
      <p:sp>
        <p:nvSpPr>
          <p:cNvPr id="16" name="Text 13"/>
          <p:cNvSpPr/>
          <p:nvPr/>
        </p:nvSpPr>
        <p:spPr>
          <a:xfrm>
            <a:off x="819150" y="2942927"/>
            <a:ext cx="4006170"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a:t>
            </a:r>
            <a:r>
              <a:rPr lang="en-US" sz="1200" b="1" dirty="0">
                <a:solidFill>
                  <a:srgbClr val="1F2326"/>
                </a:solidFill>
                <a:latin typeface="Arial" pitchFamily="34" charset="0"/>
                <a:ea typeface="Arial" pitchFamily="34" charset="-122"/>
                <a:cs typeface="Arial" pitchFamily="34" charset="-120"/>
              </a:rPr>
              <a:t>merger or consolidation</a:t>
            </a:r>
            <a:r>
              <a:rPr lang="en-US" sz="1200" dirty="0">
                <a:solidFill>
                  <a:srgbClr val="1F2326"/>
                </a:solidFill>
                <a:latin typeface="Arial" pitchFamily="34" charset="0"/>
                <a:ea typeface="Arial" pitchFamily="34" charset="-122"/>
                <a:cs typeface="Arial" pitchFamily="34" charset="-120"/>
              </a:rPr>
              <a:t>, now for any type of utility</a:t>
            </a:r>
            <a:endParaRPr lang="en-US" sz="1200" dirty="0"/>
          </a:p>
        </p:txBody>
      </p:sp>
      <p:sp>
        <p:nvSpPr>
          <p:cNvPr id="17" name="Shape 14"/>
          <p:cNvSpPr/>
          <p:nvPr/>
        </p:nvSpPr>
        <p:spPr>
          <a:xfrm>
            <a:off x="657225" y="3310533"/>
            <a:ext cx="66675" cy="66675"/>
          </a:xfrm>
          <a:prstGeom prst="rect">
            <a:avLst/>
          </a:prstGeom>
          <a:solidFill>
            <a:srgbClr val="991F36"/>
          </a:solidFill>
          <a:ln/>
        </p:spPr>
        <p:txBody>
          <a:bodyPr/>
          <a:lstStyle/>
          <a:p>
            <a:endParaRPr lang="en-US"/>
          </a:p>
        </p:txBody>
      </p:sp>
      <p:sp>
        <p:nvSpPr>
          <p:cNvPr id="18" name="Text 15"/>
          <p:cNvSpPr/>
          <p:nvPr/>
        </p:nvSpPr>
        <p:spPr>
          <a:xfrm>
            <a:off x="819150" y="3234333"/>
            <a:ext cx="4659868"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Subpoenas and sanctions, enforceable through chancery court</a:t>
            </a:r>
            <a:endParaRPr lang="en-US" sz="1200" dirty="0"/>
          </a:p>
        </p:txBody>
      </p:sp>
      <p:sp>
        <p:nvSpPr>
          <p:cNvPr id="19" name="Shape 16"/>
          <p:cNvSpPr/>
          <p:nvPr/>
        </p:nvSpPr>
        <p:spPr>
          <a:xfrm>
            <a:off x="6200775" y="1257300"/>
            <a:ext cx="5486400" cy="2949029"/>
          </a:xfrm>
          <a:prstGeom prst="roundRect">
            <a:avLst>
              <a:gd name="adj" fmla="val 646"/>
            </a:avLst>
          </a:prstGeom>
          <a:solidFill>
            <a:srgbClr val="F4F5F6"/>
          </a:solidFill>
          <a:ln w="9525">
            <a:solidFill>
              <a:srgbClr val="D5D8DB"/>
            </a:solidFill>
            <a:prstDash val="solid"/>
          </a:ln>
        </p:spPr>
        <p:txBody>
          <a:bodyPr/>
          <a:lstStyle/>
          <a:p>
            <a:endParaRPr lang="en-US"/>
          </a:p>
        </p:txBody>
      </p:sp>
      <p:sp>
        <p:nvSpPr>
          <p:cNvPr id="20" name="Shape 17"/>
          <p:cNvSpPr/>
          <p:nvPr/>
        </p:nvSpPr>
        <p:spPr>
          <a:xfrm>
            <a:off x="6210300" y="1266825"/>
            <a:ext cx="5467350" cy="276225"/>
          </a:xfrm>
          <a:prstGeom prst="rect">
            <a:avLst/>
          </a:prstGeom>
          <a:solidFill>
            <a:srgbClr val="003B5C"/>
          </a:solidFill>
          <a:ln/>
        </p:spPr>
        <p:txBody>
          <a:bodyPr/>
          <a:lstStyle/>
          <a:p>
            <a:endParaRPr lang="en-US"/>
          </a:p>
        </p:txBody>
      </p:sp>
      <p:sp>
        <p:nvSpPr>
          <p:cNvPr id="21" name="Text 18"/>
          <p:cNvSpPr/>
          <p:nvPr/>
        </p:nvSpPr>
        <p:spPr>
          <a:xfrm>
            <a:off x="6343650" y="1333500"/>
            <a:ext cx="536467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HOW YOU GET OUT</a:t>
            </a:r>
            <a:endParaRPr lang="en-US" sz="975" dirty="0"/>
          </a:p>
        </p:txBody>
      </p:sp>
      <p:sp>
        <p:nvSpPr>
          <p:cNvPr id="22" name="Shape 19"/>
          <p:cNvSpPr/>
          <p:nvPr/>
        </p:nvSpPr>
        <p:spPr>
          <a:xfrm>
            <a:off x="6353175" y="1733550"/>
            <a:ext cx="66675" cy="66675"/>
          </a:xfrm>
          <a:prstGeom prst="rect">
            <a:avLst/>
          </a:prstGeom>
          <a:solidFill>
            <a:srgbClr val="003B5C"/>
          </a:solidFill>
          <a:ln/>
        </p:spPr>
        <p:txBody>
          <a:bodyPr/>
          <a:lstStyle/>
          <a:p>
            <a:endParaRPr lang="en-US"/>
          </a:p>
        </p:txBody>
      </p:sp>
      <p:sp>
        <p:nvSpPr>
          <p:cNvPr id="23" name="Text 20"/>
          <p:cNvSpPr/>
          <p:nvPr/>
        </p:nvSpPr>
        <p:spPr>
          <a:xfrm>
            <a:off x="6515100" y="1657350"/>
            <a:ext cx="5170265"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Two consecutive </a:t>
            </a:r>
            <a:r>
              <a:rPr lang="en-US" sz="1200" b="1" dirty="0">
                <a:solidFill>
                  <a:srgbClr val="1F2326"/>
                </a:solidFill>
                <a:latin typeface="Arial" pitchFamily="34" charset="0"/>
                <a:ea typeface="Arial" pitchFamily="34" charset="-122"/>
                <a:cs typeface="Arial" pitchFamily="34" charset="-120"/>
              </a:rPr>
              <a:t>timely </a:t>
            </a:r>
            <a:r>
              <a:rPr lang="en-US" sz="1200" dirty="0">
                <a:solidFill>
                  <a:srgbClr val="1F2326"/>
                </a:solidFill>
                <a:latin typeface="Arial" pitchFamily="34" charset="0"/>
                <a:ea typeface="Arial" pitchFamily="34" charset="-122"/>
                <a:cs typeface="Arial" pitchFamily="34" charset="-120"/>
              </a:rPr>
              <a:t>annual audits showing a positive statutory change in net position</a:t>
            </a:r>
            <a:endParaRPr lang="en-US" sz="1200" dirty="0"/>
          </a:p>
        </p:txBody>
      </p:sp>
      <p:sp>
        <p:nvSpPr>
          <p:cNvPr id="24" name="Shape 21"/>
          <p:cNvSpPr/>
          <p:nvPr/>
        </p:nvSpPr>
        <p:spPr>
          <a:xfrm>
            <a:off x="6353175" y="2230636"/>
            <a:ext cx="66675" cy="66675"/>
          </a:xfrm>
          <a:prstGeom prst="rect">
            <a:avLst/>
          </a:prstGeom>
          <a:solidFill>
            <a:srgbClr val="003B5C"/>
          </a:solidFill>
          <a:ln/>
        </p:spPr>
        <p:txBody>
          <a:bodyPr/>
          <a:lstStyle/>
          <a:p>
            <a:endParaRPr lang="en-US"/>
          </a:p>
        </p:txBody>
      </p:sp>
      <p:sp>
        <p:nvSpPr>
          <p:cNvPr id="25" name="Text 22"/>
          <p:cNvSpPr/>
          <p:nvPr/>
        </p:nvSpPr>
        <p:spPr>
          <a:xfrm>
            <a:off x="6515100" y="2154436"/>
            <a:ext cx="3260958"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Completion of </a:t>
            </a:r>
            <a:r>
              <a:rPr lang="en-US" sz="1200" b="1" dirty="0">
                <a:solidFill>
                  <a:srgbClr val="1F2326"/>
                </a:solidFill>
                <a:latin typeface="Arial" pitchFamily="34" charset="0"/>
                <a:ea typeface="Arial" pitchFamily="34" charset="-122"/>
                <a:cs typeface="Arial" pitchFamily="34" charset="-120"/>
              </a:rPr>
              <a:t>every outstanding directive</a:t>
            </a:r>
            <a:endParaRPr lang="en-US" sz="1200" dirty="0"/>
          </a:p>
        </p:txBody>
      </p:sp>
      <p:sp>
        <p:nvSpPr>
          <p:cNvPr id="26" name="Shape 23"/>
          <p:cNvSpPr/>
          <p:nvPr/>
        </p:nvSpPr>
        <p:spPr>
          <a:xfrm>
            <a:off x="6353175" y="2522041"/>
            <a:ext cx="66675" cy="66675"/>
          </a:xfrm>
          <a:prstGeom prst="rect">
            <a:avLst/>
          </a:prstGeom>
          <a:solidFill>
            <a:srgbClr val="003B5C"/>
          </a:solidFill>
          <a:ln/>
        </p:spPr>
        <p:txBody>
          <a:bodyPr/>
          <a:lstStyle/>
          <a:p>
            <a:endParaRPr lang="en-US"/>
          </a:p>
        </p:txBody>
      </p:sp>
      <p:sp>
        <p:nvSpPr>
          <p:cNvPr id="27" name="Text 24"/>
          <p:cNvSpPr/>
          <p:nvPr/>
        </p:nvSpPr>
        <p:spPr>
          <a:xfrm>
            <a:off x="6515100" y="2445841"/>
            <a:ext cx="4602406"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Or the new </a:t>
            </a:r>
            <a:r>
              <a:rPr lang="en-US" sz="1200" b="1" dirty="0">
                <a:solidFill>
                  <a:srgbClr val="1F2326"/>
                </a:solidFill>
                <a:latin typeface="Arial" pitchFamily="34" charset="0"/>
                <a:ea typeface="Arial" pitchFamily="34" charset="-122"/>
                <a:cs typeface="Arial" pitchFamily="34" charset="-120"/>
              </a:rPr>
              <a:t>automatic two-year off-ramp </a:t>
            </a:r>
            <a:r>
              <a:rPr lang="en-US" sz="1200" dirty="0">
                <a:solidFill>
                  <a:srgbClr val="1F2326"/>
                </a:solidFill>
                <a:latin typeface="Arial" pitchFamily="34" charset="0"/>
                <a:ea typeface="Arial" pitchFamily="34" charset="-122"/>
                <a:cs typeface="Arial" pitchFamily="34" charset="-120"/>
              </a:rPr>
              <a:t>under § 7-82-703(i)</a:t>
            </a:r>
            <a:endParaRPr lang="en-US" sz="1200" dirty="0"/>
          </a:p>
        </p:txBody>
      </p:sp>
      <p:sp>
        <p:nvSpPr>
          <p:cNvPr id="28" name="Shape 25"/>
          <p:cNvSpPr/>
          <p:nvPr/>
        </p:nvSpPr>
        <p:spPr>
          <a:xfrm>
            <a:off x="6353175" y="2813447"/>
            <a:ext cx="66675" cy="66675"/>
          </a:xfrm>
          <a:prstGeom prst="rect">
            <a:avLst/>
          </a:prstGeom>
          <a:solidFill>
            <a:srgbClr val="003B5C"/>
          </a:solidFill>
          <a:ln/>
        </p:spPr>
        <p:txBody>
          <a:bodyPr/>
          <a:lstStyle/>
          <a:p>
            <a:endParaRPr lang="en-US"/>
          </a:p>
        </p:txBody>
      </p:sp>
      <p:sp>
        <p:nvSpPr>
          <p:cNvPr id="29" name="Text 26"/>
          <p:cNvSpPr/>
          <p:nvPr/>
        </p:nvSpPr>
        <p:spPr>
          <a:xfrm>
            <a:off x="6515100" y="2737247"/>
            <a:ext cx="5170265"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Utility Revitalization Fund disbursement </a:t>
            </a:r>
            <a:r>
              <a:rPr lang="en-US" sz="1200" b="1" dirty="0">
                <a:solidFill>
                  <a:srgbClr val="1F2326"/>
                </a:solidFill>
                <a:latin typeface="Arial" pitchFamily="34" charset="0"/>
                <a:ea typeface="Arial" pitchFamily="34" charset="-122"/>
                <a:cs typeface="Arial" pitchFamily="34" charset="-120"/>
              </a:rPr>
              <a:t>may </a:t>
            </a:r>
            <a:r>
              <a:rPr lang="en-US" sz="1200" dirty="0">
                <a:solidFill>
                  <a:srgbClr val="1F2326"/>
                </a:solidFill>
                <a:latin typeface="Arial" pitchFamily="34" charset="0"/>
                <a:ea typeface="Arial" pitchFamily="34" charset="-122"/>
                <a:cs typeface="Arial" pitchFamily="34" charset="-120"/>
              </a:rPr>
              <a:t>count as operating revenue</a:t>
            </a:r>
            <a:endParaRPr lang="en-US" sz="1200" dirty="0"/>
          </a:p>
        </p:txBody>
      </p:sp>
      <p:sp>
        <p:nvSpPr>
          <p:cNvPr id="30" name="Shape 27"/>
          <p:cNvSpPr/>
          <p:nvPr/>
        </p:nvSpPr>
        <p:spPr>
          <a:xfrm>
            <a:off x="504825" y="4358729"/>
            <a:ext cx="11182350" cy="470446"/>
          </a:xfrm>
          <a:prstGeom prst="rect">
            <a:avLst/>
          </a:prstGeom>
          <a:solidFill>
            <a:srgbClr val="003B5C"/>
          </a:solidFill>
          <a:ln/>
        </p:spPr>
        <p:txBody>
          <a:bodyPr/>
          <a:lstStyle/>
          <a:p>
            <a:endParaRPr lang="en-US"/>
          </a:p>
        </p:txBody>
      </p:sp>
      <p:sp>
        <p:nvSpPr>
          <p:cNvPr id="31" name="Text 28"/>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The fix you choose beats the one we order.</a:t>
            </a:r>
            <a:endParaRPr lang="en-US" sz="1350" dirty="0"/>
          </a:p>
        </p:txBody>
      </p:sp>
      <p:sp>
        <p:nvSpPr>
          <p:cNvPr id="32" name="Text 29"/>
          <p:cNvSpPr/>
          <p:nvPr/>
        </p:nvSpPr>
        <p:spPr>
          <a:xfrm>
            <a:off x="504825" y="4914900"/>
            <a:ext cx="8218616"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T.C.A. §§ 7-82-703(d)–(e), (i), 7-82-706(a)–(b), 7-82-708(f)(3) · capacity review requires a Comptroller referral or a staff recommendation</a:t>
            </a:r>
            <a:endParaRPr lang="en-US" sz="97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Shape 0"/>
          <p:cNvSpPr/>
          <p:nvPr/>
        </p:nvSpPr>
        <p:spPr>
          <a:xfrm>
            <a:off x="504825" y="1619250"/>
            <a:ext cx="114300" cy="2381250"/>
          </a:xfrm>
          <a:prstGeom prst="rect">
            <a:avLst/>
          </a:prstGeom>
          <a:solidFill>
            <a:srgbClr val="991F36"/>
          </a:solidFill>
          <a:ln/>
        </p:spPr>
        <p:txBody>
          <a:bodyPr/>
          <a:lstStyle/>
          <a:p>
            <a:endParaRPr lang="en-US"/>
          </a:p>
        </p:txBody>
      </p:sp>
      <p:sp>
        <p:nvSpPr>
          <p:cNvPr id="4" name="Text 1"/>
          <p:cNvSpPr/>
          <p:nvPr/>
        </p:nvSpPr>
        <p:spPr>
          <a:xfrm>
            <a:off x="8572500" y="1143000"/>
            <a:ext cx="3143250" cy="2324100"/>
          </a:xfrm>
          <a:prstGeom prst="rect">
            <a:avLst/>
          </a:prstGeom>
          <a:noFill/>
          <a:ln/>
        </p:spPr>
        <p:txBody>
          <a:bodyPr wrap="square" lIns="25400" tIns="25400" rIns="25400" bIns="25400" rtlCol="0" anchor="t">
            <a:normAutofit/>
          </a:bodyPr>
          <a:lstStyle/>
          <a:p>
            <a:pPr marL="0" indent="0" algn="l">
              <a:lnSpc>
                <a:spcPct val="69565"/>
              </a:lnSpc>
              <a:buNone/>
            </a:pPr>
            <a:r>
              <a:rPr lang="en-US" sz="22500" b="1" dirty="0">
                <a:solidFill>
                  <a:srgbClr val="F4F5F6"/>
                </a:solidFill>
                <a:latin typeface="Georgia" pitchFamily="34" charset="0"/>
                <a:ea typeface="Georgia" pitchFamily="34" charset="-122"/>
                <a:cs typeface="Georgia" pitchFamily="34" charset="-120"/>
              </a:rPr>
              <a:t>03</a:t>
            </a:r>
            <a:endParaRPr lang="en-US" sz="22500" dirty="0"/>
          </a:p>
        </p:txBody>
      </p:sp>
      <p:sp>
        <p:nvSpPr>
          <p:cNvPr id="5" name="Text 2"/>
          <p:cNvSpPr/>
          <p:nvPr/>
        </p:nvSpPr>
        <p:spPr>
          <a:xfrm>
            <a:off x="1000125" y="1866900"/>
            <a:ext cx="8748712"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SECTION THREE</a:t>
            </a:r>
            <a:endParaRPr lang="en-US" sz="1125" dirty="0"/>
          </a:p>
        </p:txBody>
      </p:sp>
      <p:sp>
        <p:nvSpPr>
          <p:cNvPr id="6" name="Text 3"/>
          <p:cNvSpPr/>
          <p:nvPr/>
        </p:nvSpPr>
        <p:spPr>
          <a:xfrm>
            <a:off x="1000125" y="2124075"/>
            <a:ext cx="8748712" cy="583257"/>
          </a:xfrm>
          <a:prstGeom prst="rect">
            <a:avLst/>
          </a:prstGeom>
          <a:noFill/>
          <a:ln/>
        </p:spPr>
        <p:txBody>
          <a:bodyPr wrap="square" lIns="25400" tIns="25400" rIns="25400" bIns="25400" rtlCol="0" anchor="t">
            <a:normAutofit/>
          </a:bodyPr>
          <a:lstStyle/>
          <a:p>
            <a:pPr marL="0" indent="0" algn="l">
              <a:lnSpc>
                <a:spcPct val="95400"/>
              </a:lnSpc>
              <a:buNone/>
            </a:pPr>
            <a:r>
              <a:rPr lang="en-US" sz="3975" b="1" dirty="0">
                <a:solidFill>
                  <a:srgbClr val="003B5C"/>
                </a:solidFill>
                <a:latin typeface="Georgia" pitchFamily="34" charset="0"/>
                <a:ea typeface="Georgia" pitchFamily="34" charset="-122"/>
                <a:cs typeface="Georgia" pitchFamily="34" charset="-120"/>
              </a:rPr>
              <a:t>Customer complaints</a:t>
            </a:r>
            <a:endParaRPr lang="en-US" sz="3975" dirty="0"/>
          </a:p>
        </p:txBody>
      </p:sp>
      <p:sp>
        <p:nvSpPr>
          <p:cNvPr id="7" name="Shape 4"/>
          <p:cNvSpPr/>
          <p:nvPr/>
        </p:nvSpPr>
        <p:spPr>
          <a:xfrm>
            <a:off x="1000125" y="2878782"/>
            <a:ext cx="1714500" cy="19050"/>
          </a:xfrm>
          <a:prstGeom prst="rect">
            <a:avLst/>
          </a:prstGeom>
          <a:solidFill>
            <a:srgbClr val="D5D8DB"/>
          </a:solidFill>
          <a:ln/>
        </p:spPr>
        <p:txBody>
          <a:bodyPr/>
          <a:lstStyle/>
          <a:p>
            <a:endParaRPr lang="en-US"/>
          </a:p>
        </p:txBody>
      </p:sp>
      <p:sp>
        <p:nvSpPr>
          <p:cNvPr id="8" name="Text 5"/>
          <p:cNvSpPr/>
          <p:nvPr/>
        </p:nvSpPr>
        <p:spPr>
          <a:xfrm>
            <a:off x="1000125" y="3107382"/>
            <a:ext cx="8191976" cy="590550"/>
          </a:xfrm>
          <a:prstGeom prst="rect">
            <a:avLst/>
          </a:prstGeom>
          <a:noFill/>
          <a:ln/>
        </p:spPr>
        <p:txBody>
          <a:bodyPr wrap="square" lIns="25400" tIns="25400" rIns="25400" bIns="25400" rtlCol="0" anchor="t">
            <a:normAutofit/>
          </a:bodyPr>
          <a:lstStyle/>
          <a:p>
            <a:pPr marL="0" indent="0" algn="l">
              <a:lnSpc>
                <a:spcPct val="126087"/>
              </a:lnSpc>
              <a:buNone/>
            </a:pPr>
            <a:r>
              <a:rPr lang="en-US" sz="1500" dirty="0">
                <a:solidFill>
                  <a:srgbClr val="75787B"/>
                </a:solidFill>
                <a:latin typeface="Arial" pitchFamily="34" charset="0"/>
                <a:ea typeface="Arial" pitchFamily="34" charset="-122"/>
                <a:cs typeface="Arial" pitchFamily="34" charset="-120"/>
              </a:rPr>
              <a:t>Leak adjustments lead our docket. Almost none of those customers are arguing that the water did not leak. They are arguing their neighbor got a break and they did not.</a:t>
            </a:r>
            <a:endParaRPr lang="en-US" sz="1500" dirty="0"/>
          </a:p>
        </p:txBody>
      </p:sp>
      <p:sp>
        <p:nvSpPr>
          <p:cNvPr id="9" name="Text 6"/>
          <p:cNvSpPr/>
          <p:nvPr/>
        </p:nvSpPr>
        <p:spPr>
          <a:xfrm>
            <a:off x="1000125" y="3850332"/>
            <a:ext cx="8748712" cy="209550"/>
          </a:xfrm>
          <a:prstGeom prst="rect">
            <a:avLst/>
          </a:prstGeom>
          <a:noFill/>
          <a:ln/>
        </p:spPr>
        <p:txBody>
          <a:bodyPr wrap="square" lIns="25400" tIns="25400" rIns="25400" bIns="25400" rtlCol="0" anchor="t">
            <a:normAutofit/>
          </a:bodyPr>
          <a:lstStyle/>
          <a:p>
            <a:pPr marL="0" indent="0" algn="l">
              <a:buNone/>
            </a:pPr>
            <a:r>
              <a:rPr lang="en-US" sz="1200" b="1" dirty="0">
                <a:solidFill>
                  <a:srgbClr val="991F36"/>
                </a:solidFill>
                <a:latin typeface="Arial" pitchFamily="34" charset="0"/>
                <a:ea typeface="Arial" pitchFamily="34" charset="-122"/>
                <a:cs typeface="Arial" pitchFamily="34" charset="-120"/>
              </a:rPr>
              <a:t>Six grounds · 30 days · one annual notice you owe by law</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370207"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COMPLAINTS · THE PATH</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How a complaint reaches the Board</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2600325" cy="1268462"/>
          </a:xfrm>
          <a:prstGeom prst="roundRect">
            <a:avLst>
              <a:gd name="adj" fmla="val 1502"/>
            </a:avLst>
          </a:prstGeom>
          <a:solidFill>
            <a:srgbClr val="FFFFFF"/>
          </a:solidFill>
          <a:ln/>
        </p:spPr>
        <p:txBody>
          <a:bodyPr/>
          <a:lstStyle/>
          <a:p>
            <a:endParaRPr lang="en-US"/>
          </a:p>
        </p:txBody>
      </p:sp>
      <p:sp>
        <p:nvSpPr>
          <p:cNvPr id="7" name="Shape 4"/>
          <p:cNvSpPr/>
          <p:nvPr/>
        </p:nvSpPr>
        <p:spPr>
          <a:xfrm>
            <a:off x="504825" y="2516237"/>
            <a:ext cx="2600325" cy="9525"/>
          </a:xfrm>
          <a:prstGeom prst="rect">
            <a:avLst/>
          </a:prstGeom>
          <a:solidFill>
            <a:srgbClr val="D5D8DB"/>
          </a:solidFill>
          <a:ln/>
        </p:spPr>
        <p:txBody>
          <a:bodyPr/>
          <a:lstStyle/>
          <a:p>
            <a:endParaRPr lang="en-US"/>
          </a:p>
        </p:txBody>
      </p:sp>
      <p:sp>
        <p:nvSpPr>
          <p:cNvPr id="8" name="Shape 5"/>
          <p:cNvSpPr/>
          <p:nvPr/>
        </p:nvSpPr>
        <p:spPr>
          <a:xfrm>
            <a:off x="504825" y="1257300"/>
            <a:ext cx="2600325" cy="57150"/>
          </a:xfrm>
          <a:prstGeom prst="rect">
            <a:avLst/>
          </a:prstGeom>
          <a:solidFill>
            <a:srgbClr val="003B5C"/>
          </a:solidFill>
          <a:ln/>
        </p:spPr>
        <p:txBody>
          <a:bodyPr/>
          <a:lstStyle/>
          <a:p>
            <a:endParaRPr lang="en-US"/>
          </a:p>
        </p:txBody>
      </p:sp>
      <p:sp>
        <p:nvSpPr>
          <p:cNvPr id="9" name="Shape 6"/>
          <p:cNvSpPr/>
          <p:nvPr/>
        </p:nvSpPr>
        <p:spPr>
          <a:xfrm>
            <a:off x="504825" y="1257300"/>
            <a:ext cx="9525" cy="1268462"/>
          </a:xfrm>
          <a:prstGeom prst="rect">
            <a:avLst/>
          </a:prstGeom>
          <a:solidFill>
            <a:srgbClr val="D5D8DB"/>
          </a:solidFill>
          <a:ln/>
        </p:spPr>
        <p:txBody>
          <a:bodyPr/>
          <a:lstStyle/>
          <a:p>
            <a:endParaRPr lang="en-US"/>
          </a:p>
        </p:txBody>
      </p:sp>
      <p:sp>
        <p:nvSpPr>
          <p:cNvPr id="10" name="Shape 7"/>
          <p:cNvSpPr/>
          <p:nvPr/>
        </p:nvSpPr>
        <p:spPr>
          <a:xfrm>
            <a:off x="3095625" y="1257300"/>
            <a:ext cx="9525" cy="1268462"/>
          </a:xfrm>
          <a:prstGeom prst="rect">
            <a:avLst/>
          </a:prstGeom>
          <a:solidFill>
            <a:srgbClr val="D5D8DB"/>
          </a:solidFill>
          <a:ln/>
        </p:spPr>
        <p:txBody>
          <a:bodyPr/>
          <a:lstStyle/>
          <a:p>
            <a:endParaRPr lang="en-US"/>
          </a:p>
        </p:txBody>
      </p:sp>
      <p:sp>
        <p:nvSpPr>
          <p:cNvPr id="11" name="Shape 8"/>
          <p:cNvSpPr/>
          <p:nvPr/>
        </p:nvSpPr>
        <p:spPr>
          <a:xfrm>
            <a:off x="657225" y="1438275"/>
            <a:ext cx="247650" cy="247650"/>
          </a:xfrm>
          <a:prstGeom prst="ellipse">
            <a:avLst/>
          </a:prstGeom>
          <a:solidFill>
            <a:srgbClr val="003B5C"/>
          </a:solidFill>
          <a:ln/>
        </p:spPr>
        <p:txBody>
          <a:bodyPr/>
          <a:lstStyle/>
          <a:p>
            <a:endParaRPr lang="en-US"/>
          </a:p>
        </p:txBody>
      </p:sp>
      <p:sp>
        <p:nvSpPr>
          <p:cNvPr id="12" name="Text 9"/>
          <p:cNvSpPr/>
          <p:nvPr/>
        </p:nvSpPr>
        <p:spPr>
          <a:xfrm>
            <a:off x="619125" y="1438275"/>
            <a:ext cx="323850" cy="28575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1</a:t>
            </a:r>
            <a:endParaRPr lang="en-US" sz="1050" dirty="0"/>
          </a:p>
        </p:txBody>
      </p:sp>
      <p:sp>
        <p:nvSpPr>
          <p:cNvPr id="13" name="Text 10"/>
          <p:cNvSpPr/>
          <p:nvPr/>
        </p:nvSpPr>
        <p:spPr>
          <a:xfrm>
            <a:off x="990600" y="1457324"/>
            <a:ext cx="1714500" cy="295275"/>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Your board first</a:t>
            </a:r>
            <a:endParaRPr lang="en-US" sz="1500" dirty="0"/>
          </a:p>
        </p:txBody>
      </p:sp>
      <p:sp>
        <p:nvSpPr>
          <p:cNvPr id="14" name="Text 11"/>
          <p:cNvSpPr/>
          <p:nvPr/>
        </p:nvSpPr>
        <p:spPr>
          <a:xfrm>
            <a:off x="657225" y="1752600"/>
            <a:ext cx="2371725"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The statute requires the customer to use your remedies before ours.</a:t>
            </a:r>
            <a:endParaRPr lang="en-US" sz="1200" dirty="0"/>
          </a:p>
        </p:txBody>
      </p:sp>
      <p:sp>
        <p:nvSpPr>
          <p:cNvPr id="15" name="Text 12"/>
          <p:cNvSpPr/>
          <p:nvPr/>
        </p:nvSpPr>
        <p:spPr>
          <a:xfrm>
            <a:off x="3200400" y="1767632"/>
            <a:ext cx="146000" cy="285750"/>
          </a:xfrm>
          <a:prstGeom prst="rect">
            <a:avLst/>
          </a:prstGeom>
          <a:noFill/>
          <a:ln/>
        </p:spPr>
        <p:txBody>
          <a:bodyPr wrap="square" lIns="25400" tIns="25400" rIns="25400" bIns="25400" rtlCol="0" anchor="t">
            <a:normAutofit/>
          </a:bodyPr>
          <a:lstStyle/>
          <a:p>
            <a:pPr marL="0" indent="0" algn="l">
              <a:buNone/>
            </a:pPr>
            <a:r>
              <a:rPr lang="en-US" sz="1650" b="1" dirty="0">
                <a:solidFill>
                  <a:srgbClr val="991F36"/>
                </a:solidFill>
                <a:latin typeface="Arial" pitchFamily="34" charset="0"/>
                <a:ea typeface="Arial" pitchFamily="34" charset="-122"/>
                <a:cs typeface="Arial" pitchFamily="34" charset="-120"/>
              </a:rPr>
              <a:t>›</a:t>
            </a:r>
            <a:endParaRPr lang="en-US" sz="1650" dirty="0"/>
          </a:p>
        </p:txBody>
      </p:sp>
      <p:sp>
        <p:nvSpPr>
          <p:cNvPr id="16" name="Shape 13"/>
          <p:cNvSpPr/>
          <p:nvPr/>
        </p:nvSpPr>
        <p:spPr>
          <a:xfrm>
            <a:off x="3365450" y="1257300"/>
            <a:ext cx="2600474" cy="1268462"/>
          </a:xfrm>
          <a:prstGeom prst="roundRect">
            <a:avLst>
              <a:gd name="adj" fmla="val 1502"/>
            </a:avLst>
          </a:prstGeom>
          <a:solidFill>
            <a:srgbClr val="FFFFFF"/>
          </a:solidFill>
          <a:ln/>
        </p:spPr>
        <p:txBody>
          <a:bodyPr/>
          <a:lstStyle/>
          <a:p>
            <a:endParaRPr lang="en-US"/>
          </a:p>
        </p:txBody>
      </p:sp>
      <p:sp>
        <p:nvSpPr>
          <p:cNvPr id="17" name="Shape 14"/>
          <p:cNvSpPr/>
          <p:nvPr/>
        </p:nvSpPr>
        <p:spPr>
          <a:xfrm>
            <a:off x="3365450" y="2516237"/>
            <a:ext cx="2600474" cy="9525"/>
          </a:xfrm>
          <a:prstGeom prst="rect">
            <a:avLst/>
          </a:prstGeom>
          <a:solidFill>
            <a:srgbClr val="D5D8DB"/>
          </a:solidFill>
          <a:ln/>
        </p:spPr>
        <p:txBody>
          <a:bodyPr/>
          <a:lstStyle/>
          <a:p>
            <a:endParaRPr lang="en-US"/>
          </a:p>
        </p:txBody>
      </p:sp>
      <p:sp>
        <p:nvSpPr>
          <p:cNvPr id="18" name="Shape 15"/>
          <p:cNvSpPr/>
          <p:nvPr/>
        </p:nvSpPr>
        <p:spPr>
          <a:xfrm>
            <a:off x="3365450" y="1257300"/>
            <a:ext cx="2600474" cy="57150"/>
          </a:xfrm>
          <a:prstGeom prst="rect">
            <a:avLst/>
          </a:prstGeom>
          <a:solidFill>
            <a:srgbClr val="003B5C"/>
          </a:solidFill>
          <a:ln/>
        </p:spPr>
        <p:txBody>
          <a:bodyPr/>
          <a:lstStyle/>
          <a:p>
            <a:endParaRPr lang="en-US"/>
          </a:p>
        </p:txBody>
      </p:sp>
      <p:sp>
        <p:nvSpPr>
          <p:cNvPr id="19" name="Shape 16"/>
          <p:cNvSpPr/>
          <p:nvPr/>
        </p:nvSpPr>
        <p:spPr>
          <a:xfrm>
            <a:off x="3365450" y="1257300"/>
            <a:ext cx="9525" cy="1268462"/>
          </a:xfrm>
          <a:prstGeom prst="rect">
            <a:avLst/>
          </a:prstGeom>
          <a:solidFill>
            <a:srgbClr val="D5D8DB"/>
          </a:solidFill>
          <a:ln/>
        </p:spPr>
        <p:txBody>
          <a:bodyPr/>
          <a:lstStyle/>
          <a:p>
            <a:endParaRPr lang="en-US"/>
          </a:p>
        </p:txBody>
      </p:sp>
      <p:sp>
        <p:nvSpPr>
          <p:cNvPr id="20" name="Shape 17"/>
          <p:cNvSpPr/>
          <p:nvPr/>
        </p:nvSpPr>
        <p:spPr>
          <a:xfrm>
            <a:off x="5956399" y="1257300"/>
            <a:ext cx="9525" cy="1268462"/>
          </a:xfrm>
          <a:prstGeom prst="rect">
            <a:avLst/>
          </a:prstGeom>
          <a:solidFill>
            <a:srgbClr val="D5D8DB"/>
          </a:solidFill>
          <a:ln/>
        </p:spPr>
        <p:txBody>
          <a:bodyPr/>
          <a:lstStyle/>
          <a:p>
            <a:endParaRPr lang="en-US"/>
          </a:p>
        </p:txBody>
      </p:sp>
      <p:sp>
        <p:nvSpPr>
          <p:cNvPr id="21" name="Shape 18"/>
          <p:cNvSpPr/>
          <p:nvPr/>
        </p:nvSpPr>
        <p:spPr>
          <a:xfrm>
            <a:off x="3517850" y="1438275"/>
            <a:ext cx="247650" cy="247650"/>
          </a:xfrm>
          <a:prstGeom prst="ellipse">
            <a:avLst/>
          </a:prstGeom>
          <a:solidFill>
            <a:srgbClr val="003B5C"/>
          </a:solidFill>
          <a:ln/>
        </p:spPr>
        <p:txBody>
          <a:bodyPr/>
          <a:lstStyle/>
          <a:p>
            <a:endParaRPr lang="en-US"/>
          </a:p>
        </p:txBody>
      </p:sp>
      <p:sp>
        <p:nvSpPr>
          <p:cNvPr id="22" name="Text 19"/>
          <p:cNvSpPr/>
          <p:nvPr/>
        </p:nvSpPr>
        <p:spPr>
          <a:xfrm>
            <a:off x="3479750" y="1438275"/>
            <a:ext cx="323850" cy="28575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2</a:t>
            </a:r>
            <a:endParaRPr lang="en-US" sz="1050" dirty="0"/>
          </a:p>
        </p:txBody>
      </p:sp>
      <p:sp>
        <p:nvSpPr>
          <p:cNvPr id="23" name="Text 20"/>
          <p:cNvSpPr/>
          <p:nvPr/>
        </p:nvSpPr>
        <p:spPr>
          <a:xfrm>
            <a:off x="3851224" y="1457325"/>
            <a:ext cx="1231949" cy="2857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Staff review</a:t>
            </a:r>
            <a:endParaRPr lang="en-US" sz="1500" dirty="0"/>
          </a:p>
        </p:txBody>
      </p:sp>
      <p:sp>
        <p:nvSpPr>
          <p:cNvPr id="24" name="Text 21"/>
          <p:cNvSpPr/>
          <p:nvPr/>
        </p:nvSpPr>
        <p:spPr>
          <a:xfrm>
            <a:off x="3517850" y="1752600"/>
            <a:ext cx="2371874" cy="677912"/>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Board staff receives the complaint and reviews it against the statutory grounds.</a:t>
            </a:r>
            <a:endParaRPr lang="en-US" sz="1200" dirty="0"/>
          </a:p>
        </p:txBody>
      </p:sp>
      <p:sp>
        <p:nvSpPr>
          <p:cNvPr id="25" name="Text 22"/>
          <p:cNvSpPr/>
          <p:nvPr/>
        </p:nvSpPr>
        <p:spPr>
          <a:xfrm>
            <a:off x="6061174" y="1767632"/>
            <a:ext cx="146000" cy="285750"/>
          </a:xfrm>
          <a:prstGeom prst="rect">
            <a:avLst/>
          </a:prstGeom>
          <a:noFill/>
          <a:ln/>
        </p:spPr>
        <p:txBody>
          <a:bodyPr wrap="square" lIns="25400" tIns="25400" rIns="25400" bIns="25400" rtlCol="0" anchor="t">
            <a:normAutofit/>
          </a:bodyPr>
          <a:lstStyle/>
          <a:p>
            <a:pPr marL="0" indent="0" algn="l">
              <a:buNone/>
            </a:pPr>
            <a:r>
              <a:rPr lang="en-US" sz="1650" b="1" dirty="0">
                <a:solidFill>
                  <a:srgbClr val="991F36"/>
                </a:solidFill>
                <a:latin typeface="Arial" pitchFamily="34" charset="0"/>
                <a:ea typeface="Arial" pitchFamily="34" charset="-122"/>
                <a:cs typeface="Arial" pitchFamily="34" charset="-120"/>
              </a:rPr>
              <a:t>›</a:t>
            </a:r>
            <a:endParaRPr lang="en-US" sz="1650" dirty="0"/>
          </a:p>
        </p:txBody>
      </p:sp>
      <p:sp>
        <p:nvSpPr>
          <p:cNvPr id="26" name="Shape 23"/>
          <p:cNvSpPr/>
          <p:nvPr/>
        </p:nvSpPr>
        <p:spPr>
          <a:xfrm>
            <a:off x="6226225" y="1257300"/>
            <a:ext cx="2600325" cy="1268462"/>
          </a:xfrm>
          <a:prstGeom prst="roundRect">
            <a:avLst>
              <a:gd name="adj" fmla="val 1502"/>
            </a:avLst>
          </a:prstGeom>
          <a:solidFill>
            <a:srgbClr val="FFFFFF"/>
          </a:solidFill>
          <a:ln/>
        </p:spPr>
        <p:txBody>
          <a:bodyPr/>
          <a:lstStyle/>
          <a:p>
            <a:endParaRPr lang="en-US"/>
          </a:p>
        </p:txBody>
      </p:sp>
      <p:sp>
        <p:nvSpPr>
          <p:cNvPr id="27" name="Shape 24"/>
          <p:cNvSpPr/>
          <p:nvPr/>
        </p:nvSpPr>
        <p:spPr>
          <a:xfrm>
            <a:off x="6226225" y="2516237"/>
            <a:ext cx="2600325" cy="9525"/>
          </a:xfrm>
          <a:prstGeom prst="rect">
            <a:avLst/>
          </a:prstGeom>
          <a:solidFill>
            <a:srgbClr val="D5D8DB"/>
          </a:solidFill>
          <a:ln/>
        </p:spPr>
        <p:txBody>
          <a:bodyPr/>
          <a:lstStyle/>
          <a:p>
            <a:endParaRPr lang="en-US"/>
          </a:p>
        </p:txBody>
      </p:sp>
      <p:sp>
        <p:nvSpPr>
          <p:cNvPr id="28" name="Shape 25"/>
          <p:cNvSpPr/>
          <p:nvPr/>
        </p:nvSpPr>
        <p:spPr>
          <a:xfrm>
            <a:off x="6226225" y="1257300"/>
            <a:ext cx="2600325" cy="57150"/>
          </a:xfrm>
          <a:prstGeom prst="rect">
            <a:avLst/>
          </a:prstGeom>
          <a:solidFill>
            <a:srgbClr val="003B5C"/>
          </a:solidFill>
          <a:ln/>
        </p:spPr>
        <p:txBody>
          <a:bodyPr/>
          <a:lstStyle/>
          <a:p>
            <a:endParaRPr lang="en-US"/>
          </a:p>
        </p:txBody>
      </p:sp>
      <p:sp>
        <p:nvSpPr>
          <p:cNvPr id="29" name="Shape 26"/>
          <p:cNvSpPr/>
          <p:nvPr/>
        </p:nvSpPr>
        <p:spPr>
          <a:xfrm>
            <a:off x="6226225" y="1257300"/>
            <a:ext cx="9525" cy="1268462"/>
          </a:xfrm>
          <a:prstGeom prst="rect">
            <a:avLst/>
          </a:prstGeom>
          <a:solidFill>
            <a:srgbClr val="D5D8DB"/>
          </a:solidFill>
          <a:ln/>
        </p:spPr>
        <p:txBody>
          <a:bodyPr/>
          <a:lstStyle/>
          <a:p>
            <a:endParaRPr lang="en-US"/>
          </a:p>
        </p:txBody>
      </p:sp>
      <p:sp>
        <p:nvSpPr>
          <p:cNvPr id="30" name="Shape 27"/>
          <p:cNvSpPr/>
          <p:nvPr/>
        </p:nvSpPr>
        <p:spPr>
          <a:xfrm>
            <a:off x="8817025" y="1257300"/>
            <a:ext cx="9525" cy="1268462"/>
          </a:xfrm>
          <a:prstGeom prst="rect">
            <a:avLst/>
          </a:prstGeom>
          <a:solidFill>
            <a:srgbClr val="D5D8DB"/>
          </a:solidFill>
          <a:ln/>
        </p:spPr>
        <p:txBody>
          <a:bodyPr/>
          <a:lstStyle/>
          <a:p>
            <a:endParaRPr lang="en-US"/>
          </a:p>
        </p:txBody>
      </p:sp>
      <p:sp>
        <p:nvSpPr>
          <p:cNvPr id="31" name="Shape 28"/>
          <p:cNvSpPr/>
          <p:nvPr/>
        </p:nvSpPr>
        <p:spPr>
          <a:xfrm>
            <a:off x="6378625" y="1438275"/>
            <a:ext cx="247650" cy="247650"/>
          </a:xfrm>
          <a:prstGeom prst="ellipse">
            <a:avLst/>
          </a:prstGeom>
          <a:solidFill>
            <a:srgbClr val="003B5C"/>
          </a:solidFill>
          <a:ln/>
        </p:spPr>
        <p:txBody>
          <a:bodyPr/>
          <a:lstStyle/>
          <a:p>
            <a:endParaRPr lang="en-US"/>
          </a:p>
        </p:txBody>
      </p:sp>
      <p:sp>
        <p:nvSpPr>
          <p:cNvPr id="32" name="Text 29"/>
          <p:cNvSpPr/>
          <p:nvPr/>
        </p:nvSpPr>
        <p:spPr>
          <a:xfrm>
            <a:off x="6340525" y="1438275"/>
            <a:ext cx="323850" cy="28575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3</a:t>
            </a:r>
            <a:endParaRPr lang="en-US" sz="1050" dirty="0"/>
          </a:p>
        </p:txBody>
      </p:sp>
      <p:sp>
        <p:nvSpPr>
          <p:cNvPr id="33" name="Text 30"/>
          <p:cNvSpPr/>
          <p:nvPr/>
        </p:nvSpPr>
        <p:spPr>
          <a:xfrm>
            <a:off x="6711999" y="1457325"/>
            <a:ext cx="1870025" cy="266700"/>
          </a:xfrm>
          <a:prstGeom prst="rect">
            <a:avLst/>
          </a:prstGeom>
          <a:noFill/>
          <a:ln/>
        </p:spPr>
        <p:txBody>
          <a:bodyPr wrap="square" lIns="25400" tIns="25400" rIns="25400" bIns="25400" rtlCol="0" anchor="t">
            <a:normAutofit lnSpcReduction="10000"/>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Both sides present</a:t>
            </a:r>
            <a:endParaRPr lang="en-US" sz="1500" dirty="0"/>
          </a:p>
        </p:txBody>
      </p:sp>
      <p:sp>
        <p:nvSpPr>
          <p:cNvPr id="34" name="Text 31"/>
          <p:cNvSpPr/>
          <p:nvPr/>
        </p:nvSpPr>
        <p:spPr>
          <a:xfrm>
            <a:off x="6378625" y="1752600"/>
            <a:ext cx="2371725"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The customer and the utility each present to the Board.</a:t>
            </a:r>
            <a:endParaRPr lang="en-US" sz="1200" dirty="0"/>
          </a:p>
        </p:txBody>
      </p:sp>
      <p:sp>
        <p:nvSpPr>
          <p:cNvPr id="35" name="Text 32"/>
          <p:cNvSpPr/>
          <p:nvPr/>
        </p:nvSpPr>
        <p:spPr>
          <a:xfrm>
            <a:off x="8921800" y="1767632"/>
            <a:ext cx="146000" cy="285750"/>
          </a:xfrm>
          <a:prstGeom prst="rect">
            <a:avLst/>
          </a:prstGeom>
          <a:noFill/>
          <a:ln/>
        </p:spPr>
        <p:txBody>
          <a:bodyPr wrap="square" lIns="25400" tIns="25400" rIns="25400" bIns="25400" rtlCol="0" anchor="t">
            <a:normAutofit/>
          </a:bodyPr>
          <a:lstStyle/>
          <a:p>
            <a:pPr marL="0" indent="0" algn="l">
              <a:buNone/>
            </a:pPr>
            <a:r>
              <a:rPr lang="en-US" sz="1650" b="1" dirty="0">
                <a:solidFill>
                  <a:srgbClr val="991F36"/>
                </a:solidFill>
                <a:latin typeface="Arial" pitchFamily="34" charset="0"/>
                <a:ea typeface="Arial" pitchFamily="34" charset="-122"/>
                <a:cs typeface="Arial" pitchFamily="34" charset="-120"/>
              </a:rPr>
              <a:t>›</a:t>
            </a:r>
            <a:endParaRPr lang="en-US" sz="1650" dirty="0"/>
          </a:p>
        </p:txBody>
      </p:sp>
      <p:sp>
        <p:nvSpPr>
          <p:cNvPr id="36" name="Shape 33"/>
          <p:cNvSpPr/>
          <p:nvPr/>
        </p:nvSpPr>
        <p:spPr>
          <a:xfrm>
            <a:off x="9086850" y="1257300"/>
            <a:ext cx="2600325" cy="1268462"/>
          </a:xfrm>
          <a:prstGeom prst="roundRect">
            <a:avLst>
              <a:gd name="adj" fmla="val 1502"/>
            </a:avLst>
          </a:prstGeom>
          <a:solidFill>
            <a:srgbClr val="FFFFFF"/>
          </a:solidFill>
          <a:ln/>
        </p:spPr>
        <p:txBody>
          <a:bodyPr/>
          <a:lstStyle/>
          <a:p>
            <a:endParaRPr lang="en-US"/>
          </a:p>
        </p:txBody>
      </p:sp>
      <p:sp>
        <p:nvSpPr>
          <p:cNvPr id="37" name="Shape 34"/>
          <p:cNvSpPr/>
          <p:nvPr/>
        </p:nvSpPr>
        <p:spPr>
          <a:xfrm>
            <a:off x="9086850" y="2516237"/>
            <a:ext cx="2600325" cy="9525"/>
          </a:xfrm>
          <a:prstGeom prst="rect">
            <a:avLst/>
          </a:prstGeom>
          <a:solidFill>
            <a:srgbClr val="D5D8DB"/>
          </a:solidFill>
          <a:ln/>
        </p:spPr>
        <p:txBody>
          <a:bodyPr/>
          <a:lstStyle/>
          <a:p>
            <a:endParaRPr lang="en-US"/>
          </a:p>
        </p:txBody>
      </p:sp>
      <p:sp>
        <p:nvSpPr>
          <p:cNvPr id="38" name="Shape 35"/>
          <p:cNvSpPr/>
          <p:nvPr/>
        </p:nvSpPr>
        <p:spPr>
          <a:xfrm>
            <a:off x="9086850" y="1257300"/>
            <a:ext cx="2600325" cy="57150"/>
          </a:xfrm>
          <a:prstGeom prst="rect">
            <a:avLst/>
          </a:prstGeom>
          <a:solidFill>
            <a:srgbClr val="991F36"/>
          </a:solidFill>
          <a:ln/>
        </p:spPr>
        <p:txBody>
          <a:bodyPr/>
          <a:lstStyle/>
          <a:p>
            <a:endParaRPr lang="en-US"/>
          </a:p>
        </p:txBody>
      </p:sp>
      <p:sp>
        <p:nvSpPr>
          <p:cNvPr id="39" name="Shape 36"/>
          <p:cNvSpPr/>
          <p:nvPr/>
        </p:nvSpPr>
        <p:spPr>
          <a:xfrm>
            <a:off x="9086850" y="1257300"/>
            <a:ext cx="9525" cy="1268462"/>
          </a:xfrm>
          <a:prstGeom prst="rect">
            <a:avLst/>
          </a:prstGeom>
          <a:solidFill>
            <a:srgbClr val="D5D8DB"/>
          </a:solidFill>
          <a:ln/>
        </p:spPr>
        <p:txBody>
          <a:bodyPr/>
          <a:lstStyle/>
          <a:p>
            <a:endParaRPr lang="en-US"/>
          </a:p>
        </p:txBody>
      </p:sp>
      <p:sp>
        <p:nvSpPr>
          <p:cNvPr id="40" name="Shape 37"/>
          <p:cNvSpPr/>
          <p:nvPr/>
        </p:nvSpPr>
        <p:spPr>
          <a:xfrm>
            <a:off x="11677650" y="1257300"/>
            <a:ext cx="9525" cy="1268462"/>
          </a:xfrm>
          <a:prstGeom prst="rect">
            <a:avLst/>
          </a:prstGeom>
          <a:solidFill>
            <a:srgbClr val="D5D8DB"/>
          </a:solidFill>
          <a:ln/>
        </p:spPr>
        <p:txBody>
          <a:bodyPr/>
          <a:lstStyle/>
          <a:p>
            <a:endParaRPr lang="en-US"/>
          </a:p>
        </p:txBody>
      </p:sp>
      <p:sp>
        <p:nvSpPr>
          <p:cNvPr id="41" name="Shape 38"/>
          <p:cNvSpPr/>
          <p:nvPr/>
        </p:nvSpPr>
        <p:spPr>
          <a:xfrm>
            <a:off x="9239250" y="1438275"/>
            <a:ext cx="247650" cy="247650"/>
          </a:xfrm>
          <a:prstGeom prst="ellipse">
            <a:avLst/>
          </a:prstGeom>
          <a:solidFill>
            <a:srgbClr val="991F36"/>
          </a:solidFill>
          <a:ln/>
        </p:spPr>
        <p:txBody>
          <a:bodyPr/>
          <a:lstStyle/>
          <a:p>
            <a:endParaRPr lang="en-US"/>
          </a:p>
        </p:txBody>
      </p:sp>
      <p:sp>
        <p:nvSpPr>
          <p:cNvPr id="42" name="Text 39"/>
          <p:cNvSpPr/>
          <p:nvPr/>
        </p:nvSpPr>
        <p:spPr>
          <a:xfrm>
            <a:off x="9201150" y="1438275"/>
            <a:ext cx="323850" cy="28575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4</a:t>
            </a:r>
            <a:endParaRPr lang="en-US" sz="1050" dirty="0"/>
          </a:p>
        </p:txBody>
      </p:sp>
      <p:sp>
        <p:nvSpPr>
          <p:cNvPr id="43" name="Text 40"/>
          <p:cNvSpPr/>
          <p:nvPr/>
        </p:nvSpPr>
        <p:spPr>
          <a:xfrm>
            <a:off x="9572625" y="1457325"/>
            <a:ext cx="1835200" cy="266700"/>
          </a:xfrm>
          <a:prstGeom prst="rect">
            <a:avLst/>
          </a:prstGeom>
          <a:noFill/>
          <a:ln/>
        </p:spPr>
        <p:txBody>
          <a:bodyPr wrap="square" lIns="25400" tIns="25400" rIns="25400" bIns="25400" rtlCol="0" anchor="t">
            <a:normAutofit lnSpcReduction="10000"/>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Corrective action</a:t>
            </a:r>
            <a:endParaRPr lang="en-US" sz="1500" dirty="0"/>
          </a:p>
        </p:txBody>
      </p:sp>
      <p:sp>
        <p:nvSpPr>
          <p:cNvPr id="44" name="Text 41"/>
          <p:cNvSpPr/>
          <p:nvPr/>
        </p:nvSpPr>
        <p:spPr>
          <a:xfrm>
            <a:off x="9239250" y="1752600"/>
            <a:ext cx="2371725"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The Board may order it after an informal hearing.</a:t>
            </a:r>
            <a:endParaRPr lang="en-US" sz="1200" dirty="0"/>
          </a:p>
        </p:txBody>
      </p:sp>
      <p:sp>
        <p:nvSpPr>
          <p:cNvPr id="45" name="Shape 42"/>
          <p:cNvSpPr/>
          <p:nvPr/>
        </p:nvSpPr>
        <p:spPr>
          <a:xfrm>
            <a:off x="2343100" y="2723703"/>
            <a:ext cx="3613100" cy="1528167"/>
          </a:xfrm>
          <a:prstGeom prst="roundRect">
            <a:avLst>
              <a:gd name="adj" fmla="val 1247"/>
            </a:avLst>
          </a:prstGeom>
          <a:solidFill>
            <a:srgbClr val="F4F5F6"/>
          </a:solidFill>
          <a:ln w="9525">
            <a:solidFill>
              <a:srgbClr val="D5D8DB"/>
            </a:solidFill>
            <a:prstDash val="solid"/>
          </a:ln>
        </p:spPr>
        <p:txBody>
          <a:bodyPr/>
          <a:lstStyle/>
          <a:p>
            <a:endParaRPr lang="en-US"/>
          </a:p>
        </p:txBody>
      </p:sp>
      <p:sp>
        <p:nvSpPr>
          <p:cNvPr id="46" name="Text 43"/>
          <p:cNvSpPr/>
          <p:nvPr/>
        </p:nvSpPr>
        <p:spPr>
          <a:xfrm>
            <a:off x="2495500" y="2847528"/>
            <a:ext cx="3639130" cy="211336"/>
          </a:xfrm>
          <a:prstGeom prst="rect">
            <a:avLst/>
          </a:prstGeom>
          <a:noFill/>
          <a:ln/>
        </p:spPr>
        <p:txBody>
          <a:bodyPr wrap="square" lIns="25400" tIns="25400" rIns="25400" bIns="25400" rtlCol="0" anchor="t">
            <a:normAutofit lnSpcReduction="10000"/>
          </a:bodyPr>
          <a:lstStyle/>
          <a:p>
            <a:pPr marL="0" indent="0" algn="l">
              <a:lnSpc>
                <a:spcPct val="121333"/>
              </a:lnSpc>
              <a:buNone/>
            </a:pPr>
            <a:r>
              <a:rPr lang="en-US" sz="975" b="1" kern="0" spc="98" dirty="0">
                <a:solidFill>
                  <a:srgbClr val="003B5C"/>
                </a:solidFill>
                <a:latin typeface="Arial" pitchFamily="34" charset="0"/>
                <a:ea typeface="Arial" pitchFamily="34" charset="-122"/>
                <a:cs typeface="Arial" pitchFamily="34" charset="-120"/>
              </a:rPr>
              <a:t>THE CLOCK IS 30 DAYS</a:t>
            </a:r>
            <a:endParaRPr lang="en-US" sz="975" dirty="0"/>
          </a:p>
        </p:txBody>
      </p:sp>
      <p:sp>
        <p:nvSpPr>
          <p:cNvPr id="47" name="Text 44"/>
          <p:cNvSpPr/>
          <p:nvPr/>
        </p:nvSpPr>
        <p:spPr>
          <a:xfrm>
            <a:off x="2495500" y="3087439"/>
            <a:ext cx="3407549" cy="864394"/>
          </a:xfrm>
          <a:prstGeom prst="rect">
            <a:avLst/>
          </a:prstGeom>
          <a:noFill/>
          <a:ln/>
        </p:spPr>
        <p:txBody>
          <a:bodyPr wrap="square" lIns="25400" tIns="25400" rIns="25400" bIns="25400" rtlCol="0" anchor="t">
            <a:normAutofit lnSpcReduction="10000"/>
          </a:bodyPr>
          <a:lstStyle/>
          <a:p>
            <a:pPr marL="0" indent="0" algn="l">
              <a:lnSpc>
                <a:spcPct val="120556"/>
              </a:lnSpc>
              <a:buNone/>
            </a:pPr>
            <a:r>
              <a:rPr lang="en-US" sz="1163" dirty="0">
                <a:solidFill>
                  <a:srgbClr val="1F2326"/>
                </a:solidFill>
                <a:latin typeface="Arial" pitchFamily="34" charset="0"/>
                <a:ea typeface="Arial" pitchFamily="34" charset="-122"/>
                <a:cs typeface="Arial" pitchFamily="34" charset="-120"/>
              </a:rPr>
              <a:t>A request for an informal hearing must be </a:t>
            </a:r>
            <a:r>
              <a:rPr lang="en-US" sz="1163" b="1" dirty="0">
                <a:solidFill>
                  <a:srgbClr val="1F2326"/>
                </a:solidFill>
                <a:latin typeface="Arial" pitchFamily="34" charset="0"/>
                <a:ea typeface="Arial" pitchFamily="34" charset="-122"/>
                <a:cs typeface="Arial" pitchFamily="34" charset="-120"/>
              </a:rPr>
              <a:t>received </a:t>
            </a:r>
            <a:r>
              <a:rPr lang="en-US" sz="1163" dirty="0">
                <a:solidFill>
                  <a:srgbClr val="1F2326"/>
                </a:solidFill>
                <a:latin typeface="Arial" pitchFamily="34" charset="0"/>
                <a:ea typeface="Arial" pitchFamily="34" charset="-122"/>
                <a:cs typeface="Arial" pitchFamily="34" charset="-120"/>
              </a:rPr>
              <a:t>within 30 days of your governing body’s adverse decision, measured from staff’s receipt of a </a:t>
            </a:r>
            <a:r>
              <a:rPr lang="en-US" sz="1163" b="1" dirty="0">
                <a:solidFill>
                  <a:srgbClr val="1F2326"/>
                </a:solidFill>
                <a:latin typeface="Arial" pitchFamily="34" charset="0"/>
                <a:ea typeface="Arial" pitchFamily="34" charset="-122"/>
                <a:cs typeface="Arial" pitchFamily="34" charset="-120"/>
              </a:rPr>
              <a:t>completed </a:t>
            </a:r>
            <a:r>
              <a:rPr lang="en-US" sz="1163" dirty="0">
                <a:solidFill>
                  <a:srgbClr val="1F2326"/>
                </a:solidFill>
                <a:latin typeface="Arial" pitchFamily="34" charset="0"/>
                <a:ea typeface="Arial" pitchFamily="34" charset="-122"/>
                <a:cs typeface="Arial" pitchFamily="34" charset="-120"/>
              </a:rPr>
              <a:t>complaint.</a:t>
            </a:r>
            <a:endParaRPr lang="en-US" sz="1163" dirty="0"/>
          </a:p>
        </p:txBody>
      </p:sp>
      <p:sp>
        <p:nvSpPr>
          <p:cNvPr id="48" name="Shape 45"/>
          <p:cNvSpPr/>
          <p:nvPr/>
        </p:nvSpPr>
        <p:spPr>
          <a:xfrm>
            <a:off x="6235750" y="2724447"/>
            <a:ext cx="3613100" cy="1528167"/>
          </a:xfrm>
          <a:prstGeom prst="roundRect">
            <a:avLst>
              <a:gd name="adj" fmla="val 1247"/>
            </a:avLst>
          </a:prstGeom>
          <a:solidFill>
            <a:srgbClr val="F4F5F6"/>
          </a:solidFill>
          <a:ln w="9525">
            <a:solidFill>
              <a:srgbClr val="D5D8DB"/>
            </a:solidFill>
            <a:prstDash val="solid"/>
          </a:ln>
        </p:spPr>
        <p:txBody>
          <a:bodyPr/>
          <a:lstStyle/>
          <a:p>
            <a:endParaRPr lang="en-US"/>
          </a:p>
        </p:txBody>
      </p:sp>
      <p:sp>
        <p:nvSpPr>
          <p:cNvPr id="49" name="Text 46"/>
          <p:cNvSpPr/>
          <p:nvPr/>
        </p:nvSpPr>
        <p:spPr>
          <a:xfrm>
            <a:off x="6388150" y="2848272"/>
            <a:ext cx="3639130" cy="211336"/>
          </a:xfrm>
          <a:prstGeom prst="rect">
            <a:avLst/>
          </a:prstGeom>
          <a:noFill/>
          <a:ln/>
        </p:spPr>
        <p:txBody>
          <a:bodyPr wrap="square" lIns="25400" tIns="25400" rIns="25400" bIns="25400" rtlCol="0" anchor="t">
            <a:normAutofit lnSpcReduction="10000"/>
          </a:bodyPr>
          <a:lstStyle/>
          <a:p>
            <a:pPr marL="0" indent="0" algn="l">
              <a:lnSpc>
                <a:spcPct val="121333"/>
              </a:lnSpc>
              <a:buNone/>
            </a:pPr>
            <a:r>
              <a:rPr lang="en-US" sz="975" b="1" kern="0" spc="98" dirty="0">
                <a:solidFill>
                  <a:srgbClr val="003B5C"/>
                </a:solidFill>
                <a:latin typeface="Arial" pitchFamily="34" charset="0"/>
                <a:ea typeface="Arial" pitchFamily="34" charset="-122"/>
                <a:cs typeface="Arial" pitchFamily="34" charset="-120"/>
              </a:rPr>
              <a:t>A PROTECTION WORTH KNOWING</a:t>
            </a:r>
            <a:endParaRPr lang="en-US" sz="975" dirty="0"/>
          </a:p>
        </p:txBody>
      </p:sp>
      <p:sp>
        <p:nvSpPr>
          <p:cNvPr id="50" name="Text 47"/>
          <p:cNvSpPr/>
          <p:nvPr/>
        </p:nvSpPr>
        <p:spPr>
          <a:xfrm>
            <a:off x="6388150" y="3088183"/>
            <a:ext cx="3407549" cy="657820"/>
          </a:xfrm>
          <a:prstGeom prst="rect">
            <a:avLst/>
          </a:prstGeom>
          <a:noFill/>
          <a:ln/>
        </p:spPr>
        <p:txBody>
          <a:bodyPr wrap="square" lIns="25400" tIns="25400" rIns="25400" bIns="25400" rtlCol="0" anchor="t">
            <a:normAutofit lnSpcReduction="10000"/>
          </a:bodyPr>
          <a:lstStyle/>
          <a:p>
            <a:pPr marL="0" indent="0" algn="l">
              <a:lnSpc>
                <a:spcPct val="120556"/>
              </a:lnSpc>
              <a:buNone/>
            </a:pPr>
            <a:r>
              <a:rPr lang="en-US" sz="1163" dirty="0">
                <a:solidFill>
                  <a:srgbClr val="1F2326"/>
                </a:solidFill>
                <a:latin typeface="Arial" pitchFamily="34" charset="0"/>
                <a:ea typeface="Arial" pitchFamily="34" charset="-122"/>
                <a:cs typeface="Arial" pitchFamily="34" charset="-120"/>
              </a:rPr>
              <a:t>The Board may hold an informal hearing </a:t>
            </a:r>
            <a:r>
              <a:rPr lang="en-US" sz="1163" b="1" dirty="0">
                <a:solidFill>
                  <a:srgbClr val="1F2326"/>
                </a:solidFill>
                <a:latin typeface="Arial" pitchFamily="34" charset="0"/>
                <a:ea typeface="Arial" pitchFamily="34" charset="-122"/>
                <a:cs typeface="Arial" pitchFamily="34" charset="-120"/>
              </a:rPr>
              <a:t>only on a referral from the Comptroller or Board staff. </a:t>
            </a:r>
            <a:r>
              <a:rPr lang="en-US" sz="1163" dirty="0">
                <a:solidFill>
                  <a:srgbClr val="1F2326"/>
                </a:solidFill>
                <a:latin typeface="Arial" pitchFamily="34" charset="0"/>
                <a:ea typeface="Arial" pitchFamily="34" charset="-122"/>
                <a:cs typeface="Arial" pitchFamily="34" charset="-120"/>
              </a:rPr>
              <a:t>A customer cannot put you on the agenda directly.</a:t>
            </a:r>
            <a:endParaRPr lang="en-US" sz="1163" dirty="0"/>
          </a:p>
        </p:txBody>
      </p:sp>
      <p:sp>
        <p:nvSpPr>
          <p:cNvPr id="54" name="Shape 51"/>
          <p:cNvSpPr/>
          <p:nvPr/>
        </p:nvSpPr>
        <p:spPr>
          <a:xfrm>
            <a:off x="504825" y="4358729"/>
            <a:ext cx="11182350" cy="470446"/>
          </a:xfrm>
          <a:prstGeom prst="rect">
            <a:avLst/>
          </a:prstGeom>
          <a:solidFill>
            <a:srgbClr val="003B5C"/>
          </a:solidFill>
          <a:ln/>
        </p:spPr>
        <p:txBody>
          <a:bodyPr/>
          <a:lstStyle/>
          <a:p>
            <a:endParaRPr lang="en-US"/>
          </a:p>
        </p:txBody>
      </p:sp>
      <p:sp>
        <p:nvSpPr>
          <p:cNvPr id="56" name="Text 53"/>
          <p:cNvSpPr/>
          <p:nvPr/>
        </p:nvSpPr>
        <p:spPr>
          <a:xfrm>
            <a:off x="504825" y="4914900"/>
            <a:ext cx="5659487"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T.C.A. §§ 7-82-702(b)(2), (b)(4), (b)(9)(A) and 7-82-402(c)(6) · TBOUR Rule 1715-03-.03(2)(c)</a:t>
            </a:r>
            <a:endParaRPr lang="en-US" sz="97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209062"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COMPLAINTS · THE SIX GROUNDS</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What the Board can hear</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5476875" cy="639961"/>
          </a:xfrm>
          <a:prstGeom prst="roundRect">
            <a:avLst>
              <a:gd name="adj" fmla="val 2977"/>
            </a:avLst>
          </a:prstGeom>
          <a:solidFill>
            <a:srgbClr val="FFFFFF"/>
          </a:solidFill>
          <a:ln w="9525">
            <a:solidFill>
              <a:srgbClr val="D5D8DB"/>
            </a:solidFill>
            <a:prstDash val="solid"/>
          </a:ln>
        </p:spPr>
        <p:txBody>
          <a:bodyPr/>
          <a:lstStyle/>
          <a:p>
            <a:endParaRPr lang="en-US"/>
          </a:p>
        </p:txBody>
      </p:sp>
      <p:sp>
        <p:nvSpPr>
          <p:cNvPr id="7" name="Shape 4"/>
          <p:cNvSpPr/>
          <p:nvPr/>
        </p:nvSpPr>
        <p:spPr>
          <a:xfrm>
            <a:off x="647700" y="1371600"/>
            <a:ext cx="238125" cy="238125"/>
          </a:xfrm>
          <a:prstGeom prst="ellipse">
            <a:avLst/>
          </a:prstGeom>
          <a:solidFill>
            <a:srgbClr val="003B5C"/>
          </a:solidFill>
          <a:ln/>
        </p:spPr>
        <p:txBody>
          <a:bodyPr/>
          <a:lstStyle/>
          <a:p>
            <a:endParaRPr lang="en-US"/>
          </a:p>
        </p:txBody>
      </p:sp>
      <p:sp>
        <p:nvSpPr>
          <p:cNvPr id="8" name="Text 5"/>
          <p:cNvSpPr/>
          <p:nvPr/>
        </p:nvSpPr>
        <p:spPr>
          <a:xfrm>
            <a:off x="609600" y="1371600"/>
            <a:ext cx="314325" cy="276225"/>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1</a:t>
            </a:r>
            <a:endParaRPr lang="en-US" sz="1050" dirty="0"/>
          </a:p>
        </p:txBody>
      </p:sp>
      <p:sp>
        <p:nvSpPr>
          <p:cNvPr id="9" name="Text 6"/>
          <p:cNvSpPr/>
          <p:nvPr/>
        </p:nvSpPr>
        <p:spPr>
          <a:xfrm>
            <a:off x="1000125" y="1371600"/>
            <a:ext cx="4983861"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003B5C"/>
                </a:solidFill>
                <a:latin typeface="Arial" pitchFamily="34" charset="0"/>
                <a:ea typeface="Arial" pitchFamily="34" charset="-122"/>
                <a:cs typeface="Arial" pitchFamily="34" charset="-120"/>
              </a:rPr>
              <a:t>Rates and charges. </a:t>
            </a:r>
            <a:r>
              <a:rPr lang="en-US" sz="1200" dirty="0">
                <a:solidFill>
                  <a:srgbClr val="1F2326"/>
                </a:solidFill>
                <a:latin typeface="Arial" pitchFamily="34" charset="0"/>
                <a:ea typeface="Arial" pitchFamily="34" charset="-122"/>
                <a:cs typeface="Arial" pitchFamily="34" charset="-120"/>
              </a:rPr>
              <a:t>The justness and reasonableness of a system’s rates, fees or charges.</a:t>
            </a:r>
            <a:endParaRPr lang="en-US" sz="1200" dirty="0"/>
          </a:p>
        </p:txBody>
      </p:sp>
      <p:sp>
        <p:nvSpPr>
          <p:cNvPr id="10" name="Shape 7"/>
          <p:cNvSpPr/>
          <p:nvPr/>
        </p:nvSpPr>
        <p:spPr>
          <a:xfrm>
            <a:off x="6210300" y="1257300"/>
            <a:ext cx="5476875" cy="639961"/>
          </a:xfrm>
          <a:prstGeom prst="roundRect">
            <a:avLst>
              <a:gd name="adj" fmla="val 2977"/>
            </a:avLst>
          </a:prstGeom>
          <a:solidFill>
            <a:srgbClr val="FFFFFF"/>
          </a:solidFill>
          <a:ln w="9525">
            <a:solidFill>
              <a:srgbClr val="D5D8DB"/>
            </a:solidFill>
            <a:prstDash val="solid"/>
          </a:ln>
        </p:spPr>
        <p:txBody>
          <a:bodyPr/>
          <a:lstStyle/>
          <a:p>
            <a:endParaRPr lang="en-US"/>
          </a:p>
        </p:txBody>
      </p:sp>
      <p:sp>
        <p:nvSpPr>
          <p:cNvPr id="11" name="Shape 8"/>
          <p:cNvSpPr/>
          <p:nvPr/>
        </p:nvSpPr>
        <p:spPr>
          <a:xfrm>
            <a:off x="6353175" y="1371600"/>
            <a:ext cx="238125" cy="238125"/>
          </a:xfrm>
          <a:prstGeom prst="ellipse">
            <a:avLst/>
          </a:prstGeom>
          <a:solidFill>
            <a:srgbClr val="003B5C"/>
          </a:solidFill>
          <a:ln/>
        </p:spPr>
        <p:txBody>
          <a:bodyPr/>
          <a:lstStyle/>
          <a:p>
            <a:endParaRPr lang="en-US"/>
          </a:p>
        </p:txBody>
      </p:sp>
      <p:sp>
        <p:nvSpPr>
          <p:cNvPr id="12" name="Text 9"/>
          <p:cNvSpPr/>
          <p:nvPr/>
        </p:nvSpPr>
        <p:spPr>
          <a:xfrm>
            <a:off x="6315075" y="1371600"/>
            <a:ext cx="314325" cy="276225"/>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2</a:t>
            </a:r>
            <a:endParaRPr lang="en-US" sz="1050" dirty="0"/>
          </a:p>
        </p:txBody>
      </p:sp>
      <p:sp>
        <p:nvSpPr>
          <p:cNvPr id="13" name="Text 10"/>
          <p:cNvSpPr/>
          <p:nvPr/>
        </p:nvSpPr>
        <p:spPr>
          <a:xfrm>
            <a:off x="6705600" y="1371600"/>
            <a:ext cx="4983861"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003B5C"/>
                </a:solidFill>
                <a:latin typeface="Arial" pitchFamily="34" charset="0"/>
                <a:ea typeface="Arial" pitchFamily="34" charset="-122"/>
                <a:cs typeface="Arial" pitchFamily="34" charset="-120"/>
              </a:rPr>
              <a:t>Required infrastructure. </a:t>
            </a:r>
            <a:r>
              <a:rPr lang="en-US" sz="1200" dirty="0">
                <a:solidFill>
                  <a:srgbClr val="1F2326"/>
                </a:solidFill>
                <a:latin typeface="Arial" pitchFamily="34" charset="0"/>
                <a:ea typeface="Arial" pitchFamily="34" charset="-122"/>
                <a:cs typeface="Arial" pitchFamily="34" charset="-120"/>
              </a:rPr>
              <a:t>Whether it is just and reasonable to require a customer or developer to build infrastructure dedicated to the system.</a:t>
            </a:r>
            <a:endParaRPr lang="en-US" sz="1200" dirty="0"/>
          </a:p>
        </p:txBody>
      </p:sp>
      <p:sp>
        <p:nvSpPr>
          <p:cNvPr id="14" name="Shape 11"/>
          <p:cNvSpPr/>
          <p:nvPr/>
        </p:nvSpPr>
        <p:spPr>
          <a:xfrm>
            <a:off x="504825" y="2021086"/>
            <a:ext cx="5476875" cy="845641"/>
          </a:xfrm>
          <a:prstGeom prst="roundRect">
            <a:avLst>
              <a:gd name="adj" fmla="val 2253"/>
            </a:avLst>
          </a:prstGeom>
          <a:solidFill>
            <a:srgbClr val="F4F5F6"/>
          </a:solidFill>
          <a:ln w="9525">
            <a:solidFill>
              <a:srgbClr val="D5D8DB"/>
            </a:solidFill>
            <a:prstDash val="solid"/>
          </a:ln>
        </p:spPr>
        <p:txBody>
          <a:bodyPr/>
          <a:lstStyle/>
          <a:p>
            <a:endParaRPr lang="en-US"/>
          </a:p>
        </p:txBody>
      </p:sp>
      <p:sp>
        <p:nvSpPr>
          <p:cNvPr id="15" name="Shape 12"/>
          <p:cNvSpPr/>
          <p:nvPr/>
        </p:nvSpPr>
        <p:spPr>
          <a:xfrm>
            <a:off x="647700" y="2135386"/>
            <a:ext cx="238125" cy="238125"/>
          </a:xfrm>
          <a:prstGeom prst="ellipse">
            <a:avLst/>
          </a:prstGeom>
          <a:solidFill>
            <a:srgbClr val="991F36"/>
          </a:solidFill>
          <a:ln/>
        </p:spPr>
        <p:txBody>
          <a:bodyPr/>
          <a:lstStyle/>
          <a:p>
            <a:endParaRPr lang="en-US"/>
          </a:p>
        </p:txBody>
      </p:sp>
      <p:sp>
        <p:nvSpPr>
          <p:cNvPr id="16" name="Text 13"/>
          <p:cNvSpPr/>
          <p:nvPr/>
        </p:nvSpPr>
        <p:spPr>
          <a:xfrm>
            <a:off x="609600" y="2135386"/>
            <a:ext cx="314325" cy="276225"/>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3</a:t>
            </a:r>
            <a:endParaRPr lang="en-US" sz="1050" dirty="0"/>
          </a:p>
        </p:txBody>
      </p:sp>
      <p:sp>
        <p:nvSpPr>
          <p:cNvPr id="17" name="Text 14"/>
          <p:cNvSpPr/>
          <p:nvPr/>
        </p:nvSpPr>
        <p:spPr>
          <a:xfrm>
            <a:off x="1000125" y="2135386"/>
            <a:ext cx="4983861" cy="65514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003B5C"/>
                </a:solidFill>
                <a:latin typeface="Arial" pitchFamily="34" charset="0"/>
                <a:ea typeface="Arial" pitchFamily="34" charset="-122"/>
                <a:cs typeface="Arial" pitchFamily="34" charset="-120"/>
              </a:rPr>
              <a:t>Failure to adopt and enforce </a:t>
            </a:r>
            <a:r>
              <a:rPr lang="en-US" sz="1200" dirty="0">
                <a:solidFill>
                  <a:srgbClr val="1F2326"/>
                </a:solidFill>
                <a:latin typeface="Arial" pitchFamily="34" charset="0"/>
                <a:ea typeface="Arial" pitchFamily="34" charset="-122"/>
                <a:cs typeface="Arial" pitchFamily="34" charset="-120"/>
              </a:rPr>
              <a:t>policies necessary for efficient, financially responsible operation: ethics, financial controls, water loss, </a:t>
            </a:r>
            <a:r>
              <a:rPr lang="en-US" sz="1200" b="1" dirty="0">
                <a:solidFill>
                  <a:srgbClr val="1F2326"/>
                </a:solidFill>
                <a:latin typeface="Arial" pitchFamily="34" charset="0"/>
                <a:ea typeface="Arial" pitchFamily="34" charset="-122"/>
                <a:cs typeface="Arial" pitchFamily="34" charset="-120"/>
              </a:rPr>
              <a:t>leak adjustment</a:t>
            </a:r>
            <a:r>
              <a:rPr lang="en-US" sz="1200" dirty="0">
                <a:solidFill>
                  <a:srgbClr val="1F2326"/>
                </a:solidFill>
                <a:latin typeface="Arial" pitchFamily="34" charset="0"/>
                <a:ea typeface="Arial" pitchFamily="34" charset="-122"/>
                <a:cs typeface="Arial" pitchFamily="34" charset="-120"/>
              </a:rPr>
              <a:t>, purchasing.</a:t>
            </a:r>
            <a:endParaRPr lang="en-US" sz="1200" dirty="0"/>
          </a:p>
        </p:txBody>
      </p:sp>
      <p:sp>
        <p:nvSpPr>
          <p:cNvPr id="18" name="Shape 15"/>
          <p:cNvSpPr/>
          <p:nvPr/>
        </p:nvSpPr>
        <p:spPr>
          <a:xfrm>
            <a:off x="6210300" y="2021086"/>
            <a:ext cx="5476875" cy="845641"/>
          </a:xfrm>
          <a:prstGeom prst="roundRect">
            <a:avLst>
              <a:gd name="adj" fmla="val 2253"/>
            </a:avLst>
          </a:prstGeom>
          <a:solidFill>
            <a:srgbClr val="F4F5F6"/>
          </a:solidFill>
          <a:ln w="9525">
            <a:solidFill>
              <a:srgbClr val="D5D8DB"/>
            </a:solidFill>
            <a:prstDash val="solid"/>
          </a:ln>
        </p:spPr>
        <p:txBody>
          <a:bodyPr/>
          <a:lstStyle/>
          <a:p>
            <a:endParaRPr lang="en-US"/>
          </a:p>
        </p:txBody>
      </p:sp>
      <p:sp>
        <p:nvSpPr>
          <p:cNvPr id="19" name="Shape 16"/>
          <p:cNvSpPr/>
          <p:nvPr/>
        </p:nvSpPr>
        <p:spPr>
          <a:xfrm>
            <a:off x="6353175" y="2135386"/>
            <a:ext cx="238125" cy="238125"/>
          </a:xfrm>
          <a:prstGeom prst="ellipse">
            <a:avLst/>
          </a:prstGeom>
          <a:solidFill>
            <a:srgbClr val="991F36"/>
          </a:solidFill>
          <a:ln/>
        </p:spPr>
        <p:txBody>
          <a:bodyPr/>
          <a:lstStyle/>
          <a:p>
            <a:endParaRPr lang="en-US"/>
          </a:p>
        </p:txBody>
      </p:sp>
      <p:sp>
        <p:nvSpPr>
          <p:cNvPr id="20" name="Text 17"/>
          <p:cNvSpPr/>
          <p:nvPr/>
        </p:nvSpPr>
        <p:spPr>
          <a:xfrm>
            <a:off x="6315075" y="2135386"/>
            <a:ext cx="314325" cy="276225"/>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4</a:t>
            </a:r>
            <a:endParaRPr lang="en-US" sz="1050" dirty="0"/>
          </a:p>
        </p:txBody>
      </p:sp>
      <p:sp>
        <p:nvSpPr>
          <p:cNvPr id="21" name="Text 18"/>
          <p:cNvSpPr/>
          <p:nvPr/>
        </p:nvSpPr>
        <p:spPr>
          <a:xfrm>
            <a:off x="6705600" y="2135386"/>
            <a:ext cx="4983861"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003B5C"/>
                </a:solidFill>
                <a:latin typeface="Arial" pitchFamily="34" charset="0"/>
                <a:ea typeface="Arial" pitchFamily="34" charset="-122"/>
                <a:cs typeface="Arial" pitchFamily="34" charset="-120"/>
              </a:rPr>
              <a:t>Inadequacy </a:t>
            </a:r>
            <a:r>
              <a:rPr lang="en-US" sz="1200" dirty="0">
                <a:solidFill>
                  <a:srgbClr val="1F2326"/>
                </a:solidFill>
                <a:latin typeface="Arial" pitchFamily="34" charset="0"/>
                <a:ea typeface="Arial" pitchFamily="34" charset="-122"/>
                <a:cs typeface="Arial" pitchFamily="34" charset="-120"/>
              </a:rPr>
              <a:t>of those same policies. Not that you broke the rule, that the rule was not good enough.</a:t>
            </a:r>
            <a:endParaRPr lang="en-US" sz="1200" dirty="0"/>
          </a:p>
        </p:txBody>
      </p:sp>
      <p:sp>
        <p:nvSpPr>
          <p:cNvPr id="22" name="Shape 19"/>
          <p:cNvSpPr/>
          <p:nvPr/>
        </p:nvSpPr>
        <p:spPr>
          <a:xfrm>
            <a:off x="504825" y="2990552"/>
            <a:ext cx="5476875" cy="845641"/>
          </a:xfrm>
          <a:prstGeom prst="roundRect">
            <a:avLst>
              <a:gd name="adj" fmla="val 2253"/>
            </a:avLst>
          </a:prstGeom>
          <a:solidFill>
            <a:srgbClr val="FFFFFF"/>
          </a:solidFill>
          <a:ln w="9525">
            <a:solidFill>
              <a:srgbClr val="D5D8DB"/>
            </a:solidFill>
            <a:prstDash val="solid"/>
          </a:ln>
        </p:spPr>
        <p:txBody>
          <a:bodyPr/>
          <a:lstStyle/>
          <a:p>
            <a:endParaRPr lang="en-US"/>
          </a:p>
        </p:txBody>
      </p:sp>
      <p:sp>
        <p:nvSpPr>
          <p:cNvPr id="23" name="Shape 20"/>
          <p:cNvSpPr/>
          <p:nvPr/>
        </p:nvSpPr>
        <p:spPr>
          <a:xfrm>
            <a:off x="647700" y="3104852"/>
            <a:ext cx="238125" cy="238125"/>
          </a:xfrm>
          <a:prstGeom prst="ellipse">
            <a:avLst/>
          </a:prstGeom>
          <a:solidFill>
            <a:srgbClr val="003B5C"/>
          </a:solidFill>
          <a:ln/>
        </p:spPr>
        <p:txBody>
          <a:bodyPr/>
          <a:lstStyle/>
          <a:p>
            <a:endParaRPr lang="en-US"/>
          </a:p>
        </p:txBody>
      </p:sp>
      <p:sp>
        <p:nvSpPr>
          <p:cNvPr id="24" name="Text 21"/>
          <p:cNvSpPr/>
          <p:nvPr/>
        </p:nvSpPr>
        <p:spPr>
          <a:xfrm>
            <a:off x="609600" y="3104852"/>
            <a:ext cx="314325" cy="276225"/>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5</a:t>
            </a:r>
            <a:endParaRPr lang="en-US" sz="1050" dirty="0"/>
          </a:p>
        </p:txBody>
      </p:sp>
      <p:sp>
        <p:nvSpPr>
          <p:cNvPr id="25" name="Text 22"/>
          <p:cNvSpPr/>
          <p:nvPr/>
        </p:nvSpPr>
        <p:spPr>
          <a:xfrm>
            <a:off x="1000125" y="3104852"/>
            <a:ext cx="4983861" cy="65514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003B5C"/>
                </a:solidFill>
                <a:latin typeface="Arial" pitchFamily="34" charset="0"/>
                <a:ea typeface="Arial" pitchFamily="34" charset="-122"/>
                <a:cs typeface="Arial" pitchFamily="34" charset="-120"/>
              </a:rPr>
              <a:t>Failure to offer or extend service </a:t>
            </a:r>
            <a:r>
              <a:rPr lang="en-US" sz="1200" dirty="0">
                <a:solidFill>
                  <a:srgbClr val="1F2326"/>
                </a:solidFill>
                <a:latin typeface="Arial" pitchFamily="34" charset="0"/>
                <a:ea typeface="Arial" pitchFamily="34" charset="-122"/>
                <a:cs typeface="Arial" pitchFamily="34" charset="-120"/>
              </a:rPr>
              <a:t>in the covered area. </a:t>
            </a:r>
            <a:r>
              <a:rPr lang="en-US" sz="1200" b="1" dirty="0">
                <a:solidFill>
                  <a:srgbClr val="1F2326"/>
                </a:solidFill>
                <a:latin typeface="Arial" pitchFamily="34" charset="0"/>
                <a:ea typeface="Arial" pitchFamily="34" charset="-122"/>
                <a:cs typeface="Arial" pitchFamily="34" charset="-120"/>
              </a:rPr>
              <a:t>The utility carries the affirmative burden: </a:t>
            </a:r>
            <a:r>
              <a:rPr lang="en-US" sz="1200" dirty="0">
                <a:solidFill>
                  <a:srgbClr val="1F2326"/>
                </a:solidFill>
                <a:latin typeface="Arial" pitchFamily="34" charset="0"/>
                <a:ea typeface="Arial" pitchFamily="34" charset="-122"/>
                <a:cs typeface="Arial" pitchFamily="34" charset="-120"/>
              </a:rPr>
              <a:t>no capacity, not economically feasible, or not in the best interest of existing customers.</a:t>
            </a:r>
            <a:endParaRPr lang="en-US" sz="1200" dirty="0"/>
          </a:p>
        </p:txBody>
      </p:sp>
      <p:sp>
        <p:nvSpPr>
          <p:cNvPr id="26" name="Shape 23"/>
          <p:cNvSpPr/>
          <p:nvPr/>
        </p:nvSpPr>
        <p:spPr>
          <a:xfrm>
            <a:off x="6210300" y="2990552"/>
            <a:ext cx="5476875" cy="845641"/>
          </a:xfrm>
          <a:prstGeom prst="roundRect">
            <a:avLst>
              <a:gd name="adj" fmla="val 2253"/>
            </a:avLst>
          </a:prstGeom>
          <a:solidFill>
            <a:srgbClr val="FFFFFF"/>
          </a:solidFill>
          <a:ln w="9525">
            <a:solidFill>
              <a:srgbClr val="D5D8DB"/>
            </a:solidFill>
            <a:prstDash val="solid"/>
          </a:ln>
        </p:spPr>
        <p:txBody>
          <a:bodyPr/>
          <a:lstStyle/>
          <a:p>
            <a:endParaRPr lang="en-US"/>
          </a:p>
        </p:txBody>
      </p:sp>
      <p:sp>
        <p:nvSpPr>
          <p:cNvPr id="27" name="Shape 24"/>
          <p:cNvSpPr/>
          <p:nvPr/>
        </p:nvSpPr>
        <p:spPr>
          <a:xfrm>
            <a:off x="6353175" y="3104852"/>
            <a:ext cx="238125" cy="238125"/>
          </a:xfrm>
          <a:prstGeom prst="ellipse">
            <a:avLst/>
          </a:prstGeom>
          <a:solidFill>
            <a:srgbClr val="003B5C"/>
          </a:solidFill>
          <a:ln/>
        </p:spPr>
        <p:txBody>
          <a:bodyPr/>
          <a:lstStyle/>
          <a:p>
            <a:endParaRPr lang="en-US"/>
          </a:p>
        </p:txBody>
      </p:sp>
      <p:sp>
        <p:nvSpPr>
          <p:cNvPr id="28" name="Text 25"/>
          <p:cNvSpPr/>
          <p:nvPr/>
        </p:nvSpPr>
        <p:spPr>
          <a:xfrm>
            <a:off x="6315075" y="3104852"/>
            <a:ext cx="314325" cy="276225"/>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6</a:t>
            </a:r>
            <a:endParaRPr lang="en-US" sz="1050" dirty="0"/>
          </a:p>
        </p:txBody>
      </p:sp>
      <p:sp>
        <p:nvSpPr>
          <p:cNvPr id="29" name="Text 26"/>
          <p:cNvSpPr/>
          <p:nvPr/>
        </p:nvSpPr>
        <p:spPr>
          <a:xfrm>
            <a:off x="6705600" y="3104852"/>
            <a:ext cx="3102813"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003B5C"/>
                </a:solidFill>
                <a:latin typeface="Arial" pitchFamily="34" charset="0"/>
                <a:ea typeface="Arial" pitchFamily="34" charset="-122"/>
                <a:cs typeface="Arial" pitchFamily="34" charset="-120"/>
              </a:rPr>
              <a:t>Cost-sharing </a:t>
            </a:r>
            <a:r>
              <a:rPr lang="en-US" sz="1200" dirty="0">
                <a:solidFill>
                  <a:srgbClr val="1F2326"/>
                </a:solidFill>
                <a:latin typeface="Arial" pitchFamily="34" charset="0"/>
                <a:ea typeface="Arial" pitchFamily="34" charset="-122"/>
                <a:cs typeface="Arial" pitchFamily="34" charset="-120"/>
              </a:rPr>
              <a:t>amounts under § 7-82-709.</a:t>
            </a:r>
            <a:endParaRPr lang="en-US" sz="1200" dirty="0"/>
          </a:p>
        </p:txBody>
      </p:sp>
      <p:sp>
        <p:nvSpPr>
          <p:cNvPr id="30" name="Shape 27"/>
          <p:cNvSpPr/>
          <p:nvPr/>
        </p:nvSpPr>
        <p:spPr>
          <a:xfrm>
            <a:off x="504825" y="4358729"/>
            <a:ext cx="11182350" cy="470446"/>
          </a:xfrm>
          <a:prstGeom prst="rect">
            <a:avLst/>
          </a:prstGeom>
          <a:solidFill>
            <a:srgbClr val="003B5C"/>
          </a:solidFill>
          <a:ln/>
        </p:spPr>
        <p:txBody>
          <a:bodyPr/>
          <a:lstStyle/>
          <a:p>
            <a:endParaRPr lang="en-US"/>
          </a:p>
        </p:txBody>
      </p:sp>
      <p:sp>
        <p:nvSpPr>
          <p:cNvPr id="31" name="Text 28"/>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Read 3 and 4 together. One says you did not follow your policy; the other says the policy was not good enough.</a:t>
            </a:r>
            <a:endParaRPr lang="en-US" sz="1350" dirty="0"/>
          </a:p>
        </p:txBody>
      </p:sp>
      <p:sp>
        <p:nvSpPr>
          <p:cNvPr id="32" name="Text 29"/>
          <p:cNvSpPr/>
          <p:nvPr/>
        </p:nvSpPr>
        <p:spPr>
          <a:xfrm>
            <a:off x="504825" y="4914900"/>
            <a:ext cx="3562677"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T.C.A. § 7-82-702(b)(1)(A)–(F) · affirmative burden at (E)(ii)</a:t>
            </a:r>
            <a:endParaRPr lang="en-US" sz="975"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613755"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COMPLAINTS · HOW CASES ARE LOST</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Two ways utilities lose</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11182350" cy="641747"/>
          </a:xfrm>
          <a:prstGeom prst="roundRect">
            <a:avLst>
              <a:gd name="adj" fmla="val 2968"/>
            </a:avLst>
          </a:prstGeom>
          <a:solidFill>
            <a:srgbClr val="F4F5F6"/>
          </a:solidFill>
          <a:ln w="9525">
            <a:solidFill>
              <a:srgbClr val="D5D8DB"/>
            </a:solidFill>
            <a:prstDash val="solid"/>
          </a:ln>
        </p:spPr>
        <p:txBody>
          <a:bodyPr/>
          <a:lstStyle/>
          <a:p>
            <a:endParaRPr lang="en-US"/>
          </a:p>
        </p:txBody>
      </p:sp>
      <p:sp>
        <p:nvSpPr>
          <p:cNvPr id="7" name="Text 4"/>
          <p:cNvSpPr/>
          <p:nvPr/>
        </p:nvSpPr>
        <p:spPr>
          <a:xfrm>
            <a:off x="666750" y="1371600"/>
            <a:ext cx="11193971" cy="451247"/>
          </a:xfrm>
          <a:prstGeom prst="rect">
            <a:avLst/>
          </a:prstGeom>
          <a:noFill/>
          <a:ln/>
        </p:spPr>
        <p:txBody>
          <a:bodyPr wrap="square" lIns="25400" tIns="25400" rIns="25400" bIns="25400" rtlCol="0" anchor="t">
            <a:normAutofit/>
          </a:bodyPr>
          <a:lstStyle/>
          <a:p>
            <a:pPr marL="0" indent="0" algn="l">
              <a:lnSpc>
                <a:spcPct val="120556"/>
              </a:lnSpc>
              <a:buNone/>
            </a:pPr>
            <a:r>
              <a:rPr lang="en-US" sz="1163" b="1" dirty="0">
                <a:solidFill>
                  <a:srgbClr val="991F36"/>
                </a:solidFill>
                <a:latin typeface="Arial" pitchFamily="34" charset="0"/>
                <a:ea typeface="Arial" pitchFamily="34" charset="-122"/>
                <a:cs typeface="Arial" pitchFamily="34" charset="-120"/>
              </a:rPr>
              <a:t>Leak adjustments lead the docket. </a:t>
            </a:r>
            <a:r>
              <a:rPr lang="en-US" sz="1163" dirty="0">
                <a:solidFill>
                  <a:srgbClr val="1F2326"/>
                </a:solidFill>
                <a:highlight>
                  <a:srgbClr val="F4F5F6"/>
                </a:highlight>
                <a:latin typeface="Arial" pitchFamily="34" charset="0"/>
                <a:ea typeface="Arial" pitchFamily="34" charset="-122"/>
                <a:cs typeface="Arial" pitchFamily="34" charset="-120"/>
              </a:rPr>
              <a:t>The bill arrives after the water is gone, the amount feels arbitrary, sewer rides on water consumption, and two similar customers got different answers. Inconsistency generates the complaint, not the leak.</a:t>
            </a:r>
            <a:endParaRPr lang="en-US" sz="1163" dirty="0"/>
          </a:p>
        </p:txBody>
      </p:sp>
      <p:sp>
        <p:nvSpPr>
          <p:cNvPr id="8" name="Shape 5"/>
          <p:cNvSpPr/>
          <p:nvPr/>
        </p:nvSpPr>
        <p:spPr>
          <a:xfrm>
            <a:off x="504825" y="2051447"/>
            <a:ext cx="11182350" cy="1926282"/>
          </a:xfrm>
          <a:prstGeom prst="roundRect">
            <a:avLst>
              <a:gd name="adj" fmla="val 989"/>
            </a:avLst>
          </a:prstGeom>
          <a:ln w="9525">
            <a:solidFill>
              <a:srgbClr val="D5D8DB"/>
            </a:solidFill>
            <a:prstDash val="solid"/>
          </a:ln>
        </p:spPr>
        <p:txBody>
          <a:bodyPr/>
          <a:lstStyle/>
          <a:p>
            <a:endParaRPr lang="en-US"/>
          </a:p>
        </p:txBody>
      </p:sp>
      <p:sp>
        <p:nvSpPr>
          <p:cNvPr id="9" name="Shape 6"/>
          <p:cNvSpPr/>
          <p:nvPr/>
        </p:nvSpPr>
        <p:spPr>
          <a:xfrm>
            <a:off x="514350" y="2060972"/>
            <a:ext cx="5581650" cy="319534"/>
          </a:xfrm>
          <a:prstGeom prst="rect">
            <a:avLst/>
          </a:prstGeom>
          <a:solidFill>
            <a:srgbClr val="003B5C"/>
          </a:solidFill>
          <a:ln/>
        </p:spPr>
        <p:txBody>
          <a:bodyPr/>
          <a:lstStyle/>
          <a:p>
            <a:endParaRPr lang="en-US"/>
          </a:p>
        </p:txBody>
      </p:sp>
      <p:sp>
        <p:nvSpPr>
          <p:cNvPr id="10" name="Text 7"/>
          <p:cNvSpPr/>
          <p:nvPr/>
        </p:nvSpPr>
        <p:spPr>
          <a:xfrm>
            <a:off x="647700" y="2137172"/>
            <a:ext cx="5482400"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b="1" kern="0" spc="98" dirty="0">
                <a:solidFill>
                  <a:srgbClr val="FFFFFF"/>
                </a:solidFill>
                <a:latin typeface="Arial" pitchFamily="34" charset="0"/>
                <a:ea typeface="Arial" pitchFamily="34" charset="-122"/>
                <a:cs typeface="Arial" pitchFamily="34" charset="-120"/>
              </a:rPr>
              <a:t>INADEQUATE POLICY</a:t>
            </a:r>
            <a:endParaRPr lang="en-US" sz="975" dirty="0"/>
          </a:p>
        </p:txBody>
      </p:sp>
      <p:sp>
        <p:nvSpPr>
          <p:cNvPr id="11" name="Shape 8"/>
          <p:cNvSpPr/>
          <p:nvPr/>
        </p:nvSpPr>
        <p:spPr>
          <a:xfrm>
            <a:off x="6096000" y="2060972"/>
            <a:ext cx="5581650" cy="319534"/>
          </a:xfrm>
          <a:prstGeom prst="rect">
            <a:avLst/>
          </a:prstGeom>
          <a:solidFill>
            <a:srgbClr val="991F36"/>
          </a:solidFill>
          <a:ln/>
        </p:spPr>
        <p:txBody>
          <a:bodyPr/>
          <a:lstStyle/>
          <a:p>
            <a:endParaRPr lang="en-US"/>
          </a:p>
        </p:txBody>
      </p:sp>
      <p:sp>
        <p:nvSpPr>
          <p:cNvPr id="12" name="Shape 9"/>
          <p:cNvSpPr/>
          <p:nvPr/>
        </p:nvSpPr>
        <p:spPr>
          <a:xfrm>
            <a:off x="6096000" y="2060972"/>
            <a:ext cx="9525" cy="319534"/>
          </a:xfrm>
          <a:prstGeom prst="rect">
            <a:avLst/>
          </a:prstGeom>
          <a:solidFill>
            <a:srgbClr val="D5D8DB"/>
          </a:solidFill>
          <a:ln/>
        </p:spPr>
        <p:txBody>
          <a:bodyPr/>
          <a:lstStyle/>
          <a:p>
            <a:endParaRPr lang="en-US"/>
          </a:p>
        </p:txBody>
      </p:sp>
      <p:sp>
        <p:nvSpPr>
          <p:cNvPr id="13" name="Text 10"/>
          <p:cNvSpPr/>
          <p:nvPr/>
        </p:nvSpPr>
        <p:spPr>
          <a:xfrm>
            <a:off x="6238875" y="2137172"/>
            <a:ext cx="5472875"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b="1" kern="0" spc="98" dirty="0">
                <a:solidFill>
                  <a:srgbClr val="FFFFFF"/>
                </a:solidFill>
                <a:latin typeface="Arial" pitchFamily="34" charset="0"/>
                <a:ea typeface="Arial" pitchFamily="34" charset="-122"/>
                <a:cs typeface="Arial" pitchFamily="34" charset="-120"/>
              </a:rPr>
              <a:t>GOOD POLICY, NOT FOLLOWED</a:t>
            </a:r>
            <a:endParaRPr lang="en-US" sz="975" dirty="0"/>
          </a:p>
        </p:txBody>
      </p:sp>
      <p:sp>
        <p:nvSpPr>
          <p:cNvPr id="14" name="Shape 11"/>
          <p:cNvSpPr/>
          <p:nvPr/>
        </p:nvSpPr>
        <p:spPr>
          <a:xfrm>
            <a:off x="514350" y="2380506"/>
            <a:ext cx="5581650" cy="399306"/>
          </a:xfrm>
          <a:prstGeom prst="rect">
            <a:avLst/>
          </a:prstGeom>
          <a:solidFill>
            <a:srgbClr val="F4F5F6"/>
          </a:solidFill>
          <a:ln/>
        </p:spPr>
        <p:txBody>
          <a:bodyPr/>
          <a:lstStyle/>
          <a:p>
            <a:endParaRPr lang="en-US"/>
          </a:p>
        </p:txBody>
      </p:sp>
      <p:sp>
        <p:nvSpPr>
          <p:cNvPr id="15" name="Shape 12"/>
          <p:cNvSpPr/>
          <p:nvPr/>
        </p:nvSpPr>
        <p:spPr>
          <a:xfrm>
            <a:off x="514350" y="2770287"/>
            <a:ext cx="5581650" cy="9525"/>
          </a:xfrm>
          <a:prstGeom prst="rect">
            <a:avLst/>
          </a:prstGeom>
          <a:solidFill>
            <a:srgbClr val="D5D8DB"/>
          </a:solidFill>
          <a:ln/>
        </p:spPr>
        <p:txBody>
          <a:bodyPr/>
          <a:lstStyle/>
          <a:p>
            <a:endParaRPr lang="en-US"/>
          </a:p>
        </p:txBody>
      </p:sp>
      <p:sp>
        <p:nvSpPr>
          <p:cNvPr id="16" name="Text 13"/>
          <p:cNvSpPr/>
          <p:nvPr/>
        </p:nvSpPr>
        <p:spPr>
          <a:xfrm>
            <a:off x="647700" y="2475756"/>
            <a:ext cx="5482400" cy="237381"/>
          </a:xfrm>
          <a:prstGeom prst="rect">
            <a:avLst/>
          </a:prstGeom>
          <a:noFill/>
          <a:ln/>
        </p:spPr>
        <p:txBody>
          <a:bodyPr wrap="square" lIns="25400" tIns="25400" rIns="25400" bIns="25400" rtlCol="0" anchor="t">
            <a:normAutofit/>
          </a:bodyPr>
          <a:lstStyle/>
          <a:p>
            <a:pPr marL="0" indent="0" algn="l">
              <a:lnSpc>
                <a:spcPct val="116250"/>
              </a:lnSpc>
              <a:buNone/>
            </a:pPr>
            <a:r>
              <a:rPr lang="en-US" sz="1163" dirty="0">
                <a:solidFill>
                  <a:srgbClr val="1F2326"/>
                </a:solidFill>
                <a:latin typeface="Arial" pitchFamily="34" charset="0"/>
                <a:ea typeface="Arial" pitchFamily="34" charset="-122"/>
                <a:cs typeface="Arial" pitchFamily="34" charset="-120"/>
              </a:rPr>
              <a:t>No written leak adjustment provision at all</a:t>
            </a:r>
            <a:endParaRPr lang="en-US" sz="1163" dirty="0"/>
          </a:p>
        </p:txBody>
      </p:sp>
      <p:sp>
        <p:nvSpPr>
          <p:cNvPr id="17" name="Shape 14"/>
          <p:cNvSpPr/>
          <p:nvPr/>
        </p:nvSpPr>
        <p:spPr>
          <a:xfrm>
            <a:off x="6096000" y="2380506"/>
            <a:ext cx="5581650" cy="399306"/>
          </a:xfrm>
          <a:prstGeom prst="rect">
            <a:avLst/>
          </a:prstGeom>
          <a:solidFill>
            <a:srgbClr val="FFFFFF"/>
          </a:solidFill>
          <a:ln/>
        </p:spPr>
        <p:txBody>
          <a:bodyPr/>
          <a:lstStyle/>
          <a:p>
            <a:endParaRPr lang="en-US"/>
          </a:p>
        </p:txBody>
      </p:sp>
      <p:sp>
        <p:nvSpPr>
          <p:cNvPr id="18" name="Shape 15"/>
          <p:cNvSpPr/>
          <p:nvPr/>
        </p:nvSpPr>
        <p:spPr>
          <a:xfrm>
            <a:off x="6096000" y="2770287"/>
            <a:ext cx="5581650" cy="9525"/>
          </a:xfrm>
          <a:prstGeom prst="rect">
            <a:avLst/>
          </a:prstGeom>
          <a:solidFill>
            <a:srgbClr val="D5D8DB"/>
          </a:solidFill>
          <a:ln/>
        </p:spPr>
        <p:txBody>
          <a:bodyPr/>
          <a:lstStyle/>
          <a:p>
            <a:endParaRPr lang="en-US"/>
          </a:p>
        </p:txBody>
      </p:sp>
      <p:sp>
        <p:nvSpPr>
          <p:cNvPr id="19" name="Shape 16"/>
          <p:cNvSpPr/>
          <p:nvPr/>
        </p:nvSpPr>
        <p:spPr>
          <a:xfrm>
            <a:off x="6096000" y="2380506"/>
            <a:ext cx="9525" cy="399306"/>
          </a:xfrm>
          <a:prstGeom prst="rect">
            <a:avLst/>
          </a:prstGeom>
          <a:solidFill>
            <a:srgbClr val="D5D8DB"/>
          </a:solidFill>
          <a:ln/>
        </p:spPr>
        <p:txBody>
          <a:bodyPr/>
          <a:lstStyle/>
          <a:p>
            <a:endParaRPr lang="en-US"/>
          </a:p>
        </p:txBody>
      </p:sp>
      <p:sp>
        <p:nvSpPr>
          <p:cNvPr id="20" name="Text 17"/>
          <p:cNvSpPr/>
          <p:nvPr/>
        </p:nvSpPr>
        <p:spPr>
          <a:xfrm>
            <a:off x="6238875" y="2475756"/>
            <a:ext cx="5472875" cy="237381"/>
          </a:xfrm>
          <a:prstGeom prst="rect">
            <a:avLst/>
          </a:prstGeom>
          <a:noFill/>
          <a:ln/>
        </p:spPr>
        <p:txBody>
          <a:bodyPr wrap="square" lIns="25400" tIns="25400" rIns="25400" bIns="25400" rtlCol="0" anchor="t">
            <a:normAutofit/>
          </a:bodyPr>
          <a:lstStyle/>
          <a:p>
            <a:pPr marL="0" indent="0" algn="l">
              <a:lnSpc>
                <a:spcPct val="116250"/>
              </a:lnSpc>
              <a:buNone/>
            </a:pPr>
            <a:r>
              <a:rPr lang="en-US" sz="1163" dirty="0">
                <a:solidFill>
                  <a:srgbClr val="1F2326"/>
                </a:solidFill>
                <a:latin typeface="Arial" pitchFamily="34" charset="0"/>
                <a:ea typeface="Arial" pitchFamily="34" charset="-122"/>
                <a:cs typeface="Arial" pitchFamily="34" charset="-120"/>
              </a:rPr>
              <a:t>Written policy, but adjustments made by phone call</a:t>
            </a:r>
            <a:endParaRPr lang="en-US" sz="1163" dirty="0"/>
          </a:p>
        </p:txBody>
      </p:sp>
      <p:sp>
        <p:nvSpPr>
          <p:cNvPr id="21" name="Shape 18"/>
          <p:cNvSpPr/>
          <p:nvPr/>
        </p:nvSpPr>
        <p:spPr>
          <a:xfrm>
            <a:off x="514350" y="2779812"/>
            <a:ext cx="5581650" cy="399306"/>
          </a:xfrm>
          <a:prstGeom prst="rect">
            <a:avLst/>
          </a:prstGeom>
          <a:solidFill>
            <a:srgbClr val="F4F5F6"/>
          </a:solidFill>
          <a:ln/>
        </p:spPr>
        <p:txBody>
          <a:bodyPr/>
          <a:lstStyle/>
          <a:p>
            <a:endParaRPr lang="en-US"/>
          </a:p>
        </p:txBody>
      </p:sp>
      <p:sp>
        <p:nvSpPr>
          <p:cNvPr id="22" name="Shape 19"/>
          <p:cNvSpPr/>
          <p:nvPr/>
        </p:nvSpPr>
        <p:spPr>
          <a:xfrm>
            <a:off x="514350" y="3169593"/>
            <a:ext cx="5581650" cy="9525"/>
          </a:xfrm>
          <a:prstGeom prst="rect">
            <a:avLst/>
          </a:prstGeom>
          <a:solidFill>
            <a:srgbClr val="D5D8DB"/>
          </a:solidFill>
          <a:ln/>
        </p:spPr>
        <p:txBody>
          <a:bodyPr/>
          <a:lstStyle/>
          <a:p>
            <a:endParaRPr lang="en-US"/>
          </a:p>
        </p:txBody>
      </p:sp>
      <p:sp>
        <p:nvSpPr>
          <p:cNvPr id="23" name="Text 20"/>
          <p:cNvSpPr/>
          <p:nvPr/>
        </p:nvSpPr>
        <p:spPr>
          <a:xfrm>
            <a:off x="647700" y="2875062"/>
            <a:ext cx="5482400" cy="237381"/>
          </a:xfrm>
          <a:prstGeom prst="rect">
            <a:avLst/>
          </a:prstGeom>
          <a:noFill/>
          <a:ln/>
        </p:spPr>
        <p:txBody>
          <a:bodyPr wrap="square" lIns="25400" tIns="25400" rIns="25400" bIns="25400" rtlCol="0" anchor="t">
            <a:normAutofit/>
          </a:bodyPr>
          <a:lstStyle/>
          <a:p>
            <a:pPr marL="0" indent="0" algn="l">
              <a:lnSpc>
                <a:spcPct val="116250"/>
              </a:lnSpc>
              <a:buNone/>
            </a:pPr>
            <a:r>
              <a:rPr lang="en-US" sz="1163" dirty="0">
                <a:solidFill>
                  <a:srgbClr val="1F2326"/>
                </a:solidFill>
                <a:latin typeface="Arial" pitchFamily="34" charset="0"/>
                <a:ea typeface="Arial" pitchFamily="34" charset="-122"/>
                <a:cs typeface="Arial" pitchFamily="34" charset="-120"/>
              </a:rPr>
              <a:t>“The manager may adjust at his discretion”</a:t>
            </a:r>
            <a:endParaRPr lang="en-US" sz="1163" dirty="0"/>
          </a:p>
        </p:txBody>
      </p:sp>
      <p:sp>
        <p:nvSpPr>
          <p:cNvPr id="24" name="Shape 21"/>
          <p:cNvSpPr/>
          <p:nvPr/>
        </p:nvSpPr>
        <p:spPr>
          <a:xfrm>
            <a:off x="6096000" y="2779812"/>
            <a:ext cx="5581650" cy="399306"/>
          </a:xfrm>
          <a:prstGeom prst="rect">
            <a:avLst/>
          </a:prstGeom>
          <a:solidFill>
            <a:srgbClr val="FFFFFF"/>
          </a:solidFill>
          <a:ln/>
        </p:spPr>
        <p:txBody>
          <a:bodyPr/>
          <a:lstStyle/>
          <a:p>
            <a:endParaRPr lang="en-US"/>
          </a:p>
        </p:txBody>
      </p:sp>
      <p:sp>
        <p:nvSpPr>
          <p:cNvPr id="25" name="Shape 22"/>
          <p:cNvSpPr/>
          <p:nvPr/>
        </p:nvSpPr>
        <p:spPr>
          <a:xfrm>
            <a:off x="6096000" y="3169593"/>
            <a:ext cx="5581650" cy="9525"/>
          </a:xfrm>
          <a:prstGeom prst="rect">
            <a:avLst/>
          </a:prstGeom>
          <a:solidFill>
            <a:srgbClr val="D5D8DB"/>
          </a:solidFill>
          <a:ln/>
        </p:spPr>
        <p:txBody>
          <a:bodyPr/>
          <a:lstStyle/>
          <a:p>
            <a:endParaRPr lang="en-US"/>
          </a:p>
        </p:txBody>
      </p:sp>
      <p:sp>
        <p:nvSpPr>
          <p:cNvPr id="26" name="Shape 23"/>
          <p:cNvSpPr/>
          <p:nvPr/>
        </p:nvSpPr>
        <p:spPr>
          <a:xfrm>
            <a:off x="6096000" y="2779812"/>
            <a:ext cx="9525" cy="399306"/>
          </a:xfrm>
          <a:prstGeom prst="rect">
            <a:avLst/>
          </a:prstGeom>
          <a:solidFill>
            <a:srgbClr val="D5D8DB"/>
          </a:solidFill>
          <a:ln/>
        </p:spPr>
        <p:txBody>
          <a:bodyPr/>
          <a:lstStyle/>
          <a:p>
            <a:endParaRPr lang="en-US"/>
          </a:p>
        </p:txBody>
      </p:sp>
      <p:sp>
        <p:nvSpPr>
          <p:cNvPr id="27" name="Text 24"/>
          <p:cNvSpPr/>
          <p:nvPr/>
        </p:nvSpPr>
        <p:spPr>
          <a:xfrm>
            <a:off x="6238875" y="2875062"/>
            <a:ext cx="5472875" cy="237381"/>
          </a:xfrm>
          <a:prstGeom prst="rect">
            <a:avLst/>
          </a:prstGeom>
          <a:noFill/>
          <a:ln/>
        </p:spPr>
        <p:txBody>
          <a:bodyPr wrap="square" lIns="25400" tIns="25400" rIns="25400" bIns="25400" rtlCol="0" anchor="t">
            <a:normAutofit/>
          </a:bodyPr>
          <a:lstStyle/>
          <a:p>
            <a:pPr marL="0" indent="0" algn="l">
              <a:lnSpc>
                <a:spcPct val="116250"/>
              </a:lnSpc>
              <a:buNone/>
            </a:pPr>
            <a:r>
              <a:rPr lang="en-US" sz="1163" dirty="0">
                <a:solidFill>
                  <a:srgbClr val="1F2326"/>
                </a:solidFill>
                <a:latin typeface="Arial" pitchFamily="34" charset="0"/>
                <a:ea typeface="Arial" pitchFamily="34" charset="-122"/>
                <a:cs typeface="Arial" pitchFamily="34" charset="-120"/>
              </a:rPr>
              <a:t>Policy caps adjustments at one per 24 months, three granted this year</a:t>
            </a:r>
            <a:endParaRPr lang="en-US" sz="1163" dirty="0"/>
          </a:p>
        </p:txBody>
      </p:sp>
      <p:sp>
        <p:nvSpPr>
          <p:cNvPr id="28" name="Shape 25"/>
          <p:cNvSpPr/>
          <p:nvPr/>
        </p:nvSpPr>
        <p:spPr>
          <a:xfrm>
            <a:off x="514350" y="3179118"/>
            <a:ext cx="5581650" cy="399306"/>
          </a:xfrm>
          <a:prstGeom prst="rect">
            <a:avLst/>
          </a:prstGeom>
          <a:solidFill>
            <a:srgbClr val="F4F5F6"/>
          </a:solidFill>
          <a:ln/>
        </p:spPr>
        <p:txBody>
          <a:bodyPr/>
          <a:lstStyle/>
          <a:p>
            <a:endParaRPr lang="en-US"/>
          </a:p>
        </p:txBody>
      </p:sp>
      <p:sp>
        <p:nvSpPr>
          <p:cNvPr id="29" name="Shape 26"/>
          <p:cNvSpPr/>
          <p:nvPr/>
        </p:nvSpPr>
        <p:spPr>
          <a:xfrm>
            <a:off x="514350" y="3568898"/>
            <a:ext cx="5581650" cy="9525"/>
          </a:xfrm>
          <a:prstGeom prst="rect">
            <a:avLst/>
          </a:prstGeom>
          <a:solidFill>
            <a:srgbClr val="D5D8DB"/>
          </a:solidFill>
          <a:ln/>
        </p:spPr>
        <p:txBody>
          <a:bodyPr/>
          <a:lstStyle/>
          <a:p>
            <a:endParaRPr lang="en-US"/>
          </a:p>
        </p:txBody>
      </p:sp>
      <p:sp>
        <p:nvSpPr>
          <p:cNvPr id="30" name="Text 27"/>
          <p:cNvSpPr/>
          <p:nvPr/>
        </p:nvSpPr>
        <p:spPr>
          <a:xfrm>
            <a:off x="647700" y="3274368"/>
            <a:ext cx="5482400" cy="237381"/>
          </a:xfrm>
          <a:prstGeom prst="rect">
            <a:avLst/>
          </a:prstGeom>
          <a:noFill/>
          <a:ln/>
        </p:spPr>
        <p:txBody>
          <a:bodyPr wrap="square" lIns="25400" tIns="25400" rIns="25400" bIns="25400" rtlCol="0" anchor="t">
            <a:normAutofit/>
          </a:bodyPr>
          <a:lstStyle/>
          <a:p>
            <a:pPr marL="0" indent="0" algn="l">
              <a:lnSpc>
                <a:spcPct val="116250"/>
              </a:lnSpc>
              <a:buNone/>
            </a:pPr>
            <a:r>
              <a:rPr lang="en-US" sz="1163" dirty="0">
                <a:solidFill>
                  <a:srgbClr val="1F2326"/>
                </a:solidFill>
                <a:latin typeface="Arial" pitchFamily="34" charset="0"/>
                <a:ea typeface="Arial" pitchFamily="34" charset="-122"/>
                <a:cs typeface="Arial" pitchFamily="34" charset="-120"/>
              </a:rPr>
              <a:t>Silent on sewer when the leak never entered the sewer</a:t>
            </a:r>
            <a:endParaRPr lang="en-US" sz="1163" dirty="0"/>
          </a:p>
        </p:txBody>
      </p:sp>
      <p:sp>
        <p:nvSpPr>
          <p:cNvPr id="31" name="Shape 28"/>
          <p:cNvSpPr/>
          <p:nvPr/>
        </p:nvSpPr>
        <p:spPr>
          <a:xfrm>
            <a:off x="6096000" y="3179118"/>
            <a:ext cx="5581650" cy="399306"/>
          </a:xfrm>
          <a:prstGeom prst="rect">
            <a:avLst/>
          </a:prstGeom>
          <a:solidFill>
            <a:srgbClr val="FFFFFF"/>
          </a:solidFill>
          <a:ln/>
        </p:spPr>
        <p:txBody>
          <a:bodyPr/>
          <a:lstStyle/>
          <a:p>
            <a:endParaRPr lang="en-US"/>
          </a:p>
        </p:txBody>
      </p:sp>
      <p:sp>
        <p:nvSpPr>
          <p:cNvPr id="32" name="Shape 29"/>
          <p:cNvSpPr/>
          <p:nvPr/>
        </p:nvSpPr>
        <p:spPr>
          <a:xfrm>
            <a:off x="6096000" y="3568898"/>
            <a:ext cx="5581650" cy="9525"/>
          </a:xfrm>
          <a:prstGeom prst="rect">
            <a:avLst/>
          </a:prstGeom>
          <a:solidFill>
            <a:srgbClr val="D5D8DB"/>
          </a:solidFill>
          <a:ln/>
        </p:spPr>
        <p:txBody>
          <a:bodyPr/>
          <a:lstStyle/>
          <a:p>
            <a:endParaRPr lang="en-US"/>
          </a:p>
        </p:txBody>
      </p:sp>
      <p:sp>
        <p:nvSpPr>
          <p:cNvPr id="33" name="Shape 30"/>
          <p:cNvSpPr/>
          <p:nvPr/>
        </p:nvSpPr>
        <p:spPr>
          <a:xfrm>
            <a:off x="6096000" y="3179118"/>
            <a:ext cx="9525" cy="399306"/>
          </a:xfrm>
          <a:prstGeom prst="rect">
            <a:avLst/>
          </a:prstGeom>
          <a:solidFill>
            <a:srgbClr val="D5D8DB"/>
          </a:solidFill>
          <a:ln/>
        </p:spPr>
        <p:txBody>
          <a:bodyPr/>
          <a:lstStyle/>
          <a:p>
            <a:endParaRPr lang="en-US"/>
          </a:p>
        </p:txBody>
      </p:sp>
      <p:sp>
        <p:nvSpPr>
          <p:cNvPr id="34" name="Text 31"/>
          <p:cNvSpPr/>
          <p:nvPr/>
        </p:nvSpPr>
        <p:spPr>
          <a:xfrm>
            <a:off x="6238875" y="3274368"/>
            <a:ext cx="5472875" cy="237381"/>
          </a:xfrm>
          <a:prstGeom prst="rect">
            <a:avLst/>
          </a:prstGeom>
          <a:noFill/>
          <a:ln/>
        </p:spPr>
        <p:txBody>
          <a:bodyPr wrap="square" lIns="25400" tIns="25400" rIns="25400" bIns="25400" rtlCol="0" anchor="t">
            <a:normAutofit/>
          </a:bodyPr>
          <a:lstStyle/>
          <a:p>
            <a:pPr marL="0" indent="0" algn="l">
              <a:lnSpc>
                <a:spcPct val="116250"/>
              </a:lnSpc>
              <a:buNone/>
            </a:pPr>
            <a:r>
              <a:rPr lang="en-US" sz="1163" dirty="0">
                <a:solidFill>
                  <a:srgbClr val="1F2326"/>
                </a:solidFill>
                <a:latin typeface="Arial" pitchFamily="34" charset="0"/>
                <a:ea typeface="Arial" pitchFamily="34" charset="-122"/>
                <a:cs typeface="Arial" pitchFamily="34" charset="-120"/>
              </a:rPr>
              <a:t>Policy requires proof of repair; there is none in the file</a:t>
            </a:r>
            <a:endParaRPr lang="en-US" sz="1163" dirty="0"/>
          </a:p>
        </p:txBody>
      </p:sp>
      <p:sp>
        <p:nvSpPr>
          <p:cNvPr id="35" name="Shape 32"/>
          <p:cNvSpPr/>
          <p:nvPr/>
        </p:nvSpPr>
        <p:spPr>
          <a:xfrm>
            <a:off x="514350" y="3578423"/>
            <a:ext cx="5581650" cy="389781"/>
          </a:xfrm>
          <a:prstGeom prst="rect">
            <a:avLst/>
          </a:prstGeom>
          <a:solidFill>
            <a:srgbClr val="F4F5F6"/>
          </a:solidFill>
          <a:ln/>
        </p:spPr>
        <p:txBody>
          <a:bodyPr/>
          <a:lstStyle/>
          <a:p>
            <a:endParaRPr lang="en-US"/>
          </a:p>
        </p:txBody>
      </p:sp>
      <p:sp>
        <p:nvSpPr>
          <p:cNvPr id="36" name="Text 33"/>
          <p:cNvSpPr/>
          <p:nvPr/>
        </p:nvSpPr>
        <p:spPr>
          <a:xfrm>
            <a:off x="647700" y="3673673"/>
            <a:ext cx="5482400" cy="237381"/>
          </a:xfrm>
          <a:prstGeom prst="rect">
            <a:avLst/>
          </a:prstGeom>
          <a:noFill/>
          <a:ln/>
        </p:spPr>
        <p:txBody>
          <a:bodyPr wrap="square" lIns="25400" tIns="25400" rIns="25400" bIns="25400" rtlCol="0" anchor="t">
            <a:normAutofit/>
          </a:bodyPr>
          <a:lstStyle/>
          <a:p>
            <a:pPr marL="0" indent="0" algn="l">
              <a:lnSpc>
                <a:spcPct val="116250"/>
              </a:lnSpc>
              <a:buNone/>
            </a:pPr>
            <a:r>
              <a:rPr lang="en-US" sz="1163" dirty="0">
                <a:solidFill>
                  <a:srgbClr val="1F2326"/>
                </a:solidFill>
                <a:latin typeface="Arial" pitchFamily="34" charset="0"/>
                <a:ea typeface="Arial" pitchFamily="34" charset="-122"/>
                <a:cs typeface="Arial" pitchFamily="34" charset="-120"/>
              </a:rPr>
              <a:t>No appeal path to the governing body</a:t>
            </a:r>
            <a:endParaRPr lang="en-US" sz="1163" dirty="0"/>
          </a:p>
        </p:txBody>
      </p:sp>
      <p:sp>
        <p:nvSpPr>
          <p:cNvPr id="37" name="Shape 34"/>
          <p:cNvSpPr/>
          <p:nvPr/>
        </p:nvSpPr>
        <p:spPr>
          <a:xfrm>
            <a:off x="6096000" y="3578423"/>
            <a:ext cx="5581650" cy="389781"/>
          </a:xfrm>
          <a:prstGeom prst="rect">
            <a:avLst/>
          </a:prstGeom>
          <a:solidFill>
            <a:srgbClr val="FFFFFF"/>
          </a:solidFill>
          <a:ln/>
        </p:spPr>
        <p:txBody>
          <a:bodyPr/>
          <a:lstStyle/>
          <a:p>
            <a:endParaRPr lang="en-US"/>
          </a:p>
        </p:txBody>
      </p:sp>
      <p:sp>
        <p:nvSpPr>
          <p:cNvPr id="38" name="Shape 35"/>
          <p:cNvSpPr/>
          <p:nvPr/>
        </p:nvSpPr>
        <p:spPr>
          <a:xfrm>
            <a:off x="6096000" y="3578423"/>
            <a:ext cx="9525" cy="389781"/>
          </a:xfrm>
          <a:prstGeom prst="rect">
            <a:avLst/>
          </a:prstGeom>
          <a:solidFill>
            <a:srgbClr val="D5D8DB"/>
          </a:solidFill>
          <a:ln/>
        </p:spPr>
        <p:txBody>
          <a:bodyPr/>
          <a:lstStyle/>
          <a:p>
            <a:endParaRPr lang="en-US"/>
          </a:p>
        </p:txBody>
      </p:sp>
      <p:sp>
        <p:nvSpPr>
          <p:cNvPr id="39" name="Text 36"/>
          <p:cNvSpPr/>
          <p:nvPr/>
        </p:nvSpPr>
        <p:spPr>
          <a:xfrm>
            <a:off x="6238875" y="3673673"/>
            <a:ext cx="5472875" cy="237381"/>
          </a:xfrm>
          <a:prstGeom prst="rect">
            <a:avLst/>
          </a:prstGeom>
          <a:noFill/>
          <a:ln/>
        </p:spPr>
        <p:txBody>
          <a:bodyPr wrap="square" lIns="25400" tIns="25400" rIns="25400" bIns="25400" rtlCol="0" anchor="t">
            <a:normAutofit/>
          </a:bodyPr>
          <a:lstStyle/>
          <a:p>
            <a:pPr marL="0" indent="0" algn="l">
              <a:lnSpc>
                <a:spcPct val="116250"/>
              </a:lnSpc>
              <a:buNone/>
            </a:pPr>
            <a:r>
              <a:rPr lang="en-US" sz="1163" dirty="0">
                <a:solidFill>
                  <a:srgbClr val="1F2326"/>
                </a:solidFill>
                <a:latin typeface="Arial" pitchFamily="34" charset="0"/>
                <a:ea typeface="Arial" pitchFamily="34" charset="-122"/>
                <a:cs typeface="Arial" pitchFamily="34" charset="-120"/>
              </a:rPr>
              <a:t>Appeal path exists; the customer was never told</a:t>
            </a:r>
            <a:endParaRPr lang="en-US" sz="1163" dirty="0"/>
          </a:p>
        </p:txBody>
      </p:sp>
      <p:sp>
        <p:nvSpPr>
          <p:cNvPr id="40" name="Shape 37"/>
          <p:cNvSpPr/>
          <p:nvPr/>
        </p:nvSpPr>
        <p:spPr>
          <a:xfrm>
            <a:off x="504825" y="4358729"/>
            <a:ext cx="11182350" cy="470446"/>
          </a:xfrm>
          <a:prstGeom prst="rect">
            <a:avLst/>
          </a:prstGeom>
          <a:solidFill>
            <a:srgbClr val="003B5C"/>
          </a:solidFill>
          <a:ln/>
        </p:spPr>
        <p:txBody>
          <a:bodyPr/>
          <a:lstStyle/>
          <a:p>
            <a:endParaRPr lang="en-US"/>
          </a:p>
        </p:txBody>
      </p:sp>
      <p:sp>
        <p:nvSpPr>
          <p:cNvPr id="41" name="Text 38"/>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The right column is worse. The record shows you knew the answer and did not apply it.</a:t>
            </a:r>
            <a:endParaRPr lang="en-US" sz="13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189798"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COMPLAINTS · THE FIX</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A leak adjustment policy that holds up</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3625751" cy="913061"/>
          </a:xfrm>
          <a:prstGeom prst="roundRect">
            <a:avLst>
              <a:gd name="adj" fmla="val 2086"/>
            </a:avLst>
          </a:prstGeom>
          <a:solidFill>
            <a:srgbClr val="FFFFFF"/>
          </a:solidFill>
          <a:ln/>
        </p:spPr>
        <p:txBody>
          <a:bodyPr/>
          <a:lstStyle/>
          <a:p>
            <a:endParaRPr lang="en-US"/>
          </a:p>
        </p:txBody>
      </p:sp>
      <p:sp>
        <p:nvSpPr>
          <p:cNvPr id="7" name="Shape 4"/>
          <p:cNvSpPr/>
          <p:nvPr/>
        </p:nvSpPr>
        <p:spPr>
          <a:xfrm>
            <a:off x="504825" y="2160836"/>
            <a:ext cx="3625751" cy="9525"/>
          </a:xfrm>
          <a:prstGeom prst="rect">
            <a:avLst/>
          </a:prstGeom>
          <a:solidFill>
            <a:srgbClr val="D5D8DB"/>
          </a:solidFill>
          <a:ln/>
        </p:spPr>
        <p:txBody>
          <a:bodyPr/>
          <a:lstStyle/>
          <a:p>
            <a:endParaRPr lang="en-US"/>
          </a:p>
        </p:txBody>
      </p:sp>
      <p:sp>
        <p:nvSpPr>
          <p:cNvPr id="8" name="Shape 5"/>
          <p:cNvSpPr/>
          <p:nvPr/>
        </p:nvSpPr>
        <p:spPr>
          <a:xfrm>
            <a:off x="504825" y="1257300"/>
            <a:ext cx="3625751" cy="57150"/>
          </a:xfrm>
          <a:prstGeom prst="rect">
            <a:avLst/>
          </a:prstGeom>
          <a:solidFill>
            <a:srgbClr val="003B5C"/>
          </a:solidFill>
          <a:ln/>
        </p:spPr>
        <p:txBody>
          <a:bodyPr/>
          <a:lstStyle/>
          <a:p>
            <a:endParaRPr lang="en-US"/>
          </a:p>
        </p:txBody>
      </p:sp>
      <p:sp>
        <p:nvSpPr>
          <p:cNvPr id="9" name="Shape 6"/>
          <p:cNvSpPr/>
          <p:nvPr/>
        </p:nvSpPr>
        <p:spPr>
          <a:xfrm>
            <a:off x="504825" y="1257300"/>
            <a:ext cx="9525" cy="913061"/>
          </a:xfrm>
          <a:prstGeom prst="rect">
            <a:avLst/>
          </a:prstGeom>
          <a:solidFill>
            <a:srgbClr val="D5D8DB"/>
          </a:solidFill>
          <a:ln/>
        </p:spPr>
        <p:txBody>
          <a:bodyPr/>
          <a:lstStyle/>
          <a:p>
            <a:endParaRPr lang="en-US"/>
          </a:p>
        </p:txBody>
      </p:sp>
      <p:sp>
        <p:nvSpPr>
          <p:cNvPr id="10" name="Shape 7"/>
          <p:cNvSpPr/>
          <p:nvPr/>
        </p:nvSpPr>
        <p:spPr>
          <a:xfrm>
            <a:off x="4121051" y="1257300"/>
            <a:ext cx="9525" cy="913061"/>
          </a:xfrm>
          <a:prstGeom prst="rect">
            <a:avLst/>
          </a:prstGeom>
          <a:solidFill>
            <a:srgbClr val="D5D8DB"/>
          </a:solidFill>
          <a:ln/>
        </p:spPr>
        <p:txBody>
          <a:bodyPr/>
          <a:lstStyle/>
          <a:p>
            <a:endParaRPr lang="en-US"/>
          </a:p>
        </p:txBody>
      </p:sp>
      <p:sp>
        <p:nvSpPr>
          <p:cNvPr id="11" name="Shape 8"/>
          <p:cNvSpPr/>
          <p:nvPr/>
        </p:nvSpPr>
        <p:spPr>
          <a:xfrm>
            <a:off x="638175" y="1400175"/>
            <a:ext cx="209550" cy="209550"/>
          </a:xfrm>
          <a:prstGeom prst="ellipse">
            <a:avLst/>
          </a:prstGeom>
          <a:solidFill>
            <a:srgbClr val="003B5C"/>
          </a:solidFill>
          <a:ln/>
        </p:spPr>
        <p:txBody>
          <a:bodyPr/>
          <a:lstStyle/>
          <a:p>
            <a:endParaRPr lang="en-US"/>
          </a:p>
        </p:txBody>
      </p:sp>
      <p:sp>
        <p:nvSpPr>
          <p:cNvPr id="12" name="Text 9"/>
          <p:cNvSpPr/>
          <p:nvPr/>
        </p:nvSpPr>
        <p:spPr>
          <a:xfrm>
            <a:off x="600075" y="1400175"/>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1</a:t>
            </a:r>
            <a:endParaRPr lang="en-US" sz="975" dirty="0"/>
          </a:p>
        </p:txBody>
      </p:sp>
      <p:sp>
        <p:nvSpPr>
          <p:cNvPr id="13" name="Text 10"/>
          <p:cNvSpPr/>
          <p:nvPr/>
        </p:nvSpPr>
        <p:spPr>
          <a:xfrm>
            <a:off x="923925" y="1409998"/>
            <a:ext cx="1394698" cy="270272"/>
          </a:xfrm>
          <a:prstGeom prst="rect">
            <a:avLst/>
          </a:prstGeom>
          <a:noFill/>
          <a:ln/>
        </p:spPr>
        <p:txBody>
          <a:bodyPr wrap="square" lIns="25400" tIns="25400" rIns="25400" bIns="25400" rtlCol="0" anchor="t">
            <a:normAutofit/>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A definition</a:t>
            </a:r>
            <a:endParaRPr lang="en-US" sz="1425" dirty="0"/>
          </a:p>
        </p:txBody>
      </p:sp>
      <p:sp>
        <p:nvSpPr>
          <p:cNvPr id="14" name="Text 11"/>
          <p:cNvSpPr/>
          <p:nvPr/>
        </p:nvSpPr>
        <p:spPr>
          <a:xfrm>
            <a:off x="638175" y="1647825"/>
            <a:ext cx="3459822"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A hidden or underground service line. </a:t>
            </a:r>
            <a:r>
              <a:rPr lang="en-US" sz="1125" b="1" dirty="0">
                <a:solidFill>
                  <a:srgbClr val="1F2326"/>
                </a:solidFill>
                <a:latin typeface="Arial" pitchFamily="34" charset="0"/>
                <a:ea typeface="Arial" pitchFamily="34" charset="-122"/>
                <a:cs typeface="Arial" pitchFamily="34" charset="-120"/>
              </a:rPr>
              <a:t>Not </a:t>
            </a:r>
            <a:r>
              <a:rPr lang="en-US" sz="1125" dirty="0">
                <a:solidFill>
                  <a:srgbClr val="1F2326"/>
                </a:solidFill>
                <a:latin typeface="Arial" pitchFamily="34" charset="0"/>
                <a:ea typeface="Arial" pitchFamily="34" charset="-122"/>
                <a:cs typeface="Arial" pitchFamily="34" charset="-120"/>
              </a:rPr>
              <a:t>a running toilet, irrigation or negligence.</a:t>
            </a:r>
            <a:endParaRPr lang="en-US" sz="1125" dirty="0"/>
          </a:p>
        </p:txBody>
      </p:sp>
      <p:sp>
        <p:nvSpPr>
          <p:cNvPr id="15" name="Shape 12"/>
          <p:cNvSpPr/>
          <p:nvPr/>
        </p:nvSpPr>
        <p:spPr>
          <a:xfrm>
            <a:off x="4282976" y="1257300"/>
            <a:ext cx="3625900" cy="913061"/>
          </a:xfrm>
          <a:prstGeom prst="roundRect">
            <a:avLst>
              <a:gd name="adj" fmla="val 2086"/>
            </a:avLst>
          </a:prstGeom>
          <a:solidFill>
            <a:srgbClr val="FFFFFF"/>
          </a:solidFill>
          <a:ln/>
        </p:spPr>
        <p:txBody>
          <a:bodyPr/>
          <a:lstStyle/>
          <a:p>
            <a:endParaRPr lang="en-US"/>
          </a:p>
        </p:txBody>
      </p:sp>
      <p:sp>
        <p:nvSpPr>
          <p:cNvPr id="16" name="Shape 13"/>
          <p:cNvSpPr/>
          <p:nvPr/>
        </p:nvSpPr>
        <p:spPr>
          <a:xfrm>
            <a:off x="4282976" y="2160836"/>
            <a:ext cx="3625900" cy="9525"/>
          </a:xfrm>
          <a:prstGeom prst="rect">
            <a:avLst/>
          </a:prstGeom>
          <a:solidFill>
            <a:srgbClr val="D5D8DB"/>
          </a:solidFill>
          <a:ln/>
        </p:spPr>
        <p:txBody>
          <a:bodyPr/>
          <a:lstStyle/>
          <a:p>
            <a:endParaRPr lang="en-US"/>
          </a:p>
        </p:txBody>
      </p:sp>
      <p:sp>
        <p:nvSpPr>
          <p:cNvPr id="17" name="Shape 14"/>
          <p:cNvSpPr/>
          <p:nvPr/>
        </p:nvSpPr>
        <p:spPr>
          <a:xfrm>
            <a:off x="4282976" y="1257300"/>
            <a:ext cx="3625900" cy="57150"/>
          </a:xfrm>
          <a:prstGeom prst="rect">
            <a:avLst/>
          </a:prstGeom>
          <a:solidFill>
            <a:srgbClr val="003B5C"/>
          </a:solidFill>
          <a:ln/>
        </p:spPr>
        <p:txBody>
          <a:bodyPr/>
          <a:lstStyle/>
          <a:p>
            <a:endParaRPr lang="en-US"/>
          </a:p>
        </p:txBody>
      </p:sp>
      <p:sp>
        <p:nvSpPr>
          <p:cNvPr id="18" name="Shape 15"/>
          <p:cNvSpPr/>
          <p:nvPr/>
        </p:nvSpPr>
        <p:spPr>
          <a:xfrm>
            <a:off x="4282976" y="1257300"/>
            <a:ext cx="9525" cy="913061"/>
          </a:xfrm>
          <a:prstGeom prst="rect">
            <a:avLst/>
          </a:prstGeom>
          <a:solidFill>
            <a:srgbClr val="D5D8DB"/>
          </a:solidFill>
          <a:ln/>
        </p:spPr>
        <p:txBody>
          <a:bodyPr/>
          <a:lstStyle/>
          <a:p>
            <a:endParaRPr lang="en-US"/>
          </a:p>
        </p:txBody>
      </p:sp>
      <p:sp>
        <p:nvSpPr>
          <p:cNvPr id="19" name="Shape 16"/>
          <p:cNvSpPr/>
          <p:nvPr/>
        </p:nvSpPr>
        <p:spPr>
          <a:xfrm>
            <a:off x="7899350" y="1257300"/>
            <a:ext cx="9525" cy="913061"/>
          </a:xfrm>
          <a:prstGeom prst="rect">
            <a:avLst/>
          </a:prstGeom>
          <a:solidFill>
            <a:srgbClr val="D5D8DB"/>
          </a:solidFill>
          <a:ln/>
        </p:spPr>
        <p:txBody>
          <a:bodyPr/>
          <a:lstStyle/>
          <a:p>
            <a:endParaRPr lang="en-US"/>
          </a:p>
        </p:txBody>
      </p:sp>
      <p:sp>
        <p:nvSpPr>
          <p:cNvPr id="20" name="Shape 17"/>
          <p:cNvSpPr/>
          <p:nvPr/>
        </p:nvSpPr>
        <p:spPr>
          <a:xfrm>
            <a:off x="4416326" y="1400175"/>
            <a:ext cx="209550" cy="209550"/>
          </a:xfrm>
          <a:prstGeom prst="ellipse">
            <a:avLst/>
          </a:prstGeom>
          <a:solidFill>
            <a:srgbClr val="003B5C"/>
          </a:solidFill>
          <a:ln/>
        </p:spPr>
        <p:txBody>
          <a:bodyPr/>
          <a:lstStyle/>
          <a:p>
            <a:endParaRPr lang="en-US"/>
          </a:p>
        </p:txBody>
      </p:sp>
      <p:sp>
        <p:nvSpPr>
          <p:cNvPr id="21" name="Text 18"/>
          <p:cNvSpPr/>
          <p:nvPr/>
        </p:nvSpPr>
        <p:spPr>
          <a:xfrm>
            <a:off x="4378226" y="1400175"/>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2</a:t>
            </a:r>
            <a:endParaRPr lang="en-US" sz="975" dirty="0"/>
          </a:p>
        </p:txBody>
      </p:sp>
      <p:sp>
        <p:nvSpPr>
          <p:cNvPr id="22" name="Text 19"/>
          <p:cNvSpPr/>
          <p:nvPr/>
        </p:nvSpPr>
        <p:spPr>
          <a:xfrm>
            <a:off x="4702076" y="1409998"/>
            <a:ext cx="2168624" cy="199727"/>
          </a:xfrm>
          <a:prstGeom prst="rect">
            <a:avLst/>
          </a:prstGeom>
          <a:noFill/>
          <a:ln/>
        </p:spPr>
        <p:txBody>
          <a:bodyPr wrap="square" lIns="25400" tIns="25400" rIns="25400" bIns="25400" rtlCol="0" anchor="t">
            <a:normAutofit fontScale="92500" lnSpcReduction="20000"/>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Eligibility conditions</a:t>
            </a:r>
            <a:endParaRPr lang="en-US" sz="1425" dirty="0"/>
          </a:p>
        </p:txBody>
      </p:sp>
      <p:sp>
        <p:nvSpPr>
          <p:cNvPr id="23" name="Text 20"/>
          <p:cNvSpPr/>
          <p:nvPr/>
        </p:nvSpPr>
        <p:spPr>
          <a:xfrm>
            <a:off x="4416326" y="1647825"/>
            <a:ext cx="3459976"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Account in good standing; leak on the customer’s side; repair within a stated window.</a:t>
            </a:r>
            <a:endParaRPr lang="en-US" sz="1125" dirty="0"/>
          </a:p>
        </p:txBody>
      </p:sp>
      <p:sp>
        <p:nvSpPr>
          <p:cNvPr id="24" name="Shape 21"/>
          <p:cNvSpPr/>
          <p:nvPr/>
        </p:nvSpPr>
        <p:spPr>
          <a:xfrm>
            <a:off x="8061275" y="1257300"/>
            <a:ext cx="3625751" cy="913061"/>
          </a:xfrm>
          <a:prstGeom prst="roundRect">
            <a:avLst>
              <a:gd name="adj" fmla="val 2086"/>
            </a:avLst>
          </a:prstGeom>
          <a:solidFill>
            <a:srgbClr val="FFFFFF"/>
          </a:solidFill>
          <a:ln/>
        </p:spPr>
        <p:txBody>
          <a:bodyPr/>
          <a:lstStyle/>
          <a:p>
            <a:endParaRPr lang="en-US"/>
          </a:p>
        </p:txBody>
      </p:sp>
      <p:sp>
        <p:nvSpPr>
          <p:cNvPr id="25" name="Shape 22"/>
          <p:cNvSpPr/>
          <p:nvPr/>
        </p:nvSpPr>
        <p:spPr>
          <a:xfrm>
            <a:off x="8061275" y="2160836"/>
            <a:ext cx="3625751" cy="9525"/>
          </a:xfrm>
          <a:prstGeom prst="rect">
            <a:avLst/>
          </a:prstGeom>
          <a:solidFill>
            <a:srgbClr val="D5D8DB"/>
          </a:solidFill>
          <a:ln/>
        </p:spPr>
        <p:txBody>
          <a:bodyPr/>
          <a:lstStyle/>
          <a:p>
            <a:endParaRPr lang="en-US"/>
          </a:p>
        </p:txBody>
      </p:sp>
      <p:sp>
        <p:nvSpPr>
          <p:cNvPr id="26" name="Shape 23"/>
          <p:cNvSpPr/>
          <p:nvPr/>
        </p:nvSpPr>
        <p:spPr>
          <a:xfrm>
            <a:off x="8061275" y="1257300"/>
            <a:ext cx="3625751" cy="57150"/>
          </a:xfrm>
          <a:prstGeom prst="rect">
            <a:avLst/>
          </a:prstGeom>
          <a:solidFill>
            <a:srgbClr val="003B5C"/>
          </a:solidFill>
          <a:ln/>
        </p:spPr>
        <p:txBody>
          <a:bodyPr/>
          <a:lstStyle/>
          <a:p>
            <a:endParaRPr lang="en-US"/>
          </a:p>
        </p:txBody>
      </p:sp>
      <p:sp>
        <p:nvSpPr>
          <p:cNvPr id="27" name="Shape 24"/>
          <p:cNvSpPr/>
          <p:nvPr/>
        </p:nvSpPr>
        <p:spPr>
          <a:xfrm>
            <a:off x="8061275" y="1257300"/>
            <a:ext cx="9525" cy="913061"/>
          </a:xfrm>
          <a:prstGeom prst="rect">
            <a:avLst/>
          </a:prstGeom>
          <a:solidFill>
            <a:srgbClr val="D5D8DB"/>
          </a:solidFill>
          <a:ln/>
        </p:spPr>
        <p:txBody>
          <a:bodyPr/>
          <a:lstStyle/>
          <a:p>
            <a:endParaRPr lang="en-US"/>
          </a:p>
        </p:txBody>
      </p:sp>
      <p:sp>
        <p:nvSpPr>
          <p:cNvPr id="28" name="Shape 25"/>
          <p:cNvSpPr/>
          <p:nvPr/>
        </p:nvSpPr>
        <p:spPr>
          <a:xfrm>
            <a:off x="11677501" y="1257300"/>
            <a:ext cx="9525" cy="913061"/>
          </a:xfrm>
          <a:prstGeom prst="rect">
            <a:avLst/>
          </a:prstGeom>
          <a:solidFill>
            <a:srgbClr val="D5D8DB"/>
          </a:solidFill>
          <a:ln/>
        </p:spPr>
        <p:txBody>
          <a:bodyPr/>
          <a:lstStyle/>
          <a:p>
            <a:endParaRPr lang="en-US"/>
          </a:p>
        </p:txBody>
      </p:sp>
      <p:sp>
        <p:nvSpPr>
          <p:cNvPr id="29" name="Shape 26"/>
          <p:cNvSpPr/>
          <p:nvPr/>
        </p:nvSpPr>
        <p:spPr>
          <a:xfrm>
            <a:off x="8194625" y="1400175"/>
            <a:ext cx="209550" cy="209550"/>
          </a:xfrm>
          <a:prstGeom prst="ellipse">
            <a:avLst/>
          </a:prstGeom>
          <a:solidFill>
            <a:srgbClr val="003B5C"/>
          </a:solidFill>
          <a:ln/>
        </p:spPr>
        <p:txBody>
          <a:bodyPr/>
          <a:lstStyle/>
          <a:p>
            <a:endParaRPr lang="en-US"/>
          </a:p>
        </p:txBody>
      </p:sp>
      <p:sp>
        <p:nvSpPr>
          <p:cNvPr id="30" name="Text 27"/>
          <p:cNvSpPr/>
          <p:nvPr/>
        </p:nvSpPr>
        <p:spPr>
          <a:xfrm>
            <a:off x="8156525" y="1400175"/>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3</a:t>
            </a:r>
            <a:endParaRPr lang="en-US" sz="975" dirty="0"/>
          </a:p>
        </p:txBody>
      </p:sp>
      <p:sp>
        <p:nvSpPr>
          <p:cNvPr id="31" name="Text 28"/>
          <p:cNvSpPr/>
          <p:nvPr/>
        </p:nvSpPr>
        <p:spPr>
          <a:xfrm>
            <a:off x="8480375" y="1409999"/>
            <a:ext cx="744885" cy="228004"/>
          </a:xfrm>
          <a:prstGeom prst="rect">
            <a:avLst/>
          </a:prstGeom>
          <a:noFill/>
          <a:ln/>
        </p:spPr>
        <p:txBody>
          <a:bodyPr wrap="square" lIns="25400" tIns="25400" rIns="25400" bIns="25400" rtlCol="0" anchor="t">
            <a:normAutofit fontScale="92500" lnSpcReduction="10000"/>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Proof</a:t>
            </a:r>
            <a:endParaRPr lang="en-US" sz="1425" dirty="0"/>
          </a:p>
        </p:txBody>
      </p:sp>
      <p:sp>
        <p:nvSpPr>
          <p:cNvPr id="32" name="Text 29"/>
          <p:cNvSpPr/>
          <p:nvPr/>
        </p:nvSpPr>
        <p:spPr>
          <a:xfrm>
            <a:off x="8194625" y="1647825"/>
            <a:ext cx="3459822"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Receipt, plumber’s invoice, or utility inspection. Say what you accept.</a:t>
            </a:r>
            <a:endParaRPr lang="en-US" sz="1125" dirty="0"/>
          </a:p>
        </p:txBody>
      </p:sp>
      <p:sp>
        <p:nvSpPr>
          <p:cNvPr id="33" name="Shape 30"/>
          <p:cNvSpPr/>
          <p:nvPr/>
        </p:nvSpPr>
        <p:spPr>
          <a:xfrm>
            <a:off x="504825" y="2284661"/>
            <a:ext cx="3625751" cy="913209"/>
          </a:xfrm>
          <a:prstGeom prst="roundRect">
            <a:avLst>
              <a:gd name="adj" fmla="val 2086"/>
            </a:avLst>
          </a:prstGeom>
          <a:solidFill>
            <a:srgbClr val="F4F5F6"/>
          </a:solidFill>
          <a:ln/>
        </p:spPr>
        <p:txBody>
          <a:bodyPr/>
          <a:lstStyle/>
          <a:p>
            <a:endParaRPr lang="en-US"/>
          </a:p>
        </p:txBody>
      </p:sp>
      <p:sp>
        <p:nvSpPr>
          <p:cNvPr id="34" name="Shape 31"/>
          <p:cNvSpPr/>
          <p:nvPr/>
        </p:nvSpPr>
        <p:spPr>
          <a:xfrm>
            <a:off x="504825" y="3188345"/>
            <a:ext cx="3625751" cy="9525"/>
          </a:xfrm>
          <a:prstGeom prst="rect">
            <a:avLst/>
          </a:prstGeom>
          <a:solidFill>
            <a:srgbClr val="D5D8DB"/>
          </a:solidFill>
          <a:ln/>
        </p:spPr>
        <p:txBody>
          <a:bodyPr/>
          <a:lstStyle/>
          <a:p>
            <a:endParaRPr lang="en-US"/>
          </a:p>
        </p:txBody>
      </p:sp>
      <p:sp>
        <p:nvSpPr>
          <p:cNvPr id="35" name="Shape 32"/>
          <p:cNvSpPr/>
          <p:nvPr/>
        </p:nvSpPr>
        <p:spPr>
          <a:xfrm>
            <a:off x="504825" y="2284661"/>
            <a:ext cx="3625751" cy="57150"/>
          </a:xfrm>
          <a:prstGeom prst="rect">
            <a:avLst/>
          </a:prstGeom>
          <a:solidFill>
            <a:srgbClr val="991F36"/>
          </a:solidFill>
          <a:ln/>
        </p:spPr>
        <p:txBody>
          <a:bodyPr/>
          <a:lstStyle/>
          <a:p>
            <a:endParaRPr lang="en-US"/>
          </a:p>
        </p:txBody>
      </p:sp>
      <p:sp>
        <p:nvSpPr>
          <p:cNvPr id="36" name="Shape 33"/>
          <p:cNvSpPr/>
          <p:nvPr/>
        </p:nvSpPr>
        <p:spPr>
          <a:xfrm>
            <a:off x="504825" y="2284661"/>
            <a:ext cx="9525" cy="913209"/>
          </a:xfrm>
          <a:prstGeom prst="rect">
            <a:avLst/>
          </a:prstGeom>
          <a:solidFill>
            <a:srgbClr val="D5D8DB"/>
          </a:solidFill>
          <a:ln/>
        </p:spPr>
        <p:txBody>
          <a:bodyPr/>
          <a:lstStyle/>
          <a:p>
            <a:endParaRPr lang="en-US"/>
          </a:p>
        </p:txBody>
      </p:sp>
      <p:sp>
        <p:nvSpPr>
          <p:cNvPr id="37" name="Shape 34"/>
          <p:cNvSpPr/>
          <p:nvPr/>
        </p:nvSpPr>
        <p:spPr>
          <a:xfrm>
            <a:off x="4121051" y="2284661"/>
            <a:ext cx="9525" cy="913209"/>
          </a:xfrm>
          <a:prstGeom prst="rect">
            <a:avLst/>
          </a:prstGeom>
          <a:solidFill>
            <a:srgbClr val="D5D8DB"/>
          </a:solidFill>
          <a:ln/>
        </p:spPr>
        <p:txBody>
          <a:bodyPr/>
          <a:lstStyle/>
          <a:p>
            <a:endParaRPr lang="en-US"/>
          </a:p>
        </p:txBody>
      </p:sp>
      <p:sp>
        <p:nvSpPr>
          <p:cNvPr id="38" name="Shape 35"/>
          <p:cNvSpPr/>
          <p:nvPr/>
        </p:nvSpPr>
        <p:spPr>
          <a:xfrm>
            <a:off x="638175" y="2427536"/>
            <a:ext cx="209550" cy="209550"/>
          </a:xfrm>
          <a:prstGeom prst="ellipse">
            <a:avLst/>
          </a:prstGeom>
          <a:solidFill>
            <a:srgbClr val="991F36"/>
          </a:solidFill>
          <a:ln/>
        </p:spPr>
        <p:txBody>
          <a:bodyPr/>
          <a:lstStyle/>
          <a:p>
            <a:endParaRPr lang="en-US"/>
          </a:p>
        </p:txBody>
      </p:sp>
      <p:sp>
        <p:nvSpPr>
          <p:cNvPr id="39" name="Text 36"/>
          <p:cNvSpPr/>
          <p:nvPr/>
        </p:nvSpPr>
        <p:spPr>
          <a:xfrm>
            <a:off x="600075" y="2427536"/>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4</a:t>
            </a:r>
            <a:endParaRPr lang="en-US" sz="975" dirty="0"/>
          </a:p>
        </p:txBody>
      </p:sp>
      <p:sp>
        <p:nvSpPr>
          <p:cNvPr id="40" name="Text 37"/>
          <p:cNvSpPr/>
          <p:nvPr/>
        </p:nvSpPr>
        <p:spPr>
          <a:xfrm>
            <a:off x="923924" y="2437358"/>
            <a:ext cx="1984375" cy="237827"/>
          </a:xfrm>
          <a:prstGeom prst="rect">
            <a:avLst/>
          </a:prstGeom>
          <a:noFill/>
          <a:ln/>
        </p:spPr>
        <p:txBody>
          <a:bodyPr wrap="square" lIns="25400" tIns="25400" rIns="25400" bIns="25400" rtlCol="0" anchor="t">
            <a:normAutofit lnSpcReduction="10000"/>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A frequency cap</a:t>
            </a:r>
            <a:endParaRPr lang="en-US" sz="1425" dirty="0"/>
          </a:p>
        </p:txBody>
      </p:sp>
      <p:sp>
        <p:nvSpPr>
          <p:cNvPr id="41" name="Text 38"/>
          <p:cNvSpPr/>
          <p:nvPr/>
        </p:nvSpPr>
        <p:spPr>
          <a:xfrm>
            <a:off x="638175" y="2675186"/>
            <a:ext cx="3459822"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One per account per 12 or 24 months. Caps are what make it defensible.</a:t>
            </a:r>
            <a:endParaRPr lang="en-US" sz="1125" dirty="0"/>
          </a:p>
        </p:txBody>
      </p:sp>
      <p:sp>
        <p:nvSpPr>
          <p:cNvPr id="42" name="Shape 39"/>
          <p:cNvSpPr/>
          <p:nvPr/>
        </p:nvSpPr>
        <p:spPr>
          <a:xfrm>
            <a:off x="4282976" y="2284661"/>
            <a:ext cx="3625900" cy="913209"/>
          </a:xfrm>
          <a:prstGeom prst="roundRect">
            <a:avLst>
              <a:gd name="adj" fmla="val 2086"/>
            </a:avLst>
          </a:prstGeom>
          <a:solidFill>
            <a:srgbClr val="F4F5F6"/>
          </a:solidFill>
          <a:ln/>
        </p:spPr>
        <p:txBody>
          <a:bodyPr/>
          <a:lstStyle/>
          <a:p>
            <a:endParaRPr lang="en-US"/>
          </a:p>
        </p:txBody>
      </p:sp>
      <p:sp>
        <p:nvSpPr>
          <p:cNvPr id="43" name="Shape 40"/>
          <p:cNvSpPr/>
          <p:nvPr/>
        </p:nvSpPr>
        <p:spPr>
          <a:xfrm>
            <a:off x="4282976" y="3188345"/>
            <a:ext cx="3625900" cy="9525"/>
          </a:xfrm>
          <a:prstGeom prst="rect">
            <a:avLst/>
          </a:prstGeom>
          <a:solidFill>
            <a:srgbClr val="D5D8DB"/>
          </a:solidFill>
          <a:ln/>
        </p:spPr>
        <p:txBody>
          <a:bodyPr/>
          <a:lstStyle/>
          <a:p>
            <a:endParaRPr lang="en-US"/>
          </a:p>
        </p:txBody>
      </p:sp>
      <p:sp>
        <p:nvSpPr>
          <p:cNvPr id="44" name="Shape 41"/>
          <p:cNvSpPr/>
          <p:nvPr/>
        </p:nvSpPr>
        <p:spPr>
          <a:xfrm>
            <a:off x="4282976" y="2284661"/>
            <a:ext cx="3625900" cy="57150"/>
          </a:xfrm>
          <a:prstGeom prst="rect">
            <a:avLst/>
          </a:prstGeom>
          <a:solidFill>
            <a:srgbClr val="991F36"/>
          </a:solidFill>
          <a:ln/>
        </p:spPr>
        <p:txBody>
          <a:bodyPr/>
          <a:lstStyle/>
          <a:p>
            <a:endParaRPr lang="en-US"/>
          </a:p>
        </p:txBody>
      </p:sp>
      <p:sp>
        <p:nvSpPr>
          <p:cNvPr id="45" name="Shape 42"/>
          <p:cNvSpPr/>
          <p:nvPr/>
        </p:nvSpPr>
        <p:spPr>
          <a:xfrm>
            <a:off x="4282976" y="2284661"/>
            <a:ext cx="9525" cy="913209"/>
          </a:xfrm>
          <a:prstGeom prst="rect">
            <a:avLst/>
          </a:prstGeom>
          <a:solidFill>
            <a:srgbClr val="D5D8DB"/>
          </a:solidFill>
          <a:ln/>
        </p:spPr>
        <p:txBody>
          <a:bodyPr/>
          <a:lstStyle/>
          <a:p>
            <a:endParaRPr lang="en-US"/>
          </a:p>
        </p:txBody>
      </p:sp>
      <p:sp>
        <p:nvSpPr>
          <p:cNvPr id="46" name="Shape 43"/>
          <p:cNvSpPr/>
          <p:nvPr/>
        </p:nvSpPr>
        <p:spPr>
          <a:xfrm>
            <a:off x="7899350" y="2284661"/>
            <a:ext cx="9525" cy="913209"/>
          </a:xfrm>
          <a:prstGeom prst="rect">
            <a:avLst/>
          </a:prstGeom>
          <a:solidFill>
            <a:srgbClr val="D5D8DB"/>
          </a:solidFill>
          <a:ln/>
        </p:spPr>
        <p:txBody>
          <a:bodyPr/>
          <a:lstStyle/>
          <a:p>
            <a:endParaRPr lang="en-US"/>
          </a:p>
        </p:txBody>
      </p:sp>
      <p:sp>
        <p:nvSpPr>
          <p:cNvPr id="47" name="Shape 44"/>
          <p:cNvSpPr/>
          <p:nvPr/>
        </p:nvSpPr>
        <p:spPr>
          <a:xfrm>
            <a:off x="4416326" y="2427536"/>
            <a:ext cx="209550" cy="209550"/>
          </a:xfrm>
          <a:prstGeom prst="ellipse">
            <a:avLst/>
          </a:prstGeom>
          <a:solidFill>
            <a:srgbClr val="991F36"/>
          </a:solidFill>
          <a:ln/>
        </p:spPr>
        <p:txBody>
          <a:bodyPr/>
          <a:lstStyle/>
          <a:p>
            <a:endParaRPr lang="en-US"/>
          </a:p>
        </p:txBody>
      </p:sp>
      <p:sp>
        <p:nvSpPr>
          <p:cNvPr id="48" name="Text 45"/>
          <p:cNvSpPr/>
          <p:nvPr/>
        </p:nvSpPr>
        <p:spPr>
          <a:xfrm>
            <a:off x="4378226" y="2427536"/>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5</a:t>
            </a:r>
            <a:endParaRPr lang="en-US" sz="975" dirty="0"/>
          </a:p>
        </p:txBody>
      </p:sp>
      <p:sp>
        <p:nvSpPr>
          <p:cNvPr id="49" name="Text 46"/>
          <p:cNvSpPr/>
          <p:nvPr/>
        </p:nvSpPr>
        <p:spPr>
          <a:xfrm>
            <a:off x="4702076" y="2437359"/>
            <a:ext cx="1600299" cy="199728"/>
          </a:xfrm>
          <a:prstGeom prst="rect">
            <a:avLst/>
          </a:prstGeom>
          <a:noFill/>
          <a:ln/>
        </p:spPr>
        <p:txBody>
          <a:bodyPr wrap="square" lIns="25400" tIns="25400" rIns="25400" bIns="25400" rtlCol="0" anchor="t">
            <a:normAutofit fontScale="92500" lnSpcReduction="20000"/>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A calculation</a:t>
            </a:r>
            <a:endParaRPr lang="en-US" sz="1425" dirty="0"/>
          </a:p>
        </p:txBody>
      </p:sp>
      <p:sp>
        <p:nvSpPr>
          <p:cNvPr id="50" name="Text 47"/>
          <p:cNvSpPr/>
          <p:nvPr/>
        </p:nvSpPr>
        <p:spPr>
          <a:xfrm>
            <a:off x="4416326" y="2675186"/>
            <a:ext cx="3459976"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Excess use at marginal cost; sewer to historical average. Write it so two clerks agree.</a:t>
            </a:r>
            <a:endParaRPr lang="en-US" sz="1125" dirty="0"/>
          </a:p>
        </p:txBody>
      </p:sp>
      <p:sp>
        <p:nvSpPr>
          <p:cNvPr id="51" name="Shape 48"/>
          <p:cNvSpPr/>
          <p:nvPr/>
        </p:nvSpPr>
        <p:spPr>
          <a:xfrm>
            <a:off x="8061275" y="2284661"/>
            <a:ext cx="3625751" cy="913209"/>
          </a:xfrm>
          <a:prstGeom prst="roundRect">
            <a:avLst>
              <a:gd name="adj" fmla="val 2086"/>
            </a:avLst>
          </a:prstGeom>
          <a:solidFill>
            <a:srgbClr val="FFFFFF"/>
          </a:solidFill>
          <a:ln/>
        </p:spPr>
        <p:txBody>
          <a:bodyPr/>
          <a:lstStyle/>
          <a:p>
            <a:endParaRPr lang="en-US"/>
          </a:p>
        </p:txBody>
      </p:sp>
      <p:sp>
        <p:nvSpPr>
          <p:cNvPr id="52" name="Shape 49"/>
          <p:cNvSpPr/>
          <p:nvPr/>
        </p:nvSpPr>
        <p:spPr>
          <a:xfrm>
            <a:off x="8061275" y="3188345"/>
            <a:ext cx="3625751" cy="9525"/>
          </a:xfrm>
          <a:prstGeom prst="rect">
            <a:avLst/>
          </a:prstGeom>
          <a:solidFill>
            <a:srgbClr val="D5D8DB"/>
          </a:solidFill>
          <a:ln/>
        </p:spPr>
        <p:txBody>
          <a:bodyPr/>
          <a:lstStyle/>
          <a:p>
            <a:endParaRPr lang="en-US"/>
          </a:p>
        </p:txBody>
      </p:sp>
      <p:sp>
        <p:nvSpPr>
          <p:cNvPr id="53" name="Shape 50"/>
          <p:cNvSpPr/>
          <p:nvPr/>
        </p:nvSpPr>
        <p:spPr>
          <a:xfrm>
            <a:off x="8061275" y="2284661"/>
            <a:ext cx="3625751" cy="57150"/>
          </a:xfrm>
          <a:prstGeom prst="rect">
            <a:avLst/>
          </a:prstGeom>
          <a:solidFill>
            <a:srgbClr val="003B5C"/>
          </a:solidFill>
          <a:ln/>
        </p:spPr>
        <p:txBody>
          <a:bodyPr/>
          <a:lstStyle/>
          <a:p>
            <a:endParaRPr lang="en-US"/>
          </a:p>
        </p:txBody>
      </p:sp>
      <p:sp>
        <p:nvSpPr>
          <p:cNvPr id="54" name="Shape 51"/>
          <p:cNvSpPr/>
          <p:nvPr/>
        </p:nvSpPr>
        <p:spPr>
          <a:xfrm>
            <a:off x="8061275" y="2284661"/>
            <a:ext cx="9525" cy="913209"/>
          </a:xfrm>
          <a:prstGeom prst="rect">
            <a:avLst/>
          </a:prstGeom>
          <a:solidFill>
            <a:srgbClr val="D5D8DB"/>
          </a:solidFill>
          <a:ln/>
        </p:spPr>
        <p:txBody>
          <a:bodyPr/>
          <a:lstStyle/>
          <a:p>
            <a:endParaRPr lang="en-US"/>
          </a:p>
        </p:txBody>
      </p:sp>
      <p:sp>
        <p:nvSpPr>
          <p:cNvPr id="55" name="Shape 52"/>
          <p:cNvSpPr/>
          <p:nvPr/>
        </p:nvSpPr>
        <p:spPr>
          <a:xfrm>
            <a:off x="11677501" y="2284661"/>
            <a:ext cx="9525" cy="913209"/>
          </a:xfrm>
          <a:prstGeom prst="rect">
            <a:avLst/>
          </a:prstGeom>
          <a:solidFill>
            <a:srgbClr val="D5D8DB"/>
          </a:solidFill>
          <a:ln/>
        </p:spPr>
        <p:txBody>
          <a:bodyPr/>
          <a:lstStyle/>
          <a:p>
            <a:endParaRPr lang="en-US"/>
          </a:p>
        </p:txBody>
      </p:sp>
      <p:sp>
        <p:nvSpPr>
          <p:cNvPr id="56" name="Shape 53"/>
          <p:cNvSpPr/>
          <p:nvPr/>
        </p:nvSpPr>
        <p:spPr>
          <a:xfrm>
            <a:off x="8194625" y="2427536"/>
            <a:ext cx="209550" cy="209550"/>
          </a:xfrm>
          <a:prstGeom prst="ellipse">
            <a:avLst/>
          </a:prstGeom>
          <a:solidFill>
            <a:srgbClr val="003B5C"/>
          </a:solidFill>
          <a:ln/>
        </p:spPr>
        <p:txBody>
          <a:bodyPr/>
          <a:lstStyle/>
          <a:p>
            <a:endParaRPr lang="en-US"/>
          </a:p>
        </p:txBody>
      </p:sp>
      <p:sp>
        <p:nvSpPr>
          <p:cNvPr id="57" name="Text 54"/>
          <p:cNvSpPr/>
          <p:nvPr/>
        </p:nvSpPr>
        <p:spPr>
          <a:xfrm>
            <a:off x="8156525" y="2427536"/>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6</a:t>
            </a:r>
            <a:endParaRPr lang="en-US" sz="975" dirty="0"/>
          </a:p>
        </p:txBody>
      </p:sp>
      <p:sp>
        <p:nvSpPr>
          <p:cNvPr id="58" name="Text 55"/>
          <p:cNvSpPr/>
          <p:nvPr/>
        </p:nvSpPr>
        <p:spPr>
          <a:xfrm>
            <a:off x="8480375" y="2437358"/>
            <a:ext cx="1158925" cy="246014"/>
          </a:xfrm>
          <a:prstGeom prst="rect">
            <a:avLst/>
          </a:prstGeom>
          <a:noFill/>
          <a:ln/>
        </p:spPr>
        <p:txBody>
          <a:bodyPr wrap="square" lIns="25400" tIns="25400" rIns="25400" bIns="25400" rtlCol="0" anchor="t">
            <a:normAutofit lnSpcReduction="10000"/>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A ceiling</a:t>
            </a:r>
            <a:endParaRPr lang="en-US" sz="1425" dirty="0"/>
          </a:p>
        </p:txBody>
      </p:sp>
      <p:sp>
        <p:nvSpPr>
          <p:cNvPr id="59" name="Text 56"/>
          <p:cNvSpPr/>
          <p:nvPr/>
        </p:nvSpPr>
        <p:spPr>
          <a:xfrm>
            <a:off x="8194625" y="2675186"/>
            <a:ext cx="3459822"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On dollars, or on the number of billing periods covered.</a:t>
            </a:r>
            <a:endParaRPr lang="en-US" sz="1125" dirty="0"/>
          </a:p>
        </p:txBody>
      </p:sp>
      <p:sp>
        <p:nvSpPr>
          <p:cNvPr id="60" name="Shape 57"/>
          <p:cNvSpPr/>
          <p:nvPr/>
        </p:nvSpPr>
        <p:spPr>
          <a:xfrm>
            <a:off x="504825" y="3312170"/>
            <a:ext cx="3625751" cy="913061"/>
          </a:xfrm>
          <a:prstGeom prst="roundRect">
            <a:avLst>
              <a:gd name="adj" fmla="val 2086"/>
            </a:avLst>
          </a:prstGeom>
          <a:solidFill>
            <a:srgbClr val="FFFFFF"/>
          </a:solidFill>
          <a:ln/>
        </p:spPr>
        <p:txBody>
          <a:bodyPr/>
          <a:lstStyle/>
          <a:p>
            <a:endParaRPr lang="en-US"/>
          </a:p>
        </p:txBody>
      </p:sp>
      <p:sp>
        <p:nvSpPr>
          <p:cNvPr id="61" name="Shape 58"/>
          <p:cNvSpPr/>
          <p:nvPr/>
        </p:nvSpPr>
        <p:spPr>
          <a:xfrm>
            <a:off x="504825" y="4215705"/>
            <a:ext cx="3625751" cy="9525"/>
          </a:xfrm>
          <a:prstGeom prst="rect">
            <a:avLst/>
          </a:prstGeom>
          <a:solidFill>
            <a:srgbClr val="D5D8DB"/>
          </a:solidFill>
          <a:ln/>
        </p:spPr>
        <p:txBody>
          <a:bodyPr/>
          <a:lstStyle/>
          <a:p>
            <a:endParaRPr lang="en-US"/>
          </a:p>
        </p:txBody>
      </p:sp>
      <p:sp>
        <p:nvSpPr>
          <p:cNvPr id="62" name="Shape 59"/>
          <p:cNvSpPr/>
          <p:nvPr/>
        </p:nvSpPr>
        <p:spPr>
          <a:xfrm>
            <a:off x="504825" y="3312170"/>
            <a:ext cx="3625751" cy="57150"/>
          </a:xfrm>
          <a:prstGeom prst="rect">
            <a:avLst/>
          </a:prstGeom>
          <a:solidFill>
            <a:srgbClr val="003B5C"/>
          </a:solidFill>
          <a:ln/>
        </p:spPr>
        <p:txBody>
          <a:bodyPr/>
          <a:lstStyle/>
          <a:p>
            <a:endParaRPr lang="en-US"/>
          </a:p>
        </p:txBody>
      </p:sp>
      <p:sp>
        <p:nvSpPr>
          <p:cNvPr id="63" name="Shape 60"/>
          <p:cNvSpPr/>
          <p:nvPr/>
        </p:nvSpPr>
        <p:spPr>
          <a:xfrm>
            <a:off x="504825" y="3312170"/>
            <a:ext cx="9525" cy="913061"/>
          </a:xfrm>
          <a:prstGeom prst="rect">
            <a:avLst/>
          </a:prstGeom>
          <a:solidFill>
            <a:srgbClr val="D5D8DB"/>
          </a:solidFill>
          <a:ln/>
        </p:spPr>
        <p:txBody>
          <a:bodyPr/>
          <a:lstStyle/>
          <a:p>
            <a:endParaRPr lang="en-US"/>
          </a:p>
        </p:txBody>
      </p:sp>
      <p:sp>
        <p:nvSpPr>
          <p:cNvPr id="64" name="Shape 61"/>
          <p:cNvSpPr/>
          <p:nvPr/>
        </p:nvSpPr>
        <p:spPr>
          <a:xfrm>
            <a:off x="4121051" y="3312170"/>
            <a:ext cx="9525" cy="913061"/>
          </a:xfrm>
          <a:prstGeom prst="rect">
            <a:avLst/>
          </a:prstGeom>
          <a:solidFill>
            <a:srgbClr val="D5D8DB"/>
          </a:solidFill>
          <a:ln/>
        </p:spPr>
        <p:txBody>
          <a:bodyPr/>
          <a:lstStyle/>
          <a:p>
            <a:endParaRPr lang="en-US"/>
          </a:p>
        </p:txBody>
      </p:sp>
      <p:sp>
        <p:nvSpPr>
          <p:cNvPr id="65" name="Shape 62"/>
          <p:cNvSpPr/>
          <p:nvPr/>
        </p:nvSpPr>
        <p:spPr>
          <a:xfrm>
            <a:off x="638175" y="3455045"/>
            <a:ext cx="209550" cy="209550"/>
          </a:xfrm>
          <a:prstGeom prst="ellipse">
            <a:avLst/>
          </a:prstGeom>
          <a:solidFill>
            <a:srgbClr val="003B5C"/>
          </a:solidFill>
          <a:ln/>
        </p:spPr>
        <p:txBody>
          <a:bodyPr/>
          <a:lstStyle/>
          <a:p>
            <a:endParaRPr lang="en-US"/>
          </a:p>
        </p:txBody>
      </p:sp>
      <p:sp>
        <p:nvSpPr>
          <p:cNvPr id="66" name="Text 63"/>
          <p:cNvSpPr/>
          <p:nvPr/>
        </p:nvSpPr>
        <p:spPr>
          <a:xfrm>
            <a:off x="600075" y="3455045"/>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7</a:t>
            </a:r>
            <a:endParaRPr lang="en-US" sz="975" dirty="0"/>
          </a:p>
        </p:txBody>
      </p:sp>
      <p:sp>
        <p:nvSpPr>
          <p:cNvPr id="67" name="Text 64"/>
          <p:cNvSpPr/>
          <p:nvPr/>
        </p:nvSpPr>
        <p:spPr>
          <a:xfrm>
            <a:off x="923925" y="3464868"/>
            <a:ext cx="2745641" cy="199727"/>
          </a:xfrm>
          <a:prstGeom prst="rect">
            <a:avLst/>
          </a:prstGeom>
          <a:noFill/>
          <a:ln/>
        </p:spPr>
        <p:txBody>
          <a:bodyPr wrap="square" lIns="25400" tIns="25400" rIns="25400" bIns="25400" rtlCol="0" anchor="t">
            <a:normAutofit fontScale="92500" lnSpcReduction="20000"/>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Who decides, and by when</a:t>
            </a:r>
            <a:endParaRPr lang="en-US" sz="1425" dirty="0"/>
          </a:p>
        </p:txBody>
      </p:sp>
      <p:sp>
        <p:nvSpPr>
          <p:cNvPr id="68" name="Text 65"/>
          <p:cNvSpPr/>
          <p:nvPr/>
        </p:nvSpPr>
        <p:spPr>
          <a:xfrm>
            <a:off x="638175" y="3702695"/>
            <a:ext cx="3459822"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Name the position, not the person. State the deadline.</a:t>
            </a:r>
            <a:endParaRPr lang="en-US" sz="1125" dirty="0"/>
          </a:p>
        </p:txBody>
      </p:sp>
      <p:sp>
        <p:nvSpPr>
          <p:cNvPr id="69" name="Shape 66"/>
          <p:cNvSpPr/>
          <p:nvPr/>
        </p:nvSpPr>
        <p:spPr>
          <a:xfrm>
            <a:off x="4282976" y="3312170"/>
            <a:ext cx="3625900" cy="913061"/>
          </a:xfrm>
          <a:prstGeom prst="roundRect">
            <a:avLst>
              <a:gd name="adj" fmla="val 2086"/>
            </a:avLst>
          </a:prstGeom>
          <a:solidFill>
            <a:srgbClr val="F4F5F6"/>
          </a:solidFill>
          <a:ln/>
        </p:spPr>
        <p:txBody>
          <a:bodyPr/>
          <a:lstStyle/>
          <a:p>
            <a:endParaRPr lang="en-US"/>
          </a:p>
        </p:txBody>
      </p:sp>
      <p:sp>
        <p:nvSpPr>
          <p:cNvPr id="70" name="Shape 67"/>
          <p:cNvSpPr/>
          <p:nvPr/>
        </p:nvSpPr>
        <p:spPr>
          <a:xfrm>
            <a:off x="4282976" y="4215705"/>
            <a:ext cx="3625900" cy="9525"/>
          </a:xfrm>
          <a:prstGeom prst="rect">
            <a:avLst/>
          </a:prstGeom>
          <a:solidFill>
            <a:srgbClr val="D5D8DB"/>
          </a:solidFill>
          <a:ln/>
        </p:spPr>
        <p:txBody>
          <a:bodyPr/>
          <a:lstStyle/>
          <a:p>
            <a:endParaRPr lang="en-US"/>
          </a:p>
        </p:txBody>
      </p:sp>
      <p:sp>
        <p:nvSpPr>
          <p:cNvPr id="71" name="Shape 68"/>
          <p:cNvSpPr/>
          <p:nvPr/>
        </p:nvSpPr>
        <p:spPr>
          <a:xfrm>
            <a:off x="4282976" y="3312170"/>
            <a:ext cx="3625900" cy="57150"/>
          </a:xfrm>
          <a:prstGeom prst="rect">
            <a:avLst/>
          </a:prstGeom>
          <a:solidFill>
            <a:srgbClr val="991F36"/>
          </a:solidFill>
          <a:ln/>
        </p:spPr>
        <p:txBody>
          <a:bodyPr/>
          <a:lstStyle/>
          <a:p>
            <a:endParaRPr lang="en-US"/>
          </a:p>
        </p:txBody>
      </p:sp>
      <p:sp>
        <p:nvSpPr>
          <p:cNvPr id="72" name="Shape 69"/>
          <p:cNvSpPr/>
          <p:nvPr/>
        </p:nvSpPr>
        <p:spPr>
          <a:xfrm>
            <a:off x="4282976" y="3312170"/>
            <a:ext cx="9525" cy="913061"/>
          </a:xfrm>
          <a:prstGeom prst="rect">
            <a:avLst/>
          </a:prstGeom>
          <a:solidFill>
            <a:srgbClr val="D5D8DB"/>
          </a:solidFill>
          <a:ln/>
        </p:spPr>
        <p:txBody>
          <a:bodyPr/>
          <a:lstStyle/>
          <a:p>
            <a:endParaRPr lang="en-US"/>
          </a:p>
        </p:txBody>
      </p:sp>
      <p:sp>
        <p:nvSpPr>
          <p:cNvPr id="73" name="Shape 70"/>
          <p:cNvSpPr/>
          <p:nvPr/>
        </p:nvSpPr>
        <p:spPr>
          <a:xfrm>
            <a:off x="7899350" y="3312170"/>
            <a:ext cx="9525" cy="913061"/>
          </a:xfrm>
          <a:prstGeom prst="rect">
            <a:avLst/>
          </a:prstGeom>
          <a:solidFill>
            <a:srgbClr val="D5D8DB"/>
          </a:solidFill>
          <a:ln/>
        </p:spPr>
        <p:txBody>
          <a:bodyPr/>
          <a:lstStyle/>
          <a:p>
            <a:endParaRPr lang="en-US"/>
          </a:p>
        </p:txBody>
      </p:sp>
      <p:sp>
        <p:nvSpPr>
          <p:cNvPr id="74" name="Shape 71"/>
          <p:cNvSpPr/>
          <p:nvPr/>
        </p:nvSpPr>
        <p:spPr>
          <a:xfrm>
            <a:off x="4416326" y="3455045"/>
            <a:ext cx="209550" cy="209550"/>
          </a:xfrm>
          <a:prstGeom prst="ellipse">
            <a:avLst/>
          </a:prstGeom>
          <a:solidFill>
            <a:srgbClr val="991F36"/>
          </a:solidFill>
          <a:ln/>
        </p:spPr>
        <p:txBody>
          <a:bodyPr/>
          <a:lstStyle/>
          <a:p>
            <a:endParaRPr lang="en-US"/>
          </a:p>
        </p:txBody>
      </p:sp>
      <p:sp>
        <p:nvSpPr>
          <p:cNvPr id="75" name="Text 72"/>
          <p:cNvSpPr/>
          <p:nvPr/>
        </p:nvSpPr>
        <p:spPr>
          <a:xfrm>
            <a:off x="4378226" y="3455045"/>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8</a:t>
            </a:r>
            <a:endParaRPr lang="en-US" sz="975" dirty="0"/>
          </a:p>
        </p:txBody>
      </p:sp>
      <p:sp>
        <p:nvSpPr>
          <p:cNvPr id="76" name="Text 73"/>
          <p:cNvSpPr/>
          <p:nvPr/>
        </p:nvSpPr>
        <p:spPr>
          <a:xfrm>
            <a:off x="4702076" y="3464869"/>
            <a:ext cx="2583864" cy="193624"/>
          </a:xfrm>
          <a:prstGeom prst="rect">
            <a:avLst/>
          </a:prstGeom>
          <a:noFill/>
          <a:ln/>
        </p:spPr>
        <p:txBody>
          <a:bodyPr wrap="square" lIns="25400" tIns="25400" rIns="25400" bIns="25400" rtlCol="0" anchor="t">
            <a:normAutofit fontScale="85000" lnSpcReduction="20000"/>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An appeal to your board</a:t>
            </a:r>
            <a:endParaRPr lang="en-US" sz="1425" dirty="0"/>
          </a:p>
        </p:txBody>
      </p:sp>
      <p:sp>
        <p:nvSpPr>
          <p:cNvPr id="77" name="Text 74"/>
          <p:cNvSpPr/>
          <p:nvPr/>
        </p:nvSpPr>
        <p:spPr>
          <a:xfrm>
            <a:off x="4416326" y="3702695"/>
            <a:ext cx="3695120" cy="223838"/>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Disclosed on the denial notice, every time.</a:t>
            </a:r>
            <a:endParaRPr lang="en-US" sz="1125" dirty="0"/>
          </a:p>
        </p:txBody>
      </p:sp>
      <p:sp>
        <p:nvSpPr>
          <p:cNvPr id="78" name="Shape 75"/>
          <p:cNvSpPr/>
          <p:nvPr/>
        </p:nvSpPr>
        <p:spPr>
          <a:xfrm>
            <a:off x="8061275" y="3312170"/>
            <a:ext cx="3625751" cy="913061"/>
          </a:xfrm>
          <a:prstGeom prst="roundRect">
            <a:avLst>
              <a:gd name="adj" fmla="val 2086"/>
            </a:avLst>
          </a:prstGeom>
          <a:solidFill>
            <a:srgbClr val="FFFFFF"/>
          </a:solidFill>
          <a:ln/>
        </p:spPr>
        <p:txBody>
          <a:bodyPr/>
          <a:lstStyle/>
          <a:p>
            <a:endParaRPr lang="en-US"/>
          </a:p>
        </p:txBody>
      </p:sp>
      <p:sp>
        <p:nvSpPr>
          <p:cNvPr id="79" name="Shape 76"/>
          <p:cNvSpPr/>
          <p:nvPr/>
        </p:nvSpPr>
        <p:spPr>
          <a:xfrm>
            <a:off x="8061275" y="4215705"/>
            <a:ext cx="3625751" cy="9525"/>
          </a:xfrm>
          <a:prstGeom prst="rect">
            <a:avLst/>
          </a:prstGeom>
          <a:solidFill>
            <a:srgbClr val="D5D8DB"/>
          </a:solidFill>
          <a:ln/>
        </p:spPr>
        <p:txBody>
          <a:bodyPr/>
          <a:lstStyle/>
          <a:p>
            <a:endParaRPr lang="en-US"/>
          </a:p>
        </p:txBody>
      </p:sp>
      <p:sp>
        <p:nvSpPr>
          <p:cNvPr id="80" name="Shape 77"/>
          <p:cNvSpPr/>
          <p:nvPr/>
        </p:nvSpPr>
        <p:spPr>
          <a:xfrm>
            <a:off x="8061275" y="3312170"/>
            <a:ext cx="3625751" cy="57150"/>
          </a:xfrm>
          <a:prstGeom prst="rect">
            <a:avLst/>
          </a:prstGeom>
          <a:solidFill>
            <a:srgbClr val="003B5C"/>
          </a:solidFill>
          <a:ln/>
        </p:spPr>
        <p:txBody>
          <a:bodyPr/>
          <a:lstStyle/>
          <a:p>
            <a:endParaRPr lang="en-US"/>
          </a:p>
        </p:txBody>
      </p:sp>
      <p:sp>
        <p:nvSpPr>
          <p:cNvPr id="81" name="Shape 78"/>
          <p:cNvSpPr/>
          <p:nvPr/>
        </p:nvSpPr>
        <p:spPr>
          <a:xfrm>
            <a:off x="8061275" y="3312170"/>
            <a:ext cx="9525" cy="913061"/>
          </a:xfrm>
          <a:prstGeom prst="rect">
            <a:avLst/>
          </a:prstGeom>
          <a:solidFill>
            <a:srgbClr val="D5D8DB"/>
          </a:solidFill>
          <a:ln/>
        </p:spPr>
        <p:txBody>
          <a:bodyPr/>
          <a:lstStyle/>
          <a:p>
            <a:endParaRPr lang="en-US"/>
          </a:p>
        </p:txBody>
      </p:sp>
      <p:sp>
        <p:nvSpPr>
          <p:cNvPr id="82" name="Shape 79"/>
          <p:cNvSpPr/>
          <p:nvPr/>
        </p:nvSpPr>
        <p:spPr>
          <a:xfrm>
            <a:off x="11677501" y="3312170"/>
            <a:ext cx="9525" cy="913061"/>
          </a:xfrm>
          <a:prstGeom prst="rect">
            <a:avLst/>
          </a:prstGeom>
          <a:solidFill>
            <a:srgbClr val="D5D8DB"/>
          </a:solidFill>
          <a:ln/>
        </p:spPr>
        <p:txBody>
          <a:bodyPr/>
          <a:lstStyle/>
          <a:p>
            <a:endParaRPr lang="en-US"/>
          </a:p>
        </p:txBody>
      </p:sp>
      <p:sp>
        <p:nvSpPr>
          <p:cNvPr id="83" name="Shape 80"/>
          <p:cNvSpPr/>
          <p:nvPr/>
        </p:nvSpPr>
        <p:spPr>
          <a:xfrm>
            <a:off x="8194625" y="3455045"/>
            <a:ext cx="209550" cy="209550"/>
          </a:xfrm>
          <a:prstGeom prst="ellipse">
            <a:avLst/>
          </a:prstGeom>
          <a:solidFill>
            <a:srgbClr val="003B5C"/>
          </a:solidFill>
          <a:ln/>
        </p:spPr>
        <p:txBody>
          <a:bodyPr/>
          <a:lstStyle/>
          <a:p>
            <a:endParaRPr lang="en-US"/>
          </a:p>
        </p:txBody>
      </p:sp>
      <p:sp>
        <p:nvSpPr>
          <p:cNvPr id="84" name="Text 81"/>
          <p:cNvSpPr/>
          <p:nvPr/>
        </p:nvSpPr>
        <p:spPr>
          <a:xfrm>
            <a:off x="8156525" y="3455045"/>
            <a:ext cx="285750" cy="247650"/>
          </a:xfrm>
          <a:prstGeom prst="rect">
            <a:avLst/>
          </a:prstGeom>
          <a:noFill/>
          <a:ln/>
        </p:spPr>
        <p:txBody>
          <a:bodyPr wrap="square" lIns="25400" tIns="25400" rIns="25400" bIns="25400" rtlCol="0" anchor="ctr">
            <a:normAutofit/>
          </a:bodyPr>
          <a:lstStyle/>
          <a:p>
            <a:pPr marL="0" indent="0" algn="ctr">
              <a:buNone/>
            </a:pPr>
            <a:r>
              <a:rPr lang="en-US" sz="975" b="1" dirty="0">
                <a:solidFill>
                  <a:srgbClr val="FFFFFF"/>
                </a:solidFill>
                <a:latin typeface="Arial" pitchFamily="34" charset="0"/>
                <a:ea typeface="Arial" pitchFamily="34" charset="-122"/>
                <a:cs typeface="Arial" pitchFamily="34" charset="-120"/>
              </a:rPr>
              <a:t>9</a:t>
            </a:r>
            <a:endParaRPr lang="en-US" sz="975" dirty="0"/>
          </a:p>
        </p:txBody>
      </p:sp>
      <p:sp>
        <p:nvSpPr>
          <p:cNvPr id="85" name="Text 82"/>
          <p:cNvSpPr/>
          <p:nvPr/>
        </p:nvSpPr>
        <p:spPr>
          <a:xfrm>
            <a:off x="8480374" y="3464868"/>
            <a:ext cx="1857425" cy="228005"/>
          </a:xfrm>
          <a:prstGeom prst="rect">
            <a:avLst/>
          </a:prstGeom>
          <a:noFill/>
          <a:ln/>
        </p:spPr>
        <p:txBody>
          <a:bodyPr wrap="square" lIns="25400" tIns="25400" rIns="25400" bIns="25400" rtlCol="0" anchor="t">
            <a:normAutofit fontScale="92500" lnSpcReduction="10000"/>
          </a:bodyPr>
          <a:lstStyle/>
          <a:p>
            <a:pPr marL="0" indent="0" algn="l">
              <a:lnSpc>
                <a:spcPct val="90682"/>
              </a:lnSpc>
              <a:buNone/>
            </a:pPr>
            <a:r>
              <a:rPr lang="en-US" sz="1425" b="1" dirty="0">
                <a:solidFill>
                  <a:srgbClr val="003B5C"/>
                </a:solidFill>
                <a:latin typeface="Georgia" pitchFamily="34" charset="0"/>
                <a:ea typeface="Georgia" pitchFamily="34" charset="-122"/>
                <a:cs typeface="Georgia" pitchFamily="34" charset="-120"/>
              </a:rPr>
              <a:t>A review cadence</a:t>
            </a:r>
            <a:endParaRPr lang="en-US" sz="1425" dirty="0"/>
          </a:p>
        </p:txBody>
      </p:sp>
      <p:sp>
        <p:nvSpPr>
          <p:cNvPr id="86" name="Text 83"/>
          <p:cNvSpPr/>
          <p:nvPr/>
        </p:nvSpPr>
        <p:spPr>
          <a:xfrm>
            <a:off x="8194625" y="3702695"/>
            <a:ext cx="3459822"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Adjustments granted and denied, reported to the board at least annually.</a:t>
            </a:r>
            <a:endParaRPr lang="en-US" sz="1125" dirty="0"/>
          </a:p>
        </p:txBody>
      </p:sp>
      <p:sp>
        <p:nvSpPr>
          <p:cNvPr id="87" name="Shape 84"/>
          <p:cNvSpPr/>
          <p:nvPr/>
        </p:nvSpPr>
        <p:spPr>
          <a:xfrm>
            <a:off x="504825" y="4358729"/>
            <a:ext cx="11182350" cy="470446"/>
          </a:xfrm>
          <a:prstGeom prst="rect">
            <a:avLst/>
          </a:prstGeom>
          <a:solidFill>
            <a:srgbClr val="003B5C"/>
          </a:solidFill>
          <a:ln/>
        </p:spPr>
        <p:txBody>
          <a:bodyPr/>
          <a:lstStyle/>
          <a:p>
            <a:endParaRPr lang="en-US"/>
          </a:p>
        </p:txBody>
      </p:sp>
      <p:sp>
        <p:nvSpPr>
          <p:cNvPr id="88" name="Text 85"/>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Then adopt it by board action · date it · publish it · train to it · review it on a schedule.</a:t>
            </a:r>
            <a:endParaRPr lang="en-US" sz="1350" dirty="0"/>
          </a:p>
        </p:txBody>
      </p:sp>
      <p:sp>
        <p:nvSpPr>
          <p:cNvPr id="89" name="Text 86"/>
          <p:cNvSpPr/>
          <p:nvPr/>
        </p:nvSpPr>
        <p:spPr>
          <a:xfrm>
            <a:off x="504825" y="4914900"/>
            <a:ext cx="9464129"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Utility Manual, Section 11 also recommends addressing the outstanding balance while an adjustment is under review, and the customer’s own responsibilities</a:t>
            </a:r>
            <a:endParaRPr lang="en-US" sz="97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186851"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WHERE WE ARE GOING</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Five stops, one idea</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2099221" cy="1618952"/>
          </a:xfrm>
          <a:prstGeom prst="roundRect">
            <a:avLst>
              <a:gd name="adj" fmla="val 1177"/>
            </a:avLst>
          </a:prstGeom>
          <a:solidFill>
            <a:srgbClr val="FFFFFF"/>
          </a:solidFill>
          <a:ln/>
        </p:spPr>
        <p:txBody>
          <a:bodyPr/>
          <a:lstStyle/>
          <a:p>
            <a:endParaRPr lang="en-US"/>
          </a:p>
        </p:txBody>
      </p:sp>
      <p:sp>
        <p:nvSpPr>
          <p:cNvPr id="7" name="Shape 4"/>
          <p:cNvSpPr/>
          <p:nvPr/>
        </p:nvSpPr>
        <p:spPr>
          <a:xfrm>
            <a:off x="504825" y="2866727"/>
            <a:ext cx="2099221" cy="9525"/>
          </a:xfrm>
          <a:prstGeom prst="rect">
            <a:avLst/>
          </a:prstGeom>
          <a:solidFill>
            <a:srgbClr val="D5D8DB"/>
          </a:solidFill>
          <a:ln/>
        </p:spPr>
        <p:txBody>
          <a:bodyPr/>
          <a:lstStyle/>
          <a:p>
            <a:endParaRPr lang="en-US"/>
          </a:p>
        </p:txBody>
      </p:sp>
      <p:sp>
        <p:nvSpPr>
          <p:cNvPr id="8" name="Shape 5"/>
          <p:cNvSpPr/>
          <p:nvPr/>
        </p:nvSpPr>
        <p:spPr>
          <a:xfrm>
            <a:off x="504825" y="1257300"/>
            <a:ext cx="2099221" cy="57150"/>
          </a:xfrm>
          <a:prstGeom prst="rect">
            <a:avLst/>
          </a:prstGeom>
          <a:solidFill>
            <a:srgbClr val="003B5C"/>
          </a:solidFill>
          <a:ln/>
        </p:spPr>
        <p:txBody>
          <a:bodyPr/>
          <a:lstStyle/>
          <a:p>
            <a:endParaRPr lang="en-US"/>
          </a:p>
        </p:txBody>
      </p:sp>
      <p:sp>
        <p:nvSpPr>
          <p:cNvPr id="9" name="Shape 6"/>
          <p:cNvSpPr/>
          <p:nvPr/>
        </p:nvSpPr>
        <p:spPr>
          <a:xfrm>
            <a:off x="504825" y="1257300"/>
            <a:ext cx="9525" cy="1618952"/>
          </a:xfrm>
          <a:prstGeom prst="rect">
            <a:avLst/>
          </a:prstGeom>
          <a:solidFill>
            <a:srgbClr val="D5D8DB"/>
          </a:solidFill>
          <a:ln/>
        </p:spPr>
        <p:txBody>
          <a:bodyPr/>
          <a:lstStyle/>
          <a:p>
            <a:endParaRPr lang="en-US"/>
          </a:p>
        </p:txBody>
      </p:sp>
      <p:sp>
        <p:nvSpPr>
          <p:cNvPr id="10" name="Shape 7"/>
          <p:cNvSpPr/>
          <p:nvPr/>
        </p:nvSpPr>
        <p:spPr>
          <a:xfrm>
            <a:off x="2594521" y="1257300"/>
            <a:ext cx="9525" cy="1618952"/>
          </a:xfrm>
          <a:prstGeom prst="rect">
            <a:avLst/>
          </a:prstGeom>
          <a:solidFill>
            <a:srgbClr val="D5D8DB"/>
          </a:solidFill>
          <a:ln/>
        </p:spPr>
        <p:txBody>
          <a:bodyPr/>
          <a:lstStyle/>
          <a:p>
            <a:endParaRPr lang="en-US"/>
          </a:p>
        </p:txBody>
      </p:sp>
      <p:sp>
        <p:nvSpPr>
          <p:cNvPr id="11" name="Shape 8"/>
          <p:cNvSpPr/>
          <p:nvPr/>
        </p:nvSpPr>
        <p:spPr>
          <a:xfrm>
            <a:off x="657225" y="1447800"/>
            <a:ext cx="266700" cy="266700"/>
          </a:xfrm>
          <a:prstGeom prst="ellipse">
            <a:avLst/>
          </a:prstGeom>
          <a:solidFill>
            <a:srgbClr val="003B5C"/>
          </a:solidFill>
          <a:ln/>
        </p:spPr>
        <p:txBody>
          <a:bodyPr/>
          <a:lstStyle/>
          <a:p>
            <a:endParaRPr lang="en-US"/>
          </a:p>
        </p:txBody>
      </p:sp>
      <p:sp>
        <p:nvSpPr>
          <p:cNvPr id="12" name="Text 9"/>
          <p:cNvSpPr/>
          <p:nvPr/>
        </p:nvSpPr>
        <p:spPr>
          <a:xfrm>
            <a:off x="619125" y="1447800"/>
            <a:ext cx="342900" cy="30480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1</a:t>
            </a:r>
            <a:endParaRPr lang="en-US" sz="1050" dirty="0"/>
          </a:p>
        </p:txBody>
      </p:sp>
      <p:sp>
        <p:nvSpPr>
          <p:cNvPr id="13" name="Text 10"/>
          <p:cNvSpPr/>
          <p:nvPr/>
        </p:nvSpPr>
        <p:spPr>
          <a:xfrm>
            <a:off x="657225" y="1790700"/>
            <a:ext cx="2165896" cy="239018"/>
          </a:xfrm>
          <a:prstGeom prst="rect">
            <a:avLst/>
          </a:prstGeom>
          <a:noFill/>
          <a:ln/>
        </p:spPr>
        <p:txBody>
          <a:bodyPr wrap="square" lIns="25400" tIns="25400" rIns="25400" bIns="25400" rtlCol="0" anchor="t">
            <a:normAutofit fontScale="92500" lnSpcReduction="20000"/>
          </a:bodyPr>
          <a:lstStyle/>
          <a:p>
            <a:pPr marL="0" indent="0" algn="l">
              <a:lnSpc>
                <a:spcPct val="92400"/>
              </a:lnSpc>
              <a:buNone/>
            </a:pPr>
            <a:r>
              <a:rPr lang="en-US" sz="1575" b="1" dirty="0">
                <a:solidFill>
                  <a:srgbClr val="003B5C"/>
                </a:solidFill>
                <a:latin typeface="Georgia" pitchFamily="34" charset="0"/>
                <a:ea typeface="Georgia" pitchFamily="34" charset="-122"/>
                <a:cs typeface="Georgia" pitchFamily="34" charset="-120"/>
              </a:rPr>
              <a:t>Public Chapter 952</a:t>
            </a:r>
            <a:endParaRPr lang="en-US" sz="1575" dirty="0"/>
          </a:p>
        </p:txBody>
      </p:sp>
      <p:sp>
        <p:nvSpPr>
          <p:cNvPr id="14" name="Text 11"/>
          <p:cNvSpPr/>
          <p:nvPr/>
        </p:nvSpPr>
        <p:spPr>
          <a:xfrm>
            <a:off x="657225" y="2086868"/>
            <a:ext cx="1870621"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What changed July 1, and the one new duty</a:t>
            </a:r>
            <a:endParaRPr lang="en-US" sz="1200" dirty="0"/>
          </a:p>
        </p:txBody>
      </p:sp>
      <p:sp>
        <p:nvSpPr>
          <p:cNvPr id="15" name="Shape 12"/>
          <p:cNvSpPr/>
          <p:nvPr/>
        </p:nvSpPr>
        <p:spPr>
          <a:xfrm>
            <a:off x="2775496" y="1257300"/>
            <a:ext cx="2099370" cy="1618952"/>
          </a:xfrm>
          <a:prstGeom prst="roundRect">
            <a:avLst>
              <a:gd name="adj" fmla="val 1177"/>
            </a:avLst>
          </a:prstGeom>
          <a:solidFill>
            <a:srgbClr val="FFFFFF"/>
          </a:solidFill>
          <a:ln/>
        </p:spPr>
        <p:txBody>
          <a:bodyPr/>
          <a:lstStyle/>
          <a:p>
            <a:endParaRPr lang="en-US"/>
          </a:p>
        </p:txBody>
      </p:sp>
      <p:sp>
        <p:nvSpPr>
          <p:cNvPr id="16" name="Shape 13"/>
          <p:cNvSpPr/>
          <p:nvPr/>
        </p:nvSpPr>
        <p:spPr>
          <a:xfrm>
            <a:off x="2775496" y="2866727"/>
            <a:ext cx="2099370" cy="9525"/>
          </a:xfrm>
          <a:prstGeom prst="rect">
            <a:avLst/>
          </a:prstGeom>
          <a:solidFill>
            <a:srgbClr val="D5D8DB"/>
          </a:solidFill>
          <a:ln/>
        </p:spPr>
        <p:txBody>
          <a:bodyPr/>
          <a:lstStyle/>
          <a:p>
            <a:endParaRPr lang="en-US"/>
          </a:p>
        </p:txBody>
      </p:sp>
      <p:sp>
        <p:nvSpPr>
          <p:cNvPr id="17" name="Shape 14"/>
          <p:cNvSpPr/>
          <p:nvPr/>
        </p:nvSpPr>
        <p:spPr>
          <a:xfrm>
            <a:off x="2775496" y="1257300"/>
            <a:ext cx="2099370" cy="57150"/>
          </a:xfrm>
          <a:prstGeom prst="rect">
            <a:avLst/>
          </a:prstGeom>
          <a:solidFill>
            <a:srgbClr val="003B5C"/>
          </a:solidFill>
          <a:ln/>
        </p:spPr>
        <p:txBody>
          <a:bodyPr/>
          <a:lstStyle/>
          <a:p>
            <a:endParaRPr lang="en-US"/>
          </a:p>
        </p:txBody>
      </p:sp>
      <p:sp>
        <p:nvSpPr>
          <p:cNvPr id="18" name="Shape 15"/>
          <p:cNvSpPr/>
          <p:nvPr/>
        </p:nvSpPr>
        <p:spPr>
          <a:xfrm>
            <a:off x="2775496" y="1257300"/>
            <a:ext cx="9525" cy="1618952"/>
          </a:xfrm>
          <a:prstGeom prst="rect">
            <a:avLst/>
          </a:prstGeom>
          <a:solidFill>
            <a:srgbClr val="D5D8DB"/>
          </a:solidFill>
          <a:ln/>
        </p:spPr>
        <p:txBody>
          <a:bodyPr/>
          <a:lstStyle/>
          <a:p>
            <a:endParaRPr lang="en-US"/>
          </a:p>
        </p:txBody>
      </p:sp>
      <p:sp>
        <p:nvSpPr>
          <p:cNvPr id="19" name="Shape 16"/>
          <p:cNvSpPr/>
          <p:nvPr/>
        </p:nvSpPr>
        <p:spPr>
          <a:xfrm>
            <a:off x="4865340" y="1257300"/>
            <a:ext cx="9525" cy="1618952"/>
          </a:xfrm>
          <a:prstGeom prst="rect">
            <a:avLst/>
          </a:prstGeom>
          <a:solidFill>
            <a:srgbClr val="D5D8DB"/>
          </a:solidFill>
          <a:ln/>
        </p:spPr>
        <p:txBody>
          <a:bodyPr/>
          <a:lstStyle/>
          <a:p>
            <a:endParaRPr lang="en-US"/>
          </a:p>
        </p:txBody>
      </p:sp>
      <p:sp>
        <p:nvSpPr>
          <p:cNvPr id="20" name="Shape 17"/>
          <p:cNvSpPr/>
          <p:nvPr/>
        </p:nvSpPr>
        <p:spPr>
          <a:xfrm>
            <a:off x="2927896" y="1447800"/>
            <a:ext cx="266700" cy="266700"/>
          </a:xfrm>
          <a:prstGeom prst="ellipse">
            <a:avLst/>
          </a:prstGeom>
          <a:solidFill>
            <a:srgbClr val="003B5C"/>
          </a:solidFill>
          <a:ln/>
        </p:spPr>
        <p:txBody>
          <a:bodyPr/>
          <a:lstStyle/>
          <a:p>
            <a:endParaRPr lang="en-US"/>
          </a:p>
        </p:txBody>
      </p:sp>
      <p:sp>
        <p:nvSpPr>
          <p:cNvPr id="21" name="Text 18"/>
          <p:cNvSpPr/>
          <p:nvPr/>
        </p:nvSpPr>
        <p:spPr>
          <a:xfrm>
            <a:off x="2889796" y="1447800"/>
            <a:ext cx="342900" cy="30480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2</a:t>
            </a:r>
            <a:endParaRPr lang="en-US" sz="1050" dirty="0"/>
          </a:p>
        </p:txBody>
      </p:sp>
      <p:sp>
        <p:nvSpPr>
          <p:cNvPr id="22" name="Text 19"/>
          <p:cNvSpPr/>
          <p:nvPr/>
        </p:nvSpPr>
        <p:spPr>
          <a:xfrm>
            <a:off x="2927896" y="1790700"/>
            <a:ext cx="1974026" cy="258068"/>
          </a:xfrm>
          <a:prstGeom prst="rect">
            <a:avLst/>
          </a:prstGeom>
          <a:noFill/>
          <a:ln/>
        </p:spPr>
        <p:txBody>
          <a:bodyPr wrap="square" lIns="25400" tIns="25400" rIns="25400" bIns="25400" rtlCol="0" anchor="t">
            <a:normAutofit/>
          </a:bodyPr>
          <a:lstStyle/>
          <a:p>
            <a:pPr marL="0" indent="0" algn="l">
              <a:lnSpc>
                <a:spcPct val="92400"/>
              </a:lnSpc>
              <a:buNone/>
            </a:pPr>
            <a:r>
              <a:rPr lang="en-US" sz="1575" b="1" dirty="0">
                <a:solidFill>
                  <a:srgbClr val="003B5C"/>
                </a:solidFill>
                <a:latin typeface="Georgia" pitchFamily="34" charset="0"/>
                <a:ea typeface="Georgia" pitchFamily="34" charset="-122"/>
                <a:cs typeface="Georgia" pitchFamily="34" charset="-120"/>
              </a:rPr>
              <a:t>The Board</a:t>
            </a:r>
            <a:endParaRPr lang="en-US" sz="1575" dirty="0"/>
          </a:p>
        </p:txBody>
      </p:sp>
      <p:sp>
        <p:nvSpPr>
          <p:cNvPr id="23" name="Text 20"/>
          <p:cNvSpPr/>
          <p:nvPr/>
        </p:nvSpPr>
        <p:spPr>
          <a:xfrm>
            <a:off x="2927896" y="2086868"/>
            <a:ext cx="1870770"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The two doors in, and the way out</a:t>
            </a:r>
            <a:endParaRPr lang="en-US" sz="1200" dirty="0"/>
          </a:p>
        </p:txBody>
      </p:sp>
      <p:sp>
        <p:nvSpPr>
          <p:cNvPr id="24" name="Shape 21"/>
          <p:cNvSpPr/>
          <p:nvPr/>
        </p:nvSpPr>
        <p:spPr>
          <a:xfrm>
            <a:off x="5046315" y="1257300"/>
            <a:ext cx="2099221" cy="1618952"/>
          </a:xfrm>
          <a:prstGeom prst="roundRect">
            <a:avLst>
              <a:gd name="adj" fmla="val 1177"/>
            </a:avLst>
          </a:prstGeom>
          <a:solidFill>
            <a:srgbClr val="FFFFFF"/>
          </a:solidFill>
          <a:ln/>
        </p:spPr>
        <p:txBody>
          <a:bodyPr/>
          <a:lstStyle/>
          <a:p>
            <a:endParaRPr lang="en-US"/>
          </a:p>
        </p:txBody>
      </p:sp>
      <p:sp>
        <p:nvSpPr>
          <p:cNvPr id="25" name="Shape 22"/>
          <p:cNvSpPr/>
          <p:nvPr/>
        </p:nvSpPr>
        <p:spPr>
          <a:xfrm>
            <a:off x="5046315" y="2866727"/>
            <a:ext cx="2099221" cy="9525"/>
          </a:xfrm>
          <a:prstGeom prst="rect">
            <a:avLst/>
          </a:prstGeom>
          <a:solidFill>
            <a:srgbClr val="D5D8DB"/>
          </a:solidFill>
          <a:ln/>
        </p:spPr>
        <p:txBody>
          <a:bodyPr/>
          <a:lstStyle/>
          <a:p>
            <a:endParaRPr lang="en-US"/>
          </a:p>
        </p:txBody>
      </p:sp>
      <p:sp>
        <p:nvSpPr>
          <p:cNvPr id="26" name="Shape 23"/>
          <p:cNvSpPr/>
          <p:nvPr/>
        </p:nvSpPr>
        <p:spPr>
          <a:xfrm>
            <a:off x="5046315" y="1257300"/>
            <a:ext cx="2099221" cy="57150"/>
          </a:xfrm>
          <a:prstGeom prst="rect">
            <a:avLst/>
          </a:prstGeom>
          <a:solidFill>
            <a:srgbClr val="003B5C"/>
          </a:solidFill>
          <a:ln/>
        </p:spPr>
        <p:txBody>
          <a:bodyPr/>
          <a:lstStyle/>
          <a:p>
            <a:endParaRPr lang="en-US"/>
          </a:p>
        </p:txBody>
      </p:sp>
      <p:sp>
        <p:nvSpPr>
          <p:cNvPr id="27" name="Shape 24"/>
          <p:cNvSpPr/>
          <p:nvPr/>
        </p:nvSpPr>
        <p:spPr>
          <a:xfrm>
            <a:off x="5046315" y="1257300"/>
            <a:ext cx="9525" cy="1618952"/>
          </a:xfrm>
          <a:prstGeom prst="rect">
            <a:avLst/>
          </a:prstGeom>
          <a:solidFill>
            <a:srgbClr val="D5D8DB"/>
          </a:solidFill>
          <a:ln/>
        </p:spPr>
        <p:txBody>
          <a:bodyPr/>
          <a:lstStyle/>
          <a:p>
            <a:endParaRPr lang="en-US"/>
          </a:p>
        </p:txBody>
      </p:sp>
      <p:sp>
        <p:nvSpPr>
          <p:cNvPr id="28" name="Shape 25"/>
          <p:cNvSpPr/>
          <p:nvPr/>
        </p:nvSpPr>
        <p:spPr>
          <a:xfrm>
            <a:off x="7136011" y="1257300"/>
            <a:ext cx="9525" cy="1618952"/>
          </a:xfrm>
          <a:prstGeom prst="rect">
            <a:avLst/>
          </a:prstGeom>
          <a:solidFill>
            <a:srgbClr val="D5D8DB"/>
          </a:solidFill>
          <a:ln/>
        </p:spPr>
        <p:txBody>
          <a:bodyPr/>
          <a:lstStyle/>
          <a:p>
            <a:endParaRPr lang="en-US"/>
          </a:p>
        </p:txBody>
      </p:sp>
      <p:sp>
        <p:nvSpPr>
          <p:cNvPr id="29" name="Shape 26"/>
          <p:cNvSpPr/>
          <p:nvPr/>
        </p:nvSpPr>
        <p:spPr>
          <a:xfrm>
            <a:off x="5198715" y="1447800"/>
            <a:ext cx="266700" cy="266700"/>
          </a:xfrm>
          <a:prstGeom prst="ellipse">
            <a:avLst/>
          </a:prstGeom>
          <a:solidFill>
            <a:srgbClr val="003B5C"/>
          </a:solidFill>
          <a:ln/>
        </p:spPr>
        <p:txBody>
          <a:bodyPr/>
          <a:lstStyle/>
          <a:p>
            <a:endParaRPr lang="en-US"/>
          </a:p>
        </p:txBody>
      </p:sp>
      <p:sp>
        <p:nvSpPr>
          <p:cNvPr id="30" name="Text 27"/>
          <p:cNvSpPr/>
          <p:nvPr/>
        </p:nvSpPr>
        <p:spPr>
          <a:xfrm>
            <a:off x="5160615" y="1447800"/>
            <a:ext cx="342900" cy="30480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3</a:t>
            </a:r>
            <a:endParaRPr lang="en-US" sz="1050" dirty="0"/>
          </a:p>
        </p:txBody>
      </p:sp>
      <p:sp>
        <p:nvSpPr>
          <p:cNvPr id="31" name="Text 28"/>
          <p:cNvSpPr/>
          <p:nvPr/>
        </p:nvSpPr>
        <p:spPr>
          <a:xfrm>
            <a:off x="5198715" y="1790700"/>
            <a:ext cx="1870621" cy="478036"/>
          </a:xfrm>
          <a:prstGeom prst="rect">
            <a:avLst/>
          </a:prstGeom>
          <a:noFill/>
          <a:ln/>
        </p:spPr>
        <p:txBody>
          <a:bodyPr wrap="square" lIns="25400" tIns="25400" rIns="25400" bIns="25400" rtlCol="0" anchor="t">
            <a:normAutofit/>
          </a:bodyPr>
          <a:lstStyle/>
          <a:p>
            <a:pPr marL="0" indent="0" algn="l">
              <a:lnSpc>
                <a:spcPct val="92400"/>
              </a:lnSpc>
              <a:buNone/>
            </a:pPr>
            <a:r>
              <a:rPr lang="en-US" sz="1575" b="1" dirty="0">
                <a:solidFill>
                  <a:srgbClr val="003B5C"/>
                </a:solidFill>
                <a:latin typeface="Georgia" pitchFamily="34" charset="0"/>
                <a:ea typeface="Georgia" pitchFamily="34" charset="-122"/>
                <a:cs typeface="Georgia" pitchFamily="34" charset="-120"/>
              </a:rPr>
              <a:t>Customer complaints</a:t>
            </a:r>
            <a:endParaRPr lang="en-US" sz="1575" dirty="0"/>
          </a:p>
        </p:txBody>
      </p:sp>
      <p:sp>
        <p:nvSpPr>
          <p:cNvPr id="32" name="Text 29"/>
          <p:cNvSpPr/>
          <p:nvPr/>
        </p:nvSpPr>
        <p:spPr>
          <a:xfrm>
            <a:off x="5198715" y="2306836"/>
            <a:ext cx="1870621"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Leak adjustments, and how utilities lose</a:t>
            </a:r>
            <a:endParaRPr lang="en-US" sz="1200" dirty="0"/>
          </a:p>
        </p:txBody>
      </p:sp>
      <p:sp>
        <p:nvSpPr>
          <p:cNvPr id="33" name="Shape 30"/>
          <p:cNvSpPr/>
          <p:nvPr/>
        </p:nvSpPr>
        <p:spPr>
          <a:xfrm>
            <a:off x="7316986" y="1257300"/>
            <a:ext cx="2099370" cy="1618952"/>
          </a:xfrm>
          <a:prstGeom prst="roundRect">
            <a:avLst>
              <a:gd name="adj" fmla="val 1177"/>
            </a:avLst>
          </a:prstGeom>
          <a:solidFill>
            <a:srgbClr val="FFFFFF"/>
          </a:solidFill>
          <a:ln/>
        </p:spPr>
        <p:txBody>
          <a:bodyPr/>
          <a:lstStyle/>
          <a:p>
            <a:endParaRPr lang="en-US"/>
          </a:p>
        </p:txBody>
      </p:sp>
      <p:sp>
        <p:nvSpPr>
          <p:cNvPr id="34" name="Shape 31"/>
          <p:cNvSpPr/>
          <p:nvPr/>
        </p:nvSpPr>
        <p:spPr>
          <a:xfrm>
            <a:off x="7316986" y="2866727"/>
            <a:ext cx="2099370" cy="9525"/>
          </a:xfrm>
          <a:prstGeom prst="rect">
            <a:avLst/>
          </a:prstGeom>
          <a:solidFill>
            <a:srgbClr val="D5D8DB"/>
          </a:solidFill>
          <a:ln/>
        </p:spPr>
        <p:txBody>
          <a:bodyPr/>
          <a:lstStyle/>
          <a:p>
            <a:endParaRPr lang="en-US"/>
          </a:p>
        </p:txBody>
      </p:sp>
      <p:sp>
        <p:nvSpPr>
          <p:cNvPr id="35" name="Shape 32"/>
          <p:cNvSpPr/>
          <p:nvPr/>
        </p:nvSpPr>
        <p:spPr>
          <a:xfrm>
            <a:off x="7316986" y="1257300"/>
            <a:ext cx="2099370" cy="57150"/>
          </a:xfrm>
          <a:prstGeom prst="rect">
            <a:avLst/>
          </a:prstGeom>
          <a:solidFill>
            <a:srgbClr val="003B5C"/>
          </a:solidFill>
          <a:ln/>
        </p:spPr>
        <p:txBody>
          <a:bodyPr/>
          <a:lstStyle/>
          <a:p>
            <a:endParaRPr lang="en-US"/>
          </a:p>
        </p:txBody>
      </p:sp>
      <p:sp>
        <p:nvSpPr>
          <p:cNvPr id="36" name="Shape 33"/>
          <p:cNvSpPr/>
          <p:nvPr/>
        </p:nvSpPr>
        <p:spPr>
          <a:xfrm>
            <a:off x="7316986" y="1257300"/>
            <a:ext cx="9525" cy="1618952"/>
          </a:xfrm>
          <a:prstGeom prst="rect">
            <a:avLst/>
          </a:prstGeom>
          <a:solidFill>
            <a:srgbClr val="D5D8DB"/>
          </a:solidFill>
          <a:ln/>
        </p:spPr>
        <p:txBody>
          <a:bodyPr/>
          <a:lstStyle/>
          <a:p>
            <a:endParaRPr lang="en-US"/>
          </a:p>
        </p:txBody>
      </p:sp>
      <p:sp>
        <p:nvSpPr>
          <p:cNvPr id="37" name="Shape 34"/>
          <p:cNvSpPr/>
          <p:nvPr/>
        </p:nvSpPr>
        <p:spPr>
          <a:xfrm>
            <a:off x="9406830" y="1257300"/>
            <a:ext cx="9525" cy="1618952"/>
          </a:xfrm>
          <a:prstGeom prst="rect">
            <a:avLst/>
          </a:prstGeom>
          <a:solidFill>
            <a:srgbClr val="D5D8DB"/>
          </a:solidFill>
          <a:ln/>
        </p:spPr>
        <p:txBody>
          <a:bodyPr/>
          <a:lstStyle/>
          <a:p>
            <a:endParaRPr lang="en-US"/>
          </a:p>
        </p:txBody>
      </p:sp>
      <p:sp>
        <p:nvSpPr>
          <p:cNvPr id="38" name="Shape 35"/>
          <p:cNvSpPr/>
          <p:nvPr/>
        </p:nvSpPr>
        <p:spPr>
          <a:xfrm>
            <a:off x="7469386" y="1447800"/>
            <a:ext cx="266700" cy="266700"/>
          </a:xfrm>
          <a:prstGeom prst="ellipse">
            <a:avLst/>
          </a:prstGeom>
          <a:solidFill>
            <a:srgbClr val="003B5C"/>
          </a:solidFill>
          <a:ln/>
        </p:spPr>
        <p:txBody>
          <a:bodyPr/>
          <a:lstStyle/>
          <a:p>
            <a:endParaRPr lang="en-US"/>
          </a:p>
        </p:txBody>
      </p:sp>
      <p:sp>
        <p:nvSpPr>
          <p:cNvPr id="39" name="Text 36"/>
          <p:cNvSpPr/>
          <p:nvPr/>
        </p:nvSpPr>
        <p:spPr>
          <a:xfrm>
            <a:off x="7431286" y="1447800"/>
            <a:ext cx="342900" cy="30480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4</a:t>
            </a:r>
            <a:endParaRPr lang="en-US" sz="1050" dirty="0"/>
          </a:p>
        </p:txBody>
      </p:sp>
      <p:sp>
        <p:nvSpPr>
          <p:cNvPr id="40" name="Text 37"/>
          <p:cNvSpPr/>
          <p:nvPr/>
        </p:nvSpPr>
        <p:spPr>
          <a:xfrm>
            <a:off x="7469386" y="1790700"/>
            <a:ext cx="1974026" cy="258068"/>
          </a:xfrm>
          <a:prstGeom prst="rect">
            <a:avLst/>
          </a:prstGeom>
          <a:noFill/>
          <a:ln/>
        </p:spPr>
        <p:txBody>
          <a:bodyPr wrap="square" lIns="25400" tIns="25400" rIns="25400" bIns="25400" rtlCol="0" anchor="t">
            <a:normAutofit/>
          </a:bodyPr>
          <a:lstStyle/>
          <a:p>
            <a:pPr marL="0" indent="0" algn="l">
              <a:lnSpc>
                <a:spcPct val="92400"/>
              </a:lnSpc>
              <a:buNone/>
            </a:pPr>
            <a:r>
              <a:rPr lang="en-US" sz="1575" b="1" dirty="0">
                <a:solidFill>
                  <a:srgbClr val="003B5C"/>
                </a:solidFill>
                <a:latin typeface="Georgia" pitchFamily="34" charset="0"/>
                <a:ea typeface="Georgia" pitchFamily="34" charset="-122"/>
                <a:cs typeface="Georgia" pitchFamily="34" charset="-120"/>
              </a:rPr>
              <a:t>Rates</a:t>
            </a:r>
            <a:endParaRPr lang="en-US" sz="1575" dirty="0"/>
          </a:p>
        </p:txBody>
      </p:sp>
      <p:sp>
        <p:nvSpPr>
          <p:cNvPr id="41" name="Text 38"/>
          <p:cNvSpPr/>
          <p:nvPr/>
        </p:nvSpPr>
        <p:spPr>
          <a:xfrm>
            <a:off x="7469386" y="2086868"/>
            <a:ext cx="1870770"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Self-supporting, and hidden subsidies</a:t>
            </a:r>
            <a:endParaRPr lang="en-US" sz="1200" dirty="0"/>
          </a:p>
        </p:txBody>
      </p:sp>
      <p:sp>
        <p:nvSpPr>
          <p:cNvPr id="42" name="Shape 39"/>
          <p:cNvSpPr/>
          <p:nvPr/>
        </p:nvSpPr>
        <p:spPr>
          <a:xfrm>
            <a:off x="9587805" y="1257300"/>
            <a:ext cx="2099221" cy="1618952"/>
          </a:xfrm>
          <a:prstGeom prst="roundRect">
            <a:avLst>
              <a:gd name="adj" fmla="val 1177"/>
            </a:avLst>
          </a:prstGeom>
          <a:solidFill>
            <a:srgbClr val="FFFFFF"/>
          </a:solidFill>
          <a:ln/>
        </p:spPr>
        <p:txBody>
          <a:bodyPr/>
          <a:lstStyle/>
          <a:p>
            <a:endParaRPr lang="en-US"/>
          </a:p>
        </p:txBody>
      </p:sp>
      <p:sp>
        <p:nvSpPr>
          <p:cNvPr id="43" name="Shape 40"/>
          <p:cNvSpPr/>
          <p:nvPr/>
        </p:nvSpPr>
        <p:spPr>
          <a:xfrm>
            <a:off x="9587805" y="2866727"/>
            <a:ext cx="2099221" cy="9525"/>
          </a:xfrm>
          <a:prstGeom prst="rect">
            <a:avLst/>
          </a:prstGeom>
          <a:solidFill>
            <a:srgbClr val="D5D8DB"/>
          </a:solidFill>
          <a:ln/>
        </p:spPr>
        <p:txBody>
          <a:bodyPr/>
          <a:lstStyle/>
          <a:p>
            <a:endParaRPr lang="en-US"/>
          </a:p>
        </p:txBody>
      </p:sp>
      <p:sp>
        <p:nvSpPr>
          <p:cNvPr id="44" name="Shape 41"/>
          <p:cNvSpPr/>
          <p:nvPr/>
        </p:nvSpPr>
        <p:spPr>
          <a:xfrm>
            <a:off x="9587805" y="1257300"/>
            <a:ext cx="2099221" cy="57150"/>
          </a:xfrm>
          <a:prstGeom prst="rect">
            <a:avLst/>
          </a:prstGeom>
          <a:solidFill>
            <a:srgbClr val="003B5C"/>
          </a:solidFill>
          <a:ln/>
        </p:spPr>
        <p:txBody>
          <a:bodyPr/>
          <a:lstStyle/>
          <a:p>
            <a:endParaRPr lang="en-US"/>
          </a:p>
        </p:txBody>
      </p:sp>
      <p:sp>
        <p:nvSpPr>
          <p:cNvPr id="45" name="Shape 42"/>
          <p:cNvSpPr/>
          <p:nvPr/>
        </p:nvSpPr>
        <p:spPr>
          <a:xfrm>
            <a:off x="9587805" y="1257300"/>
            <a:ext cx="9525" cy="1618952"/>
          </a:xfrm>
          <a:prstGeom prst="rect">
            <a:avLst/>
          </a:prstGeom>
          <a:solidFill>
            <a:srgbClr val="D5D8DB"/>
          </a:solidFill>
          <a:ln/>
        </p:spPr>
        <p:txBody>
          <a:bodyPr/>
          <a:lstStyle/>
          <a:p>
            <a:endParaRPr lang="en-US"/>
          </a:p>
        </p:txBody>
      </p:sp>
      <p:sp>
        <p:nvSpPr>
          <p:cNvPr id="46" name="Shape 43"/>
          <p:cNvSpPr/>
          <p:nvPr/>
        </p:nvSpPr>
        <p:spPr>
          <a:xfrm>
            <a:off x="11677501" y="1257300"/>
            <a:ext cx="9525" cy="1618952"/>
          </a:xfrm>
          <a:prstGeom prst="rect">
            <a:avLst/>
          </a:prstGeom>
          <a:solidFill>
            <a:srgbClr val="D5D8DB"/>
          </a:solidFill>
          <a:ln/>
        </p:spPr>
        <p:txBody>
          <a:bodyPr/>
          <a:lstStyle/>
          <a:p>
            <a:endParaRPr lang="en-US"/>
          </a:p>
        </p:txBody>
      </p:sp>
      <p:sp>
        <p:nvSpPr>
          <p:cNvPr id="47" name="Shape 44"/>
          <p:cNvSpPr/>
          <p:nvPr/>
        </p:nvSpPr>
        <p:spPr>
          <a:xfrm>
            <a:off x="9740205" y="1447800"/>
            <a:ext cx="266700" cy="266700"/>
          </a:xfrm>
          <a:prstGeom prst="ellipse">
            <a:avLst/>
          </a:prstGeom>
          <a:solidFill>
            <a:srgbClr val="003B5C"/>
          </a:solidFill>
          <a:ln/>
        </p:spPr>
        <p:txBody>
          <a:bodyPr/>
          <a:lstStyle/>
          <a:p>
            <a:endParaRPr lang="en-US"/>
          </a:p>
        </p:txBody>
      </p:sp>
      <p:sp>
        <p:nvSpPr>
          <p:cNvPr id="48" name="Text 45"/>
          <p:cNvSpPr/>
          <p:nvPr/>
        </p:nvSpPr>
        <p:spPr>
          <a:xfrm>
            <a:off x="9702105" y="1447800"/>
            <a:ext cx="342900" cy="30480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5</a:t>
            </a:r>
            <a:endParaRPr lang="en-US" sz="1050" dirty="0"/>
          </a:p>
        </p:txBody>
      </p:sp>
      <p:sp>
        <p:nvSpPr>
          <p:cNvPr id="49" name="Text 46"/>
          <p:cNvSpPr/>
          <p:nvPr/>
        </p:nvSpPr>
        <p:spPr>
          <a:xfrm>
            <a:off x="9740205" y="1790700"/>
            <a:ext cx="1973863" cy="258068"/>
          </a:xfrm>
          <a:prstGeom prst="rect">
            <a:avLst/>
          </a:prstGeom>
          <a:noFill/>
          <a:ln/>
        </p:spPr>
        <p:txBody>
          <a:bodyPr wrap="square" lIns="25400" tIns="25400" rIns="25400" bIns="25400" rtlCol="0" anchor="t">
            <a:normAutofit/>
          </a:bodyPr>
          <a:lstStyle/>
          <a:p>
            <a:pPr marL="0" indent="0" algn="l">
              <a:lnSpc>
                <a:spcPct val="92400"/>
              </a:lnSpc>
              <a:buNone/>
            </a:pPr>
            <a:r>
              <a:rPr lang="en-US" sz="1575" b="1" dirty="0">
                <a:solidFill>
                  <a:srgbClr val="003B5C"/>
                </a:solidFill>
                <a:latin typeface="Georgia" pitchFamily="34" charset="0"/>
                <a:ea typeface="Georgia" pitchFamily="34" charset="-122"/>
                <a:cs typeface="Georgia" pitchFamily="34" charset="-120"/>
              </a:rPr>
              <a:t>Internal controls</a:t>
            </a:r>
            <a:endParaRPr lang="en-US" sz="1575" dirty="0"/>
          </a:p>
        </p:txBody>
      </p:sp>
      <p:sp>
        <p:nvSpPr>
          <p:cNvPr id="50" name="Text 47"/>
          <p:cNvSpPr/>
          <p:nvPr/>
        </p:nvSpPr>
        <p:spPr>
          <a:xfrm>
            <a:off x="9740205" y="2086868"/>
            <a:ext cx="1870621"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Our most common finding, and how to close it</a:t>
            </a:r>
            <a:endParaRPr lang="en-US" sz="1200" dirty="0"/>
          </a:p>
        </p:txBody>
      </p:sp>
      <p:sp>
        <p:nvSpPr>
          <p:cNvPr id="51" name="Shape 48"/>
          <p:cNvSpPr/>
          <p:nvPr/>
        </p:nvSpPr>
        <p:spPr>
          <a:xfrm>
            <a:off x="504825" y="3028652"/>
            <a:ext cx="11182350" cy="453330"/>
          </a:xfrm>
          <a:prstGeom prst="roundRect">
            <a:avLst>
              <a:gd name="adj" fmla="val 4202"/>
            </a:avLst>
          </a:prstGeom>
          <a:solidFill>
            <a:srgbClr val="F4F5F6"/>
          </a:solidFill>
          <a:ln w="9525">
            <a:solidFill>
              <a:srgbClr val="D5D8DB"/>
            </a:solidFill>
            <a:prstDash val="solid"/>
          </a:ln>
        </p:spPr>
        <p:txBody>
          <a:bodyPr/>
          <a:lstStyle/>
          <a:p>
            <a:endParaRPr lang="en-US"/>
          </a:p>
        </p:txBody>
      </p:sp>
      <p:sp>
        <p:nvSpPr>
          <p:cNvPr id="52" name="Text 49"/>
          <p:cNvSpPr/>
          <p:nvPr/>
        </p:nvSpPr>
        <p:spPr>
          <a:xfrm>
            <a:off x="685800" y="3171676"/>
            <a:ext cx="841325"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b="1" kern="0" spc="98" dirty="0">
                <a:solidFill>
                  <a:srgbClr val="003B5C"/>
                </a:solidFill>
                <a:latin typeface="Arial" pitchFamily="34" charset="0"/>
                <a:ea typeface="Arial" pitchFamily="34" charset="-122"/>
                <a:cs typeface="Arial" pitchFamily="34" charset="-120"/>
              </a:rPr>
              <a:t>THE SPINE</a:t>
            </a:r>
            <a:endParaRPr lang="en-US" sz="975" dirty="0"/>
          </a:p>
        </p:txBody>
      </p:sp>
      <p:sp>
        <p:nvSpPr>
          <p:cNvPr id="53" name="Text 50"/>
          <p:cNvSpPr/>
          <p:nvPr/>
        </p:nvSpPr>
        <p:spPr>
          <a:xfrm>
            <a:off x="1584275" y="3152477"/>
            <a:ext cx="7943746"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003B5C"/>
                </a:solidFill>
                <a:latin typeface="Arial" pitchFamily="34" charset="0"/>
                <a:ea typeface="Arial" pitchFamily="34" charset="-122"/>
                <a:cs typeface="Arial" pitchFamily="34" charset="-120"/>
              </a:rPr>
              <a:t>Have a policy. Follow it. Fund it. Prove it. </a:t>
            </a:r>
            <a:r>
              <a:rPr lang="en-US" sz="1200" dirty="0">
                <a:solidFill>
                  <a:srgbClr val="1F2326"/>
                </a:solidFill>
                <a:latin typeface="Arial" pitchFamily="34" charset="0"/>
                <a:ea typeface="Arial" pitchFamily="34" charset="-122"/>
                <a:cs typeface="Arial" pitchFamily="34" charset="-120"/>
              </a:rPr>
              <a:t>Complaints test the first two, rates the third, controls the fourth.</a:t>
            </a:r>
            <a:endParaRPr lang="en-US" sz="1200" dirty="0"/>
          </a:p>
        </p:txBody>
      </p:sp>
      <p:sp>
        <p:nvSpPr>
          <p:cNvPr id="54" name="Shape 51"/>
          <p:cNvSpPr/>
          <p:nvPr/>
        </p:nvSpPr>
        <p:spPr>
          <a:xfrm>
            <a:off x="504825" y="4358729"/>
            <a:ext cx="11182350" cy="470446"/>
          </a:xfrm>
          <a:prstGeom prst="rect">
            <a:avLst/>
          </a:prstGeom>
          <a:solidFill>
            <a:srgbClr val="003B5C"/>
          </a:solidFill>
          <a:ln/>
        </p:spPr>
        <p:txBody>
          <a:bodyPr/>
          <a:lstStyle/>
          <a:p>
            <a:endParaRPr lang="en-US"/>
          </a:p>
        </p:txBody>
      </p:sp>
      <p:sp>
        <p:nvSpPr>
          <p:cNvPr id="55" name="Text 52"/>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Almost everything in this room you can fix yourself, without a hearing and without us.</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121476"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COMPLAINTS · A NEUTRAL LOOK</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Third-party leak protection programs</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4389090" cy="2726234"/>
          </a:xfrm>
          <a:prstGeom prst="roundRect">
            <a:avLst>
              <a:gd name="adj" fmla="val 699"/>
            </a:avLst>
          </a:prstGeom>
          <a:solidFill>
            <a:srgbClr val="FAFAFA"/>
          </a:solidFill>
          <a:ln w="9525">
            <a:solidFill>
              <a:srgbClr val="D5D8DB"/>
            </a:solidFill>
            <a:prstDash val="solid"/>
          </a:ln>
        </p:spPr>
        <p:txBody>
          <a:bodyPr/>
          <a:lstStyle/>
          <a:p>
            <a:endParaRPr lang="en-US"/>
          </a:p>
        </p:txBody>
      </p:sp>
      <p:sp>
        <p:nvSpPr>
          <p:cNvPr id="7" name="Shape 4"/>
          <p:cNvSpPr/>
          <p:nvPr/>
        </p:nvSpPr>
        <p:spPr>
          <a:xfrm>
            <a:off x="514350" y="1266825"/>
            <a:ext cx="4370040" cy="276225"/>
          </a:xfrm>
          <a:prstGeom prst="rect">
            <a:avLst/>
          </a:prstGeom>
          <a:solidFill>
            <a:srgbClr val="003B5C"/>
          </a:solidFill>
          <a:ln/>
        </p:spPr>
        <p:txBody>
          <a:bodyPr/>
          <a:lstStyle/>
          <a:p>
            <a:endParaRPr lang="en-US"/>
          </a:p>
        </p:txBody>
      </p:sp>
      <p:sp>
        <p:nvSpPr>
          <p:cNvPr id="8" name="Text 5"/>
          <p:cNvSpPr/>
          <p:nvPr/>
        </p:nvSpPr>
        <p:spPr>
          <a:xfrm>
            <a:off x="647700" y="1333500"/>
            <a:ext cx="423444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WHAT THEY ARE</a:t>
            </a:r>
            <a:endParaRPr lang="en-US" sz="975" dirty="0"/>
          </a:p>
        </p:txBody>
      </p:sp>
      <p:sp>
        <p:nvSpPr>
          <p:cNvPr id="9" name="Text 6"/>
          <p:cNvSpPr/>
          <p:nvPr/>
        </p:nvSpPr>
        <p:spPr>
          <a:xfrm>
            <a:off x="657225" y="1666875"/>
            <a:ext cx="4206819" cy="677912"/>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A third party covers customers’ leak-related bills, usually as a line item on the utility bill, often opt-out, with the utility passing collections through.</a:t>
            </a:r>
            <a:endParaRPr lang="en-US" sz="1200" dirty="0"/>
          </a:p>
        </p:txBody>
      </p:sp>
      <p:sp>
        <p:nvSpPr>
          <p:cNvPr id="10" name="Text 7"/>
          <p:cNvSpPr/>
          <p:nvPr/>
        </p:nvSpPr>
        <p:spPr>
          <a:xfrm>
            <a:off x="657225" y="2401937"/>
            <a:ext cx="4206819" cy="677912"/>
          </a:xfrm>
          <a:prstGeom prst="rect">
            <a:avLst/>
          </a:prstGeom>
          <a:noFill/>
          <a:ln/>
        </p:spPr>
        <p:txBody>
          <a:bodyPr wrap="square" lIns="25400" tIns="25400" rIns="25400" bIns="25400" rtlCol="0" anchor="t">
            <a:normAutofit/>
          </a:bodyPr>
          <a:lstStyle/>
          <a:p>
            <a:pPr marL="0" indent="0" algn="l">
              <a:lnSpc>
                <a:spcPct val="124444"/>
              </a:lnSpc>
              <a:buNone/>
            </a:pPr>
            <a:r>
              <a:rPr lang="en-US" sz="1200" b="1" dirty="0">
                <a:solidFill>
                  <a:srgbClr val="003B5C"/>
                </a:solidFill>
                <a:latin typeface="Arial" pitchFamily="34" charset="0"/>
                <a:ea typeface="Arial" pitchFamily="34" charset="-122"/>
                <a:cs typeface="Arial" pitchFamily="34" charset="-120"/>
              </a:rPr>
              <a:t>Why utilities like them: </a:t>
            </a:r>
            <a:r>
              <a:rPr lang="en-US" sz="1200" dirty="0">
                <a:solidFill>
                  <a:srgbClr val="1F2326"/>
                </a:solidFill>
                <a:latin typeface="Arial" pitchFamily="34" charset="0"/>
                <a:ea typeface="Arial" pitchFamily="34" charset="-122"/>
                <a:cs typeface="Arial" pitchFamily="34" charset="-120"/>
              </a:rPr>
              <a:t>an unfunded, unpredictable cost moves off the utility, the customer gets a real remedy, and the discretionary-adjustment problem goes away.</a:t>
            </a:r>
            <a:endParaRPr lang="en-US" sz="1200" dirty="0"/>
          </a:p>
        </p:txBody>
      </p:sp>
      <p:sp>
        <p:nvSpPr>
          <p:cNvPr id="11" name="Text 8"/>
          <p:cNvSpPr/>
          <p:nvPr/>
        </p:nvSpPr>
        <p:spPr>
          <a:xfrm>
            <a:off x="657225" y="3136999"/>
            <a:ext cx="4206819" cy="438150"/>
          </a:xfrm>
          <a:prstGeom prst="rect">
            <a:avLst/>
          </a:prstGeom>
          <a:noFill/>
          <a:ln/>
        </p:spPr>
        <p:txBody>
          <a:bodyPr wrap="square" lIns="25400" tIns="25400" rIns="25400" bIns="25400" rtlCol="0" anchor="t">
            <a:normAutofit/>
          </a:bodyPr>
          <a:lstStyle/>
          <a:p>
            <a:pPr marL="0" indent="0" algn="l">
              <a:lnSpc>
                <a:spcPct val="123529"/>
              </a:lnSpc>
              <a:buNone/>
            </a:pPr>
            <a:r>
              <a:rPr lang="en-US" sz="1125" b="1" dirty="0">
                <a:solidFill>
                  <a:srgbClr val="75787B"/>
                </a:solidFill>
                <a:latin typeface="Arial" pitchFamily="34" charset="0"/>
                <a:ea typeface="Arial" pitchFamily="34" charset="-122"/>
                <a:cs typeface="Arial" pitchFamily="34" charset="-120"/>
              </a:rPr>
              <a:t>The Comptroller’s Office neither endorses nor discourages these programs.</a:t>
            </a:r>
            <a:endParaRPr lang="en-US" sz="1125" dirty="0"/>
          </a:p>
        </p:txBody>
      </p:sp>
      <p:sp>
        <p:nvSpPr>
          <p:cNvPr id="12" name="Shape 9"/>
          <p:cNvSpPr/>
          <p:nvPr/>
        </p:nvSpPr>
        <p:spPr>
          <a:xfrm>
            <a:off x="5103465" y="1257300"/>
            <a:ext cx="6583710" cy="2726234"/>
          </a:xfrm>
          <a:prstGeom prst="roundRect">
            <a:avLst>
              <a:gd name="adj" fmla="val 699"/>
            </a:avLst>
          </a:prstGeom>
          <a:solidFill>
            <a:srgbClr val="F4F5F6"/>
          </a:solidFill>
          <a:ln w="9525">
            <a:solidFill>
              <a:srgbClr val="D5D8DB"/>
            </a:solidFill>
            <a:prstDash val="solid"/>
          </a:ln>
        </p:spPr>
        <p:txBody>
          <a:bodyPr/>
          <a:lstStyle/>
          <a:p>
            <a:endParaRPr lang="en-US"/>
          </a:p>
        </p:txBody>
      </p:sp>
      <p:sp>
        <p:nvSpPr>
          <p:cNvPr id="13" name="Shape 10"/>
          <p:cNvSpPr/>
          <p:nvPr/>
        </p:nvSpPr>
        <p:spPr>
          <a:xfrm>
            <a:off x="5112990" y="1266825"/>
            <a:ext cx="6564660" cy="276225"/>
          </a:xfrm>
          <a:prstGeom prst="rect">
            <a:avLst/>
          </a:prstGeom>
          <a:solidFill>
            <a:srgbClr val="003B5C"/>
          </a:solidFill>
          <a:ln/>
        </p:spPr>
        <p:txBody>
          <a:bodyPr/>
          <a:lstStyle/>
          <a:p>
            <a:endParaRPr lang="en-US"/>
          </a:p>
        </p:txBody>
      </p:sp>
      <p:sp>
        <p:nvSpPr>
          <p:cNvPr id="14" name="Text 11"/>
          <p:cNvSpPr/>
          <p:nvPr/>
        </p:nvSpPr>
        <p:spPr>
          <a:xfrm>
            <a:off x="5246340" y="1333500"/>
            <a:ext cx="6494900"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QUESTIONS TO ANSWER BEFORE YOU SIGN</a:t>
            </a:r>
            <a:endParaRPr lang="en-US" sz="975" dirty="0"/>
          </a:p>
        </p:txBody>
      </p:sp>
      <p:sp>
        <p:nvSpPr>
          <p:cNvPr id="15" name="Text 12"/>
          <p:cNvSpPr/>
          <p:nvPr/>
        </p:nvSpPr>
        <p:spPr>
          <a:xfrm>
            <a:off x="5255865" y="1657350"/>
            <a:ext cx="3145265" cy="635943"/>
          </a:xfrm>
          <a:prstGeom prst="rect">
            <a:avLst/>
          </a:prstGeom>
          <a:noFill/>
          <a:ln/>
        </p:spPr>
        <p:txBody>
          <a:bodyPr wrap="square" lIns="25400" tIns="25400" rIns="25400" bIns="25400" rtlCol="0" anchor="t">
            <a:normAutofit/>
          </a:bodyPr>
          <a:lstStyle/>
          <a:p>
            <a:pPr marL="0" indent="0" algn="l">
              <a:lnSpc>
                <a:spcPct val="116250"/>
              </a:lnSpc>
              <a:buNone/>
            </a:pPr>
            <a:r>
              <a:rPr lang="en-US" sz="1163" b="1" dirty="0">
                <a:solidFill>
                  <a:srgbClr val="003B5C"/>
                </a:solidFill>
                <a:latin typeface="Arial" pitchFamily="34" charset="0"/>
                <a:ea typeface="Arial" pitchFamily="34" charset="-122"/>
                <a:cs typeface="Arial" pitchFamily="34" charset="-120"/>
              </a:rPr>
              <a:t>Authority. </a:t>
            </a:r>
            <a:r>
              <a:rPr lang="en-US" sz="1163" dirty="0">
                <a:solidFill>
                  <a:srgbClr val="1F2326"/>
                </a:solidFill>
                <a:latin typeface="Arial" pitchFamily="34" charset="0"/>
                <a:ea typeface="Arial" pitchFamily="34" charset="-122"/>
                <a:cs typeface="Arial" pitchFamily="34" charset="-120"/>
              </a:rPr>
              <a:t>Where does your power to place a non-utility charge on the bill, and collect it, come from?</a:t>
            </a:r>
            <a:endParaRPr lang="en-US" sz="1163" dirty="0"/>
          </a:p>
        </p:txBody>
      </p:sp>
      <p:sp>
        <p:nvSpPr>
          <p:cNvPr id="16" name="Text 13"/>
          <p:cNvSpPr/>
          <p:nvPr/>
        </p:nvSpPr>
        <p:spPr>
          <a:xfrm>
            <a:off x="8480971" y="1657350"/>
            <a:ext cx="3145418" cy="635943"/>
          </a:xfrm>
          <a:prstGeom prst="rect">
            <a:avLst/>
          </a:prstGeom>
          <a:noFill/>
          <a:ln/>
        </p:spPr>
        <p:txBody>
          <a:bodyPr wrap="square" lIns="25400" tIns="25400" rIns="25400" bIns="25400" rtlCol="0" anchor="t">
            <a:normAutofit/>
          </a:bodyPr>
          <a:lstStyle/>
          <a:p>
            <a:pPr marL="0" indent="0" algn="l">
              <a:lnSpc>
                <a:spcPct val="116250"/>
              </a:lnSpc>
              <a:buNone/>
            </a:pPr>
            <a:r>
              <a:rPr lang="en-US" sz="1163" b="1" dirty="0">
                <a:solidFill>
                  <a:srgbClr val="003B5C"/>
                </a:solidFill>
                <a:latin typeface="Arial" pitchFamily="34" charset="0"/>
                <a:ea typeface="Arial" pitchFamily="34" charset="-122"/>
                <a:cs typeface="Arial" pitchFamily="34" charset="-120"/>
              </a:rPr>
              <a:t>Opt-out or opt-in? </a:t>
            </a:r>
            <a:r>
              <a:rPr lang="en-US" sz="1163" dirty="0">
                <a:solidFill>
                  <a:srgbClr val="1F2326"/>
                </a:solidFill>
                <a:latin typeface="Arial" pitchFamily="34" charset="0"/>
                <a:ea typeface="Arial" pitchFamily="34" charset="-122"/>
                <a:cs typeface="Arial" pitchFamily="34" charset="-120"/>
              </a:rPr>
              <a:t>If opt-out, how is enrollment disclosed, and can a customer document that they declined?</a:t>
            </a:r>
            <a:endParaRPr lang="en-US" sz="1163" dirty="0"/>
          </a:p>
        </p:txBody>
      </p:sp>
      <p:sp>
        <p:nvSpPr>
          <p:cNvPr id="17" name="Text 14"/>
          <p:cNvSpPr/>
          <p:nvPr/>
        </p:nvSpPr>
        <p:spPr>
          <a:xfrm>
            <a:off x="5255865" y="2340918"/>
            <a:ext cx="3145265" cy="835223"/>
          </a:xfrm>
          <a:prstGeom prst="rect">
            <a:avLst/>
          </a:prstGeom>
          <a:noFill/>
          <a:ln/>
        </p:spPr>
        <p:txBody>
          <a:bodyPr wrap="square" lIns="25400" tIns="25400" rIns="25400" bIns="25400" rtlCol="0" anchor="t">
            <a:normAutofit/>
          </a:bodyPr>
          <a:lstStyle/>
          <a:p>
            <a:pPr marL="0" indent="0" algn="l">
              <a:lnSpc>
                <a:spcPct val="116250"/>
              </a:lnSpc>
              <a:buNone/>
            </a:pPr>
            <a:r>
              <a:rPr lang="en-US" sz="1163" b="1" dirty="0">
                <a:solidFill>
                  <a:srgbClr val="003B5C"/>
                </a:solidFill>
                <a:latin typeface="Arial" pitchFamily="34" charset="0"/>
                <a:ea typeface="Arial" pitchFamily="34" charset="-122"/>
                <a:cs typeface="Arial" pitchFamily="34" charset="-120"/>
              </a:rPr>
              <a:t>Disconnection. </a:t>
            </a:r>
            <a:r>
              <a:rPr lang="en-US" sz="1163" dirty="0">
                <a:solidFill>
                  <a:srgbClr val="1F2326"/>
                </a:solidFill>
                <a:latin typeface="Arial" pitchFamily="34" charset="0"/>
                <a:ea typeface="Arial" pitchFamily="34" charset="-122"/>
                <a:cs typeface="Arial" pitchFamily="34" charset="-120"/>
              </a:rPr>
              <a:t>Can service be cut for nonpayment of the coverage portion? The answer should be no, and billing should enforce it.</a:t>
            </a:r>
            <a:endParaRPr lang="en-US" sz="1163" dirty="0"/>
          </a:p>
        </p:txBody>
      </p:sp>
      <p:sp>
        <p:nvSpPr>
          <p:cNvPr id="18" name="Text 15"/>
          <p:cNvSpPr/>
          <p:nvPr/>
        </p:nvSpPr>
        <p:spPr>
          <a:xfrm>
            <a:off x="8480971" y="2340918"/>
            <a:ext cx="3145418" cy="835223"/>
          </a:xfrm>
          <a:prstGeom prst="rect">
            <a:avLst/>
          </a:prstGeom>
          <a:noFill/>
          <a:ln/>
        </p:spPr>
        <p:txBody>
          <a:bodyPr wrap="square" lIns="25400" tIns="25400" rIns="25400" bIns="25400" rtlCol="0" anchor="t">
            <a:normAutofit/>
          </a:bodyPr>
          <a:lstStyle/>
          <a:p>
            <a:pPr marL="0" indent="0" algn="l">
              <a:lnSpc>
                <a:spcPct val="116250"/>
              </a:lnSpc>
              <a:buNone/>
            </a:pPr>
            <a:r>
              <a:rPr lang="en-US" sz="1163" b="1" dirty="0">
                <a:solidFill>
                  <a:srgbClr val="003B5C"/>
                </a:solidFill>
                <a:latin typeface="Arial" pitchFamily="34" charset="0"/>
                <a:ea typeface="Arial" pitchFamily="34" charset="-122"/>
                <a:cs typeface="Arial" pitchFamily="34" charset="-120"/>
              </a:rPr>
              <a:t>Exclusions. </a:t>
            </a:r>
            <a:r>
              <a:rPr lang="en-US" sz="1163" dirty="0">
                <a:solidFill>
                  <a:srgbClr val="1F2326"/>
                </a:solidFill>
                <a:latin typeface="Arial" pitchFamily="34" charset="0"/>
                <a:ea typeface="Arial" pitchFamily="34" charset="-122"/>
                <a:cs typeface="Arial" pitchFamily="34" charset="-120"/>
              </a:rPr>
              <a:t>What is not covered, and what happens to those customers?</a:t>
            </a:r>
            <a:endParaRPr lang="en-US" sz="1163" dirty="0"/>
          </a:p>
        </p:txBody>
      </p:sp>
      <p:sp>
        <p:nvSpPr>
          <p:cNvPr id="19" name="Text 16"/>
          <p:cNvSpPr/>
          <p:nvPr/>
        </p:nvSpPr>
        <p:spPr>
          <a:xfrm>
            <a:off x="5255865" y="3223766"/>
            <a:ext cx="3145265" cy="635943"/>
          </a:xfrm>
          <a:prstGeom prst="rect">
            <a:avLst/>
          </a:prstGeom>
          <a:noFill/>
          <a:ln/>
        </p:spPr>
        <p:txBody>
          <a:bodyPr wrap="square" lIns="25400" tIns="25400" rIns="25400" bIns="25400" rtlCol="0" anchor="t">
            <a:normAutofit/>
          </a:bodyPr>
          <a:lstStyle/>
          <a:p>
            <a:pPr marL="0" indent="0" algn="l">
              <a:lnSpc>
                <a:spcPct val="116250"/>
              </a:lnSpc>
              <a:buNone/>
            </a:pPr>
            <a:r>
              <a:rPr lang="en-US" sz="1163" b="1" dirty="0">
                <a:solidFill>
                  <a:srgbClr val="003B5C"/>
                </a:solidFill>
                <a:latin typeface="Arial" pitchFamily="34" charset="0"/>
                <a:ea typeface="Arial" pitchFamily="34" charset="-122"/>
                <a:cs typeface="Arial" pitchFamily="34" charset="-120"/>
              </a:rPr>
              <a:t>Your policy underneath. </a:t>
            </a:r>
            <a:r>
              <a:rPr lang="en-US" sz="1163" dirty="0">
                <a:solidFill>
                  <a:srgbClr val="1F2326"/>
                </a:solidFill>
                <a:latin typeface="Arial" pitchFamily="34" charset="0"/>
                <a:ea typeface="Arial" pitchFamily="34" charset="-122"/>
                <a:cs typeface="Arial" pitchFamily="34" charset="-120"/>
              </a:rPr>
              <a:t>Does your own leak adjustment policy still operate for non-enrolled customers and excluded events? It has to.</a:t>
            </a:r>
            <a:endParaRPr lang="en-US" sz="1163" dirty="0"/>
          </a:p>
        </p:txBody>
      </p:sp>
      <p:sp>
        <p:nvSpPr>
          <p:cNvPr id="20" name="Text 17"/>
          <p:cNvSpPr/>
          <p:nvPr/>
        </p:nvSpPr>
        <p:spPr>
          <a:xfrm>
            <a:off x="8480971" y="3223766"/>
            <a:ext cx="3145418" cy="635943"/>
          </a:xfrm>
          <a:prstGeom prst="rect">
            <a:avLst/>
          </a:prstGeom>
          <a:noFill/>
          <a:ln/>
        </p:spPr>
        <p:txBody>
          <a:bodyPr wrap="square" lIns="25400" tIns="25400" rIns="25400" bIns="25400" rtlCol="0" anchor="t">
            <a:normAutofit/>
          </a:bodyPr>
          <a:lstStyle/>
          <a:p>
            <a:pPr marL="0" indent="0" algn="l">
              <a:lnSpc>
                <a:spcPct val="116250"/>
              </a:lnSpc>
              <a:buNone/>
            </a:pPr>
            <a:r>
              <a:rPr lang="en-US" sz="1163" b="1" dirty="0">
                <a:solidFill>
                  <a:srgbClr val="003B5C"/>
                </a:solidFill>
                <a:latin typeface="Arial" pitchFamily="34" charset="0"/>
                <a:ea typeface="Arial" pitchFamily="34" charset="-122"/>
                <a:cs typeface="Arial" pitchFamily="34" charset="-120"/>
              </a:rPr>
              <a:t>The exit. </a:t>
            </a:r>
            <a:r>
              <a:rPr lang="en-US" sz="1163" dirty="0">
                <a:solidFill>
                  <a:srgbClr val="1F2326"/>
                </a:solidFill>
                <a:latin typeface="Arial" pitchFamily="34" charset="0"/>
                <a:ea typeface="Arial" pitchFamily="34" charset="-122"/>
                <a:cs typeface="Arial" pitchFamily="34" charset="-120"/>
              </a:rPr>
              <a:t>Term, termination rights, and what happens to enrolled customers if you leave.</a:t>
            </a:r>
            <a:endParaRPr lang="en-US" sz="1163" dirty="0"/>
          </a:p>
        </p:txBody>
      </p:sp>
      <p:sp>
        <p:nvSpPr>
          <p:cNvPr id="21" name="Shape 18"/>
          <p:cNvSpPr/>
          <p:nvPr/>
        </p:nvSpPr>
        <p:spPr>
          <a:xfrm>
            <a:off x="504825" y="4135934"/>
            <a:ext cx="11182350" cy="693241"/>
          </a:xfrm>
          <a:prstGeom prst="rect">
            <a:avLst/>
          </a:prstGeom>
          <a:solidFill>
            <a:srgbClr val="003B5C"/>
          </a:solidFill>
          <a:ln/>
        </p:spPr>
        <p:txBody>
          <a:bodyPr/>
          <a:lstStyle/>
          <a:p>
            <a:endParaRPr lang="en-US"/>
          </a:p>
        </p:txBody>
      </p:sp>
      <p:sp>
        <p:nvSpPr>
          <p:cNvPr id="22" name="Text 19"/>
          <p:cNvSpPr/>
          <p:nvPr/>
        </p:nvSpPr>
        <p:spPr>
          <a:xfrm>
            <a:off x="714375" y="4259759"/>
            <a:ext cx="11098721" cy="483691"/>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A supplement to a leak adjustment policy, never a substitute. Customers who do not know they are enrolled arrive here as an inadequate-policy case.</a:t>
            </a:r>
            <a:endParaRPr lang="en-US" sz="13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Shape 0"/>
          <p:cNvSpPr/>
          <p:nvPr/>
        </p:nvSpPr>
        <p:spPr>
          <a:xfrm>
            <a:off x="504825" y="1619250"/>
            <a:ext cx="114300" cy="2381250"/>
          </a:xfrm>
          <a:prstGeom prst="rect">
            <a:avLst/>
          </a:prstGeom>
          <a:solidFill>
            <a:srgbClr val="991F36"/>
          </a:solidFill>
          <a:ln/>
        </p:spPr>
        <p:txBody>
          <a:bodyPr/>
          <a:lstStyle/>
          <a:p>
            <a:endParaRPr lang="en-US"/>
          </a:p>
        </p:txBody>
      </p:sp>
      <p:sp>
        <p:nvSpPr>
          <p:cNvPr id="4" name="Text 1"/>
          <p:cNvSpPr/>
          <p:nvPr/>
        </p:nvSpPr>
        <p:spPr>
          <a:xfrm>
            <a:off x="8572500" y="1143000"/>
            <a:ext cx="3143250" cy="2324100"/>
          </a:xfrm>
          <a:prstGeom prst="rect">
            <a:avLst/>
          </a:prstGeom>
          <a:noFill/>
          <a:ln/>
        </p:spPr>
        <p:txBody>
          <a:bodyPr wrap="square" lIns="25400" tIns="25400" rIns="25400" bIns="25400" rtlCol="0" anchor="t">
            <a:normAutofit/>
          </a:bodyPr>
          <a:lstStyle/>
          <a:p>
            <a:pPr marL="0" indent="0" algn="l">
              <a:lnSpc>
                <a:spcPct val="69565"/>
              </a:lnSpc>
              <a:buNone/>
            </a:pPr>
            <a:r>
              <a:rPr lang="en-US" sz="22500" b="1" dirty="0">
                <a:solidFill>
                  <a:srgbClr val="F4F5F6"/>
                </a:solidFill>
                <a:latin typeface="Georgia" pitchFamily="34" charset="0"/>
                <a:ea typeface="Georgia" pitchFamily="34" charset="-122"/>
                <a:cs typeface="Georgia" pitchFamily="34" charset="-120"/>
              </a:rPr>
              <a:t>04</a:t>
            </a:r>
            <a:endParaRPr lang="en-US" sz="22500" dirty="0"/>
          </a:p>
        </p:txBody>
      </p:sp>
      <p:sp>
        <p:nvSpPr>
          <p:cNvPr id="5" name="Text 2"/>
          <p:cNvSpPr/>
          <p:nvPr/>
        </p:nvSpPr>
        <p:spPr>
          <a:xfrm>
            <a:off x="1000125" y="1866900"/>
            <a:ext cx="8748712"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SECTION FOUR</a:t>
            </a:r>
            <a:endParaRPr lang="en-US" sz="1125" dirty="0"/>
          </a:p>
        </p:txBody>
      </p:sp>
      <p:sp>
        <p:nvSpPr>
          <p:cNvPr id="6" name="Text 3"/>
          <p:cNvSpPr/>
          <p:nvPr/>
        </p:nvSpPr>
        <p:spPr>
          <a:xfrm>
            <a:off x="1000125" y="2124075"/>
            <a:ext cx="8748712" cy="583257"/>
          </a:xfrm>
          <a:prstGeom prst="rect">
            <a:avLst/>
          </a:prstGeom>
          <a:noFill/>
          <a:ln/>
        </p:spPr>
        <p:txBody>
          <a:bodyPr wrap="square" lIns="25400" tIns="25400" rIns="25400" bIns="25400" rtlCol="0" anchor="t">
            <a:normAutofit/>
          </a:bodyPr>
          <a:lstStyle/>
          <a:p>
            <a:pPr marL="0" indent="0" algn="l">
              <a:lnSpc>
                <a:spcPct val="95400"/>
              </a:lnSpc>
              <a:buNone/>
            </a:pPr>
            <a:r>
              <a:rPr lang="en-US" sz="3975" b="1" dirty="0">
                <a:solidFill>
                  <a:srgbClr val="003B5C"/>
                </a:solidFill>
                <a:latin typeface="Georgia" pitchFamily="34" charset="0"/>
                <a:ea typeface="Georgia" pitchFamily="34" charset="-122"/>
                <a:cs typeface="Georgia" pitchFamily="34" charset="-120"/>
              </a:rPr>
              <a:t>Rates</a:t>
            </a:r>
            <a:endParaRPr lang="en-US" sz="3975" dirty="0"/>
          </a:p>
        </p:txBody>
      </p:sp>
      <p:sp>
        <p:nvSpPr>
          <p:cNvPr id="7" name="Shape 4"/>
          <p:cNvSpPr/>
          <p:nvPr/>
        </p:nvSpPr>
        <p:spPr>
          <a:xfrm>
            <a:off x="1000125" y="2878782"/>
            <a:ext cx="1714500" cy="19050"/>
          </a:xfrm>
          <a:prstGeom prst="rect">
            <a:avLst/>
          </a:prstGeom>
          <a:solidFill>
            <a:srgbClr val="D5D8DB"/>
          </a:solidFill>
          <a:ln/>
        </p:spPr>
        <p:txBody>
          <a:bodyPr/>
          <a:lstStyle/>
          <a:p>
            <a:endParaRPr lang="en-US"/>
          </a:p>
        </p:txBody>
      </p:sp>
      <p:sp>
        <p:nvSpPr>
          <p:cNvPr id="8" name="Text 5"/>
          <p:cNvSpPr/>
          <p:nvPr/>
        </p:nvSpPr>
        <p:spPr>
          <a:xfrm>
            <a:off x="1000125" y="3107382"/>
            <a:ext cx="8191976" cy="590550"/>
          </a:xfrm>
          <a:prstGeom prst="rect">
            <a:avLst/>
          </a:prstGeom>
          <a:noFill/>
          <a:ln/>
        </p:spPr>
        <p:txBody>
          <a:bodyPr wrap="square" lIns="25400" tIns="25400" rIns="25400" bIns="25400" rtlCol="0" anchor="t">
            <a:normAutofit/>
          </a:bodyPr>
          <a:lstStyle/>
          <a:p>
            <a:pPr marL="0" indent="0" algn="l">
              <a:lnSpc>
                <a:spcPct val="126087"/>
              </a:lnSpc>
              <a:buNone/>
            </a:pPr>
            <a:r>
              <a:rPr lang="en-US" sz="1500" dirty="0">
                <a:solidFill>
                  <a:srgbClr val="75787B"/>
                </a:solidFill>
                <a:latin typeface="Arial" pitchFamily="34" charset="0"/>
                <a:ea typeface="Arial" pitchFamily="34" charset="-122"/>
                <a:cs typeface="Arial" pitchFamily="34" charset="-120"/>
              </a:rPr>
              <a:t>An enterprise fund is a business inside a government. The test is whether the rate recovers the full cost of the service, not whether the fund has cash today.</a:t>
            </a:r>
            <a:endParaRPr lang="en-US" sz="1500" dirty="0"/>
          </a:p>
        </p:txBody>
      </p:sp>
      <p:sp>
        <p:nvSpPr>
          <p:cNvPr id="9" name="Text 6"/>
          <p:cNvSpPr/>
          <p:nvPr/>
        </p:nvSpPr>
        <p:spPr>
          <a:xfrm>
            <a:off x="1000125" y="3850332"/>
            <a:ext cx="8748712" cy="209550"/>
          </a:xfrm>
          <a:prstGeom prst="rect">
            <a:avLst/>
          </a:prstGeom>
          <a:noFill/>
          <a:ln/>
        </p:spPr>
        <p:txBody>
          <a:bodyPr wrap="square" lIns="25400" tIns="25400" rIns="25400" bIns="25400" rtlCol="0" anchor="t">
            <a:normAutofit/>
          </a:bodyPr>
          <a:lstStyle/>
          <a:p>
            <a:pPr marL="0" indent="0" algn="l">
              <a:buNone/>
            </a:pPr>
            <a:r>
              <a:rPr lang="en-US" sz="1200" b="1" dirty="0">
                <a:solidFill>
                  <a:srgbClr val="991F36"/>
                </a:solidFill>
                <a:latin typeface="Arial" pitchFamily="34" charset="0"/>
                <a:ea typeface="Arial" pitchFamily="34" charset="-122"/>
                <a:cs typeface="Arial" pitchFamily="34" charset="-120"/>
              </a:rPr>
              <a:t>Reasonable · justified · self-supporting · and honest about subsidies</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297519"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RATES · THE STANDARD</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Self-supporting means self-supporting</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Text 3"/>
          <p:cNvSpPr/>
          <p:nvPr/>
        </p:nvSpPr>
        <p:spPr>
          <a:xfrm>
            <a:off x="504825" y="1348383"/>
            <a:ext cx="5864376" cy="988665"/>
          </a:xfrm>
          <a:prstGeom prst="rect">
            <a:avLst/>
          </a:prstGeom>
          <a:noFill/>
          <a:ln/>
        </p:spPr>
        <p:txBody>
          <a:bodyPr wrap="square" lIns="25400" tIns="25400" rIns="25400" bIns="25400" rtlCol="0" anchor="t">
            <a:normAutofit/>
          </a:bodyPr>
          <a:lstStyle/>
          <a:p>
            <a:pPr marL="0" indent="0" algn="l">
              <a:lnSpc>
                <a:spcPct val="110933"/>
              </a:lnSpc>
              <a:buNone/>
            </a:pPr>
            <a:r>
              <a:rPr lang="en-US" sz="1950" i="1" dirty="0">
                <a:solidFill>
                  <a:srgbClr val="003B5C"/>
                </a:solidFill>
                <a:latin typeface="Georgia" pitchFamily="34" charset="0"/>
                <a:ea typeface="Georgia" pitchFamily="34" charset="-122"/>
                <a:cs typeface="Georgia" pitchFamily="34" charset="-120"/>
              </a:rPr>
              <a:t>“Rates, fees, and any other charges must be reasonable and justified, but they should also be enough to make the utility self-sufficient.”</a:t>
            </a:r>
            <a:endParaRPr lang="en-US" sz="1950" dirty="0"/>
          </a:p>
        </p:txBody>
      </p:sp>
      <p:sp>
        <p:nvSpPr>
          <p:cNvPr id="7" name="Text 4"/>
          <p:cNvSpPr/>
          <p:nvPr/>
        </p:nvSpPr>
        <p:spPr>
          <a:xfrm>
            <a:off x="504825" y="2451348"/>
            <a:ext cx="6262926" cy="200025"/>
          </a:xfrm>
          <a:prstGeom prst="rect">
            <a:avLst/>
          </a:prstGeom>
          <a:noFill/>
          <a:ln/>
        </p:spPr>
        <p:txBody>
          <a:bodyPr wrap="square" lIns="25400" tIns="25400" rIns="25400" bIns="25400" rtlCol="0" anchor="t">
            <a:normAutofit/>
          </a:bodyPr>
          <a:lstStyle/>
          <a:p>
            <a:pPr marL="0" indent="0" algn="l">
              <a:buNone/>
            </a:pPr>
            <a:r>
              <a:rPr lang="en-US" sz="1125" b="1" kern="0" spc="68" dirty="0">
                <a:solidFill>
                  <a:srgbClr val="991F36"/>
                </a:solidFill>
                <a:latin typeface="Arial" pitchFamily="34" charset="0"/>
                <a:ea typeface="Arial" pitchFamily="34" charset="-122"/>
                <a:cs typeface="Arial" pitchFamily="34" charset="-120"/>
              </a:rPr>
              <a:t>TENNESSEE UTILITY MANUAL, SECTION 11</a:t>
            </a:r>
            <a:endParaRPr lang="en-US" sz="1125" dirty="0"/>
          </a:p>
        </p:txBody>
      </p:sp>
      <p:sp>
        <p:nvSpPr>
          <p:cNvPr id="8" name="Text 5"/>
          <p:cNvSpPr/>
          <p:nvPr/>
        </p:nvSpPr>
        <p:spPr>
          <a:xfrm>
            <a:off x="504825" y="2660898"/>
            <a:ext cx="5864376" cy="361950"/>
          </a:xfrm>
          <a:prstGeom prst="rect">
            <a:avLst/>
          </a:prstGeom>
          <a:noFill/>
          <a:ln/>
        </p:spPr>
        <p:txBody>
          <a:bodyPr wrap="square" lIns="25400" tIns="25400" rIns="25400" bIns="25400" rtlCol="0" anchor="t">
            <a:normAutofit/>
          </a:bodyPr>
          <a:lstStyle/>
          <a:p>
            <a:pPr marL="0" indent="0" algn="l">
              <a:buNone/>
            </a:pPr>
            <a:r>
              <a:rPr lang="en-US" sz="1125" dirty="0">
                <a:solidFill>
                  <a:srgbClr val="75787B"/>
                </a:solidFill>
                <a:latin typeface="Arial" pitchFamily="34" charset="0"/>
                <a:ea typeface="Arial" pitchFamily="34" charset="-122"/>
                <a:cs typeface="Arial" pitchFamily="34" charset="-120"/>
              </a:rPr>
              <a:t>The rate must recover operating expenses, interest and other nonoperating expenses, and generate cash for principal and interest.</a:t>
            </a:r>
            <a:endParaRPr lang="en-US" sz="1125" dirty="0"/>
          </a:p>
        </p:txBody>
      </p:sp>
      <p:sp>
        <p:nvSpPr>
          <p:cNvPr id="9" name="Shape 6"/>
          <p:cNvSpPr/>
          <p:nvPr/>
        </p:nvSpPr>
        <p:spPr>
          <a:xfrm>
            <a:off x="6484144" y="1257300"/>
            <a:ext cx="5203031" cy="1818531"/>
          </a:xfrm>
          <a:prstGeom prst="roundRect">
            <a:avLst>
              <a:gd name="adj" fmla="val 1048"/>
            </a:avLst>
          </a:prstGeom>
          <a:solidFill>
            <a:srgbClr val="F4F5F6"/>
          </a:solidFill>
          <a:ln w="9525">
            <a:solidFill>
              <a:srgbClr val="D5D8DB"/>
            </a:solidFill>
            <a:prstDash val="solid"/>
          </a:ln>
        </p:spPr>
        <p:txBody>
          <a:bodyPr/>
          <a:lstStyle/>
          <a:p>
            <a:endParaRPr lang="en-US"/>
          </a:p>
        </p:txBody>
      </p:sp>
      <p:sp>
        <p:nvSpPr>
          <p:cNvPr id="10" name="Shape 7"/>
          <p:cNvSpPr/>
          <p:nvPr/>
        </p:nvSpPr>
        <p:spPr>
          <a:xfrm>
            <a:off x="6493669" y="1266825"/>
            <a:ext cx="5183981" cy="276225"/>
          </a:xfrm>
          <a:prstGeom prst="rect">
            <a:avLst/>
          </a:prstGeom>
          <a:solidFill>
            <a:srgbClr val="003B5C"/>
          </a:solidFill>
          <a:ln/>
        </p:spPr>
        <p:txBody>
          <a:bodyPr/>
          <a:lstStyle/>
          <a:p>
            <a:endParaRPr lang="en-US"/>
          </a:p>
        </p:txBody>
      </p:sp>
      <p:sp>
        <p:nvSpPr>
          <p:cNvPr id="11" name="Text 8"/>
          <p:cNvSpPr/>
          <p:nvPr/>
        </p:nvSpPr>
        <p:spPr>
          <a:xfrm>
            <a:off x="6627019" y="1333500"/>
            <a:ext cx="507280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THE THREE-PART TEST YOUR BUDGET MUST PASS</a:t>
            </a:r>
            <a:endParaRPr lang="en-US" sz="975" dirty="0"/>
          </a:p>
        </p:txBody>
      </p:sp>
      <p:sp>
        <p:nvSpPr>
          <p:cNvPr id="12" name="Shape 9"/>
          <p:cNvSpPr/>
          <p:nvPr/>
        </p:nvSpPr>
        <p:spPr>
          <a:xfrm>
            <a:off x="6636544" y="1657350"/>
            <a:ext cx="228600" cy="228600"/>
          </a:xfrm>
          <a:prstGeom prst="ellipse">
            <a:avLst/>
          </a:prstGeom>
          <a:solidFill>
            <a:srgbClr val="003B5C"/>
          </a:solidFill>
          <a:ln/>
        </p:spPr>
        <p:txBody>
          <a:bodyPr/>
          <a:lstStyle/>
          <a:p>
            <a:endParaRPr lang="en-US"/>
          </a:p>
        </p:txBody>
      </p:sp>
      <p:sp>
        <p:nvSpPr>
          <p:cNvPr id="13" name="Text 10"/>
          <p:cNvSpPr/>
          <p:nvPr/>
        </p:nvSpPr>
        <p:spPr>
          <a:xfrm>
            <a:off x="6598444" y="1657350"/>
            <a:ext cx="304800" cy="266700"/>
          </a:xfrm>
          <a:prstGeom prst="rect">
            <a:avLst/>
          </a:prstGeom>
          <a:noFill/>
          <a:ln/>
        </p:spPr>
        <p:txBody>
          <a:bodyPr wrap="square" lIns="25400" tIns="25400" rIns="25400" bIns="25400" rtlCol="0" anchor="ctr">
            <a:normAutofit/>
          </a:bodyPr>
          <a:lstStyle/>
          <a:p>
            <a:pPr marL="0" indent="0" algn="ctr">
              <a:lnSpc>
                <a:spcPct val="117000"/>
              </a:lnSpc>
              <a:buNone/>
            </a:pPr>
            <a:r>
              <a:rPr lang="en-US" sz="975" b="1" dirty="0">
                <a:solidFill>
                  <a:srgbClr val="FFFFFF"/>
                </a:solidFill>
                <a:latin typeface="Arial" pitchFamily="34" charset="0"/>
                <a:ea typeface="Arial" pitchFamily="34" charset="-122"/>
                <a:cs typeface="Arial" pitchFamily="34" charset="-120"/>
              </a:rPr>
              <a:t>1</a:t>
            </a:r>
            <a:endParaRPr lang="en-US" sz="975" dirty="0"/>
          </a:p>
        </p:txBody>
      </p:sp>
      <p:sp>
        <p:nvSpPr>
          <p:cNvPr id="14" name="Text 11"/>
          <p:cNvSpPr/>
          <p:nvPr/>
        </p:nvSpPr>
        <p:spPr>
          <a:xfrm>
            <a:off x="6969919" y="1657350"/>
            <a:ext cx="2785378" cy="26670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 </a:t>
            </a:r>
            <a:r>
              <a:rPr lang="en-US" sz="1200" b="1" dirty="0">
                <a:solidFill>
                  <a:srgbClr val="1F2326"/>
                </a:solidFill>
                <a:latin typeface="Arial" pitchFamily="34" charset="0"/>
                <a:ea typeface="Arial" pitchFamily="34" charset="-122"/>
                <a:cs typeface="Arial" pitchFamily="34" charset="-120"/>
              </a:rPr>
              <a:t>statutory increase in net position</a:t>
            </a:r>
            <a:endParaRPr lang="en-US" sz="1200" dirty="0"/>
          </a:p>
        </p:txBody>
      </p:sp>
      <p:sp>
        <p:nvSpPr>
          <p:cNvPr id="15" name="Shape 12"/>
          <p:cNvSpPr/>
          <p:nvPr/>
        </p:nvSpPr>
        <p:spPr>
          <a:xfrm>
            <a:off x="6636544" y="1981200"/>
            <a:ext cx="228600" cy="228600"/>
          </a:xfrm>
          <a:prstGeom prst="ellipse">
            <a:avLst/>
          </a:prstGeom>
          <a:solidFill>
            <a:srgbClr val="003B5C"/>
          </a:solidFill>
          <a:ln/>
        </p:spPr>
        <p:txBody>
          <a:bodyPr/>
          <a:lstStyle/>
          <a:p>
            <a:endParaRPr lang="en-US"/>
          </a:p>
        </p:txBody>
      </p:sp>
      <p:sp>
        <p:nvSpPr>
          <p:cNvPr id="16" name="Text 13"/>
          <p:cNvSpPr/>
          <p:nvPr/>
        </p:nvSpPr>
        <p:spPr>
          <a:xfrm>
            <a:off x="6598444" y="1981200"/>
            <a:ext cx="304800" cy="266700"/>
          </a:xfrm>
          <a:prstGeom prst="rect">
            <a:avLst/>
          </a:prstGeom>
          <a:noFill/>
          <a:ln/>
        </p:spPr>
        <p:txBody>
          <a:bodyPr wrap="square" lIns="25400" tIns="25400" rIns="25400" bIns="25400" rtlCol="0" anchor="ctr">
            <a:normAutofit/>
          </a:bodyPr>
          <a:lstStyle/>
          <a:p>
            <a:pPr marL="0" indent="0" algn="ctr">
              <a:lnSpc>
                <a:spcPct val="117000"/>
              </a:lnSpc>
              <a:buNone/>
            </a:pPr>
            <a:r>
              <a:rPr lang="en-US" sz="975" b="1" dirty="0">
                <a:solidFill>
                  <a:srgbClr val="FFFFFF"/>
                </a:solidFill>
                <a:latin typeface="Arial" pitchFamily="34" charset="0"/>
                <a:ea typeface="Arial" pitchFamily="34" charset="-122"/>
                <a:cs typeface="Arial" pitchFamily="34" charset="-120"/>
              </a:rPr>
              <a:t>2</a:t>
            </a:r>
            <a:endParaRPr lang="en-US" sz="975" dirty="0"/>
          </a:p>
        </p:txBody>
      </p:sp>
      <p:sp>
        <p:nvSpPr>
          <p:cNvPr id="17" name="Text 14"/>
          <p:cNvSpPr/>
          <p:nvPr/>
        </p:nvSpPr>
        <p:spPr>
          <a:xfrm>
            <a:off x="6969919" y="1981200"/>
            <a:ext cx="4701802"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1F2326"/>
                </a:solidFill>
                <a:latin typeface="Arial" pitchFamily="34" charset="0"/>
                <a:ea typeface="Arial" pitchFamily="34" charset="-122"/>
                <a:cs typeface="Arial" pitchFamily="34" charset="-120"/>
              </a:rPr>
              <a:t>All debt service paid as it comes due </a:t>
            </a:r>
            <a:r>
              <a:rPr lang="en-US" sz="1200" dirty="0">
                <a:solidFill>
                  <a:srgbClr val="1F2326"/>
                </a:solidFill>
                <a:latin typeface="Arial" pitchFamily="34" charset="0"/>
                <a:ea typeface="Arial" pitchFamily="34" charset="-122"/>
                <a:cs typeface="Arial" pitchFamily="34" charset="-120"/>
              </a:rPr>
              <a:t>, from rate revenue and not a reserve you will not refill</a:t>
            </a:r>
            <a:endParaRPr lang="en-US" sz="1200" dirty="0"/>
          </a:p>
        </p:txBody>
      </p:sp>
      <p:sp>
        <p:nvSpPr>
          <p:cNvPr id="18" name="Shape 15"/>
          <p:cNvSpPr/>
          <p:nvPr/>
        </p:nvSpPr>
        <p:spPr>
          <a:xfrm>
            <a:off x="6636544" y="2487811"/>
            <a:ext cx="228600" cy="228600"/>
          </a:xfrm>
          <a:prstGeom prst="ellipse">
            <a:avLst/>
          </a:prstGeom>
          <a:solidFill>
            <a:srgbClr val="003B5C"/>
          </a:solidFill>
          <a:ln/>
        </p:spPr>
        <p:txBody>
          <a:bodyPr/>
          <a:lstStyle/>
          <a:p>
            <a:endParaRPr lang="en-US"/>
          </a:p>
        </p:txBody>
      </p:sp>
      <p:sp>
        <p:nvSpPr>
          <p:cNvPr id="19" name="Text 16"/>
          <p:cNvSpPr/>
          <p:nvPr/>
        </p:nvSpPr>
        <p:spPr>
          <a:xfrm>
            <a:off x="6598444" y="2487811"/>
            <a:ext cx="304800" cy="266700"/>
          </a:xfrm>
          <a:prstGeom prst="rect">
            <a:avLst/>
          </a:prstGeom>
          <a:noFill/>
          <a:ln/>
        </p:spPr>
        <p:txBody>
          <a:bodyPr wrap="square" lIns="25400" tIns="25400" rIns="25400" bIns="25400" rtlCol="0" anchor="ctr">
            <a:normAutofit/>
          </a:bodyPr>
          <a:lstStyle/>
          <a:p>
            <a:pPr marL="0" indent="0" algn="ctr">
              <a:lnSpc>
                <a:spcPct val="117000"/>
              </a:lnSpc>
              <a:buNone/>
            </a:pPr>
            <a:r>
              <a:rPr lang="en-US" sz="975" b="1" dirty="0">
                <a:solidFill>
                  <a:srgbClr val="FFFFFF"/>
                </a:solidFill>
                <a:latin typeface="Arial" pitchFamily="34" charset="0"/>
                <a:ea typeface="Arial" pitchFamily="34" charset="-122"/>
                <a:cs typeface="Arial" pitchFamily="34" charset="-120"/>
              </a:rPr>
              <a:t>3</a:t>
            </a:r>
            <a:endParaRPr lang="en-US" sz="975" dirty="0"/>
          </a:p>
        </p:txBody>
      </p:sp>
      <p:sp>
        <p:nvSpPr>
          <p:cNvPr id="20" name="Text 17"/>
          <p:cNvSpPr/>
          <p:nvPr/>
        </p:nvSpPr>
        <p:spPr>
          <a:xfrm>
            <a:off x="6969919" y="2487811"/>
            <a:ext cx="4701802"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Revenue that sustains a positive </a:t>
            </a:r>
            <a:r>
              <a:rPr lang="en-US" sz="1200" b="1" dirty="0">
                <a:solidFill>
                  <a:srgbClr val="1F2326"/>
                </a:solidFill>
                <a:latin typeface="Arial" pitchFamily="34" charset="0"/>
                <a:ea typeface="Arial" pitchFamily="34" charset="-122"/>
                <a:cs typeface="Arial" pitchFamily="34" charset="-120"/>
              </a:rPr>
              <a:t>unrestricted </a:t>
            </a:r>
            <a:r>
              <a:rPr lang="en-US" sz="1200" dirty="0">
                <a:solidFill>
                  <a:srgbClr val="1F2326"/>
                </a:solidFill>
                <a:latin typeface="Arial" pitchFamily="34" charset="0"/>
                <a:ea typeface="Arial" pitchFamily="34" charset="-122"/>
                <a:cs typeface="Arial" pitchFamily="34" charset="-120"/>
              </a:rPr>
              <a:t>and a positive </a:t>
            </a:r>
            <a:r>
              <a:rPr lang="en-US" sz="1200" b="1" dirty="0">
                <a:solidFill>
                  <a:srgbClr val="1F2326"/>
                </a:solidFill>
                <a:latin typeface="Arial" pitchFamily="34" charset="0"/>
                <a:ea typeface="Arial" pitchFamily="34" charset="-122"/>
                <a:cs typeface="Arial" pitchFamily="34" charset="-120"/>
              </a:rPr>
              <a:t>total </a:t>
            </a:r>
            <a:r>
              <a:rPr lang="en-US" sz="1200" dirty="0">
                <a:solidFill>
                  <a:srgbClr val="1F2326"/>
                </a:solidFill>
                <a:latin typeface="Arial" pitchFamily="34" charset="0"/>
                <a:ea typeface="Arial" pitchFamily="34" charset="-122"/>
                <a:cs typeface="Arial" pitchFamily="34" charset="-120"/>
              </a:rPr>
              <a:t>net position</a:t>
            </a:r>
            <a:endParaRPr lang="en-US" sz="1200" dirty="0"/>
          </a:p>
        </p:txBody>
      </p:sp>
      <p:sp>
        <p:nvSpPr>
          <p:cNvPr id="21" name="Shape 18"/>
          <p:cNvSpPr/>
          <p:nvPr/>
        </p:nvSpPr>
        <p:spPr>
          <a:xfrm>
            <a:off x="504825" y="3228231"/>
            <a:ext cx="11182350" cy="619125"/>
          </a:xfrm>
          <a:prstGeom prst="roundRect">
            <a:avLst>
              <a:gd name="adj" fmla="val 3077"/>
            </a:avLst>
          </a:prstGeom>
          <a:solidFill>
            <a:srgbClr val="003B5C"/>
          </a:solidFill>
          <a:ln/>
        </p:spPr>
        <p:txBody>
          <a:bodyPr/>
          <a:lstStyle/>
          <a:p>
            <a:endParaRPr lang="en-US"/>
          </a:p>
        </p:txBody>
      </p:sp>
      <p:sp>
        <p:nvSpPr>
          <p:cNvPr id="22" name="Text 19"/>
          <p:cNvSpPr/>
          <p:nvPr/>
        </p:nvSpPr>
        <p:spPr>
          <a:xfrm>
            <a:off x="176213" y="3323481"/>
            <a:ext cx="11839575" cy="171450"/>
          </a:xfrm>
          <a:prstGeom prst="rect">
            <a:avLst/>
          </a:prstGeom>
          <a:noFill/>
          <a:ln/>
        </p:spPr>
        <p:txBody>
          <a:bodyPr wrap="square" lIns="25400" tIns="25400" rIns="25400" bIns="25400" rtlCol="0" anchor="t">
            <a:normAutofit/>
          </a:bodyPr>
          <a:lstStyle/>
          <a:p>
            <a:pPr marL="0" indent="0" algn="ctr">
              <a:buNone/>
            </a:pPr>
            <a:r>
              <a:rPr lang="en-US" sz="938" b="1" kern="0" spc="113" dirty="0">
                <a:solidFill>
                  <a:srgbClr val="F1C400"/>
                </a:solidFill>
                <a:latin typeface="Arial" pitchFamily="34" charset="0"/>
                <a:ea typeface="Arial" pitchFamily="34" charset="-122"/>
                <a:cs typeface="Arial" pitchFamily="34" charset="-120"/>
              </a:rPr>
              <a:t>STATUTORY CHANGE IN NET POSITION</a:t>
            </a:r>
            <a:endParaRPr lang="en-US" sz="938" dirty="0"/>
          </a:p>
        </p:txBody>
      </p:sp>
      <p:sp>
        <p:nvSpPr>
          <p:cNvPr id="23" name="Text 20"/>
          <p:cNvSpPr/>
          <p:nvPr/>
        </p:nvSpPr>
        <p:spPr>
          <a:xfrm>
            <a:off x="176213" y="3504456"/>
            <a:ext cx="11839575" cy="285750"/>
          </a:xfrm>
          <a:prstGeom prst="rect">
            <a:avLst/>
          </a:prstGeom>
          <a:noFill/>
          <a:ln/>
        </p:spPr>
        <p:txBody>
          <a:bodyPr wrap="square" lIns="25400" tIns="25400" rIns="25400" bIns="25400" rtlCol="0" anchor="t">
            <a:normAutofit/>
          </a:bodyPr>
          <a:lstStyle/>
          <a:p>
            <a:pPr marL="0" indent="0" algn="ctr">
              <a:buNone/>
            </a:pPr>
            <a:r>
              <a:rPr lang="en-US" sz="1725" dirty="0">
                <a:solidFill>
                  <a:srgbClr val="FFFFFF"/>
                </a:solidFill>
                <a:latin typeface="Georgia" pitchFamily="34" charset="0"/>
                <a:ea typeface="Georgia" pitchFamily="34" charset="-122"/>
                <a:cs typeface="Georgia" pitchFamily="34" charset="-120"/>
              </a:rPr>
              <a:t>total revenues − grants − capital contributions − expenses</a:t>
            </a:r>
            <a:endParaRPr lang="en-US" sz="1725" dirty="0"/>
          </a:p>
        </p:txBody>
      </p:sp>
      <p:sp>
        <p:nvSpPr>
          <p:cNvPr id="24" name="Text 21"/>
          <p:cNvSpPr/>
          <p:nvPr/>
        </p:nvSpPr>
        <p:spPr>
          <a:xfrm>
            <a:off x="504825" y="3999756"/>
            <a:ext cx="12300585" cy="244673"/>
          </a:xfrm>
          <a:prstGeom prst="rect">
            <a:avLst/>
          </a:prstGeom>
          <a:noFill/>
          <a:ln/>
        </p:spPr>
        <p:txBody>
          <a:bodyPr wrap="square" lIns="25400" tIns="25400" rIns="25400" bIns="25400" rtlCol="0" anchor="t">
            <a:normAutofit/>
          </a:bodyPr>
          <a:lstStyle/>
          <a:p>
            <a:pPr marL="0" indent="0" algn="l">
              <a:lnSpc>
                <a:spcPct val="120556"/>
              </a:lnSpc>
              <a:buNone/>
            </a:pPr>
            <a:r>
              <a:rPr lang="en-US" sz="1163" dirty="0">
                <a:solidFill>
                  <a:srgbClr val="1F2326"/>
                </a:solidFill>
                <a:latin typeface="Arial" pitchFamily="34" charset="0"/>
                <a:ea typeface="Arial" pitchFamily="34" charset="-122"/>
                <a:cs typeface="Arial" pitchFamily="34" charset="-120"/>
              </a:rPr>
              <a:t>Grants and contributions do not count. </a:t>
            </a:r>
            <a:r>
              <a:rPr lang="en-US" sz="1163" b="1" dirty="0">
                <a:solidFill>
                  <a:srgbClr val="991F36"/>
                </a:solidFill>
                <a:latin typeface="Arial" pitchFamily="34" charset="0"/>
                <a:ea typeface="Arial" pitchFamily="34" charset="-122"/>
                <a:cs typeface="Arial" pitchFamily="34" charset="-120"/>
              </a:rPr>
              <a:t>Transfers are left out entirely</a:t>
            </a:r>
            <a:r>
              <a:rPr lang="en-US" sz="1163" dirty="0">
                <a:solidFill>
                  <a:srgbClr val="1F2326"/>
                </a:solidFill>
                <a:latin typeface="Arial" pitchFamily="34" charset="0"/>
                <a:ea typeface="Arial" pitchFamily="34" charset="-122"/>
                <a:cs typeface="Arial" pitchFamily="34" charset="-120"/>
              </a:rPr>
              <a:t>, which is why this measure will not warn you that water is subsidizing sewer.</a:t>
            </a:r>
            <a:endParaRPr lang="en-US" sz="1163" dirty="0"/>
          </a:p>
        </p:txBody>
      </p:sp>
      <p:sp>
        <p:nvSpPr>
          <p:cNvPr id="25" name="Shape 22"/>
          <p:cNvSpPr/>
          <p:nvPr/>
        </p:nvSpPr>
        <p:spPr>
          <a:xfrm>
            <a:off x="504825" y="4358729"/>
            <a:ext cx="11182350" cy="470446"/>
          </a:xfrm>
          <a:prstGeom prst="rect">
            <a:avLst/>
          </a:prstGeom>
          <a:solidFill>
            <a:srgbClr val="003B5C"/>
          </a:solidFill>
          <a:ln/>
        </p:spPr>
        <p:txBody>
          <a:bodyPr/>
          <a:lstStyle/>
          <a:p>
            <a:endParaRPr lang="en-US"/>
          </a:p>
        </p:txBody>
      </p:sp>
      <p:sp>
        <p:nvSpPr>
          <p:cNvPr id="26" name="Text 23"/>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Two out of three is a budget that fails.</a:t>
            </a:r>
            <a:endParaRPr lang="en-US" sz="1350" dirty="0"/>
          </a:p>
        </p:txBody>
      </p:sp>
      <p:sp>
        <p:nvSpPr>
          <p:cNvPr id="27" name="Text 24"/>
          <p:cNvSpPr/>
          <p:nvPr/>
        </p:nvSpPr>
        <p:spPr>
          <a:xfrm>
            <a:off x="504825" y="4914900"/>
            <a:ext cx="5402788"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T.C.A. § 7-82-703(h) · Utility Manual Best Practices, approved by TBOUR March 13, 2025</a:t>
            </a:r>
            <a:endParaRPr lang="en-US" sz="97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874437"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RATES · INTERNAL SUBSIDIES</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When water pays for sewer</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3950196" cy="2258467"/>
          </a:xfrm>
          <a:prstGeom prst="roundRect">
            <a:avLst>
              <a:gd name="adj" fmla="val 843"/>
            </a:avLst>
          </a:prstGeom>
          <a:solidFill>
            <a:srgbClr val="FAFAFA"/>
          </a:solidFill>
          <a:ln w="9525">
            <a:solidFill>
              <a:srgbClr val="D5D8DB"/>
            </a:solidFill>
            <a:prstDash val="solid"/>
          </a:ln>
        </p:spPr>
        <p:txBody>
          <a:bodyPr/>
          <a:lstStyle/>
          <a:p>
            <a:endParaRPr lang="en-US"/>
          </a:p>
        </p:txBody>
      </p:sp>
      <p:sp>
        <p:nvSpPr>
          <p:cNvPr id="7" name="Shape 4"/>
          <p:cNvSpPr/>
          <p:nvPr/>
        </p:nvSpPr>
        <p:spPr>
          <a:xfrm>
            <a:off x="514350" y="1266825"/>
            <a:ext cx="3931146" cy="276225"/>
          </a:xfrm>
          <a:prstGeom prst="rect">
            <a:avLst/>
          </a:prstGeom>
          <a:solidFill>
            <a:srgbClr val="003B5C"/>
          </a:solidFill>
          <a:ln/>
        </p:spPr>
        <p:txBody>
          <a:bodyPr/>
          <a:lstStyle/>
          <a:p>
            <a:endParaRPr lang="en-US"/>
          </a:p>
        </p:txBody>
      </p:sp>
      <p:sp>
        <p:nvSpPr>
          <p:cNvPr id="8" name="Text 5"/>
          <p:cNvSpPr/>
          <p:nvPr/>
        </p:nvSpPr>
        <p:spPr>
          <a:xfrm>
            <a:off x="647700" y="1333500"/>
            <a:ext cx="3782380"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WHY IT HAPPENS</a:t>
            </a:r>
            <a:endParaRPr lang="en-US" sz="975" dirty="0"/>
          </a:p>
        </p:txBody>
      </p:sp>
      <p:sp>
        <p:nvSpPr>
          <p:cNvPr id="9" name="Text 6"/>
          <p:cNvSpPr/>
          <p:nvPr/>
        </p:nvSpPr>
        <p:spPr>
          <a:xfrm>
            <a:off x="657225" y="1657350"/>
            <a:ext cx="3763330" cy="1070967"/>
          </a:xfrm>
          <a:prstGeom prst="rect">
            <a:avLst/>
          </a:prstGeom>
          <a:noFill/>
          <a:ln/>
        </p:spPr>
        <p:txBody>
          <a:bodyPr wrap="square" lIns="25400" tIns="25400" rIns="25400" bIns="25400" rtlCol="0" anchor="t">
            <a:normAutofit/>
          </a:bodyPr>
          <a:lstStyle/>
          <a:p>
            <a:pPr marL="0" indent="0" algn="l">
              <a:lnSpc>
                <a:spcPct val="120556"/>
              </a:lnSpc>
              <a:buNone/>
            </a:pPr>
            <a:r>
              <a:rPr lang="en-US" sz="1163" dirty="0">
                <a:solidFill>
                  <a:srgbClr val="1F2326"/>
                </a:solidFill>
                <a:latin typeface="Arial" pitchFamily="34" charset="0"/>
                <a:ea typeface="Arial" pitchFamily="34" charset="-122"/>
                <a:cs typeface="Arial" pitchFamily="34" charset="-120"/>
              </a:rPr>
              <a:t>Sewer capital is expensive and mostly invisible; nobody photographs a lift station. Sewer increases are politically harder and the customer base is smaller. With one manager, one bill and one bank account, moving the money is easy and feels harmless.</a:t>
            </a:r>
            <a:endParaRPr lang="en-US" sz="1163" dirty="0"/>
          </a:p>
        </p:txBody>
      </p:sp>
      <p:sp>
        <p:nvSpPr>
          <p:cNvPr id="10" name="Shape 7"/>
          <p:cNvSpPr/>
          <p:nvPr/>
        </p:nvSpPr>
        <p:spPr>
          <a:xfrm>
            <a:off x="4664571" y="1257300"/>
            <a:ext cx="7022604" cy="2258467"/>
          </a:xfrm>
          <a:prstGeom prst="roundRect">
            <a:avLst>
              <a:gd name="adj" fmla="val 843"/>
            </a:avLst>
          </a:prstGeom>
          <a:solidFill>
            <a:srgbClr val="F4F5F6"/>
          </a:solidFill>
          <a:ln w="9525">
            <a:solidFill>
              <a:srgbClr val="D5D8DB"/>
            </a:solidFill>
            <a:prstDash val="solid"/>
          </a:ln>
        </p:spPr>
        <p:txBody>
          <a:bodyPr/>
          <a:lstStyle/>
          <a:p>
            <a:endParaRPr lang="en-US"/>
          </a:p>
        </p:txBody>
      </p:sp>
      <p:sp>
        <p:nvSpPr>
          <p:cNvPr id="11" name="Shape 8"/>
          <p:cNvSpPr/>
          <p:nvPr/>
        </p:nvSpPr>
        <p:spPr>
          <a:xfrm>
            <a:off x="4674096" y="1266825"/>
            <a:ext cx="7003554" cy="276225"/>
          </a:xfrm>
          <a:prstGeom prst="rect">
            <a:avLst/>
          </a:prstGeom>
          <a:solidFill>
            <a:srgbClr val="991F36"/>
          </a:solidFill>
          <a:ln/>
        </p:spPr>
        <p:txBody>
          <a:bodyPr/>
          <a:lstStyle/>
          <a:p>
            <a:endParaRPr lang="en-US"/>
          </a:p>
        </p:txBody>
      </p:sp>
      <p:sp>
        <p:nvSpPr>
          <p:cNvPr id="12" name="Text 9"/>
          <p:cNvSpPr/>
          <p:nvPr/>
        </p:nvSpPr>
        <p:spPr>
          <a:xfrm>
            <a:off x="4807446" y="1333500"/>
            <a:ext cx="694696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WHY IT IS A PROBLEM</a:t>
            </a:r>
            <a:endParaRPr lang="en-US" sz="975" dirty="0"/>
          </a:p>
        </p:txBody>
      </p:sp>
      <p:sp>
        <p:nvSpPr>
          <p:cNvPr id="13" name="Text 10"/>
          <p:cNvSpPr/>
          <p:nvPr/>
        </p:nvSpPr>
        <p:spPr>
          <a:xfrm>
            <a:off x="4807446" y="1628775"/>
            <a:ext cx="3390994"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b="1" dirty="0">
                <a:solidFill>
                  <a:srgbClr val="003B5C"/>
                </a:solidFill>
                <a:latin typeface="Arial" pitchFamily="34" charset="0"/>
                <a:ea typeface="Arial" pitchFamily="34" charset="-122"/>
                <a:cs typeface="Arial" pitchFamily="34" charset="-120"/>
              </a:rPr>
              <a:t>1. It hides the real cost of sewer. </a:t>
            </a:r>
            <a:r>
              <a:rPr lang="en-US" sz="1125" dirty="0">
                <a:solidFill>
                  <a:srgbClr val="1F2326"/>
                </a:solidFill>
                <a:latin typeface="Arial" pitchFamily="34" charset="0"/>
                <a:ea typeface="Arial" pitchFamily="34" charset="-122"/>
                <a:cs typeface="Arial" pitchFamily="34" charset="-120"/>
              </a:rPr>
              <a:t>You never see the number, so you never set the rate. The gap compounds annually.</a:t>
            </a:r>
            <a:endParaRPr lang="en-US" sz="1125" dirty="0"/>
          </a:p>
        </p:txBody>
      </p:sp>
      <p:sp>
        <p:nvSpPr>
          <p:cNvPr id="14" name="Text 11"/>
          <p:cNvSpPr/>
          <p:nvPr/>
        </p:nvSpPr>
        <p:spPr>
          <a:xfrm>
            <a:off x="8252073" y="1628775"/>
            <a:ext cx="3390994" cy="595313"/>
          </a:xfrm>
          <a:prstGeom prst="rect">
            <a:avLst/>
          </a:prstGeom>
          <a:noFill/>
          <a:ln/>
        </p:spPr>
        <p:txBody>
          <a:bodyPr wrap="square" lIns="25400" tIns="25400" rIns="25400" bIns="25400" rtlCol="0" anchor="t">
            <a:normAutofit lnSpcReduction="10000"/>
          </a:bodyPr>
          <a:lstStyle/>
          <a:p>
            <a:pPr marL="0" indent="0" algn="l">
              <a:lnSpc>
                <a:spcPct val="114706"/>
              </a:lnSpc>
              <a:buNone/>
            </a:pPr>
            <a:r>
              <a:rPr lang="en-US" sz="1125" b="1" dirty="0">
                <a:solidFill>
                  <a:srgbClr val="003B5C"/>
                </a:solidFill>
                <a:latin typeface="Arial" pitchFamily="34" charset="0"/>
                <a:ea typeface="Arial" pitchFamily="34" charset="-122"/>
                <a:cs typeface="Arial" pitchFamily="34" charset="-120"/>
              </a:rPr>
              <a:t>2. Fairness is a statutory ground. </a:t>
            </a:r>
            <a:r>
              <a:rPr lang="en-US" sz="1125" dirty="0">
                <a:solidFill>
                  <a:srgbClr val="1F2326"/>
                </a:solidFill>
                <a:latin typeface="Arial" pitchFamily="34" charset="0"/>
                <a:ea typeface="Arial" pitchFamily="34" charset="-122"/>
                <a:cs typeface="Arial" pitchFamily="34" charset="-120"/>
              </a:rPr>
              <a:t>Water-only customers pay for a service they cannot receive, squarely a just-and-reasonable-rates question.</a:t>
            </a:r>
            <a:endParaRPr lang="en-US" sz="1125" dirty="0"/>
          </a:p>
        </p:txBody>
      </p:sp>
      <p:sp>
        <p:nvSpPr>
          <p:cNvPr id="15" name="Text 12"/>
          <p:cNvSpPr/>
          <p:nvPr/>
        </p:nvSpPr>
        <p:spPr>
          <a:xfrm>
            <a:off x="4807446" y="2243138"/>
            <a:ext cx="3390994" cy="781050"/>
          </a:xfrm>
          <a:prstGeom prst="rect">
            <a:avLst/>
          </a:prstGeom>
          <a:noFill/>
          <a:ln/>
        </p:spPr>
        <p:txBody>
          <a:bodyPr wrap="square" lIns="25400" tIns="25400" rIns="25400" bIns="25400" rtlCol="0" anchor="t">
            <a:normAutofit/>
          </a:bodyPr>
          <a:lstStyle/>
          <a:p>
            <a:pPr marL="0" indent="0" algn="l">
              <a:lnSpc>
                <a:spcPct val="114706"/>
              </a:lnSpc>
              <a:buNone/>
            </a:pPr>
            <a:r>
              <a:rPr lang="en-US" sz="1125" b="1" dirty="0">
                <a:solidFill>
                  <a:srgbClr val="003B5C"/>
                </a:solidFill>
                <a:latin typeface="Arial" pitchFamily="34" charset="0"/>
                <a:ea typeface="Arial" pitchFamily="34" charset="-122"/>
                <a:cs typeface="Arial" pitchFamily="34" charset="-120"/>
              </a:rPr>
              <a:t>3. It starves the water system. </a:t>
            </a:r>
            <a:r>
              <a:rPr lang="en-US" sz="1125" dirty="0">
                <a:solidFill>
                  <a:srgbClr val="1F2326"/>
                </a:solidFill>
                <a:latin typeface="Arial" pitchFamily="34" charset="0"/>
                <a:ea typeface="Arial" pitchFamily="34" charset="-122"/>
                <a:cs typeface="Arial" pitchFamily="34" charset="-120"/>
              </a:rPr>
              <a:t>That was water’s renewal money. You trade a sewer problem today for a water problem in ten years.</a:t>
            </a:r>
            <a:endParaRPr lang="en-US" sz="1125" dirty="0"/>
          </a:p>
        </p:txBody>
      </p:sp>
      <p:sp>
        <p:nvSpPr>
          <p:cNvPr id="16" name="Text 13"/>
          <p:cNvSpPr/>
          <p:nvPr/>
        </p:nvSpPr>
        <p:spPr>
          <a:xfrm>
            <a:off x="8252073" y="2243138"/>
            <a:ext cx="3390994" cy="781050"/>
          </a:xfrm>
          <a:prstGeom prst="rect">
            <a:avLst/>
          </a:prstGeom>
          <a:noFill/>
          <a:ln/>
        </p:spPr>
        <p:txBody>
          <a:bodyPr wrap="square" lIns="25400" tIns="25400" rIns="25400" bIns="25400" rtlCol="0" anchor="t">
            <a:normAutofit lnSpcReduction="10000"/>
          </a:bodyPr>
          <a:lstStyle/>
          <a:p>
            <a:pPr marL="0" indent="0" algn="l">
              <a:lnSpc>
                <a:spcPct val="114706"/>
              </a:lnSpc>
              <a:buNone/>
            </a:pPr>
            <a:r>
              <a:rPr lang="en-US" sz="1125" b="1" dirty="0">
                <a:solidFill>
                  <a:srgbClr val="003B5C"/>
                </a:solidFill>
                <a:latin typeface="Arial" pitchFamily="34" charset="0"/>
                <a:ea typeface="Arial" pitchFamily="34" charset="-122"/>
                <a:cs typeface="Arial" pitchFamily="34" charset="-120"/>
              </a:rPr>
              <a:t>4. It can trigger distress on the paying side. </a:t>
            </a:r>
            <a:r>
              <a:rPr lang="en-US" sz="1125" dirty="0">
                <a:solidFill>
                  <a:srgbClr val="1F2326"/>
                </a:solidFill>
                <a:latin typeface="Arial" pitchFamily="34" charset="0"/>
                <a:ea typeface="Arial" pitchFamily="34" charset="-122"/>
                <a:cs typeface="Arial" pitchFamily="34" charset="-120"/>
              </a:rPr>
              <a:t>Transfers are excluded from the statutory measure, so it stays quiet. The erosion shows up in </a:t>
            </a:r>
            <a:r>
              <a:rPr lang="en-US" sz="1125" b="1" dirty="0">
                <a:solidFill>
                  <a:srgbClr val="1F2326"/>
                </a:solidFill>
                <a:latin typeface="Arial" pitchFamily="34" charset="0"/>
                <a:ea typeface="Arial" pitchFamily="34" charset="-122"/>
                <a:cs typeface="Arial" pitchFamily="34" charset="-120"/>
              </a:rPr>
              <a:t>unrestricted net position</a:t>
            </a:r>
            <a:r>
              <a:rPr lang="en-US" sz="1125" dirty="0">
                <a:solidFill>
                  <a:srgbClr val="1F2326"/>
                </a:solidFill>
                <a:latin typeface="Arial" pitchFamily="34" charset="0"/>
                <a:ea typeface="Arial" pitchFamily="34" charset="-122"/>
                <a:cs typeface="Arial" pitchFamily="34" charset="-120"/>
              </a:rPr>
              <a:t>.</a:t>
            </a:r>
            <a:endParaRPr lang="en-US" sz="1125" dirty="0"/>
          </a:p>
        </p:txBody>
      </p:sp>
      <p:sp>
        <p:nvSpPr>
          <p:cNvPr id="17" name="Text 14"/>
          <p:cNvSpPr/>
          <p:nvPr/>
        </p:nvSpPr>
        <p:spPr>
          <a:xfrm>
            <a:off x="4807446" y="3043238"/>
            <a:ext cx="6938960"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b="1" dirty="0">
                <a:solidFill>
                  <a:srgbClr val="003B5C"/>
                </a:solidFill>
                <a:latin typeface="Arial" pitchFamily="34" charset="0"/>
                <a:ea typeface="Arial" pitchFamily="34" charset="-122"/>
                <a:cs typeface="Arial" pitchFamily="34" charset="-120"/>
              </a:rPr>
              <a:t>5. You stop choosing the fix. </a:t>
            </a:r>
            <a:r>
              <a:rPr lang="en-US" sz="1125" dirty="0">
                <a:solidFill>
                  <a:srgbClr val="1F2326"/>
                </a:solidFill>
                <a:latin typeface="Arial" pitchFamily="34" charset="0"/>
                <a:ea typeface="Arial" pitchFamily="34" charset="-122"/>
                <a:cs typeface="Arial" pitchFamily="34" charset="-120"/>
              </a:rPr>
              <a:t>A Board-ordered rate study is always worse than the one you would have designed.</a:t>
            </a:r>
            <a:endParaRPr lang="en-US" sz="1125" dirty="0"/>
          </a:p>
        </p:txBody>
      </p:sp>
      <p:sp>
        <p:nvSpPr>
          <p:cNvPr id="18" name="Shape 15"/>
          <p:cNvSpPr/>
          <p:nvPr/>
        </p:nvSpPr>
        <p:spPr>
          <a:xfrm>
            <a:off x="504825" y="3649117"/>
            <a:ext cx="11182350" cy="576263"/>
          </a:xfrm>
          <a:prstGeom prst="roundRect">
            <a:avLst>
              <a:gd name="adj" fmla="val 3306"/>
            </a:avLst>
          </a:prstGeom>
          <a:solidFill>
            <a:srgbClr val="F4F5F6"/>
          </a:solidFill>
          <a:ln w="9525">
            <a:solidFill>
              <a:srgbClr val="D5D8DB"/>
            </a:solidFill>
            <a:prstDash val="solid"/>
          </a:ln>
        </p:spPr>
        <p:txBody>
          <a:bodyPr/>
          <a:lstStyle/>
          <a:p>
            <a:endParaRPr lang="en-US"/>
          </a:p>
        </p:txBody>
      </p:sp>
      <p:sp>
        <p:nvSpPr>
          <p:cNvPr id="19" name="Text 16"/>
          <p:cNvSpPr/>
          <p:nvPr/>
        </p:nvSpPr>
        <p:spPr>
          <a:xfrm>
            <a:off x="657225" y="3744367"/>
            <a:ext cx="11213021" cy="423863"/>
          </a:xfrm>
          <a:prstGeom prst="rect">
            <a:avLst/>
          </a:prstGeom>
          <a:noFill/>
          <a:ln/>
        </p:spPr>
        <p:txBody>
          <a:bodyPr wrap="square" lIns="25400" tIns="25400" rIns="25400" bIns="25400" rtlCol="0" anchor="t">
            <a:normAutofit/>
          </a:bodyPr>
          <a:lstStyle/>
          <a:p>
            <a:pPr marL="0" indent="0" algn="l">
              <a:lnSpc>
                <a:spcPct val="119118"/>
              </a:lnSpc>
              <a:buNone/>
            </a:pPr>
            <a:r>
              <a:rPr lang="en-US" sz="1125" b="1" dirty="0">
                <a:solidFill>
                  <a:srgbClr val="003B5C"/>
                </a:solidFill>
                <a:latin typeface="Arial" pitchFamily="34" charset="0"/>
                <a:ea typeface="Arial" pitchFamily="34" charset="-122"/>
                <a:cs typeface="Arial" pitchFamily="34" charset="-120"/>
              </a:rPr>
              <a:t>What to do: </a:t>
            </a:r>
            <a:r>
              <a:rPr lang="en-US" sz="1125" dirty="0">
                <a:solidFill>
                  <a:srgbClr val="1F2326"/>
                </a:solidFill>
                <a:highlight>
                  <a:srgbClr val="F4F5F6"/>
                </a:highlight>
                <a:latin typeface="Arial" pitchFamily="34" charset="0"/>
                <a:ea typeface="Arial" pitchFamily="34" charset="-122"/>
                <a:cs typeface="Arial" pitchFamily="34" charset="-120"/>
              </a:rPr>
              <a:t>account separately even if you bill together · run a </a:t>
            </a:r>
            <a:r>
              <a:rPr lang="en-US" sz="1125" b="1" dirty="0">
                <a:solidFill>
                  <a:srgbClr val="1F2326"/>
                </a:solidFill>
                <a:latin typeface="Arial" pitchFamily="34" charset="0"/>
                <a:ea typeface="Arial" pitchFamily="34" charset="-122"/>
                <a:cs typeface="Arial" pitchFamily="34" charset="-120"/>
              </a:rPr>
              <a:t>cost-of-service allocation </a:t>
            </a:r>
            <a:r>
              <a:rPr lang="en-US" sz="1125" dirty="0">
                <a:solidFill>
                  <a:srgbClr val="1F2326"/>
                </a:solidFill>
                <a:highlight>
                  <a:srgbClr val="F4F5F6"/>
                </a:highlight>
                <a:latin typeface="Arial" pitchFamily="34" charset="0"/>
                <a:ea typeface="Arial" pitchFamily="34" charset="-122"/>
                <a:cs typeface="Arial" pitchFamily="34" charset="-120"/>
              </a:rPr>
              <a:t>so each fund carries its own operating, capital and debt costs · if a subsidy is genuinely necessary, adopt it in writing with an amount, a purpose, a </a:t>
            </a:r>
            <a:r>
              <a:rPr lang="en-US" sz="1125" b="1" dirty="0">
                <a:solidFill>
                  <a:srgbClr val="1F2326"/>
                </a:solidFill>
                <a:latin typeface="Arial" pitchFamily="34" charset="0"/>
                <a:ea typeface="Arial" pitchFamily="34" charset="-122"/>
                <a:cs typeface="Arial" pitchFamily="34" charset="-120"/>
              </a:rPr>
              <a:t>sunset date </a:t>
            </a:r>
            <a:r>
              <a:rPr lang="en-US" sz="1125" dirty="0">
                <a:solidFill>
                  <a:srgbClr val="1F2326"/>
                </a:solidFill>
                <a:highlight>
                  <a:srgbClr val="F4F5F6"/>
                </a:highlight>
                <a:latin typeface="Arial" pitchFamily="34" charset="0"/>
                <a:ea typeface="Arial" pitchFamily="34" charset="-122"/>
                <a:cs typeface="Arial" pitchFamily="34" charset="-120"/>
              </a:rPr>
              <a:t>and a rate path to end it · disclose it.</a:t>
            </a:r>
            <a:endParaRPr lang="en-US" sz="1125" dirty="0"/>
          </a:p>
        </p:txBody>
      </p:sp>
      <p:sp>
        <p:nvSpPr>
          <p:cNvPr id="20" name="Shape 17"/>
          <p:cNvSpPr/>
          <p:nvPr/>
        </p:nvSpPr>
        <p:spPr>
          <a:xfrm>
            <a:off x="504825" y="4358729"/>
            <a:ext cx="11182350" cy="470446"/>
          </a:xfrm>
          <a:prstGeom prst="rect">
            <a:avLst/>
          </a:prstGeom>
          <a:solidFill>
            <a:srgbClr val="003B5C"/>
          </a:solidFill>
          <a:ln/>
        </p:spPr>
        <p:txBody>
          <a:bodyPr/>
          <a:lstStyle/>
          <a:p>
            <a:endParaRPr lang="en-US"/>
          </a:p>
        </p:txBody>
      </p:sp>
      <p:sp>
        <p:nvSpPr>
          <p:cNvPr id="21" name="Text 18"/>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A subsidy in the open is a policy decision. A subsidy nobody documented is an audit finding.</a:t>
            </a:r>
            <a:endParaRPr lang="en-US" sz="1350" dirty="0"/>
          </a:p>
        </p:txBody>
      </p:sp>
      <p:sp>
        <p:nvSpPr>
          <p:cNvPr id="22" name="Text 19"/>
          <p:cNvSpPr/>
          <p:nvPr/>
        </p:nvSpPr>
        <p:spPr>
          <a:xfrm>
            <a:off x="504825" y="4914900"/>
            <a:ext cx="2914710"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T.C.A. §§ 7-82-702(b)(1)(A) and 7-82-703(b), (h)</a:t>
            </a:r>
            <a:endParaRPr lang="en-US" sz="97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1531680"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RATES · HABITS</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The habits that prevent a rate order</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3625751" cy="1407765"/>
          </a:xfrm>
          <a:prstGeom prst="roundRect">
            <a:avLst>
              <a:gd name="adj" fmla="val 1353"/>
            </a:avLst>
          </a:prstGeom>
          <a:solidFill>
            <a:srgbClr val="FFFFFF"/>
          </a:solidFill>
          <a:ln/>
        </p:spPr>
        <p:txBody>
          <a:bodyPr/>
          <a:lstStyle/>
          <a:p>
            <a:endParaRPr lang="en-US"/>
          </a:p>
        </p:txBody>
      </p:sp>
      <p:sp>
        <p:nvSpPr>
          <p:cNvPr id="7" name="Shape 4"/>
          <p:cNvSpPr/>
          <p:nvPr/>
        </p:nvSpPr>
        <p:spPr>
          <a:xfrm>
            <a:off x="504825" y="2655540"/>
            <a:ext cx="3625751" cy="9525"/>
          </a:xfrm>
          <a:prstGeom prst="rect">
            <a:avLst/>
          </a:prstGeom>
          <a:solidFill>
            <a:srgbClr val="D5D8DB"/>
          </a:solidFill>
          <a:ln/>
        </p:spPr>
        <p:txBody>
          <a:bodyPr/>
          <a:lstStyle/>
          <a:p>
            <a:endParaRPr lang="en-US"/>
          </a:p>
        </p:txBody>
      </p:sp>
      <p:sp>
        <p:nvSpPr>
          <p:cNvPr id="8" name="Shape 5"/>
          <p:cNvSpPr/>
          <p:nvPr/>
        </p:nvSpPr>
        <p:spPr>
          <a:xfrm>
            <a:off x="504825" y="1257300"/>
            <a:ext cx="3625751" cy="57150"/>
          </a:xfrm>
          <a:prstGeom prst="rect">
            <a:avLst/>
          </a:prstGeom>
          <a:solidFill>
            <a:srgbClr val="003B5C"/>
          </a:solidFill>
          <a:ln/>
        </p:spPr>
        <p:txBody>
          <a:bodyPr/>
          <a:lstStyle/>
          <a:p>
            <a:endParaRPr lang="en-US"/>
          </a:p>
        </p:txBody>
      </p:sp>
      <p:sp>
        <p:nvSpPr>
          <p:cNvPr id="9" name="Shape 6"/>
          <p:cNvSpPr/>
          <p:nvPr/>
        </p:nvSpPr>
        <p:spPr>
          <a:xfrm>
            <a:off x="504825" y="1257300"/>
            <a:ext cx="9525" cy="1407765"/>
          </a:xfrm>
          <a:prstGeom prst="rect">
            <a:avLst/>
          </a:prstGeom>
          <a:solidFill>
            <a:srgbClr val="D5D8DB"/>
          </a:solidFill>
          <a:ln/>
        </p:spPr>
        <p:txBody>
          <a:bodyPr/>
          <a:lstStyle/>
          <a:p>
            <a:endParaRPr lang="en-US"/>
          </a:p>
        </p:txBody>
      </p:sp>
      <p:sp>
        <p:nvSpPr>
          <p:cNvPr id="10" name="Shape 7"/>
          <p:cNvSpPr/>
          <p:nvPr/>
        </p:nvSpPr>
        <p:spPr>
          <a:xfrm>
            <a:off x="4121051" y="1257300"/>
            <a:ext cx="9525" cy="1407765"/>
          </a:xfrm>
          <a:prstGeom prst="rect">
            <a:avLst/>
          </a:prstGeom>
          <a:solidFill>
            <a:srgbClr val="D5D8DB"/>
          </a:solidFill>
          <a:ln/>
        </p:spPr>
        <p:txBody>
          <a:bodyPr/>
          <a:lstStyle/>
          <a:p>
            <a:endParaRPr lang="en-US"/>
          </a:p>
        </p:txBody>
      </p:sp>
      <p:sp>
        <p:nvSpPr>
          <p:cNvPr id="11" name="Text 8"/>
          <p:cNvSpPr/>
          <p:nvPr/>
        </p:nvSpPr>
        <p:spPr>
          <a:xfrm>
            <a:off x="647700" y="1409700"/>
            <a:ext cx="3440201" cy="45720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A third-party rate study every three to five years</a:t>
            </a:r>
            <a:endParaRPr lang="en-US" sz="1500" dirty="0"/>
          </a:p>
        </p:txBody>
      </p:sp>
      <p:sp>
        <p:nvSpPr>
          <p:cNvPr id="12" name="Text 9"/>
          <p:cNvSpPr/>
          <p:nvPr/>
        </p:nvSpPr>
        <p:spPr>
          <a:xfrm>
            <a:off x="647700" y="1866900"/>
            <a:ext cx="344020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A study you commissioned is worth more than one the Board orders.</a:t>
            </a:r>
            <a:endParaRPr lang="en-US" sz="1125" dirty="0"/>
          </a:p>
        </p:txBody>
      </p:sp>
      <p:sp>
        <p:nvSpPr>
          <p:cNvPr id="13" name="Shape 10"/>
          <p:cNvSpPr/>
          <p:nvPr/>
        </p:nvSpPr>
        <p:spPr>
          <a:xfrm>
            <a:off x="4282976" y="1257300"/>
            <a:ext cx="3625900" cy="1407765"/>
          </a:xfrm>
          <a:prstGeom prst="roundRect">
            <a:avLst>
              <a:gd name="adj" fmla="val 1353"/>
            </a:avLst>
          </a:prstGeom>
          <a:solidFill>
            <a:srgbClr val="FFFFFF"/>
          </a:solidFill>
          <a:ln/>
        </p:spPr>
        <p:txBody>
          <a:bodyPr/>
          <a:lstStyle/>
          <a:p>
            <a:endParaRPr lang="en-US"/>
          </a:p>
        </p:txBody>
      </p:sp>
      <p:sp>
        <p:nvSpPr>
          <p:cNvPr id="14" name="Shape 11"/>
          <p:cNvSpPr/>
          <p:nvPr/>
        </p:nvSpPr>
        <p:spPr>
          <a:xfrm>
            <a:off x="4282976" y="2655540"/>
            <a:ext cx="3625900" cy="9525"/>
          </a:xfrm>
          <a:prstGeom prst="rect">
            <a:avLst/>
          </a:prstGeom>
          <a:solidFill>
            <a:srgbClr val="D5D8DB"/>
          </a:solidFill>
          <a:ln/>
        </p:spPr>
        <p:txBody>
          <a:bodyPr/>
          <a:lstStyle/>
          <a:p>
            <a:endParaRPr lang="en-US"/>
          </a:p>
        </p:txBody>
      </p:sp>
      <p:sp>
        <p:nvSpPr>
          <p:cNvPr id="15" name="Shape 12"/>
          <p:cNvSpPr/>
          <p:nvPr/>
        </p:nvSpPr>
        <p:spPr>
          <a:xfrm>
            <a:off x="4282976" y="1257300"/>
            <a:ext cx="3625900" cy="57150"/>
          </a:xfrm>
          <a:prstGeom prst="rect">
            <a:avLst/>
          </a:prstGeom>
          <a:solidFill>
            <a:srgbClr val="003B5C"/>
          </a:solidFill>
          <a:ln/>
        </p:spPr>
        <p:txBody>
          <a:bodyPr/>
          <a:lstStyle/>
          <a:p>
            <a:endParaRPr lang="en-US"/>
          </a:p>
        </p:txBody>
      </p:sp>
      <p:sp>
        <p:nvSpPr>
          <p:cNvPr id="16" name="Shape 13"/>
          <p:cNvSpPr/>
          <p:nvPr/>
        </p:nvSpPr>
        <p:spPr>
          <a:xfrm>
            <a:off x="4282976" y="1257300"/>
            <a:ext cx="9525" cy="1407765"/>
          </a:xfrm>
          <a:prstGeom prst="rect">
            <a:avLst/>
          </a:prstGeom>
          <a:solidFill>
            <a:srgbClr val="D5D8DB"/>
          </a:solidFill>
          <a:ln/>
        </p:spPr>
        <p:txBody>
          <a:bodyPr/>
          <a:lstStyle/>
          <a:p>
            <a:endParaRPr lang="en-US"/>
          </a:p>
        </p:txBody>
      </p:sp>
      <p:sp>
        <p:nvSpPr>
          <p:cNvPr id="17" name="Shape 14"/>
          <p:cNvSpPr/>
          <p:nvPr/>
        </p:nvSpPr>
        <p:spPr>
          <a:xfrm>
            <a:off x="7899350" y="1257300"/>
            <a:ext cx="9525" cy="1407765"/>
          </a:xfrm>
          <a:prstGeom prst="rect">
            <a:avLst/>
          </a:prstGeom>
          <a:solidFill>
            <a:srgbClr val="D5D8DB"/>
          </a:solidFill>
          <a:ln/>
        </p:spPr>
        <p:txBody>
          <a:bodyPr/>
          <a:lstStyle/>
          <a:p>
            <a:endParaRPr lang="en-US"/>
          </a:p>
        </p:txBody>
      </p:sp>
      <p:sp>
        <p:nvSpPr>
          <p:cNvPr id="18" name="Text 15"/>
          <p:cNvSpPr/>
          <p:nvPr/>
        </p:nvSpPr>
        <p:spPr>
          <a:xfrm>
            <a:off x="4425851" y="1409700"/>
            <a:ext cx="3674165" cy="2476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An internal review in the years between</a:t>
            </a:r>
            <a:endParaRPr lang="en-US" sz="1500" dirty="0"/>
          </a:p>
        </p:txBody>
      </p:sp>
      <p:sp>
        <p:nvSpPr>
          <p:cNvPr id="19" name="Text 16"/>
          <p:cNvSpPr/>
          <p:nvPr/>
        </p:nvSpPr>
        <p:spPr>
          <a:xfrm>
            <a:off x="4425851" y="1890712"/>
            <a:ext cx="3674165" cy="223838"/>
          </a:xfrm>
          <a:prstGeom prst="rect">
            <a:avLst/>
          </a:prstGeom>
          <a:noFill/>
          <a:ln/>
        </p:spPr>
        <p:txBody>
          <a:bodyPr wrap="square" lIns="25400" tIns="25400" rIns="25400" bIns="25400" rtlCol="0" anchor="t">
            <a:normAutofit lnSpcReduction="10000"/>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Cost trends move whether you look or not.</a:t>
            </a:r>
            <a:endParaRPr lang="en-US" sz="1125" dirty="0"/>
          </a:p>
        </p:txBody>
      </p:sp>
      <p:sp>
        <p:nvSpPr>
          <p:cNvPr id="20" name="Shape 17"/>
          <p:cNvSpPr/>
          <p:nvPr/>
        </p:nvSpPr>
        <p:spPr>
          <a:xfrm>
            <a:off x="8061275" y="1257300"/>
            <a:ext cx="3625751" cy="1407765"/>
          </a:xfrm>
          <a:prstGeom prst="roundRect">
            <a:avLst>
              <a:gd name="adj" fmla="val 1353"/>
            </a:avLst>
          </a:prstGeom>
          <a:solidFill>
            <a:srgbClr val="F4F5F6"/>
          </a:solidFill>
          <a:ln/>
        </p:spPr>
        <p:txBody>
          <a:bodyPr/>
          <a:lstStyle/>
          <a:p>
            <a:endParaRPr lang="en-US"/>
          </a:p>
        </p:txBody>
      </p:sp>
      <p:sp>
        <p:nvSpPr>
          <p:cNvPr id="21" name="Shape 18"/>
          <p:cNvSpPr/>
          <p:nvPr/>
        </p:nvSpPr>
        <p:spPr>
          <a:xfrm>
            <a:off x="8061275" y="2655540"/>
            <a:ext cx="3625751" cy="9525"/>
          </a:xfrm>
          <a:prstGeom prst="rect">
            <a:avLst/>
          </a:prstGeom>
          <a:solidFill>
            <a:srgbClr val="D5D8DB"/>
          </a:solidFill>
          <a:ln/>
        </p:spPr>
        <p:txBody>
          <a:bodyPr/>
          <a:lstStyle/>
          <a:p>
            <a:endParaRPr lang="en-US"/>
          </a:p>
        </p:txBody>
      </p:sp>
      <p:sp>
        <p:nvSpPr>
          <p:cNvPr id="22" name="Shape 19"/>
          <p:cNvSpPr/>
          <p:nvPr/>
        </p:nvSpPr>
        <p:spPr>
          <a:xfrm>
            <a:off x="8061275" y="1257300"/>
            <a:ext cx="3625751" cy="57150"/>
          </a:xfrm>
          <a:prstGeom prst="rect">
            <a:avLst/>
          </a:prstGeom>
          <a:solidFill>
            <a:srgbClr val="991F36"/>
          </a:solidFill>
          <a:ln/>
        </p:spPr>
        <p:txBody>
          <a:bodyPr/>
          <a:lstStyle/>
          <a:p>
            <a:endParaRPr lang="en-US"/>
          </a:p>
        </p:txBody>
      </p:sp>
      <p:sp>
        <p:nvSpPr>
          <p:cNvPr id="23" name="Shape 20"/>
          <p:cNvSpPr/>
          <p:nvPr/>
        </p:nvSpPr>
        <p:spPr>
          <a:xfrm>
            <a:off x="8061275" y="1257300"/>
            <a:ext cx="9525" cy="1407765"/>
          </a:xfrm>
          <a:prstGeom prst="rect">
            <a:avLst/>
          </a:prstGeom>
          <a:solidFill>
            <a:srgbClr val="D5D8DB"/>
          </a:solidFill>
          <a:ln/>
        </p:spPr>
        <p:txBody>
          <a:bodyPr/>
          <a:lstStyle/>
          <a:p>
            <a:endParaRPr lang="en-US"/>
          </a:p>
        </p:txBody>
      </p:sp>
      <p:sp>
        <p:nvSpPr>
          <p:cNvPr id="24" name="Shape 21"/>
          <p:cNvSpPr/>
          <p:nvPr/>
        </p:nvSpPr>
        <p:spPr>
          <a:xfrm>
            <a:off x="11677501" y="1257300"/>
            <a:ext cx="9525" cy="1407765"/>
          </a:xfrm>
          <a:prstGeom prst="rect">
            <a:avLst/>
          </a:prstGeom>
          <a:solidFill>
            <a:srgbClr val="D5D8DB"/>
          </a:solidFill>
          <a:ln/>
        </p:spPr>
        <p:txBody>
          <a:bodyPr/>
          <a:lstStyle/>
          <a:p>
            <a:endParaRPr lang="en-US"/>
          </a:p>
        </p:txBody>
      </p:sp>
      <p:sp>
        <p:nvSpPr>
          <p:cNvPr id="25" name="Text 22"/>
          <p:cNvSpPr/>
          <p:nvPr/>
        </p:nvSpPr>
        <p:spPr>
          <a:xfrm>
            <a:off x="8204150" y="1409700"/>
            <a:ext cx="3440201" cy="45720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An automatic annual adjustment, adopted once</a:t>
            </a:r>
            <a:endParaRPr lang="en-US" sz="1500" dirty="0"/>
          </a:p>
        </p:txBody>
      </p:sp>
      <p:sp>
        <p:nvSpPr>
          <p:cNvPr id="26" name="Text 23"/>
          <p:cNvSpPr/>
          <p:nvPr/>
        </p:nvSpPr>
        <p:spPr>
          <a:xfrm>
            <a:off x="8204150" y="1866900"/>
            <a:ext cx="344020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The Manual describes exactly this. Far easier than fighting 22% every seventh year.</a:t>
            </a:r>
            <a:endParaRPr lang="en-US" sz="1125" dirty="0"/>
          </a:p>
        </p:txBody>
      </p:sp>
      <p:sp>
        <p:nvSpPr>
          <p:cNvPr id="27" name="Shape 24"/>
          <p:cNvSpPr/>
          <p:nvPr/>
        </p:nvSpPr>
        <p:spPr>
          <a:xfrm>
            <a:off x="504825" y="2798415"/>
            <a:ext cx="3625751" cy="1407914"/>
          </a:xfrm>
          <a:prstGeom prst="roundRect">
            <a:avLst>
              <a:gd name="adj" fmla="val 1353"/>
            </a:avLst>
          </a:prstGeom>
          <a:solidFill>
            <a:srgbClr val="FFFFFF"/>
          </a:solidFill>
          <a:ln/>
        </p:spPr>
        <p:txBody>
          <a:bodyPr/>
          <a:lstStyle/>
          <a:p>
            <a:endParaRPr lang="en-US"/>
          </a:p>
        </p:txBody>
      </p:sp>
      <p:sp>
        <p:nvSpPr>
          <p:cNvPr id="28" name="Shape 25"/>
          <p:cNvSpPr/>
          <p:nvPr/>
        </p:nvSpPr>
        <p:spPr>
          <a:xfrm>
            <a:off x="504825" y="4196804"/>
            <a:ext cx="3625751" cy="9525"/>
          </a:xfrm>
          <a:prstGeom prst="rect">
            <a:avLst/>
          </a:prstGeom>
          <a:solidFill>
            <a:srgbClr val="D5D8DB"/>
          </a:solidFill>
          <a:ln/>
        </p:spPr>
        <p:txBody>
          <a:bodyPr/>
          <a:lstStyle/>
          <a:p>
            <a:endParaRPr lang="en-US"/>
          </a:p>
        </p:txBody>
      </p:sp>
      <p:sp>
        <p:nvSpPr>
          <p:cNvPr id="29" name="Shape 26"/>
          <p:cNvSpPr/>
          <p:nvPr/>
        </p:nvSpPr>
        <p:spPr>
          <a:xfrm>
            <a:off x="504825" y="2798415"/>
            <a:ext cx="3625751" cy="57150"/>
          </a:xfrm>
          <a:prstGeom prst="rect">
            <a:avLst/>
          </a:prstGeom>
          <a:solidFill>
            <a:srgbClr val="003B5C"/>
          </a:solidFill>
          <a:ln/>
        </p:spPr>
        <p:txBody>
          <a:bodyPr/>
          <a:lstStyle/>
          <a:p>
            <a:endParaRPr lang="en-US"/>
          </a:p>
        </p:txBody>
      </p:sp>
      <p:sp>
        <p:nvSpPr>
          <p:cNvPr id="30" name="Shape 27"/>
          <p:cNvSpPr/>
          <p:nvPr/>
        </p:nvSpPr>
        <p:spPr>
          <a:xfrm>
            <a:off x="504825" y="2798415"/>
            <a:ext cx="9525" cy="1407914"/>
          </a:xfrm>
          <a:prstGeom prst="rect">
            <a:avLst/>
          </a:prstGeom>
          <a:solidFill>
            <a:srgbClr val="D5D8DB"/>
          </a:solidFill>
          <a:ln/>
        </p:spPr>
        <p:txBody>
          <a:bodyPr/>
          <a:lstStyle/>
          <a:p>
            <a:endParaRPr lang="en-US"/>
          </a:p>
        </p:txBody>
      </p:sp>
      <p:sp>
        <p:nvSpPr>
          <p:cNvPr id="31" name="Shape 28"/>
          <p:cNvSpPr/>
          <p:nvPr/>
        </p:nvSpPr>
        <p:spPr>
          <a:xfrm>
            <a:off x="4121051" y="2798415"/>
            <a:ext cx="9525" cy="1407914"/>
          </a:xfrm>
          <a:prstGeom prst="rect">
            <a:avLst/>
          </a:prstGeom>
          <a:solidFill>
            <a:srgbClr val="D5D8DB"/>
          </a:solidFill>
          <a:ln/>
        </p:spPr>
        <p:txBody>
          <a:bodyPr/>
          <a:lstStyle/>
          <a:p>
            <a:endParaRPr lang="en-US"/>
          </a:p>
        </p:txBody>
      </p:sp>
      <p:sp>
        <p:nvSpPr>
          <p:cNvPr id="32" name="Text 29"/>
          <p:cNvSpPr/>
          <p:nvPr/>
        </p:nvSpPr>
        <p:spPr>
          <a:xfrm>
            <a:off x="647700" y="2950815"/>
            <a:ext cx="3440201" cy="45720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Re-justify your inside/outside differential</a:t>
            </a:r>
            <a:endParaRPr lang="en-US" sz="1500" dirty="0"/>
          </a:p>
        </p:txBody>
      </p:sp>
      <p:sp>
        <p:nvSpPr>
          <p:cNvPr id="33" name="Text 30"/>
          <p:cNvSpPr/>
          <p:nvPr/>
        </p:nvSpPr>
        <p:spPr>
          <a:xfrm>
            <a:off x="647700" y="3408015"/>
            <a:ext cx="344020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In many systems it was set decades ago and has never been supported by a cost study.</a:t>
            </a:r>
            <a:endParaRPr lang="en-US" sz="1125" dirty="0"/>
          </a:p>
        </p:txBody>
      </p:sp>
      <p:sp>
        <p:nvSpPr>
          <p:cNvPr id="34" name="Shape 31"/>
          <p:cNvSpPr/>
          <p:nvPr/>
        </p:nvSpPr>
        <p:spPr>
          <a:xfrm>
            <a:off x="4282976" y="2798415"/>
            <a:ext cx="3625900" cy="1407914"/>
          </a:xfrm>
          <a:prstGeom prst="roundRect">
            <a:avLst>
              <a:gd name="adj" fmla="val 1353"/>
            </a:avLst>
          </a:prstGeom>
          <a:solidFill>
            <a:srgbClr val="FFFFFF"/>
          </a:solidFill>
          <a:ln/>
        </p:spPr>
        <p:txBody>
          <a:bodyPr/>
          <a:lstStyle/>
          <a:p>
            <a:endParaRPr lang="en-US"/>
          </a:p>
        </p:txBody>
      </p:sp>
      <p:sp>
        <p:nvSpPr>
          <p:cNvPr id="35" name="Shape 32"/>
          <p:cNvSpPr/>
          <p:nvPr/>
        </p:nvSpPr>
        <p:spPr>
          <a:xfrm>
            <a:off x="4282976" y="4196804"/>
            <a:ext cx="3625900" cy="9525"/>
          </a:xfrm>
          <a:prstGeom prst="rect">
            <a:avLst/>
          </a:prstGeom>
          <a:solidFill>
            <a:srgbClr val="D5D8DB"/>
          </a:solidFill>
          <a:ln/>
        </p:spPr>
        <p:txBody>
          <a:bodyPr/>
          <a:lstStyle/>
          <a:p>
            <a:endParaRPr lang="en-US"/>
          </a:p>
        </p:txBody>
      </p:sp>
      <p:sp>
        <p:nvSpPr>
          <p:cNvPr id="36" name="Shape 33"/>
          <p:cNvSpPr/>
          <p:nvPr/>
        </p:nvSpPr>
        <p:spPr>
          <a:xfrm>
            <a:off x="4282976" y="2798415"/>
            <a:ext cx="3625900" cy="57150"/>
          </a:xfrm>
          <a:prstGeom prst="rect">
            <a:avLst/>
          </a:prstGeom>
          <a:solidFill>
            <a:srgbClr val="003B5C"/>
          </a:solidFill>
          <a:ln/>
        </p:spPr>
        <p:txBody>
          <a:bodyPr/>
          <a:lstStyle/>
          <a:p>
            <a:endParaRPr lang="en-US"/>
          </a:p>
        </p:txBody>
      </p:sp>
      <p:sp>
        <p:nvSpPr>
          <p:cNvPr id="37" name="Shape 34"/>
          <p:cNvSpPr/>
          <p:nvPr/>
        </p:nvSpPr>
        <p:spPr>
          <a:xfrm>
            <a:off x="4282976" y="2798415"/>
            <a:ext cx="9525" cy="1407914"/>
          </a:xfrm>
          <a:prstGeom prst="rect">
            <a:avLst/>
          </a:prstGeom>
          <a:solidFill>
            <a:srgbClr val="D5D8DB"/>
          </a:solidFill>
          <a:ln/>
        </p:spPr>
        <p:txBody>
          <a:bodyPr/>
          <a:lstStyle/>
          <a:p>
            <a:endParaRPr lang="en-US"/>
          </a:p>
        </p:txBody>
      </p:sp>
      <p:sp>
        <p:nvSpPr>
          <p:cNvPr id="38" name="Shape 35"/>
          <p:cNvSpPr/>
          <p:nvPr/>
        </p:nvSpPr>
        <p:spPr>
          <a:xfrm>
            <a:off x="7899350" y="2798415"/>
            <a:ext cx="9525" cy="1407914"/>
          </a:xfrm>
          <a:prstGeom prst="rect">
            <a:avLst/>
          </a:prstGeom>
          <a:solidFill>
            <a:srgbClr val="D5D8DB"/>
          </a:solidFill>
          <a:ln/>
        </p:spPr>
        <p:txBody>
          <a:bodyPr/>
          <a:lstStyle/>
          <a:p>
            <a:endParaRPr lang="en-US"/>
          </a:p>
        </p:txBody>
      </p:sp>
      <p:sp>
        <p:nvSpPr>
          <p:cNvPr id="39" name="Text 36"/>
          <p:cNvSpPr/>
          <p:nvPr/>
        </p:nvSpPr>
        <p:spPr>
          <a:xfrm>
            <a:off x="4425851" y="2950815"/>
            <a:ext cx="3440354" cy="45720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Document the cost basis for development fees over $250</a:t>
            </a:r>
            <a:endParaRPr lang="en-US" sz="1500" dirty="0"/>
          </a:p>
        </p:txBody>
      </p:sp>
      <p:sp>
        <p:nvSpPr>
          <p:cNvPr id="40" name="Text 37"/>
          <p:cNvSpPr/>
          <p:nvPr/>
        </p:nvSpPr>
        <p:spPr>
          <a:xfrm>
            <a:off x="4425851" y="3408015"/>
            <a:ext cx="3440354"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PC 140 (2025), effective July 1, 2026. </a:t>
            </a:r>
            <a:r>
              <a:rPr lang="en-US" sz="1125" b="1" dirty="0">
                <a:solidFill>
                  <a:srgbClr val="1F2326"/>
                </a:solidFill>
                <a:latin typeface="Arial" pitchFamily="34" charset="0"/>
                <a:ea typeface="Arial" pitchFamily="34" charset="-122"/>
                <a:cs typeface="Arial" pitchFamily="34" charset="-120"/>
              </a:rPr>
              <a:t>Utility connection costs are carved out </a:t>
            </a:r>
            <a:r>
              <a:rPr lang="en-US" sz="1125" dirty="0">
                <a:solidFill>
                  <a:srgbClr val="1F2326"/>
                </a:solidFill>
                <a:latin typeface="Arial" pitchFamily="34" charset="0"/>
                <a:ea typeface="Arial" pitchFamily="34" charset="-122"/>
                <a:cs typeface="Arial" pitchFamily="34" charset="-120"/>
              </a:rPr>
              <a:t>, but the principle applies to every fee you set.</a:t>
            </a:r>
            <a:endParaRPr lang="en-US" sz="1125" dirty="0"/>
          </a:p>
        </p:txBody>
      </p:sp>
      <p:sp>
        <p:nvSpPr>
          <p:cNvPr id="41" name="Shape 38"/>
          <p:cNvSpPr/>
          <p:nvPr/>
        </p:nvSpPr>
        <p:spPr>
          <a:xfrm>
            <a:off x="8061275" y="2798415"/>
            <a:ext cx="3625751" cy="1407914"/>
          </a:xfrm>
          <a:prstGeom prst="roundRect">
            <a:avLst>
              <a:gd name="adj" fmla="val 1353"/>
            </a:avLst>
          </a:prstGeom>
          <a:solidFill>
            <a:srgbClr val="FFFFFF"/>
          </a:solidFill>
          <a:ln/>
        </p:spPr>
        <p:txBody>
          <a:bodyPr/>
          <a:lstStyle/>
          <a:p>
            <a:endParaRPr lang="en-US"/>
          </a:p>
        </p:txBody>
      </p:sp>
      <p:sp>
        <p:nvSpPr>
          <p:cNvPr id="42" name="Shape 39"/>
          <p:cNvSpPr/>
          <p:nvPr/>
        </p:nvSpPr>
        <p:spPr>
          <a:xfrm>
            <a:off x="8061275" y="4196804"/>
            <a:ext cx="3625751" cy="9525"/>
          </a:xfrm>
          <a:prstGeom prst="rect">
            <a:avLst/>
          </a:prstGeom>
          <a:solidFill>
            <a:srgbClr val="D5D8DB"/>
          </a:solidFill>
          <a:ln/>
        </p:spPr>
        <p:txBody>
          <a:bodyPr/>
          <a:lstStyle/>
          <a:p>
            <a:endParaRPr lang="en-US"/>
          </a:p>
        </p:txBody>
      </p:sp>
      <p:sp>
        <p:nvSpPr>
          <p:cNvPr id="43" name="Shape 40"/>
          <p:cNvSpPr/>
          <p:nvPr/>
        </p:nvSpPr>
        <p:spPr>
          <a:xfrm>
            <a:off x="8061275" y="2798415"/>
            <a:ext cx="3625751" cy="57150"/>
          </a:xfrm>
          <a:prstGeom prst="rect">
            <a:avLst/>
          </a:prstGeom>
          <a:solidFill>
            <a:srgbClr val="003B5C"/>
          </a:solidFill>
          <a:ln/>
        </p:spPr>
        <p:txBody>
          <a:bodyPr/>
          <a:lstStyle/>
          <a:p>
            <a:endParaRPr lang="en-US"/>
          </a:p>
        </p:txBody>
      </p:sp>
      <p:sp>
        <p:nvSpPr>
          <p:cNvPr id="44" name="Shape 41"/>
          <p:cNvSpPr/>
          <p:nvPr/>
        </p:nvSpPr>
        <p:spPr>
          <a:xfrm>
            <a:off x="8061275" y="2798415"/>
            <a:ext cx="9525" cy="1407914"/>
          </a:xfrm>
          <a:prstGeom prst="rect">
            <a:avLst/>
          </a:prstGeom>
          <a:solidFill>
            <a:srgbClr val="D5D8DB"/>
          </a:solidFill>
          <a:ln/>
        </p:spPr>
        <p:txBody>
          <a:bodyPr/>
          <a:lstStyle/>
          <a:p>
            <a:endParaRPr lang="en-US"/>
          </a:p>
        </p:txBody>
      </p:sp>
      <p:sp>
        <p:nvSpPr>
          <p:cNvPr id="45" name="Shape 42"/>
          <p:cNvSpPr/>
          <p:nvPr/>
        </p:nvSpPr>
        <p:spPr>
          <a:xfrm>
            <a:off x="11677501" y="2798415"/>
            <a:ext cx="9525" cy="1407914"/>
          </a:xfrm>
          <a:prstGeom prst="rect">
            <a:avLst/>
          </a:prstGeom>
          <a:solidFill>
            <a:srgbClr val="D5D8DB"/>
          </a:solidFill>
          <a:ln/>
        </p:spPr>
        <p:txBody>
          <a:bodyPr/>
          <a:lstStyle/>
          <a:p>
            <a:endParaRPr lang="en-US"/>
          </a:p>
        </p:txBody>
      </p:sp>
      <p:sp>
        <p:nvSpPr>
          <p:cNvPr id="46" name="Text 43"/>
          <p:cNvSpPr/>
          <p:nvPr/>
        </p:nvSpPr>
        <p:spPr>
          <a:xfrm>
            <a:off x="8204150" y="2950815"/>
            <a:ext cx="3674001" cy="247650"/>
          </a:xfrm>
          <a:prstGeom prst="rect">
            <a:avLst/>
          </a:prstGeom>
          <a:noFill/>
          <a:ln/>
        </p:spPr>
        <p:txBody>
          <a:bodyPr wrap="square" lIns="25400" tIns="25400" rIns="25400" bIns="25400" rtlCol="0" anchor="t">
            <a:normAutofit/>
          </a:bodyPr>
          <a:lstStyle/>
          <a:p>
            <a:pPr marL="0" indent="0" algn="l">
              <a:lnSpc>
                <a:spcPct val="95652"/>
              </a:lnSpc>
              <a:buNone/>
            </a:pPr>
            <a:r>
              <a:rPr lang="en-US" sz="1500" b="1" dirty="0">
                <a:solidFill>
                  <a:srgbClr val="003B5C"/>
                </a:solidFill>
                <a:latin typeface="Georgia" pitchFamily="34" charset="0"/>
                <a:ea typeface="Georgia" pitchFamily="34" charset="-122"/>
                <a:cs typeface="Georgia" pitchFamily="34" charset="-120"/>
              </a:rPr>
              <a:t>Keep the seven written policies</a:t>
            </a:r>
            <a:endParaRPr lang="en-US" sz="1500" dirty="0"/>
          </a:p>
        </p:txBody>
      </p:sp>
      <p:sp>
        <p:nvSpPr>
          <p:cNvPr id="47" name="Text 44"/>
          <p:cNvSpPr/>
          <p:nvPr/>
        </p:nvSpPr>
        <p:spPr>
          <a:xfrm>
            <a:off x="8204150" y="3198465"/>
            <a:ext cx="3440201" cy="595313"/>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Internal controls · budget adoption · cash flow · billing · rate increases and adjustments · asset management · debt management.</a:t>
            </a:r>
            <a:endParaRPr lang="en-US" sz="1125" dirty="0"/>
          </a:p>
        </p:txBody>
      </p:sp>
      <p:sp>
        <p:nvSpPr>
          <p:cNvPr id="48" name="Shape 45"/>
          <p:cNvSpPr/>
          <p:nvPr/>
        </p:nvSpPr>
        <p:spPr>
          <a:xfrm>
            <a:off x="504825" y="4358729"/>
            <a:ext cx="11182350" cy="470446"/>
          </a:xfrm>
          <a:prstGeom prst="rect">
            <a:avLst/>
          </a:prstGeom>
          <a:solidFill>
            <a:srgbClr val="003B5C"/>
          </a:solidFill>
          <a:ln/>
        </p:spPr>
        <p:txBody>
          <a:bodyPr/>
          <a:lstStyle/>
          <a:p>
            <a:endParaRPr lang="en-US"/>
          </a:p>
        </p:txBody>
      </p:sp>
      <p:sp>
        <p:nvSpPr>
          <p:cNvPr id="49" name="Text 46"/>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Your customers cannot shop, which is why “reasonable and justified” is a legal standard and not a slogan.</a:t>
            </a:r>
            <a:endParaRPr lang="en-US" sz="1350" dirty="0"/>
          </a:p>
        </p:txBody>
      </p:sp>
      <p:sp>
        <p:nvSpPr>
          <p:cNvPr id="50" name="Text 47"/>
          <p:cNvSpPr/>
          <p:nvPr/>
        </p:nvSpPr>
        <p:spPr>
          <a:xfrm>
            <a:off x="504825" y="4914900"/>
            <a:ext cx="5856759"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The three-to-five-year interval is the Division’s recommendation; the Utility Manual says “periodic”</a:t>
            </a:r>
            <a:endParaRPr lang="en-US" sz="97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Shape 0"/>
          <p:cNvSpPr/>
          <p:nvPr/>
        </p:nvSpPr>
        <p:spPr>
          <a:xfrm>
            <a:off x="504825" y="1619250"/>
            <a:ext cx="114300" cy="2381250"/>
          </a:xfrm>
          <a:prstGeom prst="rect">
            <a:avLst/>
          </a:prstGeom>
          <a:solidFill>
            <a:srgbClr val="991F36"/>
          </a:solidFill>
          <a:ln/>
        </p:spPr>
        <p:txBody>
          <a:bodyPr/>
          <a:lstStyle/>
          <a:p>
            <a:endParaRPr lang="en-US"/>
          </a:p>
        </p:txBody>
      </p:sp>
      <p:sp>
        <p:nvSpPr>
          <p:cNvPr id="4" name="Text 1"/>
          <p:cNvSpPr/>
          <p:nvPr/>
        </p:nvSpPr>
        <p:spPr>
          <a:xfrm>
            <a:off x="8572500" y="1143000"/>
            <a:ext cx="3143250" cy="2324100"/>
          </a:xfrm>
          <a:prstGeom prst="rect">
            <a:avLst/>
          </a:prstGeom>
          <a:noFill/>
          <a:ln/>
        </p:spPr>
        <p:txBody>
          <a:bodyPr wrap="square" lIns="25400" tIns="25400" rIns="25400" bIns="25400" rtlCol="0" anchor="t">
            <a:normAutofit/>
          </a:bodyPr>
          <a:lstStyle/>
          <a:p>
            <a:pPr marL="0" indent="0" algn="l">
              <a:lnSpc>
                <a:spcPct val="69565"/>
              </a:lnSpc>
              <a:buNone/>
            </a:pPr>
            <a:r>
              <a:rPr lang="en-US" sz="22500" b="1" dirty="0">
                <a:solidFill>
                  <a:srgbClr val="F4F5F6"/>
                </a:solidFill>
                <a:latin typeface="Georgia" pitchFamily="34" charset="0"/>
                <a:ea typeface="Georgia" pitchFamily="34" charset="-122"/>
                <a:cs typeface="Georgia" pitchFamily="34" charset="-120"/>
              </a:rPr>
              <a:t>05</a:t>
            </a:r>
            <a:endParaRPr lang="en-US" sz="22500" dirty="0"/>
          </a:p>
        </p:txBody>
      </p:sp>
      <p:sp>
        <p:nvSpPr>
          <p:cNvPr id="5" name="Text 2"/>
          <p:cNvSpPr/>
          <p:nvPr/>
        </p:nvSpPr>
        <p:spPr>
          <a:xfrm>
            <a:off x="1000125" y="1866900"/>
            <a:ext cx="8748712"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SECTION FIVE</a:t>
            </a:r>
            <a:endParaRPr lang="en-US" sz="1125" dirty="0"/>
          </a:p>
        </p:txBody>
      </p:sp>
      <p:sp>
        <p:nvSpPr>
          <p:cNvPr id="6" name="Text 3"/>
          <p:cNvSpPr/>
          <p:nvPr/>
        </p:nvSpPr>
        <p:spPr>
          <a:xfrm>
            <a:off x="1000125" y="2124075"/>
            <a:ext cx="8748712" cy="583257"/>
          </a:xfrm>
          <a:prstGeom prst="rect">
            <a:avLst/>
          </a:prstGeom>
          <a:noFill/>
          <a:ln/>
        </p:spPr>
        <p:txBody>
          <a:bodyPr wrap="square" lIns="25400" tIns="25400" rIns="25400" bIns="25400" rtlCol="0" anchor="t">
            <a:normAutofit/>
          </a:bodyPr>
          <a:lstStyle/>
          <a:p>
            <a:pPr marL="0" indent="0" algn="l">
              <a:lnSpc>
                <a:spcPct val="95400"/>
              </a:lnSpc>
              <a:buNone/>
            </a:pPr>
            <a:r>
              <a:rPr lang="en-US" sz="3975" b="1" dirty="0">
                <a:solidFill>
                  <a:srgbClr val="003B5C"/>
                </a:solidFill>
                <a:latin typeface="Georgia" pitchFamily="34" charset="0"/>
                <a:ea typeface="Georgia" pitchFamily="34" charset="-122"/>
                <a:cs typeface="Georgia" pitchFamily="34" charset="-120"/>
              </a:rPr>
              <a:t>Internal controls</a:t>
            </a:r>
            <a:endParaRPr lang="en-US" sz="3975" dirty="0"/>
          </a:p>
        </p:txBody>
      </p:sp>
      <p:sp>
        <p:nvSpPr>
          <p:cNvPr id="7" name="Shape 4"/>
          <p:cNvSpPr/>
          <p:nvPr/>
        </p:nvSpPr>
        <p:spPr>
          <a:xfrm>
            <a:off x="1000125" y="2878782"/>
            <a:ext cx="1714500" cy="19050"/>
          </a:xfrm>
          <a:prstGeom prst="rect">
            <a:avLst/>
          </a:prstGeom>
          <a:solidFill>
            <a:srgbClr val="D5D8DB"/>
          </a:solidFill>
          <a:ln/>
        </p:spPr>
        <p:txBody>
          <a:bodyPr/>
          <a:lstStyle/>
          <a:p>
            <a:endParaRPr lang="en-US"/>
          </a:p>
        </p:txBody>
      </p:sp>
      <p:sp>
        <p:nvSpPr>
          <p:cNvPr id="8" name="Text 5"/>
          <p:cNvSpPr/>
          <p:nvPr/>
        </p:nvSpPr>
        <p:spPr>
          <a:xfrm>
            <a:off x="1000125" y="3107382"/>
            <a:ext cx="8191976" cy="590550"/>
          </a:xfrm>
          <a:prstGeom prst="rect">
            <a:avLst/>
          </a:prstGeom>
          <a:noFill/>
          <a:ln/>
        </p:spPr>
        <p:txBody>
          <a:bodyPr wrap="square" lIns="25400" tIns="25400" rIns="25400" bIns="25400" rtlCol="0" anchor="t">
            <a:normAutofit/>
          </a:bodyPr>
          <a:lstStyle/>
          <a:p>
            <a:pPr marL="0" indent="0" algn="l">
              <a:lnSpc>
                <a:spcPct val="126087"/>
              </a:lnSpc>
              <a:buNone/>
            </a:pPr>
            <a:r>
              <a:rPr lang="en-US" sz="1500" dirty="0">
                <a:solidFill>
                  <a:srgbClr val="75787B"/>
                </a:solidFill>
                <a:latin typeface="Arial" pitchFamily="34" charset="0"/>
                <a:ea typeface="Arial" pitchFamily="34" charset="-122"/>
                <a:cs typeface="Arial" pitchFamily="34" charset="-120"/>
              </a:rPr>
              <a:t>Small utilities are not badly run. They are thinly staffed. When three people do the work of eight, duties collapse together, and that collapse is what shows up as a finding.</a:t>
            </a:r>
            <a:endParaRPr lang="en-US" sz="1500" dirty="0"/>
          </a:p>
        </p:txBody>
      </p:sp>
      <p:sp>
        <p:nvSpPr>
          <p:cNvPr id="9" name="Text 6"/>
          <p:cNvSpPr/>
          <p:nvPr/>
        </p:nvSpPr>
        <p:spPr>
          <a:xfrm>
            <a:off x="1000125" y="3850332"/>
            <a:ext cx="8748712" cy="209550"/>
          </a:xfrm>
          <a:prstGeom prst="rect">
            <a:avLst/>
          </a:prstGeom>
          <a:noFill/>
          <a:ln/>
        </p:spPr>
        <p:txBody>
          <a:bodyPr wrap="square" lIns="25400" tIns="25400" rIns="25400" bIns="25400" rtlCol="0" anchor="t">
            <a:normAutofit/>
          </a:bodyPr>
          <a:lstStyle/>
          <a:p>
            <a:pPr marL="0" indent="0" algn="l">
              <a:buNone/>
            </a:pPr>
            <a:r>
              <a:rPr lang="en-US" sz="1200" b="1" dirty="0">
                <a:solidFill>
                  <a:srgbClr val="991F36"/>
                </a:solidFill>
                <a:latin typeface="Arial" pitchFamily="34" charset="0"/>
                <a:ea typeface="Arial" pitchFamily="34" charset="-122"/>
                <a:cs typeface="Arial" pitchFamily="34" charset="-120"/>
              </a:rPr>
              <a:t>Authority · custody · accounting</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494246"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INTERNAL CONTROLS · THE FINDING</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The finding we write most often</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Text 3"/>
          <p:cNvSpPr/>
          <p:nvPr/>
        </p:nvSpPr>
        <p:spPr>
          <a:xfrm>
            <a:off x="504825" y="1977479"/>
            <a:ext cx="6194416" cy="1181100"/>
          </a:xfrm>
          <a:prstGeom prst="rect">
            <a:avLst/>
          </a:prstGeom>
          <a:noFill/>
          <a:ln/>
        </p:spPr>
        <p:txBody>
          <a:bodyPr wrap="square" lIns="25400" tIns="25400" rIns="25400" bIns="25400" rtlCol="0" anchor="t">
            <a:normAutofit/>
          </a:bodyPr>
          <a:lstStyle/>
          <a:p>
            <a:pPr marL="0" indent="0" algn="l">
              <a:lnSpc>
                <a:spcPct val="108108"/>
              </a:lnSpc>
              <a:buNone/>
            </a:pPr>
            <a:r>
              <a:rPr lang="en-US" sz="2400" b="1" dirty="0">
                <a:solidFill>
                  <a:srgbClr val="003B5C"/>
                </a:solidFill>
                <a:latin typeface="Georgia" pitchFamily="34" charset="0"/>
                <a:ea typeface="Georgia" pitchFamily="34" charset="-122"/>
                <a:cs typeface="Georgia" pitchFamily="34" charset="-120"/>
              </a:rPr>
              <a:t>Small utilities are not badly run. </a:t>
            </a:r>
            <a:r>
              <a:rPr lang="en-US" sz="2400" dirty="0">
                <a:solidFill>
                  <a:srgbClr val="003B5C"/>
                </a:solidFill>
                <a:latin typeface="Georgia" pitchFamily="34" charset="0"/>
                <a:ea typeface="Georgia" pitchFamily="34" charset="-122"/>
                <a:cs typeface="Georgia" pitchFamily="34" charset="-120"/>
              </a:rPr>
              <a:t>They are thinly staffed, and when three people do the work of eight, duties collapse together.</a:t>
            </a:r>
            <a:endParaRPr lang="en-US" sz="2400" dirty="0"/>
          </a:p>
        </p:txBody>
      </p:sp>
      <p:sp>
        <p:nvSpPr>
          <p:cNvPr id="7" name="Text 4"/>
          <p:cNvSpPr/>
          <p:nvPr/>
        </p:nvSpPr>
        <p:spPr>
          <a:xfrm>
            <a:off x="504825" y="3272879"/>
            <a:ext cx="6615395"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75787B"/>
                </a:solidFill>
                <a:latin typeface="Arial" pitchFamily="34" charset="0"/>
                <a:ea typeface="Arial" pitchFamily="34" charset="-122"/>
                <a:cs typeface="Arial" pitchFamily="34" charset="-120"/>
              </a:rPr>
              <a:t>That collapse is what shows up as a finding. The same finding, year after year.</a:t>
            </a:r>
            <a:endParaRPr lang="en-US" sz="1200" dirty="0"/>
          </a:p>
        </p:txBody>
      </p:sp>
      <p:sp>
        <p:nvSpPr>
          <p:cNvPr id="8" name="Shape 5"/>
          <p:cNvSpPr/>
          <p:nvPr/>
        </p:nvSpPr>
        <p:spPr>
          <a:xfrm>
            <a:off x="6766471" y="1257300"/>
            <a:ext cx="4920704" cy="1796058"/>
          </a:xfrm>
          <a:prstGeom prst="roundRect">
            <a:avLst>
              <a:gd name="adj" fmla="val 1061"/>
            </a:avLst>
          </a:prstGeom>
          <a:solidFill>
            <a:srgbClr val="F4F5F6"/>
          </a:solidFill>
          <a:ln w="9525">
            <a:solidFill>
              <a:srgbClr val="D5D8DB"/>
            </a:solidFill>
            <a:prstDash val="solid"/>
          </a:ln>
        </p:spPr>
        <p:txBody>
          <a:bodyPr/>
          <a:lstStyle/>
          <a:p>
            <a:endParaRPr lang="en-US"/>
          </a:p>
        </p:txBody>
      </p:sp>
      <p:sp>
        <p:nvSpPr>
          <p:cNvPr id="9" name="Shape 6"/>
          <p:cNvSpPr/>
          <p:nvPr/>
        </p:nvSpPr>
        <p:spPr>
          <a:xfrm>
            <a:off x="6775996" y="1266825"/>
            <a:ext cx="4901654" cy="276225"/>
          </a:xfrm>
          <a:prstGeom prst="rect">
            <a:avLst/>
          </a:prstGeom>
          <a:solidFill>
            <a:srgbClr val="003B5C"/>
          </a:solidFill>
          <a:ln/>
        </p:spPr>
        <p:txBody>
          <a:bodyPr/>
          <a:lstStyle/>
          <a:p>
            <a:endParaRPr lang="en-US"/>
          </a:p>
        </p:txBody>
      </p:sp>
      <p:sp>
        <p:nvSpPr>
          <p:cNvPr id="10" name="Text 7"/>
          <p:cNvSpPr/>
          <p:nvPr/>
        </p:nvSpPr>
        <p:spPr>
          <a:xfrm>
            <a:off x="6909346" y="1333500"/>
            <a:ext cx="4782004"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A LEGAL OBLIGATION, NOT A BEST PRACTICE</a:t>
            </a:r>
            <a:endParaRPr lang="en-US" sz="975" dirty="0"/>
          </a:p>
        </p:txBody>
      </p:sp>
      <p:sp>
        <p:nvSpPr>
          <p:cNvPr id="11" name="Shape 8"/>
          <p:cNvSpPr/>
          <p:nvPr/>
        </p:nvSpPr>
        <p:spPr>
          <a:xfrm>
            <a:off x="6909346" y="1714500"/>
            <a:ext cx="66675" cy="66675"/>
          </a:xfrm>
          <a:prstGeom prst="rect">
            <a:avLst/>
          </a:prstGeom>
          <a:solidFill>
            <a:srgbClr val="003B5C"/>
          </a:solidFill>
          <a:ln/>
        </p:spPr>
        <p:txBody>
          <a:bodyPr/>
          <a:lstStyle/>
          <a:p>
            <a:endParaRPr lang="en-US"/>
          </a:p>
        </p:txBody>
      </p:sp>
      <p:sp>
        <p:nvSpPr>
          <p:cNvPr id="12" name="Text 9"/>
          <p:cNvSpPr/>
          <p:nvPr/>
        </p:nvSpPr>
        <p:spPr>
          <a:xfrm>
            <a:off x="7071271" y="1638300"/>
            <a:ext cx="2759184" cy="229939"/>
          </a:xfrm>
          <a:prstGeom prst="rect">
            <a:avLst/>
          </a:prstGeom>
          <a:noFill/>
          <a:ln/>
        </p:spPr>
        <p:txBody>
          <a:bodyPr wrap="square" lIns="25400" tIns="25400" rIns="25400" bIns="25400" rtlCol="0" anchor="t">
            <a:normAutofit/>
          </a:bodyPr>
          <a:lstStyle/>
          <a:p>
            <a:pPr marL="0" indent="0" algn="l">
              <a:lnSpc>
                <a:spcPct val="111944"/>
              </a:lnSpc>
              <a:buNone/>
            </a:pPr>
            <a:r>
              <a:rPr lang="en-US" sz="1163" b="1" dirty="0">
                <a:solidFill>
                  <a:srgbClr val="1F2326"/>
                </a:solidFill>
                <a:latin typeface="Arial" pitchFamily="34" charset="0"/>
                <a:ea typeface="Arial" pitchFamily="34" charset="-122"/>
                <a:cs typeface="Arial" pitchFamily="34" charset="-120"/>
              </a:rPr>
              <a:t>§ 9-2-102 </a:t>
            </a:r>
            <a:r>
              <a:rPr lang="en-US" sz="1163" dirty="0">
                <a:solidFill>
                  <a:srgbClr val="1F2326"/>
                </a:solidFill>
                <a:latin typeface="Arial" pitchFamily="34" charset="0"/>
                <a:ea typeface="Arial" pitchFamily="34" charset="-122"/>
                <a:cs typeface="Arial" pitchFamily="34" charset="-120"/>
              </a:rPr>
              <a:t>reaches utility district offices</a:t>
            </a:r>
            <a:endParaRPr lang="en-US" sz="1163" dirty="0"/>
          </a:p>
        </p:txBody>
      </p:sp>
      <p:sp>
        <p:nvSpPr>
          <p:cNvPr id="13" name="Shape 10"/>
          <p:cNvSpPr/>
          <p:nvPr/>
        </p:nvSpPr>
        <p:spPr>
          <a:xfrm>
            <a:off x="6909346" y="1963489"/>
            <a:ext cx="66675" cy="66675"/>
          </a:xfrm>
          <a:prstGeom prst="rect">
            <a:avLst/>
          </a:prstGeom>
          <a:solidFill>
            <a:srgbClr val="003B5C"/>
          </a:solidFill>
          <a:ln/>
        </p:spPr>
        <p:txBody>
          <a:bodyPr/>
          <a:lstStyle/>
          <a:p>
            <a:endParaRPr lang="en-US"/>
          </a:p>
        </p:txBody>
      </p:sp>
      <p:sp>
        <p:nvSpPr>
          <p:cNvPr id="14" name="Text 11"/>
          <p:cNvSpPr/>
          <p:nvPr/>
        </p:nvSpPr>
        <p:spPr>
          <a:xfrm>
            <a:off x="7071271" y="1887289"/>
            <a:ext cx="4607220" cy="421779"/>
          </a:xfrm>
          <a:prstGeom prst="rect">
            <a:avLst/>
          </a:prstGeom>
          <a:noFill/>
          <a:ln/>
        </p:spPr>
        <p:txBody>
          <a:bodyPr wrap="square" lIns="25400" tIns="25400" rIns="25400" bIns="25400" rtlCol="0" anchor="t">
            <a:normAutofit/>
          </a:bodyPr>
          <a:lstStyle/>
          <a:p>
            <a:pPr marL="0" indent="0" algn="l">
              <a:lnSpc>
                <a:spcPct val="111944"/>
              </a:lnSpc>
              <a:buNone/>
            </a:pPr>
            <a:r>
              <a:rPr lang="en-US" sz="1163" b="1" dirty="0">
                <a:solidFill>
                  <a:srgbClr val="1F2326"/>
                </a:solidFill>
                <a:latin typeface="Arial" pitchFamily="34" charset="0"/>
                <a:ea typeface="Arial" pitchFamily="34" charset="-122"/>
                <a:cs typeface="Arial" pitchFamily="34" charset="-120"/>
              </a:rPr>
              <a:t>§ 9-18-102(a) </a:t>
            </a:r>
            <a:r>
              <a:rPr lang="en-US" sz="1163" dirty="0">
                <a:solidFill>
                  <a:srgbClr val="1F2326"/>
                </a:solidFill>
                <a:latin typeface="Arial" pitchFamily="34" charset="0"/>
                <a:ea typeface="Arial" pitchFamily="34" charset="-122"/>
                <a:cs typeface="Arial" pitchFamily="34" charset="-120"/>
              </a:rPr>
              <a:t>expressly requires counties, municipalities and metros to establish and maintain internal controls</a:t>
            </a:r>
            <a:endParaRPr lang="en-US" sz="1163" dirty="0"/>
          </a:p>
        </p:txBody>
      </p:sp>
      <p:sp>
        <p:nvSpPr>
          <p:cNvPr id="15" name="Shape 12"/>
          <p:cNvSpPr/>
          <p:nvPr/>
        </p:nvSpPr>
        <p:spPr>
          <a:xfrm>
            <a:off x="6909346" y="2404318"/>
            <a:ext cx="66675" cy="66675"/>
          </a:xfrm>
          <a:prstGeom prst="rect">
            <a:avLst/>
          </a:prstGeom>
          <a:solidFill>
            <a:srgbClr val="003B5C"/>
          </a:solidFill>
          <a:ln/>
        </p:spPr>
        <p:txBody>
          <a:bodyPr/>
          <a:lstStyle/>
          <a:p>
            <a:endParaRPr lang="en-US"/>
          </a:p>
        </p:txBody>
      </p:sp>
      <p:sp>
        <p:nvSpPr>
          <p:cNvPr id="16" name="Text 13"/>
          <p:cNvSpPr/>
          <p:nvPr/>
        </p:nvSpPr>
        <p:spPr>
          <a:xfrm>
            <a:off x="7071271" y="2328118"/>
            <a:ext cx="3556948" cy="229939"/>
          </a:xfrm>
          <a:prstGeom prst="rect">
            <a:avLst/>
          </a:prstGeom>
          <a:noFill/>
          <a:ln/>
        </p:spPr>
        <p:txBody>
          <a:bodyPr wrap="square" lIns="25400" tIns="25400" rIns="25400" bIns="25400" rtlCol="0" anchor="t">
            <a:normAutofit/>
          </a:bodyPr>
          <a:lstStyle/>
          <a:p>
            <a:pPr marL="0" indent="0" algn="l">
              <a:lnSpc>
                <a:spcPct val="111944"/>
              </a:lnSpc>
              <a:buNone/>
            </a:pPr>
            <a:r>
              <a:rPr lang="en-US" sz="1163" b="1" dirty="0">
                <a:solidFill>
                  <a:srgbClr val="1F2326"/>
                </a:solidFill>
                <a:latin typeface="Arial" pitchFamily="34" charset="0"/>
                <a:ea typeface="Arial" pitchFamily="34" charset="-122"/>
                <a:cs typeface="Arial" pitchFamily="34" charset="-120"/>
              </a:rPr>
              <a:t>2 CFR 200.303 </a:t>
            </a:r>
            <a:r>
              <a:rPr lang="en-US" sz="1163" dirty="0">
                <a:solidFill>
                  <a:srgbClr val="1F2326"/>
                </a:solidFill>
                <a:latin typeface="Arial" pitchFamily="34" charset="0"/>
                <a:ea typeface="Arial" pitchFamily="34" charset="-122"/>
                <a:cs typeface="Arial" pitchFamily="34" charset="-120"/>
              </a:rPr>
              <a:t>applies if you take federal awards</a:t>
            </a:r>
            <a:endParaRPr lang="en-US" sz="1163" dirty="0"/>
          </a:p>
        </p:txBody>
      </p:sp>
      <p:sp>
        <p:nvSpPr>
          <p:cNvPr id="17" name="Text 14"/>
          <p:cNvSpPr/>
          <p:nvPr/>
        </p:nvSpPr>
        <p:spPr>
          <a:xfrm>
            <a:off x="6909346" y="2577108"/>
            <a:ext cx="4774003"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75787B"/>
                </a:solidFill>
                <a:latin typeface="Arial" pitchFamily="34" charset="0"/>
                <a:ea typeface="Arial" pitchFamily="34" charset="-122"/>
                <a:cs typeface="Arial" pitchFamily="34" charset="-120"/>
              </a:rPr>
              <a:t>The Internal Control Manual states that implementing the five components is </a:t>
            </a:r>
            <a:r>
              <a:rPr lang="en-US" sz="1125" b="1" dirty="0">
                <a:solidFill>
                  <a:srgbClr val="75787B"/>
                </a:solidFill>
                <a:latin typeface="Arial" pitchFamily="34" charset="0"/>
                <a:ea typeface="Arial" pitchFamily="34" charset="-122"/>
                <a:cs typeface="Arial" pitchFamily="34" charset="-120"/>
              </a:rPr>
              <a:t>mandatory.</a:t>
            </a:r>
            <a:endParaRPr lang="en-US" sz="1125" dirty="0"/>
          </a:p>
        </p:txBody>
      </p:sp>
      <p:sp>
        <p:nvSpPr>
          <p:cNvPr id="18" name="Shape 15"/>
          <p:cNvSpPr/>
          <p:nvPr/>
        </p:nvSpPr>
        <p:spPr>
          <a:xfrm>
            <a:off x="6766471" y="3186708"/>
            <a:ext cx="4920704" cy="826443"/>
          </a:xfrm>
          <a:prstGeom prst="roundRect">
            <a:avLst>
              <a:gd name="adj" fmla="val 2305"/>
            </a:avLst>
          </a:prstGeom>
          <a:solidFill>
            <a:srgbClr val="F4F5F6"/>
          </a:solidFill>
          <a:ln w="9525">
            <a:solidFill>
              <a:srgbClr val="D5D8DB"/>
            </a:solidFill>
            <a:prstDash val="solid"/>
          </a:ln>
        </p:spPr>
        <p:txBody>
          <a:bodyPr/>
          <a:lstStyle/>
          <a:p>
            <a:endParaRPr lang="en-US"/>
          </a:p>
        </p:txBody>
      </p:sp>
      <p:sp>
        <p:nvSpPr>
          <p:cNvPr id="19" name="Text 16"/>
          <p:cNvSpPr/>
          <p:nvPr/>
        </p:nvSpPr>
        <p:spPr>
          <a:xfrm>
            <a:off x="6918871" y="3301008"/>
            <a:ext cx="4763525" cy="635943"/>
          </a:xfrm>
          <a:prstGeom prst="rect">
            <a:avLst/>
          </a:prstGeom>
          <a:noFill/>
          <a:ln/>
        </p:spPr>
        <p:txBody>
          <a:bodyPr wrap="square" lIns="25400" tIns="25400" rIns="25400" bIns="25400" rtlCol="0" anchor="t">
            <a:normAutofit/>
          </a:bodyPr>
          <a:lstStyle/>
          <a:p>
            <a:pPr marL="0" indent="0" algn="l">
              <a:lnSpc>
                <a:spcPct val="116250"/>
              </a:lnSpc>
              <a:buNone/>
            </a:pPr>
            <a:r>
              <a:rPr lang="en-US" sz="1163" b="1" dirty="0">
                <a:solidFill>
                  <a:srgbClr val="991F36"/>
                </a:solidFill>
                <a:latin typeface="Arial" pitchFamily="34" charset="0"/>
                <a:ea typeface="Arial" pitchFamily="34" charset="-122"/>
                <a:cs typeface="Arial" pitchFamily="34" charset="-120"/>
              </a:rPr>
              <a:t>Free help. </a:t>
            </a:r>
            <a:r>
              <a:rPr lang="en-US" sz="1163" dirty="0">
                <a:solidFill>
                  <a:srgbClr val="1F2326"/>
                </a:solidFill>
                <a:highlight>
                  <a:srgbClr val="F4F5F6"/>
                </a:highlight>
                <a:latin typeface="Arial" pitchFamily="34" charset="0"/>
                <a:ea typeface="Arial" pitchFamily="34" charset="-122"/>
                <a:cs typeface="Arial" pitchFamily="34" charset="-120"/>
              </a:rPr>
              <a:t>The Division of Local Government Audit publishes illustrative </a:t>
            </a:r>
            <a:r>
              <a:rPr lang="en-US" sz="1163" b="1" dirty="0">
                <a:solidFill>
                  <a:srgbClr val="1F2326"/>
                </a:solidFill>
                <a:latin typeface="Arial" pitchFamily="34" charset="0"/>
                <a:ea typeface="Arial" pitchFamily="34" charset="-122"/>
                <a:cs typeface="Arial" pitchFamily="34" charset="-120"/>
              </a:rPr>
              <a:t>Segregation of Duties Checklists </a:t>
            </a:r>
            <a:r>
              <a:rPr lang="en-US" sz="1163" dirty="0">
                <a:solidFill>
                  <a:srgbClr val="1F2326"/>
                </a:solidFill>
                <a:highlight>
                  <a:srgbClr val="F4F5F6"/>
                </a:highlight>
                <a:latin typeface="Arial" pitchFamily="34" charset="0"/>
                <a:ea typeface="Arial" pitchFamily="34" charset="-122"/>
                <a:cs typeface="Arial" pitchFamily="34" charset="-120"/>
              </a:rPr>
              <a:t>, built for smaller offices. Ask for them.</a:t>
            </a:r>
            <a:endParaRPr lang="en-US" sz="1163" dirty="0"/>
          </a:p>
        </p:txBody>
      </p:sp>
      <p:sp>
        <p:nvSpPr>
          <p:cNvPr id="20" name="Shape 17"/>
          <p:cNvSpPr/>
          <p:nvPr/>
        </p:nvSpPr>
        <p:spPr>
          <a:xfrm>
            <a:off x="504825" y="4358729"/>
            <a:ext cx="11182350" cy="470446"/>
          </a:xfrm>
          <a:prstGeom prst="rect">
            <a:avLst/>
          </a:prstGeom>
          <a:solidFill>
            <a:srgbClr val="003B5C"/>
          </a:solidFill>
          <a:ln/>
        </p:spPr>
        <p:txBody>
          <a:bodyPr/>
          <a:lstStyle/>
          <a:p>
            <a:endParaRPr lang="en-US"/>
          </a:p>
        </p:txBody>
      </p:sp>
      <p:sp>
        <p:nvSpPr>
          <p:cNvPr id="21" name="Text 18"/>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A repeat finding is a map to your next investigation, written by your own auditor, every year, in public.</a:t>
            </a:r>
            <a:endParaRPr lang="en-US" sz="1350" dirty="0"/>
          </a:p>
        </p:txBody>
      </p:sp>
      <p:sp>
        <p:nvSpPr>
          <p:cNvPr id="22" name="Text 19"/>
          <p:cNvSpPr/>
          <p:nvPr/>
        </p:nvSpPr>
        <p:spPr>
          <a:xfrm>
            <a:off x="504825" y="4914900"/>
            <a:ext cx="6344454"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Internal Control Manual for Local Governmental Entities, Division of Local Government Audit, March 2026</a:t>
            </a:r>
            <a:endParaRPr lang="en-US" sz="97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4726171"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INTERNAL CONTROLS · SEGREGATION OF DUTIES</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Authority, custody, accounting</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Text 3"/>
          <p:cNvSpPr/>
          <p:nvPr/>
        </p:nvSpPr>
        <p:spPr>
          <a:xfrm>
            <a:off x="504825" y="1257300"/>
            <a:ext cx="11517821" cy="603647"/>
          </a:xfrm>
          <a:prstGeom prst="rect">
            <a:avLst/>
          </a:prstGeom>
          <a:noFill/>
          <a:ln/>
        </p:spPr>
        <p:txBody>
          <a:bodyPr wrap="square" lIns="25400" tIns="25400" rIns="25400" bIns="25400" rtlCol="0" anchor="t">
            <a:normAutofit/>
          </a:bodyPr>
          <a:lstStyle/>
          <a:p>
            <a:pPr marL="0" indent="0" algn="l">
              <a:lnSpc>
                <a:spcPct val="114231"/>
              </a:lnSpc>
              <a:buNone/>
            </a:pPr>
            <a:r>
              <a:rPr lang="en-US" sz="1650" i="1" dirty="0">
                <a:solidFill>
                  <a:srgbClr val="003B5C"/>
                </a:solidFill>
                <a:latin typeface="Georgia" pitchFamily="34" charset="0"/>
                <a:ea typeface="Georgia" pitchFamily="34" charset="-122"/>
                <a:cs typeface="Georgia" pitchFamily="34" charset="-120"/>
              </a:rPr>
              <a:t>“Segregation of duties helps prevent fraud, waste, abuse and management override of controls through the separation of control activities related to authority, custody, and accounting of operations.” </a:t>
            </a:r>
            <a:r>
              <a:rPr lang="en-US" sz="1050" dirty="0">
                <a:solidFill>
                  <a:srgbClr val="75787B"/>
                </a:solidFill>
                <a:latin typeface="Arial" pitchFamily="34" charset="0"/>
                <a:ea typeface="Arial" pitchFamily="34" charset="-122"/>
                <a:cs typeface="Arial" pitchFamily="34" charset="-120"/>
              </a:rPr>
              <a:t>(Internal Control Manual, Principle 10)</a:t>
            </a:r>
            <a:endParaRPr lang="en-US" sz="1650" dirty="0"/>
          </a:p>
        </p:txBody>
      </p:sp>
      <p:sp>
        <p:nvSpPr>
          <p:cNvPr id="7" name="Shape 4"/>
          <p:cNvSpPr/>
          <p:nvPr/>
        </p:nvSpPr>
        <p:spPr>
          <a:xfrm>
            <a:off x="504825" y="1965722"/>
            <a:ext cx="3600450" cy="1345257"/>
          </a:xfrm>
          <a:prstGeom prst="roundRect">
            <a:avLst>
              <a:gd name="adj" fmla="val 1416"/>
            </a:avLst>
          </a:prstGeom>
          <a:solidFill>
            <a:srgbClr val="FFFFFF"/>
          </a:solidFill>
          <a:ln/>
        </p:spPr>
        <p:txBody>
          <a:bodyPr/>
          <a:lstStyle/>
          <a:p>
            <a:endParaRPr lang="en-US"/>
          </a:p>
        </p:txBody>
      </p:sp>
      <p:sp>
        <p:nvSpPr>
          <p:cNvPr id="8" name="Shape 5"/>
          <p:cNvSpPr/>
          <p:nvPr/>
        </p:nvSpPr>
        <p:spPr>
          <a:xfrm>
            <a:off x="504825" y="3301454"/>
            <a:ext cx="3600450" cy="9525"/>
          </a:xfrm>
          <a:prstGeom prst="rect">
            <a:avLst/>
          </a:prstGeom>
          <a:solidFill>
            <a:srgbClr val="D5D8DB"/>
          </a:solidFill>
          <a:ln/>
        </p:spPr>
        <p:txBody>
          <a:bodyPr/>
          <a:lstStyle/>
          <a:p>
            <a:endParaRPr lang="en-US"/>
          </a:p>
        </p:txBody>
      </p:sp>
      <p:sp>
        <p:nvSpPr>
          <p:cNvPr id="9" name="Shape 6"/>
          <p:cNvSpPr/>
          <p:nvPr/>
        </p:nvSpPr>
        <p:spPr>
          <a:xfrm>
            <a:off x="504825" y="1965722"/>
            <a:ext cx="3600450" cy="57150"/>
          </a:xfrm>
          <a:prstGeom prst="rect">
            <a:avLst/>
          </a:prstGeom>
          <a:solidFill>
            <a:srgbClr val="003B5C"/>
          </a:solidFill>
          <a:ln/>
        </p:spPr>
        <p:txBody>
          <a:bodyPr/>
          <a:lstStyle/>
          <a:p>
            <a:endParaRPr lang="en-US"/>
          </a:p>
        </p:txBody>
      </p:sp>
      <p:sp>
        <p:nvSpPr>
          <p:cNvPr id="10" name="Shape 7"/>
          <p:cNvSpPr/>
          <p:nvPr/>
        </p:nvSpPr>
        <p:spPr>
          <a:xfrm>
            <a:off x="504825" y="1965722"/>
            <a:ext cx="9525" cy="1345257"/>
          </a:xfrm>
          <a:prstGeom prst="rect">
            <a:avLst/>
          </a:prstGeom>
          <a:solidFill>
            <a:srgbClr val="D5D8DB"/>
          </a:solidFill>
          <a:ln/>
        </p:spPr>
        <p:txBody>
          <a:bodyPr/>
          <a:lstStyle/>
          <a:p>
            <a:endParaRPr lang="en-US"/>
          </a:p>
        </p:txBody>
      </p:sp>
      <p:sp>
        <p:nvSpPr>
          <p:cNvPr id="11" name="Shape 8"/>
          <p:cNvSpPr/>
          <p:nvPr/>
        </p:nvSpPr>
        <p:spPr>
          <a:xfrm>
            <a:off x="4095750" y="1965722"/>
            <a:ext cx="9525" cy="1345257"/>
          </a:xfrm>
          <a:prstGeom prst="rect">
            <a:avLst/>
          </a:prstGeom>
          <a:solidFill>
            <a:srgbClr val="D5D8DB"/>
          </a:solidFill>
          <a:ln/>
        </p:spPr>
        <p:txBody>
          <a:bodyPr/>
          <a:lstStyle/>
          <a:p>
            <a:endParaRPr lang="en-US"/>
          </a:p>
        </p:txBody>
      </p:sp>
      <p:sp>
        <p:nvSpPr>
          <p:cNvPr id="12" name="Text 9"/>
          <p:cNvSpPr/>
          <p:nvPr/>
        </p:nvSpPr>
        <p:spPr>
          <a:xfrm>
            <a:off x="666750" y="2156222"/>
            <a:ext cx="3604260" cy="289471"/>
          </a:xfrm>
          <a:prstGeom prst="rect">
            <a:avLst/>
          </a:prstGeom>
          <a:noFill/>
          <a:ln/>
        </p:spPr>
        <p:txBody>
          <a:bodyPr wrap="square" lIns="25400" tIns="25400" rIns="25400" bIns="25400" rtlCol="0" anchor="t">
            <a:normAutofit/>
          </a:bodyPr>
          <a:lstStyle/>
          <a:p>
            <a:pPr marL="0" indent="0" algn="l">
              <a:lnSpc>
                <a:spcPct val="97778"/>
              </a:lnSpc>
              <a:buNone/>
            </a:pPr>
            <a:r>
              <a:rPr lang="en-US" sz="1800" b="1" dirty="0">
                <a:solidFill>
                  <a:srgbClr val="003B5C"/>
                </a:solidFill>
                <a:latin typeface="Georgia" pitchFamily="34" charset="0"/>
                <a:ea typeface="Georgia" pitchFamily="34" charset="-122"/>
                <a:cs typeface="Georgia" pitchFamily="34" charset="-120"/>
              </a:rPr>
              <a:t>Authority</a:t>
            </a:r>
            <a:endParaRPr lang="en-US" sz="1800" dirty="0"/>
          </a:p>
        </p:txBody>
      </p:sp>
      <p:sp>
        <p:nvSpPr>
          <p:cNvPr id="13" name="Text 10"/>
          <p:cNvSpPr/>
          <p:nvPr/>
        </p:nvSpPr>
        <p:spPr>
          <a:xfrm>
            <a:off x="666750" y="2474268"/>
            <a:ext cx="3604260"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Who </a:t>
            </a:r>
            <a:r>
              <a:rPr lang="en-US" sz="1200" b="1" dirty="0">
                <a:solidFill>
                  <a:srgbClr val="1F2326"/>
                </a:solidFill>
                <a:latin typeface="Arial" pitchFamily="34" charset="0"/>
                <a:ea typeface="Arial" pitchFamily="34" charset="-122"/>
                <a:cs typeface="Arial" pitchFamily="34" charset="-120"/>
              </a:rPr>
              <a:t>approves </a:t>
            </a:r>
            <a:r>
              <a:rPr lang="en-US" sz="1200" dirty="0">
                <a:solidFill>
                  <a:srgbClr val="1F2326"/>
                </a:solidFill>
                <a:latin typeface="Arial" pitchFamily="34" charset="0"/>
                <a:ea typeface="Arial" pitchFamily="34" charset="-122"/>
                <a:cs typeface="Arial" pitchFamily="34" charset="-120"/>
              </a:rPr>
              <a:t>the transaction.</a:t>
            </a:r>
            <a:endParaRPr lang="en-US" sz="1200" dirty="0"/>
          </a:p>
        </p:txBody>
      </p:sp>
      <p:sp>
        <p:nvSpPr>
          <p:cNvPr id="14" name="Shape 11"/>
          <p:cNvSpPr/>
          <p:nvPr/>
        </p:nvSpPr>
        <p:spPr>
          <a:xfrm>
            <a:off x="4295775" y="1965722"/>
            <a:ext cx="3600450" cy="1345257"/>
          </a:xfrm>
          <a:prstGeom prst="roundRect">
            <a:avLst>
              <a:gd name="adj" fmla="val 1416"/>
            </a:avLst>
          </a:prstGeom>
          <a:solidFill>
            <a:srgbClr val="FFFFFF"/>
          </a:solidFill>
          <a:ln/>
        </p:spPr>
        <p:txBody>
          <a:bodyPr/>
          <a:lstStyle/>
          <a:p>
            <a:endParaRPr lang="en-US"/>
          </a:p>
        </p:txBody>
      </p:sp>
      <p:sp>
        <p:nvSpPr>
          <p:cNvPr id="15" name="Shape 12"/>
          <p:cNvSpPr/>
          <p:nvPr/>
        </p:nvSpPr>
        <p:spPr>
          <a:xfrm>
            <a:off x="4295775" y="3301454"/>
            <a:ext cx="3600450" cy="9525"/>
          </a:xfrm>
          <a:prstGeom prst="rect">
            <a:avLst/>
          </a:prstGeom>
          <a:solidFill>
            <a:srgbClr val="D5D8DB"/>
          </a:solidFill>
          <a:ln/>
        </p:spPr>
        <p:txBody>
          <a:bodyPr/>
          <a:lstStyle/>
          <a:p>
            <a:endParaRPr lang="en-US"/>
          </a:p>
        </p:txBody>
      </p:sp>
      <p:sp>
        <p:nvSpPr>
          <p:cNvPr id="16" name="Shape 13"/>
          <p:cNvSpPr/>
          <p:nvPr/>
        </p:nvSpPr>
        <p:spPr>
          <a:xfrm>
            <a:off x="4295775" y="1965722"/>
            <a:ext cx="3600450" cy="57150"/>
          </a:xfrm>
          <a:prstGeom prst="rect">
            <a:avLst/>
          </a:prstGeom>
          <a:solidFill>
            <a:srgbClr val="003B5C"/>
          </a:solidFill>
          <a:ln/>
        </p:spPr>
        <p:txBody>
          <a:bodyPr/>
          <a:lstStyle/>
          <a:p>
            <a:endParaRPr lang="en-US"/>
          </a:p>
        </p:txBody>
      </p:sp>
      <p:sp>
        <p:nvSpPr>
          <p:cNvPr id="17" name="Shape 14"/>
          <p:cNvSpPr/>
          <p:nvPr/>
        </p:nvSpPr>
        <p:spPr>
          <a:xfrm>
            <a:off x="4295775" y="1965722"/>
            <a:ext cx="9525" cy="1345257"/>
          </a:xfrm>
          <a:prstGeom prst="rect">
            <a:avLst/>
          </a:prstGeom>
          <a:solidFill>
            <a:srgbClr val="D5D8DB"/>
          </a:solidFill>
          <a:ln/>
        </p:spPr>
        <p:txBody>
          <a:bodyPr/>
          <a:lstStyle/>
          <a:p>
            <a:endParaRPr lang="en-US"/>
          </a:p>
        </p:txBody>
      </p:sp>
      <p:sp>
        <p:nvSpPr>
          <p:cNvPr id="18" name="Shape 15"/>
          <p:cNvSpPr/>
          <p:nvPr/>
        </p:nvSpPr>
        <p:spPr>
          <a:xfrm>
            <a:off x="7886700" y="1965722"/>
            <a:ext cx="9525" cy="1345257"/>
          </a:xfrm>
          <a:prstGeom prst="rect">
            <a:avLst/>
          </a:prstGeom>
          <a:solidFill>
            <a:srgbClr val="D5D8DB"/>
          </a:solidFill>
          <a:ln/>
        </p:spPr>
        <p:txBody>
          <a:bodyPr/>
          <a:lstStyle/>
          <a:p>
            <a:endParaRPr lang="en-US"/>
          </a:p>
        </p:txBody>
      </p:sp>
      <p:sp>
        <p:nvSpPr>
          <p:cNvPr id="19" name="Text 16"/>
          <p:cNvSpPr/>
          <p:nvPr/>
        </p:nvSpPr>
        <p:spPr>
          <a:xfrm>
            <a:off x="4457700" y="2156222"/>
            <a:ext cx="3604260" cy="289471"/>
          </a:xfrm>
          <a:prstGeom prst="rect">
            <a:avLst/>
          </a:prstGeom>
          <a:noFill/>
          <a:ln/>
        </p:spPr>
        <p:txBody>
          <a:bodyPr wrap="square" lIns="25400" tIns="25400" rIns="25400" bIns="25400" rtlCol="0" anchor="t">
            <a:normAutofit/>
          </a:bodyPr>
          <a:lstStyle/>
          <a:p>
            <a:pPr marL="0" indent="0" algn="l">
              <a:lnSpc>
                <a:spcPct val="97778"/>
              </a:lnSpc>
              <a:buNone/>
            </a:pPr>
            <a:r>
              <a:rPr lang="en-US" sz="1800" b="1" dirty="0">
                <a:solidFill>
                  <a:srgbClr val="003B5C"/>
                </a:solidFill>
                <a:latin typeface="Georgia" pitchFamily="34" charset="0"/>
                <a:ea typeface="Georgia" pitchFamily="34" charset="-122"/>
                <a:cs typeface="Georgia" pitchFamily="34" charset="-120"/>
              </a:rPr>
              <a:t>Custody</a:t>
            </a:r>
            <a:endParaRPr lang="en-US" sz="1800" dirty="0"/>
          </a:p>
        </p:txBody>
      </p:sp>
      <p:sp>
        <p:nvSpPr>
          <p:cNvPr id="20" name="Text 17"/>
          <p:cNvSpPr/>
          <p:nvPr/>
        </p:nvSpPr>
        <p:spPr>
          <a:xfrm>
            <a:off x="4457700" y="2474268"/>
            <a:ext cx="3604260"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Who </a:t>
            </a:r>
            <a:r>
              <a:rPr lang="en-US" sz="1200" b="1" dirty="0">
                <a:solidFill>
                  <a:srgbClr val="1F2326"/>
                </a:solidFill>
                <a:latin typeface="Arial" pitchFamily="34" charset="0"/>
                <a:ea typeface="Arial" pitchFamily="34" charset="-122"/>
                <a:cs typeface="Arial" pitchFamily="34" charset="-120"/>
              </a:rPr>
              <a:t>touches </a:t>
            </a:r>
            <a:r>
              <a:rPr lang="en-US" sz="1200" dirty="0">
                <a:solidFill>
                  <a:srgbClr val="1F2326"/>
                </a:solidFill>
                <a:latin typeface="Arial" pitchFamily="34" charset="0"/>
                <a:ea typeface="Arial" pitchFamily="34" charset="-122"/>
                <a:cs typeface="Arial" pitchFamily="34" charset="-120"/>
              </a:rPr>
              <a:t>the asset.</a:t>
            </a:r>
            <a:endParaRPr lang="en-US" sz="1200" dirty="0"/>
          </a:p>
        </p:txBody>
      </p:sp>
      <p:sp>
        <p:nvSpPr>
          <p:cNvPr id="21" name="Shape 18"/>
          <p:cNvSpPr/>
          <p:nvPr/>
        </p:nvSpPr>
        <p:spPr>
          <a:xfrm>
            <a:off x="8086725" y="1965722"/>
            <a:ext cx="3600450" cy="1345257"/>
          </a:xfrm>
          <a:prstGeom prst="roundRect">
            <a:avLst>
              <a:gd name="adj" fmla="val 1416"/>
            </a:avLst>
          </a:prstGeom>
          <a:solidFill>
            <a:srgbClr val="FFFFFF"/>
          </a:solidFill>
          <a:ln/>
        </p:spPr>
        <p:txBody>
          <a:bodyPr/>
          <a:lstStyle/>
          <a:p>
            <a:endParaRPr lang="en-US"/>
          </a:p>
        </p:txBody>
      </p:sp>
      <p:sp>
        <p:nvSpPr>
          <p:cNvPr id="22" name="Shape 19"/>
          <p:cNvSpPr/>
          <p:nvPr/>
        </p:nvSpPr>
        <p:spPr>
          <a:xfrm>
            <a:off x="8086725" y="3301454"/>
            <a:ext cx="3600450" cy="9525"/>
          </a:xfrm>
          <a:prstGeom prst="rect">
            <a:avLst/>
          </a:prstGeom>
          <a:solidFill>
            <a:srgbClr val="D5D8DB"/>
          </a:solidFill>
          <a:ln/>
        </p:spPr>
        <p:txBody>
          <a:bodyPr/>
          <a:lstStyle/>
          <a:p>
            <a:endParaRPr lang="en-US"/>
          </a:p>
        </p:txBody>
      </p:sp>
      <p:sp>
        <p:nvSpPr>
          <p:cNvPr id="23" name="Shape 20"/>
          <p:cNvSpPr/>
          <p:nvPr/>
        </p:nvSpPr>
        <p:spPr>
          <a:xfrm>
            <a:off x="8086725" y="1965722"/>
            <a:ext cx="3600450" cy="57150"/>
          </a:xfrm>
          <a:prstGeom prst="rect">
            <a:avLst/>
          </a:prstGeom>
          <a:solidFill>
            <a:srgbClr val="003B5C"/>
          </a:solidFill>
          <a:ln/>
        </p:spPr>
        <p:txBody>
          <a:bodyPr/>
          <a:lstStyle/>
          <a:p>
            <a:endParaRPr lang="en-US"/>
          </a:p>
        </p:txBody>
      </p:sp>
      <p:sp>
        <p:nvSpPr>
          <p:cNvPr id="24" name="Shape 21"/>
          <p:cNvSpPr/>
          <p:nvPr/>
        </p:nvSpPr>
        <p:spPr>
          <a:xfrm>
            <a:off x="8086725" y="1965722"/>
            <a:ext cx="9525" cy="1345257"/>
          </a:xfrm>
          <a:prstGeom prst="rect">
            <a:avLst/>
          </a:prstGeom>
          <a:solidFill>
            <a:srgbClr val="D5D8DB"/>
          </a:solidFill>
          <a:ln/>
        </p:spPr>
        <p:txBody>
          <a:bodyPr/>
          <a:lstStyle/>
          <a:p>
            <a:endParaRPr lang="en-US"/>
          </a:p>
        </p:txBody>
      </p:sp>
      <p:sp>
        <p:nvSpPr>
          <p:cNvPr id="25" name="Shape 22"/>
          <p:cNvSpPr/>
          <p:nvPr/>
        </p:nvSpPr>
        <p:spPr>
          <a:xfrm>
            <a:off x="11677650" y="1965722"/>
            <a:ext cx="9525" cy="1345257"/>
          </a:xfrm>
          <a:prstGeom prst="rect">
            <a:avLst/>
          </a:prstGeom>
          <a:solidFill>
            <a:srgbClr val="D5D8DB"/>
          </a:solidFill>
          <a:ln/>
        </p:spPr>
        <p:txBody>
          <a:bodyPr/>
          <a:lstStyle/>
          <a:p>
            <a:endParaRPr lang="en-US"/>
          </a:p>
        </p:txBody>
      </p:sp>
      <p:sp>
        <p:nvSpPr>
          <p:cNvPr id="26" name="Text 23"/>
          <p:cNvSpPr/>
          <p:nvPr/>
        </p:nvSpPr>
        <p:spPr>
          <a:xfrm>
            <a:off x="8248650" y="2156222"/>
            <a:ext cx="3604260" cy="289471"/>
          </a:xfrm>
          <a:prstGeom prst="rect">
            <a:avLst/>
          </a:prstGeom>
          <a:noFill/>
          <a:ln/>
        </p:spPr>
        <p:txBody>
          <a:bodyPr wrap="square" lIns="25400" tIns="25400" rIns="25400" bIns="25400" rtlCol="0" anchor="t">
            <a:normAutofit/>
          </a:bodyPr>
          <a:lstStyle/>
          <a:p>
            <a:pPr marL="0" indent="0" algn="l">
              <a:lnSpc>
                <a:spcPct val="97778"/>
              </a:lnSpc>
              <a:buNone/>
            </a:pPr>
            <a:r>
              <a:rPr lang="en-US" sz="1800" b="1" dirty="0">
                <a:solidFill>
                  <a:srgbClr val="003B5C"/>
                </a:solidFill>
                <a:latin typeface="Georgia" pitchFamily="34" charset="0"/>
                <a:ea typeface="Georgia" pitchFamily="34" charset="-122"/>
                <a:cs typeface="Georgia" pitchFamily="34" charset="-120"/>
              </a:rPr>
              <a:t>Accounting</a:t>
            </a:r>
            <a:endParaRPr lang="en-US" sz="1800" dirty="0"/>
          </a:p>
        </p:txBody>
      </p:sp>
      <p:sp>
        <p:nvSpPr>
          <p:cNvPr id="27" name="Text 24"/>
          <p:cNvSpPr/>
          <p:nvPr/>
        </p:nvSpPr>
        <p:spPr>
          <a:xfrm>
            <a:off x="8248650" y="2474268"/>
            <a:ext cx="3604260"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Who </a:t>
            </a:r>
            <a:r>
              <a:rPr lang="en-US" sz="1200" b="1" dirty="0">
                <a:solidFill>
                  <a:srgbClr val="1F2326"/>
                </a:solidFill>
                <a:latin typeface="Arial" pitchFamily="34" charset="0"/>
                <a:ea typeface="Arial" pitchFamily="34" charset="-122"/>
                <a:cs typeface="Arial" pitchFamily="34" charset="-120"/>
              </a:rPr>
              <a:t>records </a:t>
            </a:r>
            <a:r>
              <a:rPr lang="en-US" sz="1200" dirty="0">
                <a:solidFill>
                  <a:srgbClr val="1F2326"/>
                </a:solidFill>
                <a:latin typeface="Arial" pitchFamily="34" charset="0"/>
                <a:ea typeface="Arial" pitchFamily="34" charset="-122"/>
                <a:cs typeface="Arial" pitchFamily="34" charset="-120"/>
              </a:rPr>
              <a:t>it.</a:t>
            </a:r>
            <a:endParaRPr lang="en-US" sz="1200" dirty="0"/>
          </a:p>
        </p:txBody>
      </p:sp>
      <p:sp>
        <p:nvSpPr>
          <p:cNvPr id="28" name="Shape 25"/>
          <p:cNvSpPr/>
          <p:nvPr/>
        </p:nvSpPr>
        <p:spPr>
          <a:xfrm>
            <a:off x="504825" y="3453854"/>
            <a:ext cx="11182350" cy="762000"/>
          </a:xfrm>
          <a:prstGeom prst="roundRect">
            <a:avLst>
              <a:gd name="adj" fmla="val 2500"/>
            </a:avLst>
          </a:prstGeom>
          <a:solidFill>
            <a:srgbClr val="F4F5F6"/>
          </a:solidFill>
          <a:ln w="9525">
            <a:solidFill>
              <a:srgbClr val="D5D8DB"/>
            </a:solidFill>
            <a:prstDash val="solid"/>
          </a:ln>
        </p:spPr>
        <p:txBody>
          <a:bodyPr/>
          <a:lstStyle/>
          <a:p>
            <a:endParaRPr lang="en-US"/>
          </a:p>
        </p:txBody>
      </p:sp>
      <p:sp>
        <p:nvSpPr>
          <p:cNvPr id="29" name="Text 26"/>
          <p:cNvSpPr/>
          <p:nvPr/>
        </p:nvSpPr>
        <p:spPr>
          <a:xfrm>
            <a:off x="666750" y="3577679"/>
            <a:ext cx="11944350"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991F36"/>
                </a:solidFill>
                <a:latin typeface="Arial" pitchFamily="34" charset="0"/>
                <a:ea typeface="Arial" pitchFamily="34" charset="-122"/>
                <a:cs typeface="Arial" pitchFamily="34" charset="-120"/>
              </a:rPr>
              <a:t>WHERE IT BREAKS IN A UTILITY OFFICE</a:t>
            </a:r>
            <a:endParaRPr lang="en-US" sz="975" dirty="0"/>
          </a:p>
        </p:txBody>
      </p:sp>
      <p:sp>
        <p:nvSpPr>
          <p:cNvPr id="30" name="Shape 27"/>
          <p:cNvSpPr/>
          <p:nvPr/>
        </p:nvSpPr>
        <p:spPr>
          <a:xfrm>
            <a:off x="666750" y="3806279"/>
            <a:ext cx="1486942" cy="285750"/>
          </a:xfrm>
          <a:prstGeom prst="roundRect">
            <a:avLst>
              <a:gd name="adj" fmla="val 6667"/>
            </a:avLst>
          </a:prstGeom>
          <a:solidFill>
            <a:srgbClr val="FFFFFF"/>
          </a:solidFill>
          <a:ln w="9525">
            <a:solidFill>
              <a:srgbClr val="D5D8DB"/>
            </a:solidFill>
            <a:prstDash val="solid"/>
          </a:ln>
        </p:spPr>
        <p:txBody>
          <a:bodyPr/>
          <a:lstStyle/>
          <a:p>
            <a:endParaRPr lang="en-US"/>
          </a:p>
        </p:txBody>
      </p:sp>
      <p:sp>
        <p:nvSpPr>
          <p:cNvPr id="31" name="Text 28"/>
          <p:cNvSpPr/>
          <p:nvPr/>
        </p:nvSpPr>
        <p:spPr>
          <a:xfrm>
            <a:off x="790575" y="3863429"/>
            <a:ext cx="1315492" cy="209550"/>
          </a:xfrm>
          <a:prstGeom prst="rect">
            <a:avLst/>
          </a:prstGeom>
          <a:noFill/>
          <a:ln/>
        </p:spPr>
        <p:txBody>
          <a:bodyPr wrap="square" lIns="25400" tIns="25400" rIns="25400" bIns="25400" rtlCol="0" anchor="t">
            <a:normAutofit/>
          </a:bodyPr>
          <a:lstStyle/>
          <a:p>
            <a:pPr marL="0" indent="0" algn="l">
              <a:buNone/>
            </a:pPr>
            <a:r>
              <a:rPr lang="en-US" sz="1163" dirty="0">
                <a:solidFill>
                  <a:srgbClr val="1F2326"/>
                </a:solidFill>
                <a:latin typeface="Arial" pitchFamily="34" charset="0"/>
                <a:ea typeface="Arial" pitchFamily="34" charset="-122"/>
                <a:cs typeface="Arial" pitchFamily="34" charset="-120"/>
              </a:rPr>
              <a:t>Takes the payment</a:t>
            </a:r>
            <a:endParaRPr lang="en-US" sz="1163" dirty="0"/>
          </a:p>
        </p:txBody>
      </p:sp>
      <p:sp>
        <p:nvSpPr>
          <p:cNvPr id="32" name="Text 29"/>
          <p:cNvSpPr/>
          <p:nvPr/>
        </p:nvSpPr>
        <p:spPr>
          <a:xfrm>
            <a:off x="2248942" y="3863429"/>
            <a:ext cx="125462" cy="209550"/>
          </a:xfrm>
          <a:prstGeom prst="rect">
            <a:avLst/>
          </a:prstGeom>
          <a:noFill/>
          <a:ln/>
        </p:spPr>
        <p:txBody>
          <a:bodyPr wrap="square" lIns="25400" tIns="25400" rIns="25400" bIns="25400" rtlCol="0" anchor="t">
            <a:normAutofit/>
          </a:bodyPr>
          <a:lstStyle/>
          <a:p>
            <a:pPr marL="0" indent="0" algn="l">
              <a:buNone/>
            </a:pPr>
            <a:r>
              <a:rPr lang="en-US" sz="1163" b="1" dirty="0">
                <a:solidFill>
                  <a:srgbClr val="991F36"/>
                </a:solidFill>
                <a:latin typeface="Arial" pitchFamily="34" charset="0"/>
                <a:ea typeface="Arial" pitchFamily="34" charset="-122"/>
                <a:cs typeface="Arial" pitchFamily="34" charset="-120"/>
              </a:rPr>
              <a:t>›</a:t>
            </a:r>
            <a:endParaRPr lang="en-US" sz="1163" dirty="0"/>
          </a:p>
        </p:txBody>
      </p:sp>
      <p:sp>
        <p:nvSpPr>
          <p:cNvPr id="33" name="Shape 30"/>
          <p:cNvSpPr/>
          <p:nvPr/>
        </p:nvSpPr>
        <p:spPr>
          <a:xfrm>
            <a:off x="2393454" y="3806279"/>
            <a:ext cx="1700361" cy="285750"/>
          </a:xfrm>
          <a:prstGeom prst="roundRect">
            <a:avLst>
              <a:gd name="adj" fmla="val 6667"/>
            </a:avLst>
          </a:prstGeom>
          <a:solidFill>
            <a:srgbClr val="FFFFFF"/>
          </a:solidFill>
          <a:ln w="9525">
            <a:solidFill>
              <a:srgbClr val="D5D8DB"/>
            </a:solidFill>
            <a:prstDash val="solid"/>
          </a:ln>
        </p:spPr>
        <p:txBody>
          <a:bodyPr/>
          <a:lstStyle/>
          <a:p>
            <a:endParaRPr lang="en-US"/>
          </a:p>
        </p:txBody>
      </p:sp>
      <p:sp>
        <p:nvSpPr>
          <p:cNvPr id="34" name="Text 31"/>
          <p:cNvSpPr/>
          <p:nvPr/>
        </p:nvSpPr>
        <p:spPr>
          <a:xfrm>
            <a:off x="2517279" y="3863429"/>
            <a:ext cx="1528911" cy="209550"/>
          </a:xfrm>
          <a:prstGeom prst="rect">
            <a:avLst/>
          </a:prstGeom>
          <a:noFill/>
          <a:ln/>
        </p:spPr>
        <p:txBody>
          <a:bodyPr wrap="square" lIns="25400" tIns="25400" rIns="25400" bIns="25400" rtlCol="0" anchor="t">
            <a:normAutofit/>
          </a:bodyPr>
          <a:lstStyle/>
          <a:p>
            <a:pPr marL="0" indent="0" algn="l">
              <a:buNone/>
            </a:pPr>
            <a:r>
              <a:rPr lang="en-US" sz="1163" dirty="0">
                <a:solidFill>
                  <a:srgbClr val="1F2326"/>
                </a:solidFill>
                <a:latin typeface="Arial" pitchFamily="34" charset="0"/>
                <a:ea typeface="Arial" pitchFamily="34" charset="-122"/>
                <a:cs typeface="Arial" pitchFamily="34" charset="-120"/>
              </a:rPr>
              <a:t>Posts it to the account</a:t>
            </a:r>
            <a:endParaRPr lang="en-US" sz="1163" dirty="0"/>
          </a:p>
        </p:txBody>
      </p:sp>
      <p:sp>
        <p:nvSpPr>
          <p:cNvPr id="35" name="Text 32"/>
          <p:cNvSpPr/>
          <p:nvPr/>
        </p:nvSpPr>
        <p:spPr>
          <a:xfrm>
            <a:off x="4189065" y="3863429"/>
            <a:ext cx="125462" cy="209550"/>
          </a:xfrm>
          <a:prstGeom prst="rect">
            <a:avLst/>
          </a:prstGeom>
          <a:noFill/>
          <a:ln/>
        </p:spPr>
        <p:txBody>
          <a:bodyPr wrap="square" lIns="25400" tIns="25400" rIns="25400" bIns="25400" rtlCol="0" anchor="t">
            <a:normAutofit/>
          </a:bodyPr>
          <a:lstStyle/>
          <a:p>
            <a:pPr marL="0" indent="0" algn="l">
              <a:buNone/>
            </a:pPr>
            <a:r>
              <a:rPr lang="en-US" sz="1163" b="1" dirty="0">
                <a:solidFill>
                  <a:srgbClr val="991F36"/>
                </a:solidFill>
                <a:latin typeface="Arial" pitchFamily="34" charset="0"/>
                <a:ea typeface="Arial" pitchFamily="34" charset="-122"/>
                <a:cs typeface="Arial" pitchFamily="34" charset="-120"/>
              </a:rPr>
              <a:t>›</a:t>
            </a:r>
            <a:endParaRPr lang="en-US" sz="1163" dirty="0"/>
          </a:p>
        </p:txBody>
      </p:sp>
      <p:sp>
        <p:nvSpPr>
          <p:cNvPr id="36" name="Shape 33"/>
          <p:cNvSpPr/>
          <p:nvPr/>
        </p:nvSpPr>
        <p:spPr>
          <a:xfrm>
            <a:off x="4333577" y="3806279"/>
            <a:ext cx="1445865" cy="285750"/>
          </a:xfrm>
          <a:prstGeom prst="roundRect">
            <a:avLst>
              <a:gd name="adj" fmla="val 6667"/>
            </a:avLst>
          </a:prstGeom>
          <a:solidFill>
            <a:srgbClr val="FFFFFF"/>
          </a:solidFill>
          <a:ln w="9525">
            <a:solidFill>
              <a:srgbClr val="D5D8DB"/>
            </a:solidFill>
            <a:prstDash val="solid"/>
          </a:ln>
        </p:spPr>
        <p:txBody>
          <a:bodyPr/>
          <a:lstStyle/>
          <a:p>
            <a:endParaRPr lang="en-US"/>
          </a:p>
        </p:txBody>
      </p:sp>
      <p:sp>
        <p:nvSpPr>
          <p:cNvPr id="37" name="Text 34"/>
          <p:cNvSpPr/>
          <p:nvPr/>
        </p:nvSpPr>
        <p:spPr>
          <a:xfrm>
            <a:off x="4457402" y="3863429"/>
            <a:ext cx="1274415" cy="209550"/>
          </a:xfrm>
          <a:prstGeom prst="rect">
            <a:avLst/>
          </a:prstGeom>
          <a:noFill/>
          <a:ln/>
        </p:spPr>
        <p:txBody>
          <a:bodyPr wrap="square" lIns="25400" tIns="25400" rIns="25400" bIns="25400" rtlCol="0" anchor="t">
            <a:normAutofit/>
          </a:bodyPr>
          <a:lstStyle/>
          <a:p>
            <a:pPr marL="0" indent="0" algn="l">
              <a:buNone/>
            </a:pPr>
            <a:r>
              <a:rPr lang="en-US" sz="1163" dirty="0">
                <a:solidFill>
                  <a:srgbClr val="1F2326"/>
                </a:solidFill>
                <a:latin typeface="Arial" pitchFamily="34" charset="0"/>
                <a:ea typeface="Arial" pitchFamily="34" charset="-122"/>
                <a:cs typeface="Arial" pitchFamily="34" charset="-120"/>
              </a:rPr>
              <a:t>Makes the deposit</a:t>
            </a:r>
            <a:endParaRPr lang="en-US" sz="1163" dirty="0"/>
          </a:p>
        </p:txBody>
      </p:sp>
      <p:sp>
        <p:nvSpPr>
          <p:cNvPr id="38" name="Text 35"/>
          <p:cNvSpPr/>
          <p:nvPr/>
        </p:nvSpPr>
        <p:spPr>
          <a:xfrm>
            <a:off x="5874693" y="3863429"/>
            <a:ext cx="125462" cy="209550"/>
          </a:xfrm>
          <a:prstGeom prst="rect">
            <a:avLst/>
          </a:prstGeom>
          <a:noFill/>
          <a:ln/>
        </p:spPr>
        <p:txBody>
          <a:bodyPr wrap="square" lIns="25400" tIns="25400" rIns="25400" bIns="25400" rtlCol="0" anchor="t">
            <a:normAutofit/>
          </a:bodyPr>
          <a:lstStyle/>
          <a:p>
            <a:pPr marL="0" indent="0" algn="l">
              <a:buNone/>
            </a:pPr>
            <a:r>
              <a:rPr lang="en-US" sz="1163" b="1" dirty="0">
                <a:solidFill>
                  <a:srgbClr val="991F36"/>
                </a:solidFill>
                <a:latin typeface="Arial" pitchFamily="34" charset="0"/>
                <a:ea typeface="Arial" pitchFamily="34" charset="-122"/>
                <a:cs typeface="Arial" pitchFamily="34" charset="-120"/>
              </a:rPr>
              <a:t>›</a:t>
            </a:r>
            <a:endParaRPr lang="en-US" sz="1163" dirty="0"/>
          </a:p>
        </p:txBody>
      </p:sp>
      <p:sp>
        <p:nvSpPr>
          <p:cNvPr id="39" name="Shape 36"/>
          <p:cNvSpPr/>
          <p:nvPr/>
        </p:nvSpPr>
        <p:spPr>
          <a:xfrm>
            <a:off x="6019205" y="3806279"/>
            <a:ext cx="1577280" cy="285750"/>
          </a:xfrm>
          <a:prstGeom prst="roundRect">
            <a:avLst>
              <a:gd name="adj" fmla="val 6667"/>
            </a:avLst>
          </a:prstGeom>
          <a:solidFill>
            <a:srgbClr val="FFFFFF"/>
          </a:solidFill>
          <a:ln w="9525">
            <a:solidFill>
              <a:srgbClr val="D5D8DB"/>
            </a:solidFill>
            <a:prstDash val="solid"/>
          </a:ln>
        </p:spPr>
        <p:txBody>
          <a:bodyPr/>
          <a:lstStyle/>
          <a:p>
            <a:endParaRPr lang="en-US"/>
          </a:p>
        </p:txBody>
      </p:sp>
      <p:sp>
        <p:nvSpPr>
          <p:cNvPr id="40" name="Text 37"/>
          <p:cNvSpPr/>
          <p:nvPr/>
        </p:nvSpPr>
        <p:spPr>
          <a:xfrm>
            <a:off x="6143030" y="3863429"/>
            <a:ext cx="1405830" cy="209550"/>
          </a:xfrm>
          <a:prstGeom prst="rect">
            <a:avLst/>
          </a:prstGeom>
          <a:noFill/>
          <a:ln/>
        </p:spPr>
        <p:txBody>
          <a:bodyPr wrap="square" lIns="25400" tIns="25400" rIns="25400" bIns="25400" rtlCol="0" anchor="t">
            <a:normAutofit/>
          </a:bodyPr>
          <a:lstStyle/>
          <a:p>
            <a:pPr marL="0" indent="0" algn="l">
              <a:buNone/>
            </a:pPr>
            <a:r>
              <a:rPr lang="en-US" sz="1163" dirty="0">
                <a:solidFill>
                  <a:srgbClr val="1F2326"/>
                </a:solidFill>
                <a:latin typeface="Arial" pitchFamily="34" charset="0"/>
                <a:ea typeface="Arial" pitchFamily="34" charset="-122"/>
                <a:cs typeface="Arial" pitchFamily="34" charset="-120"/>
              </a:rPr>
              <a:t>Reconciles the bank</a:t>
            </a:r>
            <a:endParaRPr lang="en-US" sz="1163" dirty="0"/>
          </a:p>
        </p:txBody>
      </p:sp>
      <p:sp>
        <p:nvSpPr>
          <p:cNvPr id="41" name="Text 38"/>
          <p:cNvSpPr/>
          <p:nvPr/>
        </p:nvSpPr>
        <p:spPr>
          <a:xfrm>
            <a:off x="7748885" y="3863429"/>
            <a:ext cx="3158639" cy="209550"/>
          </a:xfrm>
          <a:prstGeom prst="rect">
            <a:avLst/>
          </a:prstGeom>
          <a:noFill/>
          <a:ln/>
        </p:spPr>
        <p:txBody>
          <a:bodyPr wrap="square" lIns="25400" tIns="25400" rIns="25400" bIns="25400" rtlCol="0" anchor="t">
            <a:normAutofit/>
          </a:bodyPr>
          <a:lstStyle/>
          <a:p>
            <a:pPr marL="0" indent="0" algn="l">
              <a:buNone/>
            </a:pPr>
            <a:r>
              <a:rPr lang="en-US" sz="1163" b="1" dirty="0">
                <a:solidFill>
                  <a:srgbClr val="003B5C"/>
                </a:solidFill>
                <a:latin typeface="Arial" pitchFamily="34" charset="0"/>
                <a:ea typeface="Arial" pitchFamily="34" charset="-122"/>
                <a:cs typeface="Arial" pitchFamily="34" charset="-120"/>
              </a:rPr>
              <a:t>Four tasks, all three functions, one chair.</a:t>
            </a:r>
            <a:endParaRPr lang="en-US" sz="1163" dirty="0"/>
          </a:p>
        </p:txBody>
      </p:sp>
      <p:sp>
        <p:nvSpPr>
          <p:cNvPr id="42" name="Shape 39"/>
          <p:cNvSpPr/>
          <p:nvPr/>
        </p:nvSpPr>
        <p:spPr>
          <a:xfrm>
            <a:off x="504825" y="4358729"/>
            <a:ext cx="11182350" cy="470446"/>
          </a:xfrm>
          <a:prstGeom prst="rect">
            <a:avLst/>
          </a:prstGeom>
          <a:solidFill>
            <a:srgbClr val="003B5C"/>
          </a:solidFill>
          <a:ln/>
        </p:spPr>
        <p:txBody>
          <a:bodyPr/>
          <a:lstStyle/>
          <a:p>
            <a:endParaRPr lang="en-US"/>
          </a:p>
        </p:txBody>
      </p:sp>
      <p:sp>
        <p:nvSpPr>
          <p:cNvPr id="43" name="Text 40"/>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One person should never hold all three. If possible, whoever receives cash should not be the person who keeps the books.</a:t>
            </a:r>
            <a:endParaRPr lang="en-US" sz="13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686443"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INTERNAL CONTROLS · ALTERNATIVES</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When you genuinely cannot segregate</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Text 3"/>
          <p:cNvSpPr/>
          <p:nvPr/>
        </p:nvSpPr>
        <p:spPr>
          <a:xfrm>
            <a:off x="504825" y="1257300"/>
            <a:ext cx="11517821"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i="1" dirty="0">
                <a:solidFill>
                  <a:srgbClr val="003B5C"/>
                </a:solidFill>
                <a:latin typeface="Arial" pitchFamily="34" charset="0"/>
                <a:ea typeface="Arial" pitchFamily="34" charset="-122"/>
                <a:cs typeface="Arial" pitchFamily="34" charset="-120"/>
              </a:rPr>
              <a:t>“If appropriate segregation of duties is not attainable in a business process, management should consider alternative control activities to reduce risk.” </a:t>
            </a:r>
            <a:r>
              <a:rPr lang="en-US" sz="1050" dirty="0">
                <a:solidFill>
                  <a:srgbClr val="75787B"/>
                </a:solidFill>
                <a:latin typeface="Arial" pitchFamily="34" charset="0"/>
                <a:ea typeface="Arial" pitchFamily="34" charset="-122"/>
                <a:cs typeface="Arial" pitchFamily="34" charset="-120"/>
              </a:rPr>
              <a:t>(Internal Control Manual) The term of art is </a:t>
            </a:r>
            <a:r>
              <a:rPr lang="en-US" sz="1050" b="1" dirty="0">
                <a:solidFill>
                  <a:srgbClr val="75787B"/>
                </a:solidFill>
                <a:latin typeface="Arial" pitchFamily="34" charset="0"/>
                <a:ea typeface="Arial" pitchFamily="34" charset="-122"/>
                <a:cs typeface="Arial" pitchFamily="34" charset="-120"/>
              </a:rPr>
              <a:t>alternative control activities</a:t>
            </a:r>
            <a:r>
              <a:rPr lang="en-US" sz="1050" dirty="0">
                <a:solidFill>
                  <a:srgbClr val="75787B"/>
                </a:solidFill>
                <a:latin typeface="Arial" pitchFamily="34" charset="0"/>
                <a:ea typeface="Arial" pitchFamily="34" charset="-122"/>
                <a:cs typeface="Arial" pitchFamily="34" charset="-120"/>
              </a:rPr>
              <a:t>.</a:t>
            </a:r>
            <a:endParaRPr lang="en-US" sz="1200" dirty="0"/>
          </a:p>
        </p:txBody>
      </p:sp>
      <p:sp>
        <p:nvSpPr>
          <p:cNvPr id="7" name="Shape 4"/>
          <p:cNvSpPr/>
          <p:nvPr/>
        </p:nvSpPr>
        <p:spPr>
          <a:xfrm>
            <a:off x="504825" y="1754386"/>
            <a:ext cx="3613100" cy="2518618"/>
          </a:xfrm>
          <a:prstGeom prst="roundRect">
            <a:avLst>
              <a:gd name="adj" fmla="val 756"/>
            </a:avLst>
          </a:prstGeom>
          <a:solidFill>
            <a:srgbClr val="F4F5F6"/>
          </a:solidFill>
          <a:ln w="9525">
            <a:solidFill>
              <a:srgbClr val="D5D8DB"/>
            </a:solidFill>
            <a:prstDash val="solid"/>
          </a:ln>
        </p:spPr>
        <p:txBody>
          <a:bodyPr/>
          <a:lstStyle/>
          <a:p>
            <a:endParaRPr lang="en-US"/>
          </a:p>
        </p:txBody>
      </p:sp>
      <p:sp>
        <p:nvSpPr>
          <p:cNvPr id="8" name="Shape 5"/>
          <p:cNvSpPr/>
          <p:nvPr/>
        </p:nvSpPr>
        <p:spPr>
          <a:xfrm>
            <a:off x="514350" y="1763911"/>
            <a:ext cx="3594050" cy="238125"/>
          </a:xfrm>
          <a:prstGeom prst="rect">
            <a:avLst/>
          </a:prstGeom>
          <a:solidFill>
            <a:srgbClr val="003B5C"/>
          </a:solidFill>
          <a:ln/>
        </p:spPr>
        <p:txBody>
          <a:bodyPr/>
          <a:lstStyle/>
          <a:p>
            <a:endParaRPr lang="en-US"/>
          </a:p>
        </p:txBody>
      </p:sp>
      <p:sp>
        <p:nvSpPr>
          <p:cNvPr id="9" name="Text 6"/>
          <p:cNvSpPr/>
          <p:nvPr/>
        </p:nvSpPr>
        <p:spPr>
          <a:xfrm>
            <a:off x="628650" y="1811536"/>
            <a:ext cx="3473272"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RECEIPTS</a:t>
            </a:r>
            <a:endParaRPr lang="en-US" sz="975" dirty="0"/>
          </a:p>
        </p:txBody>
      </p:sp>
      <p:sp>
        <p:nvSpPr>
          <p:cNvPr id="10" name="Shape 7"/>
          <p:cNvSpPr/>
          <p:nvPr/>
        </p:nvSpPr>
        <p:spPr>
          <a:xfrm>
            <a:off x="638175" y="2154436"/>
            <a:ext cx="57150" cy="57150"/>
          </a:xfrm>
          <a:prstGeom prst="rect">
            <a:avLst/>
          </a:prstGeom>
          <a:solidFill>
            <a:srgbClr val="003B5C"/>
          </a:solidFill>
          <a:ln/>
        </p:spPr>
        <p:txBody>
          <a:bodyPr/>
          <a:lstStyle/>
          <a:p>
            <a:endParaRPr lang="en-US"/>
          </a:p>
        </p:txBody>
      </p:sp>
      <p:sp>
        <p:nvSpPr>
          <p:cNvPr id="11" name="Text 8"/>
          <p:cNvSpPr/>
          <p:nvPr/>
        </p:nvSpPr>
        <p:spPr>
          <a:xfrm>
            <a:off x="781050" y="2087761"/>
            <a:ext cx="329963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Prenumbered official receipts, a copy to every customer</a:t>
            </a:r>
            <a:endParaRPr lang="en-US" sz="1125" dirty="0"/>
          </a:p>
        </p:txBody>
      </p:sp>
      <p:sp>
        <p:nvSpPr>
          <p:cNvPr id="12" name="Shape 9"/>
          <p:cNvSpPr/>
          <p:nvPr/>
        </p:nvSpPr>
        <p:spPr>
          <a:xfrm>
            <a:off x="638175" y="2583061"/>
            <a:ext cx="57150" cy="57150"/>
          </a:xfrm>
          <a:prstGeom prst="rect">
            <a:avLst/>
          </a:prstGeom>
          <a:solidFill>
            <a:srgbClr val="003B5C"/>
          </a:solidFill>
          <a:ln/>
        </p:spPr>
        <p:txBody>
          <a:bodyPr/>
          <a:lstStyle/>
          <a:p>
            <a:endParaRPr lang="en-US"/>
          </a:p>
        </p:txBody>
      </p:sp>
      <p:sp>
        <p:nvSpPr>
          <p:cNvPr id="13" name="Text 10"/>
          <p:cNvSpPr/>
          <p:nvPr/>
        </p:nvSpPr>
        <p:spPr>
          <a:xfrm>
            <a:off x="781050" y="2516386"/>
            <a:ext cx="329963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The posted sign: </a:t>
            </a:r>
            <a:r>
              <a:rPr lang="en-US" sz="1125" i="1" dirty="0">
                <a:solidFill>
                  <a:srgbClr val="1F2326"/>
                </a:solidFill>
                <a:latin typeface="Arial" pitchFamily="34" charset="0"/>
                <a:ea typeface="Arial" pitchFamily="34" charset="-122"/>
                <a:cs typeface="Arial" pitchFamily="34" charset="-120"/>
              </a:rPr>
              <a:t>“You must receive an official receipt”</a:t>
            </a:r>
            <a:endParaRPr lang="en-US" sz="1125" dirty="0"/>
          </a:p>
        </p:txBody>
      </p:sp>
      <p:sp>
        <p:nvSpPr>
          <p:cNvPr id="14" name="Shape 11"/>
          <p:cNvSpPr/>
          <p:nvPr/>
        </p:nvSpPr>
        <p:spPr>
          <a:xfrm>
            <a:off x="638175" y="3011686"/>
            <a:ext cx="57150" cy="57150"/>
          </a:xfrm>
          <a:prstGeom prst="rect">
            <a:avLst/>
          </a:prstGeom>
          <a:solidFill>
            <a:srgbClr val="003B5C"/>
          </a:solidFill>
          <a:ln/>
        </p:spPr>
        <p:txBody>
          <a:bodyPr/>
          <a:lstStyle/>
          <a:p>
            <a:endParaRPr lang="en-US"/>
          </a:p>
        </p:txBody>
      </p:sp>
      <p:sp>
        <p:nvSpPr>
          <p:cNvPr id="15" name="Text 12"/>
          <p:cNvSpPr/>
          <p:nvPr/>
        </p:nvSpPr>
        <p:spPr>
          <a:xfrm>
            <a:off x="781050" y="2945011"/>
            <a:ext cx="329963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Separate drawers and passwords per cashier; daily checkout; review audit logs</a:t>
            </a:r>
            <a:endParaRPr lang="en-US" sz="1125" dirty="0"/>
          </a:p>
        </p:txBody>
      </p:sp>
      <p:sp>
        <p:nvSpPr>
          <p:cNvPr id="16" name="Shape 13"/>
          <p:cNvSpPr/>
          <p:nvPr/>
        </p:nvSpPr>
        <p:spPr>
          <a:xfrm>
            <a:off x="638175" y="3440311"/>
            <a:ext cx="57150" cy="57150"/>
          </a:xfrm>
          <a:prstGeom prst="rect">
            <a:avLst/>
          </a:prstGeom>
          <a:solidFill>
            <a:srgbClr val="003B5C"/>
          </a:solidFill>
          <a:ln/>
        </p:spPr>
        <p:txBody>
          <a:bodyPr/>
          <a:lstStyle/>
          <a:p>
            <a:endParaRPr lang="en-US"/>
          </a:p>
        </p:txBody>
      </p:sp>
      <p:sp>
        <p:nvSpPr>
          <p:cNvPr id="17" name="Text 14"/>
          <p:cNvSpPr/>
          <p:nvPr/>
        </p:nvSpPr>
        <p:spPr>
          <a:xfrm>
            <a:off x="781050" y="3373636"/>
            <a:ext cx="329963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b="1" dirty="0">
                <a:solidFill>
                  <a:srgbClr val="1F2326"/>
                </a:solidFill>
                <a:latin typeface="Arial" pitchFamily="34" charset="0"/>
                <a:ea typeface="Arial" pitchFamily="34" charset="-122"/>
                <a:cs typeface="Arial" pitchFamily="34" charset="-120"/>
              </a:rPr>
              <a:t>Deposit intact, daily </a:t>
            </a:r>
            <a:r>
              <a:rPr lang="en-US" sz="1125" dirty="0">
                <a:solidFill>
                  <a:srgbClr val="1F2326"/>
                </a:solidFill>
                <a:latin typeface="Arial" pitchFamily="34" charset="0"/>
                <a:ea typeface="Arial" pitchFamily="34" charset="-122"/>
                <a:cs typeface="Arial" pitchFamily="34" charset="-120"/>
              </a:rPr>
              <a:t>, itemized, and verified against the checkout sheets</a:t>
            </a:r>
            <a:endParaRPr lang="en-US" sz="1125" dirty="0"/>
          </a:p>
        </p:txBody>
      </p:sp>
      <p:sp>
        <p:nvSpPr>
          <p:cNvPr id="18" name="Shape 15"/>
          <p:cNvSpPr/>
          <p:nvPr/>
        </p:nvSpPr>
        <p:spPr>
          <a:xfrm>
            <a:off x="638175" y="3868936"/>
            <a:ext cx="57150" cy="57150"/>
          </a:xfrm>
          <a:prstGeom prst="rect">
            <a:avLst/>
          </a:prstGeom>
          <a:solidFill>
            <a:srgbClr val="003B5C"/>
          </a:solidFill>
          <a:ln/>
        </p:spPr>
        <p:txBody>
          <a:bodyPr/>
          <a:lstStyle/>
          <a:p>
            <a:endParaRPr lang="en-US"/>
          </a:p>
        </p:txBody>
      </p:sp>
      <p:sp>
        <p:nvSpPr>
          <p:cNvPr id="19" name="Text 16"/>
          <p:cNvSpPr/>
          <p:nvPr/>
        </p:nvSpPr>
        <p:spPr>
          <a:xfrm>
            <a:off x="781050" y="3802261"/>
            <a:ext cx="1860739" cy="223838"/>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Take fewer cash payments</a:t>
            </a:r>
            <a:endParaRPr lang="en-US" sz="1125" dirty="0"/>
          </a:p>
        </p:txBody>
      </p:sp>
      <p:sp>
        <p:nvSpPr>
          <p:cNvPr id="20" name="Shape 17"/>
          <p:cNvSpPr/>
          <p:nvPr/>
        </p:nvSpPr>
        <p:spPr>
          <a:xfrm>
            <a:off x="4289375" y="1754386"/>
            <a:ext cx="3613100" cy="2518618"/>
          </a:xfrm>
          <a:prstGeom prst="roundRect">
            <a:avLst>
              <a:gd name="adj" fmla="val 756"/>
            </a:avLst>
          </a:prstGeom>
          <a:solidFill>
            <a:srgbClr val="F4F5F6"/>
          </a:solidFill>
          <a:ln w="9525">
            <a:solidFill>
              <a:srgbClr val="D5D8DB"/>
            </a:solidFill>
            <a:prstDash val="solid"/>
          </a:ln>
        </p:spPr>
        <p:txBody>
          <a:bodyPr/>
          <a:lstStyle/>
          <a:p>
            <a:endParaRPr lang="en-US"/>
          </a:p>
        </p:txBody>
      </p:sp>
      <p:sp>
        <p:nvSpPr>
          <p:cNvPr id="21" name="Shape 18"/>
          <p:cNvSpPr/>
          <p:nvPr/>
        </p:nvSpPr>
        <p:spPr>
          <a:xfrm>
            <a:off x="4298900" y="1763911"/>
            <a:ext cx="3594050" cy="238125"/>
          </a:xfrm>
          <a:prstGeom prst="rect">
            <a:avLst/>
          </a:prstGeom>
          <a:solidFill>
            <a:srgbClr val="003B5C"/>
          </a:solidFill>
          <a:ln/>
        </p:spPr>
        <p:txBody>
          <a:bodyPr/>
          <a:lstStyle/>
          <a:p>
            <a:endParaRPr lang="en-US"/>
          </a:p>
        </p:txBody>
      </p:sp>
      <p:sp>
        <p:nvSpPr>
          <p:cNvPr id="22" name="Text 19"/>
          <p:cNvSpPr/>
          <p:nvPr/>
        </p:nvSpPr>
        <p:spPr>
          <a:xfrm>
            <a:off x="4413200" y="1811536"/>
            <a:ext cx="3473272"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DISBURSEMENTS</a:t>
            </a:r>
            <a:endParaRPr lang="en-US" sz="975" dirty="0"/>
          </a:p>
        </p:txBody>
      </p:sp>
      <p:sp>
        <p:nvSpPr>
          <p:cNvPr id="23" name="Shape 20"/>
          <p:cNvSpPr/>
          <p:nvPr/>
        </p:nvSpPr>
        <p:spPr>
          <a:xfrm>
            <a:off x="4422725" y="2154436"/>
            <a:ext cx="57150" cy="57150"/>
          </a:xfrm>
          <a:prstGeom prst="rect">
            <a:avLst/>
          </a:prstGeom>
          <a:solidFill>
            <a:srgbClr val="003B5C"/>
          </a:solidFill>
          <a:ln/>
        </p:spPr>
        <p:txBody>
          <a:bodyPr/>
          <a:lstStyle/>
          <a:p>
            <a:endParaRPr lang="en-US"/>
          </a:p>
        </p:txBody>
      </p:sp>
      <p:sp>
        <p:nvSpPr>
          <p:cNvPr id="24" name="Text 21"/>
          <p:cNvSpPr/>
          <p:nvPr/>
        </p:nvSpPr>
        <p:spPr>
          <a:xfrm>
            <a:off x="4565600" y="2087761"/>
            <a:ext cx="3468544" cy="223838"/>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Dual signatures, and control of the signature plate</a:t>
            </a:r>
            <a:endParaRPr lang="en-US" sz="1125" dirty="0"/>
          </a:p>
        </p:txBody>
      </p:sp>
      <p:sp>
        <p:nvSpPr>
          <p:cNvPr id="25" name="Shape 22"/>
          <p:cNvSpPr/>
          <p:nvPr/>
        </p:nvSpPr>
        <p:spPr>
          <a:xfrm>
            <a:off x="4422725" y="2397323"/>
            <a:ext cx="57150" cy="57150"/>
          </a:xfrm>
          <a:prstGeom prst="rect">
            <a:avLst/>
          </a:prstGeom>
          <a:solidFill>
            <a:srgbClr val="003B5C"/>
          </a:solidFill>
          <a:ln/>
        </p:spPr>
        <p:txBody>
          <a:bodyPr/>
          <a:lstStyle/>
          <a:p>
            <a:endParaRPr lang="en-US"/>
          </a:p>
        </p:txBody>
      </p:sp>
      <p:sp>
        <p:nvSpPr>
          <p:cNvPr id="26" name="Text 23"/>
          <p:cNvSpPr/>
          <p:nvPr/>
        </p:nvSpPr>
        <p:spPr>
          <a:xfrm>
            <a:off x="4565600" y="2330648"/>
            <a:ext cx="329963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Requisitions and POs matched to receiving documents </a:t>
            </a:r>
            <a:r>
              <a:rPr lang="en-US" sz="1125" b="1" dirty="0">
                <a:solidFill>
                  <a:srgbClr val="1F2326"/>
                </a:solidFill>
                <a:latin typeface="Arial" pitchFamily="34" charset="0"/>
                <a:ea typeface="Arial" pitchFamily="34" charset="-122"/>
                <a:cs typeface="Arial" pitchFamily="34" charset="-120"/>
              </a:rPr>
              <a:t>before the check issues</a:t>
            </a:r>
            <a:endParaRPr lang="en-US" sz="1125" dirty="0"/>
          </a:p>
        </p:txBody>
      </p:sp>
      <p:sp>
        <p:nvSpPr>
          <p:cNvPr id="27" name="Shape 24"/>
          <p:cNvSpPr/>
          <p:nvPr/>
        </p:nvSpPr>
        <p:spPr>
          <a:xfrm>
            <a:off x="4422725" y="2825948"/>
            <a:ext cx="57150" cy="57150"/>
          </a:xfrm>
          <a:prstGeom prst="rect">
            <a:avLst/>
          </a:prstGeom>
          <a:solidFill>
            <a:srgbClr val="003B5C"/>
          </a:solidFill>
          <a:ln/>
        </p:spPr>
        <p:txBody>
          <a:bodyPr/>
          <a:lstStyle/>
          <a:p>
            <a:endParaRPr lang="en-US"/>
          </a:p>
        </p:txBody>
      </p:sp>
      <p:sp>
        <p:nvSpPr>
          <p:cNvPr id="28" name="Text 25"/>
          <p:cNvSpPr/>
          <p:nvPr/>
        </p:nvSpPr>
        <p:spPr>
          <a:xfrm>
            <a:off x="4565600" y="2759273"/>
            <a:ext cx="329963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Monthly bank reconciliations; examine cancelled checks and outstanding items</a:t>
            </a:r>
            <a:endParaRPr lang="en-US" sz="1125" dirty="0"/>
          </a:p>
        </p:txBody>
      </p:sp>
      <p:sp>
        <p:nvSpPr>
          <p:cNvPr id="29" name="Shape 26"/>
          <p:cNvSpPr/>
          <p:nvPr/>
        </p:nvSpPr>
        <p:spPr>
          <a:xfrm>
            <a:off x="4422725" y="3254573"/>
            <a:ext cx="57150" cy="57150"/>
          </a:xfrm>
          <a:prstGeom prst="rect">
            <a:avLst/>
          </a:prstGeom>
          <a:solidFill>
            <a:srgbClr val="003B5C"/>
          </a:solidFill>
          <a:ln/>
        </p:spPr>
        <p:txBody>
          <a:bodyPr/>
          <a:lstStyle/>
          <a:p>
            <a:endParaRPr lang="en-US"/>
          </a:p>
        </p:txBody>
      </p:sp>
      <p:sp>
        <p:nvSpPr>
          <p:cNvPr id="30" name="Text 27"/>
          <p:cNvSpPr/>
          <p:nvPr/>
        </p:nvSpPr>
        <p:spPr>
          <a:xfrm>
            <a:off x="4565600" y="3187898"/>
            <a:ext cx="329963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A P-card policy with limits, restrictions, and itemized statements by department</a:t>
            </a:r>
            <a:endParaRPr lang="en-US" sz="1125" dirty="0"/>
          </a:p>
        </p:txBody>
      </p:sp>
      <p:sp>
        <p:nvSpPr>
          <p:cNvPr id="31" name="Shape 28"/>
          <p:cNvSpPr/>
          <p:nvPr/>
        </p:nvSpPr>
        <p:spPr>
          <a:xfrm>
            <a:off x="4422725" y="3683198"/>
            <a:ext cx="57150" cy="57150"/>
          </a:xfrm>
          <a:prstGeom prst="rect">
            <a:avLst/>
          </a:prstGeom>
          <a:solidFill>
            <a:srgbClr val="003B5C"/>
          </a:solidFill>
          <a:ln/>
        </p:spPr>
        <p:txBody>
          <a:bodyPr/>
          <a:lstStyle/>
          <a:p>
            <a:endParaRPr lang="en-US"/>
          </a:p>
        </p:txBody>
      </p:sp>
      <p:sp>
        <p:nvSpPr>
          <p:cNvPr id="32" name="Text 29"/>
          <p:cNvSpPr/>
          <p:nvPr/>
        </p:nvSpPr>
        <p:spPr>
          <a:xfrm>
            <a:off x="4565600" y="3616523"/>
            <a:ext cx="3299631"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A written travel policy: rates, what is covered, lines of approval</a:t>
            </a:r>
            <a:endParaRPr lang="en-US" sz="1125" dirty="0"/>
          </a:p>
        </p:txBody>
      </p:sp>
      <p:sp>
        <p:nvSpPr>
          <p:cNvPr id="33" name="Shape 30"/>
          <p:cNvSpPr/>
          <p:nvPr/>
        </p:nvSpPr>
        <p:spPr>
          <a:xfrm>
            <a:off x="8073926" y="1754386"/>
            <a:ext cx="3613249" cy="2518618"/>
          </a:xfrm>
          <a:prstGeom prst="roundRect">
            <a:avLst>
              <a:gd name="adj" fmla="val 756"/>
            </a:avLst>
          </a:prstGeom>
          <a:solidFill>
            <a:srgbClr val="F4F5F6"/>
          </a:solidFill>
          <a:ln w="9525">
            <a:solidFill>
              <a:srgbClr val="D5D8DB"/>
            </a:solidFill>
            <a:prstDash val="solid"/>
          </a:ln>
        </p:spPr>
        <p:txBody>
          <a:bodyPr/>
          <a:lstStyle/>
          <a:p>
            <a:endParaRPr lang="en-US"/>
          </a:p>
        </p:txBody>
      </p:sp>
      <p:sp>
        <p:nvSpPr>
          <p:cNvPr id="34" name="Shape 31"/>
          <p:cNvSpPr/>
          <p:nvPr/>
        </p:nvSpPr>
        <p:spPr>
          <a:xfrm>
            <a:off x="8083451" y="1763911"/>
            <a:ext cx="3594199" cy="238125"/>
          </a:xfrm>
          <a:prstGeom prst="rect">
            <a:avLst/>
          </a:prstGeom>
          <a:solidFill>
            <a:srgbClr val="991F36"/>
          </a:solidFill>
          <a:ln/>
        </p:spPr>
        <p:txBody>
          <a:bodyPr/>
          <a:lstStyle/>
          <a:p>
            <a:endParaRPr lang="en-US"/>
          </a:p>
        </p:txBody>
      </p:sp>
      <p:sp>
        <p:nvSpPr>
          <p:cNvPr id="35" name="Text 32"/>
          <p:cNvSpPr/>
          <p:nvPr/>
        </p:nvSpPr>
        <p:spPr>
          <a:xfrm>
            <a:off x="8197751" y="1811536"/>
            <a:ext cx="3473425"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STRUCTURAL</a:t>
            </a:r>
            <a:endParaRPr lang="en-US" sz="975" dirty="0"/>
          </a:p>
        </p:txBody>
      </p:sp>
      <p:sp>
        <p:nvSpPr>
          <p:cNvPr id="36" name="Shape 33"/>
          <p:cNvSpPr/>
          <p:nvPr/>
        </p:nvSpPr>
        <p:spPr>
          <a:xfrm>
            <a:off x="8207276" y="2154436"/>
            <a:ext cx="57150" cy="57150"/>
          </a:xfrm>
          <a:prstGeom prst="rect">
            <a:avLst/>
          </a:prstGeom>
          <a:solidFill>
            <a:srgbClr val="991F36"/>
          </a:solidFill>
          <a:ln/>
        </p:spPr>
        <p:txBody>
          <a:bodyPr/>
          <a:lstStyle/>
          <a:p>
            <a:endParaRPr lang="en-US"/>
          </a:p>
        </p:txBody>
      </p:sp>
      <p:sp>
        <p:nvSpPr>
          <p:cNvPr id="37" name="Text 34"/>
          <p:cNvSpPr/>
          <p:nvPr/>
        </p:nvSpPr>
        <p:spPr>
          <a:xfrm>
            <a:off x="8350151" y="2087761"/>
            <a:ext cx="3299784"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b="1" dirty="0">
                <a:solidFill>
                  <a:srgbClr val="1F2326"/>
                </a:solidFill>
                <a:latin typeface="Arial" pitchFamily="34" charset="0"/>
                <a:ea typeface="Arial" pitchFamily="34" charset="-122"/>
                <a:cs typeface="Arial" pitchFamily="34" charset="-120"/>
              </a:rPr>
              <a:t>Cross-train two people </a:t>
            </a:r>
            <a:r>
              <a:rPr lang="en-US" sz="1125" dirty="0">
                <a:solidFill>
                  <a:srgbClr val="1F2326"/>
                </a:solidFill>
                <a:latin typeface="Arial" pitchFamily="34" charset="0"/>
                <a:ea typeface="Arial" pitchFamily="34" charset="-122"/>
                <a:cs typeface="Arial" pitchFamily="34" charset="-120"/>
              </a:rPr>
              <a:t>on every critical task, and rotate responsibilities</a:t>
            </a:r>
            <a:endParaRPr lang="en-US" sz="1125" dirty="0"/>
          </a:p>
        </p:txBody>
      </p:sp>
      <p:sp>
        <p:nvSpPr>
          <p:cNvPr id="38" name="Shape 35"/>
          <p:cNvSpPr/>
          <p:nvPr/>
        </p:nvSpPr>
        <p:spPr>
          <a:xfrm>
            <a:off x="8207276" y="2583061"/>
            <a:ext cx="57150" cy="57150"/>
          </a:xfrm>
          <a:prstGeom prst="rect">
            <a:avLst/>
          </a:prstGeom>
          <a:solidFill>
            <a:srgbClr val="991F36"/>
          </a:solidFill>
          <a:ln/>
        </p:spPr>
        <p:txBody>
          <a:bodyPr/>
          <a:lstStyle/>
          <a:p>
            <a:endParaRPr lang="en-US"/>
          </a:p>
        </p:txBody>
      </p:sp>
      <p:sp>
        <p:nvSpPr>
          <p:cNvPr id="39" name="Text 36"/>
          <p:cNvSpPr/>
          <p:nvPr/>
        </p:nvSpPr>
        <p:spPr>
          <a:xfrm>
            <a:off x="8350151" y="2516386"/>
            <a:ext cx="3299784"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Surety bond or dishonesty insurance for anyone handling more than </a:t>
            </a:r>
            <a:r>
              <a:rPr lang="en-US" sz="1125" b="1" dirty="0">
                <a:solidFill>
                  <a:srgbClr val="1F2326"/>
                </a:solidFill>
                <a:latin typeface="Arial" pitchFamily="34" charset="0"/>
                <a:ea typeface="Arial" pitchFamily="34" charset="-122"/>
                <a:cs typeface="Arial" pitchFamily="34" charset="-120"/>
              </a:rPr>
              <a:t>$15,000 </a:t>
            </a:r>
            <a:r>
              <a:rPr lang="en-US" sz="1125" dirty="0">
                <a:solidFill>
                  <a:srgbClr val="1F2326"/>
                </a:solidFill>
                <a:latin typeface="Arial" pitchFamily="34" charset="0"/>
                <a:ea typeface="Arial" pitchFamily="34" charset="-122"/>
                <a:cs typeface="Arial" pitchFamily="34" charset="-120"/>
              </a:rPr>
              <a:t>a year</a:t>
            </a:r>
            <a:endParaRPr lang="en-US" sz="1125" dirty="0"/>
          </a:p>
        </p:txBody>
      </p:sp>
      <p:sp>
        <p:nvSpPr>
          <p:cNvPr id="40" name="Shape 37"/>
          <p:cNvSpPr/>
          <p:nvPr/>
        </p:nvSpPr>
        <p:spPr>
          <a:xfrm>
            <a:off x="8207276" y="3011686"/>
            <a:ext cx="57150" cy="57150"/>
          </a:xfrm>
          <a:prstGeom prst="rect">
            <a:avLst/>
          </a:prstGeom>
          <a:solidFill>
            <a:srgbClr val="991F36"/>
          </a:solidFill>
          <a:ln/>
        </p:spPr>
        <p:txBody>
          <a:bodyPr/>
          <a:lstStyle/>
          <a:p>
            <a:endParaRPr lang="en-US"/>
          </a:p>
        </p:txBody>
      </p:sp>
      <p:sp>
        <p:nvSpPr>
          <p:cNvPr id="41" name="Text 38"/>
          <p:cNvSpPr/>
          <p:nvPr/>
        </p:nvSpPr>
        <p:spPr>
          <a:xfrm>
            <a:off x="8350151" y="2945011"/>
            <a:ext cx="3299784"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Reassess on any personnel change, or when revenue beats budget by 10%</a:t>
            </a:r>
            <a:endParaRPr lang="en-US" sz="1125" dirty="0"/>
          </a:p>
        </p:txBody>
      </p:sp>
      <p:sp>
        <p:nvSpPr>
          <p:cNvPr id="42" name="Shape 39"/>
          <p:cNvSpPr/>
          <p:nvPr/>
        </p:nvSpPr>
        <p:spPr>
          <a:xfrm>
            <a:off x="8207276" y="3440311"/>
            <a:ext cx="57150" cy="57150"/>
          </a:xfrm>
          <a:prstGeom prst="rect">
            <a:avLst/>
          </a:prstGeom>
          <a:solidFill>
            <a:srgbClr val="991F36"/>
          </a:solidFill>
          <a:ln/>
        </p:spPr>
        <p:txBody>
          <a:bodyPr/>
          <a:lstStyle/>
          <a:p>
            <a:endParaRPr lang="en-US"/>
          </a:p>
        </p:txBody>
      </p:sp>
      <p:sp>
        <p:nvSpPr>
          <p:cNvPr id="43" name="Text 40"/>
          <p:cNvSpPr/>
          <p:nvPr/>
        </p:nvSpPr>
        <p:spPr>
          <a:xfrm>
            <a:off x="8350151" y="3373636"/>
            <a:ext cx="3299784" cy="409575"/>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Require a </a:t>
            </a:r>
            <a:r>
              <a:rPr lang="en-US" sz="1125" b="1" dirty="0">
                <a:solidFill>
                  <a:srgbClr val="1F2326"/>
                </a:solidFill>
                <a:latin typeface="Arial" pitchFamily="34" charset="0"/>
                <a:ea typeface="Arial" pitchFamily="34" charset="-122"/>
                <a:cs typeface="Arial" pitchFamily="34" charset="-120"/>
              </a:rPr>
              <a:t>SOC report </a:t>
            </a:r>
            <a:r>
              <a:rPr lang="en-US" sz="1125" dirty="0">
                <a:solidFill>
                  <a:srgbClr val="1F2326"/>
                </a:solidFill>
                <a:latin typeface="Arial" pitchFamily="34" charset="0"/>
                <a:ea typeface="Arial" pitchFamily="34" charset="-122"/>
                <a:cs typeface="Arial" pitchFamily="34" charset="-120"/>
              </a:rPr>
              <a:t>from outside billing and collection companies</a:t>
            </a:r>
            <a:endParaRPr lang="en-US" sz="1125" dirty="0"/>
          </a:p>
        </p:txBody>
      </p:sp>
      <p:sp>
        <p:nvSpPr>
          <p:cNvPr id="44" name="Shape 41"/>
          <p:cNvSpPr/>
          <p:nvPr/>
        </p:nvSpPr>
        <p:spPr>
          <a:xfrm>
            <a:off x="8207276" y="3868936"/>
            <a:ext cx="57150" cy="57150"/>
          </a:xfrm>
          <a:prstGeom prst="rect">
            <a:avLst/>
          </a:prstGeom>
          <a:solidFill>
            <a:srgbClr val="991F36"/>
          </a:solidFill>
          <a:ln/>
        </p:spPr>
        <p:txBody>
          <a:bodyPr/>
          <a:lstStyle/>
          <a:p>
            <a:endParaRPr lang="en-US"/>
          </a:p>
        </p:txBody>
      </p:sp>
      <p:sp>
        <p:nvSpPr>
          <p:cNvPr id="45" name="Text 42"/>
          <p:cNvSpPr/>
          <p:nvPr/>
        </p:nvSpPr>
        <p:spPr>
          <a:xfrm>
            <a:off x="8350151" y="3802261"/>
            <a:ext cx="3066470" cy="223838"/>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1F2326"/>
                </a:solidFill>
                <a:latin typeface="Arial" pitchFamily="34" charset="0"/>
                <a:ea typeface="Arial" pitchFamily="34" charset="-122"/>
                <a:cs typeface="Arial" pitchFamily="34" charset="-120"/>
              </a:rPr>
              <a:t>Use the board itself as an alternative control</a:t>
            </a:r>
            <a:endParaRPr lang="en-US" sz="1125" dirty="0"/>
          </a:p>
        </p:txBody>
      </p:sp>
      <p:sp>
        <p:nvSpPr>
          <p:cNvPr id="46" name="Shape 43"/>
          <p:cNvSpPr/>
          <p:nvPr/>
        </p:nvSpPr>
        <p:spPr>
          <a:xfrm>
            <a:off x="504825" y="4358729"/>
            <a:ext cx="11182350" cy="470446"/>
          </a:xfrm>
          <a:prstGeom prst="rect">
            <a:avLst/>
          </a:prstGeom>
          <a:solidFill>
            <a:srgbClr val="003B5C"/>
          </a:solidFill>
          <a:ln/>
        </p:spPr>
        <p:txBody>
          <a:bodyPr/>
          <a:lstStyle/>
          <a:p>
            <a:endParaRPr lang="en-US"/>
          </a:p>
        </p:txBody>
      </p:sp>
      <p:sp>
        <p:nvSpPr>
          <p:cNvPr id="47" name="Text 44"/>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Undocumented alternative controls count as none. Write down whichever ones you choose.</a:t>
            </a:r>
            <a:endParaRPr lang="en-US" sz="1350" dirty="0"/>
          </a:p>
        </p:txBody>
      </p:sp>
      <p:sp>
        <p:nvSpPr>
          <p:cNvPr id="48" name="Text 45"/>
          <p:cNvSpPr/>
          <p:nvPr/>
        </p:nvSpPr>
        <p:spPr>
          <a:xfrm>
            <a:off x="504825" y="4914900"/>
            <a:ext cx="9791129" cy="372368"/>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The $15,000 figure is the Manual’s example risk tolerance under Principle 6, not a statutory floor · the Manual supports job rotation; mandatory leave is not in the March 2026 edition</a:t>
            </a:r>
            <a:endParaRPr lang="en-US" sz="97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375065"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INTERNAL CONTROLS · OVERSIGHT</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The board’s job</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5103614" cy="2881759"/>
          </a:xfrm>
          <a:prstGeom prst="roundRect">
            <a:avLst>
              <a:gd name="adj" fmla="val 661"/>
            </a:avLst>
          </a:prstGeom>
          <a:solidFill>
            <a:srgbClr val="F4F5F6"/>
          </a:solidFill>
          <a:ln w="9525">
            <a:solidFill>
              <a:srgbClr val="D5D8DB"/>
            </a:solidFill>
            <a:prstDash val="solid"/>
          </a:ln>
        </p:spPr>
        <p:txBody>
          <a:bodyPr/>
          <a:lstStyle/>
          <a:p>
            <a:endParaRPr lang="en-US"/>
          </a:p>
        </p:txBody>
      </p:sp>
      <p:sp>
        <p:nvSpPr>
          <p:cNvPr id="7" name="Shape 4"/>
          <p:cNvSpPr/>
          <p:nvPr/>
        </p:nvSpPr>
        <p:spPr>
          <a:xfrm>
            <a:off x="514350" y="1266825"/>
            <a:ext cx="5084564" cy="276225"/>
          </a:xfrm>
          <a:prstGeom prst="rect">
            <a:avLst/>
          </a:prstGeom>
          <a:solidFill>
            <a:srgbClr val="991F36"/>
          </a:solidFill>
          <a:ln/>
        </p:spPr>
        <p:txBody>
          <a:bodyPr/>
          <a:lstStyle/>
          <a:p>
            <a:endParaRPr lang="en-US"/>
          </a:p>
        </p:txBody>
      </p:sp>
      <p:sp>
        <p:nvSpPr>
          <p:cNvPr id="8" name="Text 5"/>
          <p:cNvSpPr/>
          <p:nvPr/>
        </p:nvSpPr>
        <p:spPr>
          <a:xfrm>
            <a:off x="647700" y="1333500"/>
            <a:ext cx="497040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WHAT WE WROTE ABOUT BOARDS THAT FAILED</a:t>
            </a:r>
            <a:endParaRPr lang="en-US" sz="975" dirty="0"/>
          </a:p>
        </p:txBody>
      </p:sp>
      <p:sp>
        <p:nvSpPr>
          <p:cNvPr id="9" name="Text 6"/>
          <p:cNvSpPr/>
          <p:nvPr/>
        </p:nvSpPr>
        <p:spPr>
          <a:xfrm>
            <a:off x="657225" y="1657350"/>
            <a:ext cx="4942778" cy="436662"/>
          </a:xfrm>
          <a:prstGeom prst="rect">
            <a:avLst/>
          </a:prstGeom>
          <a:noFill/>
          <a:ln/>
        </p:spPr>
        <p:txBody>
          <a:bodyPr wrap="square" lIns="25400" tIns="25400" rIns="25400" bIns="25400" rtlCol="0" anchor="t">
            <a:normAutofit/>
          </a:bodyPr>
          <a:lstStyle/>
          <a:p>
            <a:pPr marL="0" indent="0" algn="l">
              <a:lnSpc>
                <a:spcPct val="116250"/>
              </a:lnSpc>
              <a:buNone/>
            </a:pPr>
            <a:r>
              <a:rPr lang="en-US" sz="1163" i="1" dirty="0">
                <a:solidFill>
                  <a:srgbClr val="003B5C"/>
                </a:solidFill>
                <a:latin typeface="Arial" pitchFamily="34" charset="0"/>
                <a:ea typeface="Arial" pitchFamily="34" charset="-122"/>
                <a:cs typeface="Arial" pitchFamily="34" charset="-120"/>
              </a:rPr>
              <a:t>“The board did not sufficiently oversee projects, manager decisions, and expenses.”</a:t>
            </a:r>
            <a:endParaRPr lang="en-US" sz="1163" dirty="0"/>
          </a:p>
        </p:txBody>
      </p:sp>
      <p:sp>
        <p:nvSpPr>
          <p:cNvPr id="10" name="Text 7"/>
          <p:cNvSpPr/>
          <p:nvPr/>
        </p:nvSpPr>
        <p:spPr>
          <a:xfrm>
            <a:off x="657225" y="2151162"/>
            <a:ext cx="4942778" cy="436662"/>
          </a:xfrm>
          <a:prstGeom prst="rect">
            <a:avLst/>
          </a:prstGeom>
          <a:noFill/>
          <a:ln/>
        </p:spPr>
        <p:txBody>
          <a:bodyPr wrap="square" lIns="25400" tIns="25400" rIns="25400" bIns="25400" rtlCol="0" anchor="t">
            <a:normAutofit/>
          </a:bodyPr>
          <a:lstStyle/>
          <a:p>
            <a:pPr marL="0" indent="0" algn="l">
              <a:lnSpc>
                <a:spcPct val="116250"/>
              </a:lnSpc>
              <a:buNone/>
            </a:pPr>
            <a:r>
              <a:rPr lang="en-US" sz="1163" i="1" dirty="0">
                <a:solidFill>
                  <a:srgbClr val="003B5C"/>
                </a:solidFill>
                <a:latin typeface="Arial" pitchFamily="34" charset="0"/>
                <a:ea typeface="Arial" pitchFamily="34" charset="-122"/>
                <a:cs typeface="Arial" pitchFamily="34" charset="-120"/>
              </a:rPr>
              <a:t>“The manager did not present the annual financial audit to the board in a timely fashion.”</a:t>
            </a:r>
            <a:endParaRPr lang="en-US" sz="1163" dirty="0"/>
          </a:p>
        </p:txBody>
      </p:sp>
      <p:sp>
        <p:nvSpPr>
          <p:cNvPr id="11" name="Text 8"/>
          <p:cNvSpPr/>
          <p:nvPr/>
        </p:nvSpPr>
        <p:spPr>
          <a:xfrm>
            <a:off x="657225" y="2644973"/>
            <a:ext cx="4942778" cy="436662"/>
          </a:xfrm>
          <a:prstGeom prst="rect">
            <a:avLst/>
          </a:prstGeom>
          <a:noFill/>
          <a:ln/>
        </p:spPr>
        <p:txBody>
          <a:bodyPr wrap="square" lIns="25400" tIns="25400" rIns="25400" bIns="25400" rtlCol="0" anchor="t">
            <a:normAutofit/>
          </a:bodyPr>
          <a:lstStyle/>
          <a:p>
            <a:pPr marL="0" indent="0" algn="l">
              <a:lnSpc>
                <a:spcPct val="116250"/>
              </a:lnSpc>
              <a:buNone/>
            </a:pPr>
            <a:r>
              <a:rPr lang="en-US" sz="1163" i="1" dirty="0">
                <a:solidFill>
                  <a:srgbClr val="003B5C"/>
                </a:solidFill>
                <a:latin typeface="Arial" pitchFamily="34" charset="0"/>
                <a:ea typeface="Arial" pitchFamily="34" charset="-122"/>
                <a:cs typeface="Arial" pitchFamily="34" charset="-120"/>
              </a:rPr>
              <a:t>“The upper management structure disincentivized reporting questionable activity to the board.”</a:t>
            </a:r>
            <a:endParaRPr lang="en-US" sz="1163" dirty="0"/>
          </a:p>
        </p:txBody>
      </p:sp>
      <p:sp>
        <p:nvSpPr>
          <p:cNvPr id="12" name="Text 9"/>
          <p:cNvSpPr/>
          <p:nvPr/>
        </p:nvSpPr>
        <p:spPr>
          <a:xfrm>
            <a:off x="657225" y="3138785"/>
            <a:ext cx="4942778" cy="436662"/>
          </a:xfrm>
          <a:prstGeom prst="rect">
            <a:avLst/>
          </a:prstGeom>
          <a:noFill/>
          <a:ln/>
        </p:spPr>
        <p:txBody>
          <a:bodyPr wrap="square" lIns="25400" tIns="25400" rIns="25400" bIns="25400" rtlCol="0" anchor="t">
            <a:normAutofit/>
          </a:bodyPr>
          <a:lstStyle/>
          <a:p>
            <a:pPr marL="0" indent="0" algn="l">
              <a:lnSpc>
                <a:spcPct val="116250"/>
              </a:lnSpc>
              <a:buNone/>
            </a:pPr>
            <a:r>
              <a:rPr lang="en-US" sz="1163" i="1" dirty="0">
                <a:solidFill>
                  <a:srgbClr val="003B5C"/>
                </a:solidFill>
                <a:latin typeface="Arial" pitchFamily="34" charset="0"/>
                <a:ea typeface="Arial" pitchFamily="34" charset="-122"/>
                <a:cs typeface="Arial" pitchFamily="34" charset="-120"/>
              </a:rPr>
              <a:t>“The travel budget grew over 400% in ten years and includes questionable expenditures.”</a:t>
            </a:r>
            <a:endParaRPr lang="en-US" sz="1163" dirty="0"/>
          </a:p>
        </p:txBody>
      </p:sp>
      <p:sp>
        <p:nvSpPr>
          <p:cNvPr id="13" name="Shape 10"/>
          <p:cNvSpPr/>
          <p:nvPr/>
        </p:nvSpPr>
        <p:spPr>
          <a:xfrm>
            <a:off x="5817989" y="1257300"/>
            <a:ext cx="5869037" cy="2881759"/>
          </a:xfrm>
          <a:prstGeom prst="roundRect">
            <a:avLst>
              <a:gd name="adj" fmla="val 661"/>
            </a:avLst>
          </a:prstGeom>
          <a:solidFill>
            <a:srgbClr val="F4F5F6"/>
          </a:solidFill>
          <a:ln w="9525">
            <a:solidFill>
              <a:srgbClr val="D5D8DB"/>
            </a:solidFill>
            <a:prstDash val="solid"/>
          </a:ln>
        </p:spPr>
        <p:txBody>
          <a:bodyPr/>
          <a:lstStyle/>
          <a:p>
            <a:endParaRPr lang="en-US"/>
          </a:p>
        </p:txBody>
      </p:sp>
      <p:sp>
        <p:nvSpPr>
          <p:cNvPr id="14" name="Shape 11"/>
          <p:cNvSpPr/>
          <p:nvPr/>
        </p:nvSpPr>
        <p:spPr>
          <a:xfrm>
            <a:off x="5827514" y="1266825"/>
            <a:ext cx="5849987" cy="276225"/>
          </a:xfrm>
          <a:prstGeom prst="rect">
            <a:avLst/>
          </a:prstGeom>
          <a:solidFill>
            <a:srgbClr val="003B5C"/>
          </a:solidFill>
          <a:ln/>
        </p:spPr>
        <p:txBody>
          <a:bodyPr/>
          <a:lstStyle/>
          <a:p>
            <a:endParaRPr lang="en-US"/>
          </a:p>
        </p:txBody>
      </p:sp>
      <p:sp>
        <p:nvSpPr>
          <p:cNvPr id="15" name="Text 12"/>
          <p:cNvSpPr/>
          <p:nvPr/>
        </p:nvSpPr>
        <p:spPr>
          <a:xfrm>
            <a:off x="5960864" y="1333500"/>
            <a:ext cx="5758787"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WHAT THAT MEANS CONCRETELY</a:t>
            </a:r>
            <a:endParaRPr lang="en-US" sz="975" dirty="0"/>
          </a:p>
        </p:txBody>
      </p:sp>
      <p:sp>
        <p:nvSpPr>
          <p:cNvPr id="16" name="Shape 13"/>
          <p:cNvSpPr/>
          <p:nvPr/>
        </p:nvSpPr>
        <p:spPr>
          <a:xfrm>
            <a:off x="5960864" y="1704975"/>
            <a:ext cx="66675" cy="66675"/>
          </a:xfrm>
          <a:prstGeom prst="rect">
            <a:avLst/>
          </a:prstGeom>
          <a:solidFill>
            <a:srgbClr val="003B5C"/>
          </a:solidFill>
          <a:ln/>
        </p:spPr>
        <p:txBody>
          <a:bodyPr/>
          <a:lstStyle/>
          <a:p>
            <a:endParaRPr lang="en-US"/>
          </a:p>
        </p:txBody>
      </p:sp>
      <p:sp>
        <p:nvSpPr>
          <p:cNvPr id="17" name="Text 14"/>
          <p:cNvSpPr/>
          <p:nvPr/>
        </p:nvSpPr>
        <p:spPr>
          <a:xfrm>
            <a:off x="6113264" y="1638300"/>
            <a:ext cx="5550619" cy="229939"/>
          </a:xfrm>
          <a:prstGeom prst="rect">
            <a:avLst/>
          </a:prstGeom>
          <a:noFill/>
          <a:ln/>
        </p:spPr>
        <p:txBody>
          <a:bodyPr wrap="square" lIns="25400" tIns="25400" rIns="25400" bIns="25400" rtlCol="0" anchor="t">
            <a:normAutofit/>
          </a:bodyPr>
          <a:lstStyle/>
          <a:p>
            <a:pPr marL="0" indent="0" algn="l">
              <a:lnSpc>
                <a:spcPct val="111944"/>
              </a:lnSpc>
              <a:buNone/>
            </a:pPr>
            <a:r>
              <a:rPr lang="en-US" sz="1163" dirty="0">
                <a:solidFill>
                  <a:srgbClr val="1F2326"/>
                </a:solidFill>
                <a:latin typeface="Arial" pitchFamily="34" charset="0"/>
                <a:ea typeface="Arial" pitchFamily="34" charset="-122"/>
                <a:cs typeface="Arial" pitchFamily="34" charset="-120"/>
              </a:rPr>
              <a:t>Require the audit to be </a:t>
            </a:r>
            <a:r>
              <a:rPr lang="en-US" sz="1163" b="1" dirty="0">
                <a:solidFill>
                  <a:srgbClr val="1F2326"/>
                </a:solidFill>
                <a:latin typeface="Arial" pitchFamily="34" charset="0"/>
                <a:ea typeface="Arial" pitchFamily="34" charset="-122"/>
                <a:cs typeface="Arial" pitchFamily="34" charset="-120"/>
              </a:rPr>
              <a:t>presented to you, on the record, on a date certain.</a:t>
            </a:r>
            <a:endParaRPr lang="en-US" sz="1163" dirty="0"/>
          </a:p>
        </p:txBody>
      </p:sp>
      <p:sp>
        <p:nvSpPr>
          <p:cNvPr id="18" name="Shape 15"/>
          <p:cNvSpPr/>
          <p:nvPr/>
        </p:nvSpPr>
        <p:spPr>
          <a:xfrm>
            <a:off x="5960864" y="1953964"/>
            <a:ext cx="66675" cy="66675"/>
          </a:xfrm>
          <a:prstGeom prst="rect">
            <a:avLst/>
          </a:prstGeom>
          <a:solidFill>
            <a:srgbClr val="003B5C"/>
          </a:solidFill>
          <a:ln/>
        </p:spPr>
        <p:txBody>
          <a:bodyPr/>
          <a:lstStyle/>
          <a:p>
            <a:endParaRPr lang="en-US"/>
          </a:p>
        </p:txBody>
      </p:sp>
      <p:sp>
        <p:nvSpPr>
          <p:cNvPr id="19" name="Text 16"/>
          <p:cNvSpPr/>
          <p:nvPr/>
        </p:nvSpPr>
        <p:spPr>
          <a:xfrm>
            <a:off x="6113264" y="1887289"/>
            <a:ext cx="5557659" cy="229939"/>
          </a:xfrm>
          <a:prstGeom prst="rect">
            <a:avLst/>
          </a:prstGeom>
          <a:noFill/>
          <a:ln/>
        </p:spPr>
        <p:txBody>
          <a:bodyPr wrap="square" lIns="25400" tIns="25400" rIns="25400" bIns="25400" rtlCol="0" anchor="t">
            <a:normAutofit/>
          </a:bodyPr>
          <a:lstStyle/>
          <a:p>
            <a:pPr marL="0" indent="0" algn="l">
              <a:lnSpc>
                <a:spcPct val="111944"/>
              </a:lnSpc>
              <a:buNone/>
            </a:pPr>
            <a:r>
              <a:rPr lang="en-US" sz="1163" dirty="0">
                <a:solidFill>
                  <a:srgbClr val="1F2326"/>
                </a:solidFill>
                <a:latin typeface="Arial" pitchFamily="34" charset="0"/>
                <a:ea typeface="Arial" pitchFamily="34" charset="-122"/>
                <a:cs typeface="Arial" pitchFamily="34" charset="-120"/>
              </a:rPr>
              <a:t>Review the </a:t>
            </a:r>
            <a:r>
              <a:rPr lang="en-US" sz="1163" b="1" dirty="0">
                <a:solidFill>
                  <a:srgbClr val="1F2326"/>
                </a:solidFill>
                <a:latin typeface="Arial" pitchFamily="34" charset="0"/>
                <a:ea typeface="Arial" pitchFamily="34" charset="-122"/>
                <a:cs typeface="Arial" pitchFamily="34" charset="-120"/>
              </a:rPr>
              <a:t>check register </a:t>
            </a:r>
            <a:r>
              <a:rPr lang="en-US" sz="1163" dirty="0">
                <a:solidFill>
                  <a:srgbClr val="1F2326"/>
                </a:solidFill>
                <a:latin typeface="Arial" pitchFamily="34" charset="0"/>
                <a:ea typeface="Arial" pitchFamily="34" charset="-122"/>
                <a:cs typeface="Arial" pitchFamily="34" charset="-120"/>
              </a:rPr>
              <a:t>and card statements, not a summary, the register.</a:t>
            </a:r>
            <a:endParaRPr lang="en-US" sz="1163" dirty="0"/>
          </a:p>
        </p:txBody>
      </p:sp>
      <p:sp>
        <p:nvSpPr>
          <p:cNvPr id="20" name="Shape 17"/>
          <p:cNvSpPr/>
          <p:nvPr/>
        </p:nvSpPr>
        <p:spPr>
          <a:xfrm>
            <a:off x="5960864" y="2202954"/>
            <a:ext cx="66675" cy="66675"/>
          </a:xfrm>
          <a:prstGeom prst="rect">
            <a:avLst/>
          </a:prstGeom>
          <a:solidFill>
            <a:srgbClr val="003B5C"/>
          </a:solidFill>
          <a:ln/>
        </p:spPr>
        <p:txBody>
          <a:bodyPr/>
          <a:lstStyle/>
          <a:p>
            <a:endParaRPr lang="en-US"/>
          </a:p>
        </p:txBody>
      </p:sp>
      <p:sp>
        <p:nvSpPr>
          <p:cNvPr id="21" name="Text 18"/>
          <p:cNvSpPr/>
          <p:nvPr/>
        </p:nvSpPr>
        <p:spPr>
          <a:xfrm>
            <a:off x="6113264" y="2136279"/>
            <a:ext cx="5593814" cy="613618"/>
          </a:xfrm>
          <a:prstGeom prst="rect">
            <a:avLst/>
          </a:prstGeom>
          <a:noFill/>
          <a:ln/>
        </p:spPr>
        <p:txBody>
          <a:bodyPr wrap="square" lIns="25400" tIns="25400" rIns="25400" bIns="25400" rtlCol="0" anchor="t">
            <a:normAutofit/>
          </a:bodyPr>
          <a:lstStyle/>
          <a:p>
            <a:pPr marL="0" indent="0" algn="l">
              <a:lnSpc>
                <a:spcPct val="111944"/>
              </a:lnSpc>
              <a:buNone/>
            </a:pPr>
            <a:r>
              <a:rPr lang="en-US" sz="1163" dirty="0">
                <a:solidFill>
                  <a:srgbClr val="1F2326"/>
                </a:solidFill>
                <a:latin typeface="Arial" pitchFamily="34" charset="0"/>
                <a:ea typeface="Arial" pitchFamily="34" charset="-122"/>
                <a:cs typeface="Arial" pitchFamily="34" charset="-120"/>
              </a:rPr>
              <a:t>Ask about </a:t>
            </a:r>
            <a:r>
              <a:rPr lang="en-US" sz="1163" b="1" dirty="0">
                <a:solidFill>
                  <a:srgbClr val="1F2326"/>
                </a:solidFill>
                <a:latin typeface="Arial" pitchFamily="34" charset="0"/>
                <a:ea typeface="Arial" pitchFamily="34" charset="-122"/>
                <a:cs typeface="Arial" pitchFamily="34" charset="-120"/>
              </a:rPr>
              <a:t>overtime and leave balances. </a:t>
            </a:r>
            <a:r>
              <a:rPr lang="en-US" sz="1163" dirty="0">
                <a:solidFill>
                  <a:srgbClr val="1F2326"/>
                </a:solidFill>
                <a:latin typeface="Arial" pitchFamily="34" charset="0"/>
                <a:ea typeface="Arial" pitchFamily="34" charset="-122"/>
                <a:cs typeface="Arial" pitchFamily="34" charset="-120"/>
              </a:rPr>
              <a:t>One manager was paid </a:t>
            </a:r>
            <a:r>
              <a:rPr lang="en-US" sz="1163" b="1" dirty="0">
                <a:solidFill>
                  <a:srgbClr val="1F2326"/>
                </a:solidFill>
                <a:latin typeface="Arial" pitchFamily="34" charset="0"/>
                <a:ea typeface="Arial" pitchFamily="34" charset="-122"/>
                <a:cs typeface="Arial" pitchFamily="34" charset="-120"/>
              </a:rPr>
              <a:t>1,664 overtime hours in eight months </a:t>
            </a:r>
            <a:r>
              <a:rPr lang="en-US" sz="1163" dirty="0">
                <a:solidFill>
                  <a:srgbClr val="1F2326"/>
                </a:solidFill>
                <a:latin typeface="Arial" pitchFamily="34" charset="0"/>
                <a:ea typeface="Arial" pitchFamily="34" charset="-122"/>
                <a:cs typeface="Arial" pitchFamily="34" charset="-120"/>
              </a:rPr>
              <a:t>, about 6.8 hours every calendar day. It was approved and paid, and no board member asked.</a:t>
            </a:r>
            <a:endParaRPr lang="en-US" sz="1163" dirty="0"/>
          </a:p>
        </p:txBody>
      </p:sp>
      <p:sp>
        <p:nvSpPr>
          <p:cNvPr id="22" name="Shape 19"/>
          <p:cNvSpPr/>
          <p:nvPr/>
        </p:nvSpPr>
        <p:spPr>
          <a:xfrm>
            <a:off x="5960864" y="2835622"/>
            <a:ext cx="66675" cy="66675"/>
          </a:xfrm>
          <a:prstGeom prst="rect">
            <a:avLst/>
          </a:prstGeom>
          <a:solidFill>
            <a:srgbClr val="003B5C"/>
          </a:solidFill>
          <a:ln/>
        </p:spPr>
        <p:txBody>
          <a:bodyPr/>
          <a:lstStyle/>
          <a:p>
            <a:endParaRPr lang="en-US"/>
          </a:p>
        </p:txBody>
      </p:sp>
      <p:sp>
        <p:nvSpPr>
          <p:cNvPr id="23" name="Text 20"/>
          <p:cNvSpPr/>
          <p:nvPr/>
        </p:nvSpPr>
        <p:spPr>
          <a:xfrm>
            <a:off x="6113264" y="2768947"/>
            <a:ext cx="5593814" cy="421779"/>
          </a:xfrm>
          <a:prstGeom prst="rect">
            <a:avLst/>
          </a:prstGeom>
          <a:noFill/>
          <a:ln/>
        </p:spPr>
        <p:txBody>
          <a:bodyPr wrap="square" lIns="25400" tIns="25400" rIns="25400" bIns="25400" rtlCol="0" anchor="t">
            <a:normAutofit/>
          </a:bodyPr>
          <a:lstStyle/>
          <a:p>
            <a:pPr marL="0" indent="0" algn="l">
              <a:lnSpc>
                <a:spcPct val="111944"/>
              </a:lnSpc>
              <a:buNone/>
            </a:pPr>
            <a:r>
              <a:rPr lang="en-US" sz="1163" dirty="0">
                <a:solidFill>
                  <a:srgbClr val="1F2326"/>
                </a:solidFill>
                <a:latin typeface="Arial" pitchFamily="34" charset="0"/>
                <a:ea typeface="Arial" pitchFamily="34" charset="-122"/>
                <a:cs typeface="Arial" pitchFamily="34" charset="-120"/>
              </a:rPr>
              <a:t>Ask </a:t>
            </a:r>
            <a:r>
              <a:rPr lang="en-US" sz="1163" b="1" dirty="0">
                <a:solidFill>
                  <a:srgbClr val="1F2326"/>
                </a:solidFill>
                <a:latin typeface="Arial" pitchFamily="34" charset="0"/>
                <a:ea typeface="Arial" pitchFamily="34" charset="-122"/>
                <a:cs typeface="Arial" pitchFamily="34" charset="-120"/>
              </a:rPr>
              <a:t>who reconciles the bank statement </a:t>
            </a:r>
            <a:r>
              <a:rPr lang="en-US" sz="1163" dirty="0">
                <a:solidFill>
                  <a:srgbClr val="1F2326"/>
                </a:solidFill>
                <a:latin typeface="Arial" pitchFamily="34" charset="0"/>
                <a:ea typeface="Arial" pitchFamily="34" charset="-122"/>
                <a:cs typeface="Arial" pitchFamily="34" charset="-120"/>
              </a:rPr>
              <a:t>, and confirm it is not the person handling the money.</a:t>
            </a:r>
            <a:endParaRPr lang="en-US" sz="1163" dirty="0"/>
          </a:p>
        </p:txBody>
      </p:sp>
      <p:sp>
        <p:nvSpPr>
          <p:cNvPr id="24" name="Shape 21"/>
          <p:cNvSpPr/>
          <p:nvPr/>
        </p:nvSpPr>
        <p:spPr>
          <a:xfrm>
            <a:off x="5960864" y="3276451"/>
            <a:ext cx="66675" cy="66675"/>
          </a:xfrm>
          <a:prstGeom prst="rect">
            <a:avLst/>
          </a:prstGeom>
          <a:solidFill>
            <a:srgbClr val="003B5C"/>
          </a:solidFill>
          <a:ln/>
        </p:spPr>
        <p:txBody>
          <a:bodyPr/>
          <a:lstStyle/>
          <a:p>
            <a:endParaRPr lang="en-US"/>
          </a:p>
        </p:txBody>
      </p:sp>
      <p:sp>
        <p:nvSpPr>
          <p:cNvPr id="25" name="Text 22"/>
          <p:cNvSpPr/>
          <p:nvPr/>
        </p:nvSpPr>
        <p:spPr>
          <a:xfrm>
            <a:off x="6113264" y="3209776"/>
            <a:ext cx="5593814" cy="421779"/>
          </a:xfrm>
          <a:prstGeom prst="rect">
            <a:avLst/>
          </a:prstGeom>
          <a:noFill/>
          <a:ln/>
        </p:spPr>
        <p:txBody>
          <a:bodyPr wrap="square" lIns="25400" tIns="25400" rIns="25400" bIns="25400" rtlCol="0" anchor="t">
            <a:normAutofit/>
          </a:bodyPr>
          <a:lstStyle/>
          <a:p>
            <a:pPr marL="0" indent="0" algn="l">
              <a:lnSpc>
                <a:spcPct val="111944"/>
              </a:lnSpc>
              <a:buNone/>
            </a:pPr>
            <a:r>
              <a:rPr lang="en-US" sz="1163" dirty="0">
                <a:solidFill>
                  <a:srgbClr val="1F2326"/>
                </a:solidFill>
                <a:latin typeface="Arial" pitchFamily="34" charset="0"/>
                <a:ea typeface="Arial" pitchFamily="34" charset="-122"/>
                <a:cs typeface="Arial" pitchFamily="34" charset="-120"/>
              </a:rPr>
              <a:t>Approve </a:t>
            </a:r>
            <a:r>
              <a:rPr lang="en-US" sz="1163" b="1" dirty="0">
                <a:solidFill>
                  <a:srgbClr val="1F2326"/>
                </a:solidFill>
                <a:latin typeface="Arial" pitchFamily="34" charset="0"/>
                <a:ea typeface="Arial" pitchFamily="34" charset="-122"/>
                <a:cs typeface="Arial" pitchFamily="34" charset="-120"/>
              </a:rPr>
              <a:t>interfund loans and transfers </a:t>
            </a:r>
            <a:r>
              <a:rPr lang="en-US" sz="1163" dirty="0">
                <a:solidFill>
                  <a:srgbClr val="1F2326"/>
                </a:solidFill>
                <a:latin typeface="Arial" pitchFamily="34" charset="0"/>
                <a:ea typeface="Arial" pitchFamily="34" charset="-122"/>
                <a:cs typeface="Arial" pitchFamily="34" charset="-120"/>
              </a:rPr>
              <a:t>explicitly, with amounts, then verify the balance.</a:t>
            </a:r>
            <a:endParaRPr lang="en-US" sz="1163" dirty="0"/>
          </a:p>
        </p:txBody>
      </p:sp>
      <p:sp>
        <p:nvSpPr>
          <p:cNvPr id="26" name="Shape 23"/>
          <p:cNvSpPr/>
          <p:nvPr/>
        </p:nvSpPr>
        <p:spPr>
          <a:xfrm>
            <a:off x="5960864" y="3717280"/>
            <a:ext cx="66675" cy="66675"/>
          </a:xfrm>
          <a:prstGeom prst="rect">
            <a:avLst/>
          </a:prstGeom>
          <a:solidFill>
            <a:srgbClr val="003B5C"/>
          </a:solidFill>
          <a:ln/>
        </p:spPr>
        <p:txBody>
          <a:bodyPr/>
          <a:lstStyle/>
          <a:p>
            <a:endParaRPr lang="en-US"/>
          </a:p>
        </p:txBody>
      </p:sp>
      <p:sp>
        <p:nvSpPr>
          <p:cNvPr id="27" name="Text 24"/>
          <p:cNvSpPr/>
          <p:nvPr/>
        </p:nvSpPr>
        <p:spPr>
          <a:xfrm>
            <a:off x="6113264" y="3650605"/>
            <a:ext cx="5593814" cy="421779"/>
          </a:xfrm>
          <a:prstGeom prst="rect">
            <a:avLst/>
          </a:prstGeom>
          <a:noFill/>
          <a:ln/>
        </p:spPr>
        <p:txBody>
          <a:bodyPr wrap="square" lIns="25400" tIns="25400" rIns="25400" bIns="25400" rtlCol="0" anchor="t">
            <a:normAutofit/>
          </a:bodyPr>
          <a:lstStyle/>
          <a:p>
            <a:pPr marL="0" indent="0" algn="l">
              <a:lnSpc>
                <a:spcPct val="111944"/>
              </a:lnSpc>
              <a:buNone/>
            </a:pPr>
            <a:r>
              <a:rPr lang="en-US" sz="1163" dirty="0">
                <a:solidFill>
                  <a:srgbClr val="1F2326"/>
                </a:solidFill>
                <a:latin typeface="Arial" pitchFamily="34" charset="0"/>
                <a:ea typeface="Arial" pitchFamily="34" charset="-122"/>
                <a:cs typeface="Arial" pitchFamily="34" charset="-120"/>
              </a:rPr>
              <a:t>Confirm there is a way to report a concern that </a:t>
            </a:r>
            <a:r>
              <a:rPr lang="en-US" sz="1163" b="1" dirty="0">
                <a:solidFill>
                  <a:srgbClr val="1F2326"/>
                </a:solidFill>
                <a:latin typeface="Arial" pitchFamily="34" charset="0"/>
                <a:ea typeface="Arial" pitchFamily="34" charset="-122"/>
                <a:cs typeface="Arial" pitchFamily="34" charset="-120"/>
              </a:rPr>
              <a:t>does not run through the person being reported.</a:t>
            </a:r>
            <a:endParaRPr lang="en-US" sz="1163" dirty="0"/>
          </a:p>
        </p:txBody>
      </p:sp>
      <p:sp>
        <p:nvSpPr>
          <p:cNvPr id="28" name="Shape 25"/>
          <p:cNvSpPr/>
          <p:nvPr/>
        </p:nvSpPr>
        <p:spPr>
          <a:xfrm>
            <a:off x="504825" y="4272409"/>
            <a:ext cx="11182350" cy="569565"/>
          </a:xfrm>
          <a:prstGeom prst="rect">
            <a:avLst/>
          </a:prstGeom>
          <a:solidFill>
            <a:srgbClr val="003B5C"/>
          </a:solidFill>
          <a:ln/>
        </p:spPr>
        <p:txBody>
          <a:bodyPr/>
          <a:lstStyle/>
          <a:p>
            <a:endParaRPr lang="en-US"/>
          </a:p>
        </p:txBody>
      </p:sp>
      <p:sp>
        <p:nvSpPr>
          <p:cNvPr id="29" name="Text 26"/>
          <p:cNvSpPr/>
          <p:nvPr/>
        </p:nvSpPr>
        <p:spPr>
          <a:xfrm>
            <a:off x="714375" y="4445794"/>
            <a:ext cx="2878202"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Fraud, Waste and Abuse Hotline</a:t>
            </a:r>
            <a:endParaRPr lang="en-US" sz="1350" dirty="0"/>
          </a:p>
        </p:txBody>
      </p:sp>
      <p:sp>
        <p:nvSpPr>
          <p:cNvPr id="30" name="Text 27"/>
          <p:cNvSpPr/>
          <p:nvPr/>
        </p:nvSpPr>
        <p:spPr>
          <a:xfrm>
            <a:off x="4431357" y="4396234"/>
            <a:ext cx="2205038" cy="360015"/>
          </a:xfrm>
          <a:prstGeom prst="rect">
            <a:avLst/>
          </a:prstGeom>
          <a:noFill/>
          <a:ln/>
        </p:spPr>
        <p:txBody>
          <a:bodyPr wrap="square" lIns="25400" tIns="25400" rIns="25400" bIns="25400" rtlCol="0" anchor="t">
            <a:normAutofit lnSpcReduction="10000"/>
          </a:bodyPr>
          <a:lstStyle/>
          <a:p>
            <a:pPr marL="0" indent="0" algn="l">
              <a:lnSpc>
                <a:spcPct val="112667"/>
              </a:lnSpc>
              <a:buNone/>
            </a:pPr>
            <a:r>
              <a:rPr lang="en-US" sz="1950" b="1" dirty="0">
                <a:solidFill>
                  <a:srgbClr val="FFFFFF"/>
                </a:solidFill>
                <a:latin typeface="Georgia" pitchFamily="34" charset="0"/>
                <a:ea typeface="Georgia" pitchFamily="34" charset="-122"/>
                <a:cs typeface="Georgia" pitchFamily="34" charset="-120"/>
              </a:rPr>
              <a:t>1-800-232-5454</a:t>
            </a:r>
            <a:endParaRPr lang="en-US" sz="1950" dirty="0"/>
          </a:p>
        </p:txBody>
      </p:sp>
      <p:sp>
        <p:nvSpPr>
          <p:cNvPr id="31" name="Text 28"/>
          <p:cNvSpPr/>
          <p:nvPr/>
        </p:nvSpPr>
        <p:spPr>
          <a:xfrm>
            <a:off x="7141220" y="4464248"/>
            <a:ext cx="4770046" cy="223838"/>
          </a:xfrm>
          <a:prstGeom prst="rect">
            <a:avLst/>
          </a:prstGeom>
          <a:noFill/>
          <a:ln/>
        </p:spPr>
        <p:txBody>
          <a:bodyPr wrap="square" lIns="25400" tIns="25400" rIns="25400" bIns="25400" rtlCol="0" anchor="t">
            <a:normAutofit/>
          </a:bodyPr>
          <a:lstStyle/>
          <a:p>
            <a:pPr marL="0" indent="0" algn="l">
              <a:lnSpc>
                <a:spcPct val="114706"/>
              </a:lnSpc>
              <a:buNone/>
            </a:pPr>
            <a:r>
              <a:rPr lang="en-US" sz="1125" dirty="0">
                <a:solidFill>
                  <a:srgbClr val="FFFFFF"/>
                </a:solidFill>
                <a:latin typeface="Arial" pitchFamily="34" charset="0"/>
                <a:ea typeface="Arial" pitchFamily="34" charset="-122"/>
                <a:cs typeface="Arial" pitchFamily="34" charset="-120"/>
              </a:rPr>
              <a:t>As a public employee, you have a responsibility to report allegations.</a:t>
            </a:r>
            <a:endParaRPr lang="en-US" sz="11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Shape 0"/>
          <p:cNvSpPr/>
          <p:nvPr/>
        </p:nvSpPr>
        <p:spPr>
          <a:xfrm>
            <a:off x="504825" y="1619250"/>
            <a:ext cx="114300" cy="2381250"/>
          </a:xfrm>
          <a:prstGeom prst="rect">
            <a:avLst/>
          </a:prstGeom>
          <a:solidFill>
            <a:srgbClr val="991F36"/>
          </a:solidFill>
          <a:ln/>
        </p:spPr>
        <p:txBody>
          <a:bodyPr/>
          <a:lstStyle/>
          <a:p>
            <a:endParaRPr lang="en-US"/>
          </a:p>
        </p:txBody>
      </p:sp>
      <p:sp>
        <p:nvSpPr>
          <p:cNvPr id="4" name="Text 1"/>
          <p:cNvSpPr/>
          <p:nvPr/>
        </p:nvSpPr>
        <p:spPr>
          <a:xfrm>
            <a:off x="8572500" y="1143000"/>
            <a:ext cx="3143250" cy="2324100"/>
          </a:xfrm>
          <a:prstGeom prst="rect">
            <a:avLst/>
          </a:prstGeom>
          <a:noFill/>
          <a:ln/>
        </p:spPr>
        <p:txBody>
          <a:bodyPr wrap="square" lIns="25400" tIns="25400" rIns="25400" bIns="25400" rtlCol="0" anchor="t">
            <a:normAutofit/>
          </a:bodyPr>
          <a:lstStyle/>
          <a:p>
            <a:pPr marL="0" indent="0" algn="l">
              <a:lnSpc>
                <a:spcPct val="69565"/>
              </a:lnSpc>
              <a:buNone/>
            </a:pPr>
            <a:r>
              <a:rPr lang="en-US" sz="22500" b="1" dirty="0">
                <a:solidFill>
                  <a:srgbClr val="F4F5F6"/>
                </a:solidFill>
                <a:latin typeface="Georgia" pitchFamily="34" charset="0"/>
                <a:ea typeface="Georgia" pitchFamily="34" charset="-122"/>
                <a:cs typeface="Georgia" pitchFamily="34" charset="-120"/>
              </a:rPr>
              <a:t>01</a:t>
            </a:r>
            <a:endParaRPr lang="en-US" sz="22500" dirty="0"/>
          </a:p>
        </p:txBody>
      </p:sp>
      <p:sp>
        <p:nvSpPr>
          <p:cNvPr id="5" name="Text 2"/>
          <p:cNvSpPr/>
          <p:nvPr/>
        </p:nvSpPr>
        <p:spPr>
          <a:xfrm>
            <a:off x="1000125" y="1866900"/>
            <a:ext cx="8748712"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SECTION ONE</a:t>
            </a:r>
            <a:endParaRPr lang="en-US" sz="1125" dirty="0"/>
          </a:p>
        </p:txBody>
      </p:sp>
      <p:sp>
        <p:nvSpPr>
          <p:cNvPr id="6" name="Text 3"/>
          <p:cNvSpPr/>
          <p:nvPr/>
        </p:nvSpPr>
        <p:spPr>
          <a:xfrm>
            <a:off x="1000125" y="2124075"/>
            <a:ext cx="8748712" cy="583257"/>
          </a:xfrm>
          <a:prstGeom prst="rect">
            <a:avLst/>
          </a:prstGeom>
          <a:noFill/>
          <a:ln/>
        </p:spPr>
        <p:txBody>
          <a:bodyPr wrap="square" lIns="25400" tIns="25400" rIns="25400" bIns="25400" rtlCol="0" anchor="t">
            <a:normAutofit/>
          </a:bodyPr>
          <a:lstStyle/>
          <a:p>
            <a:pPr marL="0" indent="0" algn="l">
              <a:lnSpc>
                <a:spcPct val="95400"/>
              </a:lnSpc>
              <a:buNone/>
            </a:pPr>
            <a:r>
              <a:rPr lang="en-US" sz="3975" b="1" dirty="0">
                <a:solidFill>
                  <a:srgbClr val="003B5C"/>
                </a:solidFill>
                <a:latin typeface="Georgia" pitchFamily="34" charset="0"/>
                <a:ea typeface="Georgia" pitchFamily="34" charset="-122"/>
                <a:cs typeface="Georgia" pitchFamily="34" charset="-120"/>
              </a:rPr>
              <a:t>Public Chapter 952</a:t>
            </a:r>
            <a:endParaRPr lang="en-US" sz="3975" dirty="0"/>
          </a:p>
        </p:txBody>
      </p:sp>
      <p:sp>
        <p:nvSpPr>
          <p:cNvPr id="7" name="Shape 4"/>
          <p:cNvSpPr/>
          <p:nvPr/>
        </p:nvSpPr>
        <p:spPr>
          <a:xfrm>
            <a:off x="1000125" y="2878782"/>
            <a:ext cx="1714500" cy="19050"/>
          </a:xfrm>
          <a:prstGeom prst="rect">
            <a:avLst/>
          </a:prstGeom>
          <a:solidFill>
            <a:srgbClr val="D5D8DB"/>
          </a:solidFill>
          <a:ln/>
        </p:spPr>
        <p:txBody>
          <a:bodyPr/>
          <a:lstStyle/>
          <a:p>
            <a:endParaRPr lang="en-US"/>
          </a:p>
        </p:txBody>
      </p:sp>
      <p:sp>
        <p:nvSpPr>
          <p:cNvPr id="8" name="Text 5"/>
          <p:cNvSpPr/>
          <p:nvPr/>
        </p:nvSpPr>
        <p:spPr>
          <a:xfrm>
            <a:off x="1000125" y="3107382"/>
            <a:ext cx="8191976" cy="590550"/>
          </a:xfrm>
          <a:prstGeom prst="rect">
            <a:avLst/>
          </a:prstGeom>
          <a:noFill/>
          <a:ln/>
        </p:spPr>
        <p:txBody>
          <a:bodyPr wrap="square" lIns="25400" tIns="25400" rIns="25400" bIns="25400" rtlCol="0" anchor="t">
            <a:normAutofit/>
          </a:bodyPr>
          <a:lstStyle/>
          <a:p>
            <a:pPr marL="0" indent="0" algn="l">
              <a:lnSpc>
                <a:spcPct val="126087"/>
              </a:lnSpc>
              <a:buNone/>
            </a:pPr>
            <a:r>
              <a:rPr lang="en-US" sz="1500" dirty="0">
                <a:solidFill>
                  <a:srgbClr val="75787B"/>
                </a:solidFill>
                <a:latin typeface="Arial" pitchFamily="34" charset="0"/>
                <a:ea typeface="Arial" pitchFamily="34" charset="-122"/>
                <a:cs typeface="Arial" pitchFamily="34" charset="-120"/>
              </a:rPr>
              <a:t>Twenty-two sections. Most of it makes rules scattered across four titles consistent. The one genuinely new obligation is training.</a:t>
            </a:r>
            <a:endParaRPr lang="en-US" sz="1500" dirty="0"/>
          </a:p>
        </p:txBody>
      </p:sp>
      <p:sp>
        <p:nvSpPr>
          <p:cNvPr id="9" name="Text 6"/>
          <p:cNvSpPr/>
          <p:nvPr/>
        </p:nvSpPr>
        <p:spPr>
          <a:xfrm>
            <a:off x="1000125" y="3850332"/>
            <a:ext cx="8748712" cy="209550"/>
          </a:xfrm>
          <a:prstGeom prst="rect">
            <a:avLst/>
          </a:prstGeom>
          <a:noFill/>
          <a:ln/>
        </p:spPr>
        <p:txBody>
          <a:bodyPr wrap="square" lIns="25400" tIns="25400" rIns="25400" bIns="25400" rtlCol="0" anchor="t">
            <a:normAutofit/>
          </a:bodyPr>
          <a:lstStyle/>
          <a:p>
            <a:pPr marL="0" indent="0" algn="l">
              <a:buNone/>
            </a:pPr>
            <a:r>
              <a:rPr lang="en-US" sz="1200" b="1" dirty="0">
                <a:solidFill>
                  <a:srgbClr val="991F36"/>
                </a:solidFill>
                <a:latin typeface="Arial" pitchFamily="34" charset="0"/>
                <a:ea typeface="Arial" pitchFamily="34" charset="-122"/>
                <a:cs typeface="Arial" pitchFamily="34" charset="-120"/>
              </a:rPr>
              <a:t>SB 1595 / HB 1673 · passed April 22, 2026 · effective July 1, 2026</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661392"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CLOSE</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Bringing it together</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11182350" cy="509587"/>
          </a:xfrm>
          <a:prstGeom prst="roundRect">
            <a:avLst>
              <a:gd name="adj" fmla="val 3738"/>
            </a:avLst>
          </a:prstGeom>
          <a:solidFill>
            <a:srgbClr val="FFFFFF"/>
          </a:solidFill>
          <a:ln w="9525">
            <a:solidFill>
              <a:srgbClr val="D5D8DB"/>
            </a:solidFill>
            <a:prstDash val="solid"/>
          </a:ln>
        </p:spPr>
        <p:txBody>
          <a:bodyPr/>
          <a:lstStyle/>
          <a:p>
            <a:endParaRPr lang="en-US"/>
          </a:p>
        </p:txBody>
      </p:sp>
      <p:sp>
        <p:nvSpPr>
          <p:cNvPr id="7" name="Text 4"/>
          <p:cNvSpPr/>
          <p:nvPr/>
        </p:nvSpPr>
        <p:spPr>
          <a:xfrm>
            <a:off x="666750" y="1381125"/>
            <a:ext cx="2977411" cy="300038"/>
          </a:xfrm>
          <a:prstGeom prst="rect">
            <a:avLst/>
          </a:prstGeom>
          <a:noFill/>
          <a:ln/>
        </p:spPr>
        <p:txBody>
          <a:bodyPr wrap="square" lIns="25400" tIns="25400" rIns="25400" bIns="25400" rtlCol="0" anchor="t">
            <a:normAutofit/>
          </a:bodyPr>
          <a:lstStyle/>
          <a:p>
            <a:pPr marL="0" indent="0" algn="l">
              <a:lnSpc>
                <a:spcPct val="98214"/>
              </a:lnSpc>
              <a:buNone/>
            </a:pPr>
            <a:r>
              <a:rPr lang="en-US" sz="1875" b="1" dirty="0">
                <a:solidFill>
                  <a:srgbClr val="003B5C"/>
                </a:solidFill>
                <a:latin typeface="Georgia" pitchFamily="34" charset="0"/>
                <a:ea typeface="Georgia" pitchFamily="34" charset="-122"/>
                <a:cs typeface="Georgia" pitchFamily="34" charset="-120"/>
              </a:rPr>
              <a:t>Have a policy</a:t>
            </a:r>
            <a:endParaRPr lang="en-US" sz="1875" dirty="0"/>
          </a:p>
        </p:txBody>
      </p:sp>
      <p:sp>
        <p:nvSpPr>
          <p:cNvPr id="8" name="Text 5"/>
          <p:cNvSpPr/>
          <p:nvPr/>
        </p:nvSpPr>
        <p:spPr>
          <a:xfrm>
            <a:off x="3563987" y="1409254"/>
            <a:ext cx="8757389"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Adequacy is a statutory ground. Write the rule before you need it, and put all nine elements in your leak policy.</a:t>
            </a:r>
            <a:endParaRPr lang="en-US" sz="1200" dirty="0"/>
          </a:p>
        </p:txBody>
      </p:sp>
      <p:sp>
        <p:nvSpPr>
          <p:cNvPr id="9" name="Shape 6"/>
          <p:cNvSpPr/>
          <p:nvPr/>
        </p:nvSpPr>
        <p:spPr>
          <a:xfrm>
            <a:off x="504825" y="1881187"/>
            <a:ext cx="11182350" cy="509587"/>
          </a:xfrm>
          <a:prstGeom prst="roundRect">
            <a:avLst>
              <a:gd name="adj" fmla="val 3738"/>
            </a:avLst>
          </a:prstGeom>
          <a:solidFill>
            <a:srgbClr val="FAFAFA"/>
          </a:solidFill>
          <a:ln w="9525">
            <a:solidFill>
              <a:srgbClr val="D5D8DB"/>
            </a:solidFill>
            <a:prstDash val="solid"/>
          </a:ln>
        </p:spPr>
        <p:txBody>
          <a:bodyPr/>
          <a:lstStyle/>
          <a:p>
            <a:endParaRPr lang="en-US"/>
          </a:p>
        </p:txBody>
      </p:sp>
      <p:sp>
        <p:nvSpPr>
          <p:cNvPr id="10" name="Text 7"/>
          <p:cNvSpPr/>
          <p:nvPr/>
        </p:nvSpPr>
        <p:spPr>
          <a:xfrm>
            <a:off x="666750" y="2005013"/>
            <a:ext cx="2977411" cy="300038"/>
          </a:xfrm>
          <a:prstGeom prst="rect">
            <a:avLst/>
          </a:prstGeom>
          <a:noFill/>
          <a:ln/>
        </p:spPr>
        <p:txBody>
          <a:bodyPr wrap="square" lIns="25400" tIns="25400" rIns="25400" bIns="25400" rtlCol="0" anchor="t">
            <a:normAutofit/>
          </a:bodyPr>
          <a:lstStyle/>
          <a:p>
            <a:pPr marL="0" indent="0" algn="l">
              <a:lnSpc>
                <a:spcPct val="98214"/>
              </a:lnSpc>
              <a:buNone/>
            </a:pPr>
            <a:r>
              <a:rPr lang="en-US" sz="1875" b="1" dirty="0">
                <a:solidFill>
                  <a:srgbClr val="003B5C"/>
                </a:solidFill>
                <a:latin typeface="Georgia" pitchFamily="34" charset="0"/>
                <a:ea typeface="Georgia" pitchFamily="34" charset="-122"/>
                <a:cs typeface="Georgia" pitchFamily="34" charset="-120"/>
              </a:rPr>
              <a:t>Follow the policy</a:t>
            </a:r>
            <a:endParaRPr lang="en-US" sz="1875" dirty="0"/>
          </a:p>
        </p:txBody>
      </p:sp>
      <p:sp>
        <p:nvSpPr>
          <p:cNvPr id="11" name="Text 8"/>
          <p:cNvSpPr/>
          <p:nvPr/>
        </p:nvSpPr>
        <p:spPr>
          <a:xfrm>
            <a:off x="3563987" y="2033141"/>
            <a:ext cx="8757389"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Consistency is what customers are actually complaining about. Report adjustments to your board so you can prove it.</a:t>
            </a:r>
            <a:endParaRPr lang="en-US" sz="1200" dirty="0"/>
          </a:p>
        </p:txBody>
      </p:sp>
      <p:sp>
        <p:nvSpPr>
          <p:cNvPr id="12" name="Shape 9"/>
          <p:cNvSpPr/>
          <p:nvPr/>
        </p:nvSpPr>
        <p:spPr>
          <a:xfrm>
            <a:off x="504825" y="2505075"/>
            <a:ext cx="11182350" cy="509587"/>
          </a:xfrm>
          <a:prstGeom prst="roundRect">
            <a:avLst>
              <a:gd name="adj" fmla="val 3738"/>
            </a:avLst>
          </a:prstGeom>
          <a:solidFill>
            <a:srgbClr val="FFFFFF"/>
          </a:solidFill>
          <a:ln w="9525">
            <a:solidFill>
              <a:srgbClr val="D5D8DB"/>
            </a:solidFill>
            <a:prstDash val="solid"/>
          </a:ln>
        </p:spPr>
        <p:txBody>
          <a:bodyPr/>
          <a:lstStyle/>
          <a:p>
            <a:endParaRPr lang="en-US"/>
          </a:p>
        </p:txBody>
      </p:sp>
      <p:sp>
        <p:nvSpPr>
          <p:cNvPr id="13" name="Text 10"/>
          <p:cNvSpPr/>
          <p:nvPr/>
        </p:nvSpPr>
        <p:spPr>
          <a:xfrm>
            <a:off x="666750" y="2628900"/>
            <a:ext cx="2977411" cy="300038"/>
          </a:xfrm>
          <a:prstGeom prst="rect">
            <a:avLst/>
          </a:prstGeom>
          <a:noFill/>
          <a:ln/>
        </p:spPr>
        <p:txBody>
          <a:bodyPr wrap="square" lIns="25400" tIns="25400" rIns="25400" bIns="25400" rtlCol="0" anchor="t">
            <a:normAutofit/>
          </a:bodyPr>
          <a:lstStyle/>
          <a:p>
            <a:pPr marL="0" indent="0" algn="l">
              <a:lnSpc>
                <a:spcPct val="98214"/>
              </a:lnSpc>
              <a:buNone/>
            </a:pPr>
            <a:r>
              <a:rPr lang="en-US" sz="1875" b="1" dirty="0">
                <a:solidFill>
                  <a:srgbClr val="003B5C"/>
                </a:solidFill>
                <a:latin typeface="Georgia" pitchFamily="34" charset="0"/>
                <a:ea typeface="Georgia" pitchFamily="34" charset="-122"/>
                <a:cs typeface="Georgia" pitchFamily="34" charset="-120"/>
              </a:rPr>
              <a:t>Fund the policy</a:t>
            </a:r>
            <a:endParaRPr lang="en-US" sz="1875" dirty="0"/>
          </a:p>
        </p:txBody>
      </p:sp>
      <p:sp>
        <p:nvSpPr>
          <p:cNvPr id="14" name="Text 11"/>
          <p:cNvSpPr/>
          <p:nvPr/>
        </p:nvSpPr>
        <p:spPr>
          <a:xfrm>
            <a:off x="3563987" y="2657029"/>
            <a:ext cx="8757389"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Rates that recover full cost. No subsidy that is not written down, bounded and sunset.</a:t>
            </a:r>
            <a:endParaRPr lang="en-US" sz="1200" dirty="0"/>
          </a:p>
        </p:txBody>
      </p:sp>
      <p:sp>
        <p:nvSpPr>
          <p:cNvPr id="15" name="Shape 12"/>
          <p:cNvSpPr/>
          <p:nvPr/>
        </p:nvSpPr>
        <p:spPr>
          <a:xfrm>
            <a:off x="504825" y="3128963"/>
            <a:ext cx="11182350" cy="509587"/>
          </a:xfrm>
          <a:prstGeom prst="roundRect">
            <a:avLst>
              <a:gd name="adj" fmla="val 3738"/>
            </a:avLst>
          </a:prstGeom>
          <a:solidFill>
            <a:srgbClr val="FAFAFA"/>
          </a:solidFill>
          <a:ln w="9525">
            <a:solidFill>
              <a:srgbClr val="D5D8DB"/>
            </a:solidFill>
            <a:prstDash val="solid"/>
          </a:ln>
        </p:spPr>
        <p:txBody>
          <a:bodyPr/>
          <a:lstStyle/>
          <a:p>
            <a:endParaRPr lang="en-US"/>
          </a:p>
        </p:txBody>
      </p:sp>
      <p:sp>
        <p:nvSpPr>
          <p:cNvPr id="16" name="Text 13"/>
          <p:cNvSpPr/>
          <p:nvPr/>
        </p:nvSpPr>
        <p:spPr>
          <a:xfrm>
            <a:off x="666750" y="3252788"/>
            <a:ext cx="2977411" cy="300038"/>
          </a:xfrm>
          <a:prstGeom prst="rect">
            <a:avLst/>
          </a:prstGeom>
          <a:noFill/>
          <a:ln/>
        </p:spPr>
        <p:txBody>
          <a:bodyPr wrap="square" lIns="25400" tIns="25400" rIns="25400" bIns="25400" rtlCol="0" anchor="t">
            <a:normAutofit/>
          </a:bodyPr>
          <a:lstStyle/>
          <a:p>
            <a:pPr marL="0" indent="0" algn="l">
              <a:lnSpc>
                <a:spcPct val="98214"/>
              </a:lnSpc>
              <a:buNone/>
            </a:pPr>
            <a:r>
              <a:rPr lang="en-US" sz="1875" b="1" dirty="0">
                <a:solidFill>
                  <a:srgbClr val="003B5C"/>
                </a:solidFill>
                <a:latin typeface="Georgia" pitchFamily="34" charset="0"/>
                <a:ea typeface="Georgia" pitchFamily="34" charset="-122"/>
                <a:cs typeface="Georgia" pitchFamily="34" charset="-120"/>
              </a:rPr>
              <a:t>Prove you followed it</a:t>
            </a:r>
            <a:endParaRPr lang="en-US" sz="1875" dirty="0"/>
          </a:p>
        </p:txBody>
      </p:sp>
      <p:sp>
        <p:nvSpPr>
          <p:cNvPr id="17" name="Text 14"/>
          <p:cNvSpPr/>
          <p:nvPr/>
        </p:nvSpPr>
        <p:spPr>
          <a:xfrm>
            <a:off x="3563987" y="3280916"/>
            <a:ext cx="8757389"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dirty="0">
                <a:solidFill>
                  <a:srgbClr val="1F2326"/>
                </a:solidFill>
                <a:latin typeface="Arial" pitchFamily="34" charset="0"/>
                <a:ea typeface="Arial" pitchFamily="34" charset="-122"/>
                <a:cs typeface="Arial" pitchFamily="34" charset="-120"/>
              </a:rPr>
              <a:t>Segregation of duties, or documented alternative controls, and a board that actually asks.</a:t>
            </a:r>
            <a:endParaRPr lang="en-US" sz="1200" dirty="0"/>
          </a:p>
        </p:txBody>
      </p:sp>
      <p:sp>
        <p:nvSpPr>
          <p:cNvPr id="18" name="Shape 15"/>
          <p:cNvSpPr/>
          <p:nvPr/>
        </p:nvSpPr>
        <p:spPr>
          <a:xfrm>
            <a:off x="504825" y="4295775"/>
            <a:ext cx="11182350" cy="533400"/>
          </a:xfrm>
          <a:prstGeom prst="rect">
            <a:avLst/>
          </a:prstGeom>
          <a:solidFill>
            <a:srgbClr val="991F36"/>
          </a:solidFill>
          <a:ln/>
        </p:spPr>
        <p:txBody>
          <a:bodyPr/>
          <a:lstStyle/>
          <a:p>
            <a:endParaRPr lang="en-US"/>
          </a:p>
        </p:txBody>
      </p:sp>
      <p:sp>
        <p:nvSpPr>
          <p:cNvPr id="19" name="Text 16"/>
          <p:cNvSpPr/>
          <p:nvPr/>
        </p:nvSpPr>
        <p:spPr>
          <a:xfrm>
            <a:off x="546640" y="4438650"/>
            <a:ext cx="11098721" cy="285750"/>
          </a:xfrm>
          <a:prstGeom prst="rect">
            <a:avLst/>
          </a:prstGeom>
          <a:noFill/>
          <a:ln/>
        </p:spPr>
        <p:txBody>
          <a:bodyPr wrap="square" lIns="25400" tIns="25400" rIns="25400" bIns="25400" rtlCol="0" anchor="t">
            <a:normAutofit/>
          </a:bodyPr>
          <a:lstStyle/>
          <a:p>
            <a:pPr marL="0" indent="0" algn="ctr">
              <a:lnSpc>
                <a:spcPct val="113043"/>
              </a:lnSpc>
              <a:buNone/>
            </a:pPr>
            <a:r>
              <a:rPr lang="en-US" sz="1500" b="1" dirty="0">
                <a:solidFill>
                  <a:srgbClr val="FFFFFF"/>
                </a:solidFill>
                <a:latin typeface="Arial" pitchFamily="34" charset="0"/>
                <a:ea typeface="Arial" pitchFamily="34" charset="-122"/>
                <a:cs typeface="Arial" pitchFamily="34" charset="-120"/>
              </a:rPr>
              <a:t>Every remedy the Board can order, you can do voluntarily: cheaper, faster, and on your own terms.</a:t>
            </a:r>
            <a:endParaRPr lang="en-US" sz="15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023958"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CLOSE · RESOURCES</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Where to find all of this</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6858000" cy="2949029"/>
          </a:xfrm>
          <a:prstGeom prst="roundRect">
            <a:avLst>
              <a:gd name="adj" fmla="val 646"/>
            </a:avLst>
          </a:prstGeom>
          <a:solidFill>
            <a:srgbClr val="F4F5F6"/>
          </a:solidFill>
          <a:ln w="9525">
            <a:solidFill>
              <a:srgbClr val="D5D8DB"/>
            </a:solidFill>
            <a:prstDash val="solid"/>
          </a:ln>
        </p:spPr>
        <p:txBody>
          <a:bodyPr/>
          <a:lstStyle/>
          <a:p>
            <a:endParaRPr lang="en-US"/>
          </a:p>
        </p:txBody>
      </p:sp>
      <p:sp>
        <p:nvSpPr>
          <p:cNvPr id="7" name="Shape 4"/>
          <p:cNvSpPr/>
          <p:nvPr/>
        </p:nvSpPr>
        <p:spPr>
          <a:xfrm>
            <a:off x="514350" y="1266825"/>
            <a:ext cx="6838950" cy="276225"/>
          </a:xfrm>
          <a:prstGeom prst="rect">
            <a:avLst/>
          </a:prstGeom>
          <a:solidFill>
            <a:srgbClr val="003B5C"/>
          </a:solidFill>
          <a:ln/>
        </p:spPr>
        <p:txBody>
          <a:bodyPr/>
          <a:lstStyle/>
          <a:p>
            <a:endParaRPr lang="en-US"/>
          </a:p>
        </p:txBody>
      </p:sp>
      <p:sp>
        <p:nvSpPr>
          <p:cNvPr id="8" name="Text 5"/>
          <p:cNvSpPr/>
          <p:nvPr/>
        </p:nvSpPr>
        <p:spPr>
          <a:xfrm>
            <a:off x="647700" y="1333500"/>
            <a:ext cx="6777419"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PUBLICATIONS</a:t>
            </a:r>
            <a:endParaRPr lang="en-US" sz="975" dirty="0"/>
          </a:p>
        </p:txBody>
      </p:sp>
      <p:sp>
        <p:nvSpPr>
          <p:cNvPr id="9" name="Shape 6"/>
          <p:cNvSpPr/>
          <p:nvPr/>
        </p:nvSpPr>
        <p:spPr>
          <a:xfrm>
            <a:off x="657225" y="1733550"/>
            <a:ext cx="66675" cy="66675"/>
          </a:xfrm>
          <a:prstGeom prst="rect">
            <a:avLst/>
          </a:prstGeom>
          <a:solidFill>
            <a:srgbClr val="003B5C"/>
          </a:solidFill>
          <a:ln/>
        </p:spPr>
        <p:txBody>
          <a:bodyPr/>
          <a:lstStyle/>
          <a:p>
            <a:endParaRPr lang="en-US"/>
          </a:p>
        </p:txBody>
      </p:sp>
      <p:sp>
        <p:nvSpPr>
          <p:cNvPr id="10" name="Text 7"/>
          <p:cNvSpPr/>
          <p:nvPr/>
        </p:nvSpPr>
        <p:spPr>
          <a:xfrm>
            <a:off x="819150" y="1657350"/>
            <a:ext cx="6583013"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1F2326"/>
                </a:solidFill>
                <a:latin typeface="Arial" pitchFamily="34" charset="0"/>
                <a:ea typeface="Arial" pitchFamily="34" charset="-122"/>
                <a:cs typeface="Arial" pitchFamily="34" charset="-120"/>
              </a:rPr>
              <a:t>Tennessee Utility Manual for Local Governments</a:t>
            </a:r>
            <a:r>
              <a:rPr lang="en-US" sz="1200" dirty="0">
                <a:solidFill>
                  <a:srgbClr val="1F2326"/>
                </a:solidFill>
                <a:latin typeface="Arial" pitchFamily="34" charset="0"/>
                <a:ea typeface="Arial" pitchFamily="34" charset="-122"/>
                <a:cs typeface="Arial" pitchFamily="34" charset="-120"/>
              </a:rPr>
              <a:t>, TBOUR, March 13, 2025. </a:t>
            </a:r>
            <a:r>
              <a:rPr lang="en-US" sz="1200" i="1" dirty="0">
                <a:solidFill>
                  <a:srgbClr val="1F2326"/>
                </a:solidFill>
                <a:latin typeface="Arial" pitchFamily="34" charset="0"/>
                <a:ea typeface="Arial" pitchFamily="34" charset="-122"/>
                <a:cs typeface="Arial" pitchFamily="34" charset="-120"/>
              </a:rPr>
              <a:t>Section 8 training hours are superseded by PC 952.</a:t>
            </a:r>
            <a:endParaRPr lang="en-US" sz="1200" dirty="0"/>
          </a:p>
        </p:txBody>
      </p:sp>
      <p:sp>
        <p:nvSpPr>
          <p:cNvPr id="11" name="Shape 8"/>
          <p:cNvSpPr/>
          <p:nvPr/>
        </p:nvSpPr>
        <p:spPr>
          <a:xfrm>
            <a:off x="657225" y="2240161"/>
            <a:ext cx="66675" cy="66675"/>
          </a:xfrm>
          <a:prstGeom prst="rect">
            <a:avLst/>
          </a:prstGeom>
          <a:solidFill>
            <a:srgbClr val="003B5C"/>
          </a:solidFill>
          <a:ln/>
        </p:spPr>
        <p:txBody>
          <a:bodyPr/>
          <a:lstStyle/>
          <a:p>
            <a:endParaRPr lang="en-US"/>
          </a:p>
        </p:txBody>
      </p:sp>
      <p:sp>
        <p:nvSpPr>
          <p:cNvPr id="12" name="Text 9"/>
          <p:cNvSpPr/>
          <p:nvPr/>
        </p:nvSpPr>
        <p:spPr>
          <a:xfrm>
            <a:off x="819150" y="2163961"/>
            <a:ext cx="6583013"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1F2326"/>
                </a:solidFill>
                <a:latin typeface="Arial" pitchFamily="34" charset="0"/>
                <a:ea typeface="Arial" pitchFamily="34" charset="-122"/>
                <a:cs typeface="Arial" pitchFamily="34" charset="-120"/>
              </a:rPr>
              <a:t>Tennessee Budget Manual for Local Governments </a:t>
            </a:r>
            <a:r>
              <a:rPr lang="en-US" sz="1200" dirty="0">
                <a:solidFill>
                  <a:srgbClr val="1F2326"/>
                </a:solidFill>
                <a:latin typeface="Arial" pitchFamily="34" charset="0"/>
                <a:ea typeface="Arial" pitchFamily="34" charset="-122"/>
                <a:cs typeface="Arial" pitchFamily="34" charset="-120"/>
              </a:rPr>
              <a:t>, State Funding Board, being updated for PC 952.</a:t>
            </a:r>
            <a:endParaRPr lang="en-US" sz="1200" dirty="0"/>
          </a:p>
        </p:txBody>
      </p:sp>
      <p:sp>
        <p:nvSpPr>
          <p:cNvPr id="13" name="Shape 10"/>
          <p:cNvSpPr/>
          <p:nvPr/>
        </p:nvSpPr>
        <p:spPr>
          <a:xfrm>
            <a:off x="657225" y="2746772"/>
            <a:ext cx="66675" cy="66675"/>
          </a:xfrm>
          <a:prstGeom prst="rect">
            <a:avLst/>
          </a:prstGeom>
          <a:solidFill>
            <a:srgbClr val="003B5C"/>
          </a:solidFill>
          <a:ln/>
        </p:spPr>
        <p:txBody>
          <a:bodyPr/>
          <a:lstStyle/>
          <a:p>
            <a:endParaRPr lang="en-US"/>
          </a:p>
        </p:txBody>
      </p:sp>
      <p:sp>
        <p:nvSpPr>
          <p:cNvPr id="14" name="Text 11"/>
          <p:cNvSpPr/>
          <p:nvPr/>
        </p:nvSpPr>
        <p:spPr>
          <a:xfrm>
            <a:off x="819150" y="2670572"/>
            <a:ext cx="6583013" cy="449461"/>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1F2326"/>
                </a:solidFill>
                <a:latin typeface="Arial" pitchFamily="34" charset="0"/>
                <a:ea typeface="Arial" pitchFamily="34" charset="-122"/>
                <a:cs typeface="Arial" pitchFamily="34" charset="-120"/>
              </a:rPr>
              <a:t>Internal Control Manual </a:t>
            </a:r>
            <a:r>
              <a:rPr lang="en-US" sz="1200" dirty="0">
                <a:solidFill>
                  <a:srgbClr val="1F2326"/>
                </a:solidFill>
                <a:latin typeface="Arial" pitchFamily="34" charset="0"/>
                <a:ea typeface="Arial" pitchFamily="34" charset="-122"/>
                <a:cs typeface="Arial" pitchFamily="34" charset="-120"/>
              </a:rPr>
              <a:t>for Local Governmental Entities, Division of Local Government Audit, March 2026.</a:t>
            </a:r>
            <a:endParaRPr lang="en-US" sz="1200" dirty="0"/>
          </a:p>
        </p:txBody>
      </p:sp>
      <p:sp>
        <p:nvSpPr>
          <p:cNvPr id="15" name="Shape 12"/>
          <p:cNvSpPr/>
          <p:nvPr/>
        </p:nvSpPr>
        <p:spPr>
          <a:xfrm>
            <a:off x="657225" y="3253383"/>
            <a:ext cx="66675" cy="66675"/>
          </a:xfrm>
          <a:prstGeom prst="rect">
            <a:avLst/>
          </a:prstGeom>
          <a:solidFill>
            <a:srgbClr val="003B5C"/>
          </a:solidFill>
          <a:ln/>
        </p:spPr>
        <p:txBody>
          <a:bodyPr/>
          <a:lstStyle/>
          <a:p>
            <a:endParaRPr lang="en-US"/>
          </a:p>
        </p:txBody>
      </p:sp>
      <p:sp>
        <p:nvSpPr>
          <p:cNvPr id="16" name="Text 13"/>
          <p:cNvSpPr/>
          <p:nvPr/>
        </p:nvSpPr>
        <p:spPr>
          <a:xfrm>
            <a:off x="819150" y="3177183"/>
            <a:ext cx="4164479"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1F2326"/>
                </a:solidFill>
                <a:latin typeface="Arial" pitchFamily="34" charset="0"/>
                <a:ea typeface="Arial" pitchFamily="34" charset="-122"/>
                <a:cs typeface="Arial" pitchFamily="34" charset="-120"/>
              </a:rPr>
              <a:t>Segregation of Duties Checklists</a:t>
            </a:r>
            <a:r>
              <a:rPr lang="en-US" sz="1200" dirty="0">
                <a:solidFill>
                  <a:srgbClr val="1F2326"/>
                </a:solidFill>
                <a:latin typeface="Arial" pitchFamily="34" charset="0"/>
                <a:ea typeface="Arial" pitchFamily="34" charset="-122"/>
                <a:cs typeface="Arial" pitchFamily="34" charset="-120"/>
              </a:rPr>
              <a:t>, illustrative and free.</a:t>
            </a:r>
            <a:endParaRPr lang="en-US" sz="1200" dirty="0"/>
          </a:p>
        </p:txBody>
      </p:sp>
      <p:sp>
        <p:nvSpPr>
          <p:cNvPr id="17" name="Shape 14"/>
          <p:cNvSpPr/>
          <p:nvPr/>
        </p:nvSpPr>
        <p:spPr>
          <a:xfrm>
            <a:off x="657225" y="3554313"/>
            <a:ext cx="66675" cy="66675"/>
          </a:xfrm>
          <a:prstGeom prst="rect">
            <a:avLst/>
          </a:prstGeom>
          <a:solidFill>
            <a:srgbClr val="003B5C"/>
          </a:solidFill>
          <a:ln/>
        </p:spPr>
        <p:txBody>
          <a:bodyPr/>
          <a:lstStyle/>
          <a:p>
            <a:endParaRPr lang="en-US"/>
          </a:p>
        </p:txBody>
      </p:sp>
      <p:sp>
        <p:nvSpPr>
          <p:cNvPr id="18" name="Text 15"/>
          <p:cNvSpPr/>
          <p:nvPr/>
        </p:nvSpPr>
        <p:spPr>
          <a:xfrm>
            <a:off x="819150" y="3478113"/>
            <a:ext cx="4546908" cy="243780"/>
          </a:xfrm>
          <a:prstGeom prst="rect">
            <a:avLst/>
          </a:prstGeom>
          <a:noFill/>
          <a:ln/>
        </p:spPr>
        <p:txBody>
          <a:bodyPr wrap="square" lIns="25400" tIns="25400" rIns="25400" bIns="25400" rtlCol="0" anchor="t">
            <a:normAutofit/>
          </a:bodyPr>
          <a:lstStyle/>
          <a:p>
            <a:pPr marL="0" indent="0" algn="l">
              <a:lnSpc>
                <a:spcPct val="120000"/>
              </a:lnSpc>
              <a:buNone/>
            </a:pPr>
            <a:r>
              <a:rPr lang="en-US" sz="1200" b="1" dirty="0">
                <a:solidFill>
                  <a:srgbClr val="1F2326"/>
                </a:solidFill>
                <a:latin typeface="Arial" pitchFamily="34" charset="0"/>
                <a:ea typeface="Arial" pitchFamily="34" charset="-122"/>
                <a:cs typeface="Arial" pitchFamily="34" charset="-120"/>
              </a:rPr>
              <a:t>Public Chapter 952</a:t>
            </a:r>
            <a:r>
              <a:rPr lang="en-US" sz="1200" dirty="0">
                <a:solidFill>
                  <a:srgbClr val="1F2326"/>
                </a:solidFill>
                <a:latin typeface="Arial" pitchFamily="34" charset="0"/>
                <a:ea typeface="Arial" pitchFamily="34" charset="-122"/>
                <a:cs typeface="Arial" pitchFamily="34" charset="-120"/>
              </a:rPr>
              <a:t>, the enrolled bill, all twenty-two sections.</a:t>
            </a:r>
            <a:endParaRPr lang="en-US" sz="1200" dirty="0"/>
          </a:p>
        </p:txBody>
      </p:sp>
      <p:sp>
        <p:nvSpPr>
          <p:cNvPr id="19" name="Shape 16"/>
          <p:cNvSpPr/>
          <p:nvPr/>
        </p:nvSpPr>
        <p:spPr>
          <a:xfrm>
            <a:off x="7572375" y="1257300"/>
            <a:ext cx="4114800" cy="2949029"/>
          </a:xfrm>
          <a:prstGeom prst="roundRect">
            <a:avLst>
              <a:gd name="adj" fmla="val 646"/>
            </a:avLst>
          </a:prstGeom>
          <a:solidFill>
            <a:srgbClr val="003B5C"/>
          </a:solidFill>
          <a:ln/>
        </p:spPr>
        <p:txBody>
          <a:bodyPr/>
          <a:lstStyle/>
          <a:p>
            <a:endParaRPr lang="en-US"/>
          </a:p>
        </p:txBody>
      </p:sp>
      <p:sp>
        <p:nvSpPr>
          <p:cNvPr id="20" name="Text 17"/>
          <p:cNvSpPr/>
          <p:nvPr/>
        </p:nvSpPr>
        <p:spPr>
          <a:xfrm>
            <a:off x="7781925" y="1585168"/>
            <a:ext cx="4065270"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1C400"/>
                </a:solidFill>
                <a:latin typeface="Arial" pitchFamily="34" charset="0"/>
                <a:ea typeface="Arial" pitchFamily="34" charset="-122"/>
                <a:cs typeface="Arial" pitchFamily="34" charset="-120"/>
              </a:rPr>
              <a:t>CALL US FIRST</a:t>
            </a:r>
            <a:endParaRPr lang="en-US" sz="975" dirty="0"/>
          </a:p>
        </p:txBody>
      </p:sp>
      <p:sp>
        <p:nvSpPr>
          <p:cNvPr id="21" name="Text 18"/>
          <p:cNvSpPr/>
          <p:nvPr/>
        </p:nvSpPr>
        <p:spPr>
          <a:xfrm>
            <a:off x="7781925" y="1861393"/>
            <a:ext cx="3806571" cy="632222"/>
          </a:xfrm>
          <a:prstGeom prst="rect">
            <a:avLst/>
          </a:prstGeom>
          <a:noFill/>
          <a:ln/>
        </p:spPr>
        <p:txBody>
          <a:bodyPr wrap="square" lIns="25400" tIns="25400" rIns="25400" bIns="25400" rtlCol="0" anchor="t">
            <a:normAutofit/>
          </a:bodyPr>
          <a:lstStyle/>
          <a:p>
            <a:pPr marL="0" indent="0" algn="l">
              <a:lnSpc>
                <a:spcPct val="104000"/>
              </a:lnSpc>
              <a:buNone/>
            </a:pPr>
            <a:r>
              <a:rPr lang="en-US" sz="1950" dirty="0">
                <a:solidFill>
                  <a:srgbClr val="FFFFFF"/>
                </a:solidFill>
                <a:latin typeface="Georgia" pitchFamily="34" charset="0"/>
                <a:ea typeface="Georgia" pitchFamily="34" charset="-122"/>
                <a:cs typeface="Georgia" pitchFamily="34" charset="-120"/>
              </a:rPr>
              <a:t>Division of Local Government Finance</a:t>
            </a:r>
            <a:endParaRPr lang="en-US" sz="1950" dirty="0"/>
          </a:p>
        </p:txBody>
      </p:sp>
      <p:sp>
        <p:nvSpPr>
          <p:cNvPr id="22" name="Text 19"/>
          <p:cNvSpPr/>
          <p:nvPr/>
        </p:nvSpPr>
        <p:spPr>
          <a:xfrm>
            <a:off x="7781925" y="2588865"/>
            <a:ext cx="3806571" cy="617041"/>
          </a:xfrm>
          <a:prstGeom prst="rect">
            <a:avLst/>
          </a:prstGeom>
          <a:noFill/>
          <a:ln/>
        </p:spPr>
        <p:txBody>
          <a:bodyPr wrap="square" lIns="25400" tIns="25400" rIns="25400" bIns="25400" rtlCol="0" anchor="t">
            <a:normAutofit/>
          </a:bodyPr>
          <a:lstStyle/>
          <a:p>
            <a:pPr marL="0" indent="0" algn="l">
              <a:lnSpc>
                <a:spcPct val="138182"/>
              </a:lnSpc>
              <a:buNone/>
            </a:pPr>
            <a:r>
              <a:rPr lang="en-US" sz="1425" dirty="0">
                <a:solidFill>
                  <a:srgbClr val="FFFFFF"/>
                </a:solidFill>
                <a:latin typeface="Arial" pitchFamily="34" charset="0"/>
                <a:ea typeface="Arial" pitchFamily="34" charset="-122"/>
                <a:cs typeface="Arial" pitchFamily="34" charset="-120"/>
              </a:rPr>
              <a:t>Utilities@cot.tn.gov 615-747-5260</a:t>
            </a:r>
            <a:endParaRPr lang="en-US" sz="1425" dirty="0"/>
          </a:p>
        </p:txBody>
      </p:sp>
      <p:sp>
        <p:nvSpPr>
          <p:cNvPr id="23" name="Shape 20"/>
          <p:cNvSpPr/>
          <p:nvPr/>
        </p:nvSpPr>
        <p:spPr>
          <a:xfrm>
            <a:off x="7781925" y="3301157"/>
            <a:ext cx="3695700" cy="9525"/>
          </a:xfrm>
          <a:prstGeom prst="rect">
            <a:avLst/>
          </a:prstGeom>
          <a:solidFill>
            <a:srgbClr val="FFFFFF"/>
          </a:solidFill>
          <a:ln/>
        </p:spPr>
        <p:txBody>
          <a:bodyPr/>
          <a:lstStyle/>
          <a:p>
            <a:endParaRPr lang="en-US"/>
          </a:p>
        </p:txBody>
      </p:sp>
      <p:sp>
        <p:nvSpPr>
          <p:cNvPr id="24" name="Text 21"/>
          <p:cNvSpPr/>
          <p:nvPr/>
        </p:nvSpPr>
        <p:spPr>
          <a:xfrm>
            <a:off x="7781925" y="3424982"/>
            <a:ext cx="3806571" cy="491430"/>
          </a:xfrm>
          <a:prstGeom prst="rect">
            <a:avLst/>
          </a:prstGeom>
          <a:noFill/>
          <a:ln/>
        </p:spPr>
        <p:txBody>
          <a:bodyPr wrap="square" lIns="25400" tIns="25400" rIns="25400" bIns="25400" rtlCol="0" anchor="t">
            <a:normAutofit/>
          </a:bodyPr>
          <a:lstStyle/>
          <a:p>
            <a:pPr marL="0" indent="0" algn="l">
              <a:lnSpc>
                <a:spcPct val="119000"/>
              </a:lnSpc>
              <a:buNone/>
            </a:pPr>
            <a:r>
              <a:rPr lang="en-US" sz="1275" dirty="0">
                <a:solidFill>
                  <a:srgbClr val="FFFFFF"/>
                </a:solidFill>
                <a:latin typeface="Arial" pitchFamily="34" charset="0"/>
                <a:ea typeface="Arial" pitchFamily="34" charset="-122"/>
                <a:cs typeface="Arial" pitchFamily="34" charset="-120"/>
              </a:rPr>
              <a:t>Fraud, Waste and Abuse Hotline </a:t>
            </a:r>
            <a:r>
              <a:rPr lang="en-US" sz="1275" b="1" dirty="0">
                <a:solidFill>
                  <a:srgbClr val="FFFFFF"/>
                </a:solidFill>
                <a:latin typeface="Arial" pitchFamily="34" charset="0"/>
                <a:ea typeface="Arial" pitchFamily="34" charset="-122"/>
                <a:cs typeface="Arial" pitchFamily="34" charset="-120"/>
              </a:rPr>
              <a:t>1-800-232-5454</a:t>
            </a:r>
            <a:endParaRPr lang="en-US" sz="1275" dirty="0"/>
          </a:p>
        </p:txBody>
      </p:sp>
      <p:sp>
        <p:nvSpPr>
          <p:cNvPr id="25" name="Shape 22"/>
          <p:cNvSpPr/>
          <p:nvPr/>
        </p:nvSpPr>
        <p:spPr>
          <a:xfrm>
            <a:off x="504825" y="4358729"/>
            <a:ext cx="11182350" cy="470446"/>
          </a:xfrm>
          <a:prstGeom prst="rect">
            <a:avLst/>
          </a:prstGeom>
          <a:solidFill>
            <a:srgbClr val="003B5C"/>
          </a:solidFill>
          <a:ln/>
        </p:spPr>
        <p:txBody>
          <a:bodyPr/>
          <a:lstStyle/>
          <a:p>
            <a:endParaRPr lang="en-US"/>
          </a:p>
        </p:txBody>
      </p:sp>
      <p:sp>
        <p:nvSpPr>
          <p:cNvPr id="26" name="Text 23"/>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Calling early is free. The analyst you call in June is cheaper than the hearing you attend in December.</a:t>
            </a:r>
            <a:endParaRPr lang="en-US" sz="13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4292" y="1714500"/>
            <a:ext cx="12300585" cy="643830"/>
          </a:xfrm>
          <a:prstGeom prst="rect">
            <a:avLst/>
          </a:prstGeom>
          <a:noFill/>
          <a:ln/>
        </p:spPr>
        <p:txBody>
          <a:bodyPr wrap="square" lIns="25400" tIns="25400" rIns="25400" bIns="25400" rtlCol="0" anchor="t">
            <a:normAutofit/>
          </a:bodyPr>
          <a:lstStyle/>
          <a:p>
            <a:pPr marL="0" indent="0" algn="ctr">
              <a:lnSpc>
                <a:spcPct val="92174"/>
              </a:lnSpc>
              <a:buNone/>
            </a:pPr>
            <a:r>
              <a:rPr lang="en-US" sz="4500" b="1" dirty="0">
                <a:solidFill>
                  <a:srgbClr val="003B5C"/>
                </a:solidFill>
                <a:latin typeface="Georgia" pitchFamily="34" charset="0"/>
                <a:ea typeface="Georgia" pitchFamily="34" charset="-122"/>
                <a:cs typeface="Georgia" pitchFamily="34" charset="-120"/>
              </a:rPr>
              <a:t>Questions</a:t>
            </a:r>
            <a:endParaRPr lang="en-US" sz="4500" dirty="0"/>
          </a:p>
        </p:txBody>
      </p:sp>
      <p:sp>
        <p:nvSpPr>
          <p:cNvPr id="4" name="Shape 1"/>
          <p:cNvSpPr/>
          <p:nvPr/>
        </p:nvSpPr>
        <p:spPr>
          <a:xfrm>
            <a:off x="5381625" y="2619375"/>
            <a:ext cx="1428750" cy="47625"/>
          </a:xfrm>
          <a:prstGeom prst="rect">
            <a:avLst/>
          </a:prstGeom>
          <a:solidFill>
            <a:srgbClr val="991F36"/>
          </a:solidFill>
          <a:ln/>
        </p:spPr>
        <p:txBody>
          <a:bodyPr/>
          <a:lstStyle/>
          <a:p>
            <a:endParaRPr lang="en-US"/>
          </a:p>
        </p:txBody>
      </p:sp>
      <p:sp>
        <p:nvSpPr>
          <p:cNvPr id="5" name="Text 2"/>
          <p:cNvSpPr/>
          <p:nvPr/>
        </p:nvSpPr>
        <p:spPr>
          <a:xfrm>
            <a:off x="337090" y="2933700"/>
            <a:ext cx="11517821" cy="678061"/>
          </a:xfrm>
          <a:prstGeom prst="rect">
            <a:avLst/>
          </a:prstGeom>
          <a:noFill/>
          <a:ln/>
        </p:spPr>
        <p:txBody>
          <a:bodyPr wrap="square" lIns="25400" tIns="25400" rIns="25400" bIns="25400" rtlCol="0" anchor="t">
            <a:normAutofit/>
          </a:bodyPr>
          <a:lstStyle/>
          <a:p>
            <a:pPr marL="0" indent="0" algn="ctr">
              <a:lnSpc>
                <a:spcPct val="140000"/>
              </a:lnSpc>
              <a:buNone/>
            </a:pPr>
            <a:r>
              <a:rPr lang="en-US" sz="1575" b="1" dirty="0">
                <a:solidFill>
                  <a:srgbClr val="1F2326"/>
                </a:solidFill>
                <a:latin typeface="Arial" pitchFamily="34" charset="0"/>
                <a:ea typeface="Arial" pitchFamily="34" charset="-122"/>
                <a:cs typeface="Arial" pitchFamily="34" charset="-120"/>
              </a:rPr>
              <a:t>Ross Colona </a:t>
            </a:r>
            <a:r>
              <a:rPr lang="en-US" sz="1575" dirty="0">
                <a:solidFill>
                  <a:srgbClr val="1F2326"/>
                </a:solidFill>
                <a:latin typeface="Arial" pitchFamily="34" charset="0"/>
                <a:ea typeface="Arial" pitchFamily="34" charset="-122"/>
                <a:cs typeface="Arial" pitchFamily="34" charset="-120"/>
              </a:rPr>
              <a:t>· Assistant Director, Division of Local Government Finance Utilities@cot.tn.gov · 615-747-5260 · Hotline 1-800-232-5454</a:t>
            </a:r>
            <a:endParaRPr lang="en-US" sz="1575" dirty="0"/>
          </a:p>
        </p:txBody>
      </p:sp>
      <p:sp>
        <p:nvSpPr>
          <p:cNvPr id="6" name="Text 3"/>
          <p:cNvSpPr/>
          <p:nvPr/>
        </p:nvSpPr>
        <p:spPr>
          <a:xfrm>
            <a:off x="-54292" y="4152900"/>
            <a:ext cx="12300585" cy="209550"/>
          </a:xfrm>
          <a:prstGeom prst="rect">
            <a:avLst/>
          </a:prstGeom>
          <a:noFill/>
          <a:ln/>
        </p:spPr>
        <p:txBody>
          <a:bodyPr wrap="square" lIns="25400" tIns="25400" rIns="25400" bIns="25400" rtlCol="0" anchor="t">
            <a:normAutofit/>
          </a:bodyPr>
          <a:lstStyle/>
          <a:p>
            <a:pPr marL="0" indent="0" algn="ctr">
              <a:buNone/>
            </a:pPr>
            <a:r>
              <a:rPr lang="en-US" sz="1200" b="1" kern="0" spc="132" dirty="0">
                <a:solidFill>
                  <a:srgbClr val="991F36"/>
                </a:solidFill>
                <a:latin typeface="Arial" pitchFamily="34" charset="0"/>
                <a:ea typeface="Arial" pitchFamily="34" charset="-122"/>
                <a:cs typeface="Arial" pitchFamily="34" charset="-120"/>
              </a:rPr>
              <a:t>MAKE GOVERNMENT WORK BETTER</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061939"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PUBLIC CHAPTER 952</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Utility consolidation and governance revisions</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5486400" cy="2949029"/>
          </a:xfrm>
          <a:prstGeom prst="roundRect">
            <a:avLst>
              <a:gd name="adj" fmla="val 646"/>
            </a:avLst>
          </a:prstGeom>
          <a:solidFill>
            <a:srgbClr val="FAFAFA"/>
          </a:solidFill>
          <a:ln w="9525">
            <a:solidFill>
              <a:srgbClr val="D5D8DB"/>
            </a:solidFill>
            <a:prstDash val="solid"/>
          </a:ln>
        </p:spPr>
        <p:txBody>
          <a:bodyPr/>
          <a:lstStyle/>
          <a:p>
            <a:endParaRPr lang="en-US"/>
          </a:p>
        </p:txBody>
      </p:sp>
      <p:sp>
        <p:nvSpPr>
          <p:cNvPr id="7" name="Shape 4"/>
          <p:cNvSpPr/>
          <p:nvPr/>
        </p:nvSpPr>
        <p:spPr>
          <a:xfrm>
            <a:off x="514350" y="1266825"/>
            <a:ext cx="5467350" cy="276225"/>
          </a:xfrm>
          <a:prstGeom prst="rect">
            <a:avLst/>
          </a:prstGeom>
          <a:solidFill>
            <a:srgbClr val="003B5C"/>
          </a:solidFill>
          <a:ln/>
        </p:spPr>
        <p:txBody>
          <a:bodyPr/>
          <a:lstStyle/>
          <a:p>
            <a:endParaRPr lang="en-US"/>
          </a:p>
        </p:txBody>
      </p:sp>
      <p:sp>
        <p:nvSpPr>
          <p:cNvPr id="8" name="Text 5"/>
          <p:cNvSpPr/>
          <p:nvPr/>
        </p:nvSpPr>
        <p:spPr>
          <a:xfrm>
            <a:off x="647700" y="1333500"/>
            <a:ext cx="5364671"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CLEANUP AND CONSISTENCY</a:t>
            </a:r>
            <a:endParaRPr lang="en-US" sz="975" dirty="0"/>
          </a:p>
        </p:txBody>
      </p:sp>
      <p:sp>
        <p:nvSpPr>
          <p:cNvPr id="9" name="Shape 6"/>
          <p:cNvSpPr/>
          <p:nvPr/>
        </p:nvSpPr>
        <p:spPr>
          <a:xfrm>
            <a:off x="666750" y="1752600"/>
            <a:ext cx="66675" cy="66675"/>
          </a:xfrm>
          <a:prstGeom prst="rect">
            <a:avLst/>
          </a:prstGeom>
          <a:solidFill>
            <a:srgbClr val="003B5C"/>
          </a:solidFill>
          <a:ln/>
        </p:spPr>
        <p:txBody>
          <a:bodyPr/>
          <a:lstStyle/>
          <a:p>
            <a:endParaRPr lang="en-US"/>
          </a:p>
        </p:txBody>
      </p:sp>
      <p:sp>
        <p:nvSpPr>
          <p:cNvPr id="10" name="Text 7"/>
          <p:cNvSpPr/>
          <p:nvPr/>
        </p:nvSpPr>
        <p:spPr>
          <a:xfrm>
            <a:off x="828675" y="1676400"/>
            <a:ext cx="4016648"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Consolidation pathways defined, with one new partner</a:t>
            </a:r>
            <a:endParaRPr lang="en-US" sz="1200" dirty="0"/>
          </a:p>
        </p:txBody>
      </p:sp>
      <p:sp>
        <p:nvSpPr>
          <p:cNvPr id="11" name="Shape 8"/>
          <p:cNvSpPr/>
          <p:nvPr/>
        </p:nvSpPr>
        <p:spPr>
          <a:xfrm>
            <a:off x="666750" y="2070646"/>
            <a:ext cx="66675" cy="66675"/>
          </a:xfrm>
          <a:prstGeom prst="rect">
            <a:avLst/>
          </a:prstGeom>
          <a:solidFill>
            <a:srgbClr val="003B5C"/>
          </a:solidFill>
          <a:ln/>
        </p:spPr>
        <p:txBody>
          <a:bodyPr/>
          <a:lstStyle/>
          <a:p>
            <a:endParaRPr lang="en-US"/>
          </a:p>
        </p:txBody>
      </p:sp>
      <p:sp>
        <p:nvSpPr>
          <p:cNvPr id="12" name="Text 9"/>
          <p:cNvSpPr/>
          <p:nvPr/>
        </p:nvSpPr>
        <p:spPr>
          <a:xfrm>
            <a:off x="828675" y="1994446"/>
            <a:ext cx="5150644"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Audits kept as a public, permanent record; the county mayor filing step is deleted</a:t>
            </a:r>
            <a:endParaRPr lang="en-US" sz="1200" dirty="0"/>
          </a:p>
        </p:txBody>
      </p:sp>
      <p:sp>
        <p:nvSpPr>
          <p:cNvPr id="13" name="Shape 10"/>
          <p:cNvSpPr/>
          <p:nvPr/>
        </p:nvSpPr>
        <p:spPr>
          <a:xfrm>
            <a:off x="666750" y="2601962"/>
            <a:ext cx="66675" cy="66675"/>
          </a:xfrm>
          <a:prstGeom prst="rect">
            <a:avLst/>
          </a:prstGeom>
          <a:solidFill>
            <a:srgbClr val="003B5C"/>
          </a:solidFill>
          <a:ln/>
        </p:spPr>
        <p:txBody>
          <a:bodyPr/>
          <a:lstStyle/>
          <a:p>
            <a:endParaRPr lang="en-US"/>
          </a:p>
        </p:txBody>
      </p:sp>
      <p:sp>
        <p:nvSpPr>
          <p:cNvPr id="14" name="Text 11"/>
          <p:cNvSpPr/>
          <p:nvPr/>
        </p:nvSpPr>
        <p:spPr>
          <a:xfrm>
            <a:off x="828675" y="2525762"/>
            <a:ext cx="4777085"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Judicial review of an informal hearing follows the UAPA standard</a:t>
            </a:r>
            <a:endParaRPr lang="en-US" sz="1200" dirty="0"/>
          </a:p>
        </p:txBody>
      </p:sp>
      <p:sp>
        <p:nvSpPr>
          <p:cNvPr id="15" name="Shape 12"/>
          <p:cNvSpPr/>
          <p:nvPr/>
        </p:nvSpPr>
        <p:spPr>
          <a:xfrm>
            <a:off x="666750" y="2920008"/>
            <a:ext cx="66675" cy="66675"/>
          </a:xfrm>
          <a:prstGeom prst="rect">
            <a:avLst/>
          </a:prstGeom>
          <a:solidFill>
            <a:srgbClr val="003B5C"/>
          </a:solidFill>
          <a:ln/>
        </p:spPr>
        <p:txBody>
          <a:bodyPr/>
          <a:lstStyle/>
          <a:p>
            <a:endParaRPr lang="en-US"/>
          </a:p>
        </p:txBody>
      </p:sp>
      <p:sp>
        <p:nvSpPr>
          <p:cNvPr id="16" name="Text 13"/>
          <p:cNvSpPr/>
          <p:nvPr/>
        </p:nvSpPr>
        <p:spPr>
          <a:xfrm>
            <a:off x="828675" y="2843808"/>
            <a:ext cx="3258175"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An express off-ramp out of financial distress</a:t>
            </a:r>
            <a:endParaRPr lang="en-US" sz="1200" dirty="0"/>
          </a:p>
        </p:txBody>
      </p:sp>
      <p:sp>
        <p:nvSpPr>
          <p:cNvPr id="17" name="Shape 14"/>
          <p:cNvSpPr/>
          <p:nvPr/>
        </p:nvSpPr>
        <p:spPr>
          <a:xfrm>
            <a:off x="666750" y="3238054"/>
            <a:ext cx="66675" cy="66675"/>
          </a:xfrm>
          <a:prstGeom prst="rect">
            <a:avLst/>
          </a:prstGeom>
          <a:solidFill>
            <a:srgbClr val="003B5C"/>
          </a:solidFill>
          <a:ln/>
        </p:spPr>
        <p:txBody>
          <a:bodyPr/>
          <a:lstStyle/>
          <a:p>
            <a:endParaRPr lang="en-US"/>
          </a:p>
        </p:txBody>
      </p:sp>
      <p:sp>
        <p:nvSpPr>
          <p:cNvPr id="18" name="Text 15"/>
          <p:cNvSpPr/>
          <p:nvPr/>
        </p:nvSpPr>
        <p:spPr>
          <a:xfrm>
            <a:off x="828675" y="3161854"/>
            <a:ext cx="3988326"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Internal loans and POA districts addressed separately</a:t>
            </a:r>
            <a:endParaRPr lang="en-US" sz="1200" dirty="0"/>
          </a:p>
        </p:txBody>
      </p:sp>
      <p:sp>
        <p:nvSpPr>
          <p:cNvPr id="19" name="Shape 16"/>
          <p:cNvSpPr/>
          <p:nvPr/>
        </p:nvSpPr>
        <p:spPr>
          <a:xfrm>
            <a:off x="6200775" y="1257300"/>
            <a:ext cx="5486400" cy="2949029"/>
          </a:xfrm>
          <a:prstGeom prst="roundRect">
            <a:avLst>
              <a:gd name="adj" fmla="val 646"/>
            </a:avLst>
          </a:prstGeom>
          <a:solidFill>
            <a:srgbClr val="F4F5F6"/>
          </a:solidFill>
          <a:ln w="9525">
            <a:solidFill>
              <a:srgbClr val="D5D8DB"/>
            </a:solidFill>
            <a:prstDash val="solid"/>
          </a:ln>
        </p:spPr>
        <p:txBody>
          <a:bodyPr/>
          <a:lstStyle/>
          <a:p>
            <a:endParaRPr lang="en-US"/>
          </a:p>
        </p:txBody>
      </p:sp>
      <p:sp>
        <p:nvSpPr>
          <p:cNvPr id="20" name="Shape 17"/>
          <p:cNvSpPr/>
          <p:nvPr/>
        </p:nvSpPr>
        <p:spPr>
          <a:xfrm>
            <a:off x="6210300" y="1266825"/>
            <a:ext cx="5467350" cy="276225"/>
          </a:xfrm>
          <a:prstGeom prst="rect">
            <a:avLst/>
          </a:prstGeom>
          <a:solidFill>
            <a:srgbClr val="991F36"/>
          </a:solidFill>
          <a:ln/>
        </p:spPr>
        <p:txBody>
          <a:bodyPr/>
          <a:lstStyle/>
          <a:p>
            <a:endParaRPr lang="en-US"/>
          </a:p>
        </p:txBody>
      </p:sp>
      <p:sp>
        <p:nvSpPr>
          <p:cNvPr id="21" name="Text 18"/>
          <p:cNvSpPr/>
          <p:nvPr/>
        </p:nvSpPr>
        <p:spPr>
          <a:xfrm>
            <a:off x="6343650" y="1333500"/>
            <a:ext cx="5364671" cy="180975"/>
          </a:xfrm>
          <a:prstGeom prst="rect">
            <a:avLst/>
          </a:prstGeom>
          <a:noFill/>
          <a:ln/>
        </p:spPr>
        <p:txBody>
          <a:bodyPr wrap="square" lIns="25400" tIns="25400" rIns="25400" bIns="25400" rtlCol="0" anchor="t">
            <a:normAutofit fontScale="92500" lnSpcReduction="10000"/>
          </a:bodyPr>
          <a:lstStyle/>
          <a:p>
            <a:pPr marL="0" indent="0" algn="l">
              <a:buNone/>
            </a:pPr>
            <a:r>
              <a:rPr lang="en-US" sz="975" b="1" kern="0" spc="98" dirty="0">
                <a:solidFill>
                  <a:srgbClr val="FFFFFF"/>
                </a:solidFill>
                <a:latin typeface="Arial" pitchFamily="34" charset="0"/>
                <a:ea typeface="Arial" pitchFamily="34" charset="-122"/>
                <a:cs typeface="Arial" pitchFamily="34" charset="-120"/>
              </a:rPr>
              <a:t>WHAT IS NEW</a:t>
            </a:r>
            <a:endParaRPr lang="en-US" sz="975" dirty="0"/>
          </a:p>
        </p:txBody>
      </p:sp>
      <p:sp>
        <p:nvSpPr>
          <p:cNvPr id="22" name="Shape 19"/>
          <p:cNvSpPr/>
          <p:nvPr/>
        </p:nvSpPr>
        <p:spPr>
          <a:xfrm>
            <a:off x="6362700" y="1752600"/>
            <a:ext cx="66675" cy="66675"/>
          </a:xfrm>
          <a:prstGeom prst="rect">
            <a:avLst/>
          </a:prstGeom>
          <a:solidFill>
            <a:srgbClr val="991F36"/>
          </a:solidFill>
          <a:ln/>
        </p:spPr>
        <p:txBody>
          <a:bodyPr/>
          <a:lstStyle/>
          <a:p>
            <a:endParaRPr lang="en-US"/>
          </a:p>
        </p:txBody>
      </p:sp>
      <p:sp>
        <p:nvSpPr>
          <p:cNvPr id="23" name="Text 20"/>
          <p:cNvSpPr/>
          <p:nvPr/>
        </p:nvSpPr>
        <p:spPr>
          <a:xfrm>
            <a:off x="6524625" y="1676400"/>
            <a:ext cx="4574247"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b="1" dirty="0">
                <a:solidFill>
                  <a:srgbClr val="1F2326"/>
                </a:solidFill>
                <a:latin typeface="Arial" pitchFamily="34" charset="0"/>
                <a:ea typeface="Arial" pitchFamily="34" charset="-122"/>
                <a:cs typeface="Arial" pitchFamily="34" charset="-120"/>
              </a:rPr>
              <a:t>One training statute </a:t>
            </a:r>
            <a:r>
              <a:rPr lang="en-US" sz="1200" dirty="0">
                <a:solidFill>
                  <a:srgbClr val="1F2326"/>
                </a:solidFill>
                <a:latin typeface="Arial" pitchFamily="34" charset="0"/>
                <a:ea typeface="Arial" pitchFamily="34" charset="-122"/>
                <a:cs typeface="Arial" pitchFamily="34" charset="-120"/>
              </a:rPr>
              <a:t>for every TBOUR utility, new § 7-82-711</a:t>
            </a:r>
            <a:endParaRPr lang="en-US" sz="1200" dirty="0"/>
          </a:p>
        </p:txBody>
      </p:sp>
      <p:sp>
        <p:nvSpPr>
          <p:cNvPr id="24" name="Shape 21"/>
          <p:cNvSpPr/>
          <p:nvPr/>
        </p:nvSpPr>
        <p:spPr>
          <a:xfrm>
            <a:off x="6362700" y="2070646"/>
            <a:ext cx="66675" cy="66675"/>
          </a:xfrm>
          <a:prstGeom prst="rect">
            <a:avLst/>
          </a:prstGeom>
          <a:solidFill>
            <a:srgbClr val="991F36"/>
          </a:solidFill>
          <a:ln/>
        </p:spPr>
        <p:txBody>
          <a:bodyPr/>
          <a:lstStyle/>
          <a:p>
            <a:endParaRPr lang="en-US"/>
          </a:p>
        </p:txBody>
      </p:sp>
      <p:sp>
        <p:nvSpPr>
          <p:cNvPr id="25" name="Text 22"/>
          <p:cNvSpPr/>
          <p:nvPr/>
        </p:nvSpPr>
        <p:spPr>
          <a:xfrm>
            <a:off x="6524625" y="1994446"/>
            <a:ext cx="5150644"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Sanctions for noncompliance can reach the </a:t>
            </a:r>
            <a:r>
              <a:rPr lang="en-US" sz="1200" b="1" dirty="0">
                <a:solidFill>
                  <a:srgbClr val="1F2326"/>
                </a:solidFill>
                <a:latin typeface="Arial" pitchFamily="34" charset="0"/>
                <a:ea typeface="Arial" pitchFamily="34" charset="-122"/>
                <a:cs typeface="Arial" pitchFamily="34" charset="-120"/>
              </a:rPr>
              <a:t>utility system </a:t>
            </a:r>
            <a:r>
              <a:rPr lang="en-US" sz="1200" dirty="0">
                <a:solidFill>
                  <a:srgbClr val="1F2326"/>
                </a:solidFill>
                <a:latin typeface="Arial" pitchFamily="34" charset="0"/>
                <a:ea typeface="Arial" pitchFamily="34" charset="-122"/>
                <a:cs typeface="Arial" pitchFamily="34" charset="-120"/>
              </a:rPr>
              <a:t>, not just the member</a:t>
            </a:r>
            <a:endParaRPr lang="en-US" sz="1200" dirty="0"/>
          </a:p>
        </p:txBody>
      </p:sp>
      <p:sp>
        <p:nvSpPr>
          <p:cNvPr id="26" name="Shape 23"/>
          <p:cNvSpPr/>
          <p:nvPr/>
        </p:nvSpPr>
        <p:spPr>
          <a:xfrm>
            <a:off x="6362700" y="2601962"/>
            <a:ext cx="66675" cy="66675"/>
          </a:xfrm>
          <a:prstGeom prst="rect">
            <a:avLst/>
          </a:prstGeom>
          <a:solidFill>
            <a:srgbClr val="991F36"/>
          </a:solidFill>
          <a:ln/>
        </p:spPr>
        <p:txBody>
          <a:bodyPr/>
          <a:lstStyle/>
          <a:p>
            <a:endParaRPr lang="en-US"/>
          </a:p>
        </p:txBody>
      </p:sp>
      <p:sp>
        <p:nvSpPr>
          <p:cNvPr id="27" name="Text 24"/>
          <p:cNvSpPr/>
          <p:nvPr/>
        </p:nvSpPr>
        <p:spPr>
          <a:xfrm>
            <a:off x="6524625" y="2525762"/>
            <a:ext cx="3037329"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“Ailing” now includes </a:t>
            </a:r>
            <a:r>
              <a:rPr lang="en-US" sz="1200" b="1" dirty="0">
                <a:solidFill>
                  <a:srgbClr val="1F2326"/>
                </a:solidFill>
                <a:latin typeface="Arial" pitchFamily="34" charset="0"/>
                <a:ea typeface="Arial" pitchFamily="34" charset="-122"/>
                <a:cs typeface="Arial" pitchFamily="34" charset="-120"/>
              </a:rPr>
              <a:t>operational failure</a:t>
            </a:r>
            <a:endParaRPr lang="en-US" sz="1200" dirty="0"/>
          </a:p>
        </p:txBody>
      </p:sp>
      <p:sp>
        <p:nvSpPr>
          <p:cNvPr id="28" name="Shape 25"/>
          <p:cNvSpPr/>
          <p:nvPr/>
        </p:nvSpPr>
        <p:spPr>
          <a:xfrm>
            <a:off x="6362700" y="2920008"/>
            <a:ext cx="66675" cy="66675"/>
          </a:xfrm>
          <a:prstGeom prst="rect">
            <a:avLst/>
          </a:prstGeom>
          <a:solidFill>
            <a:srgbClr val="991F36"/>
          </a:solidFill>
          <a:ln/>
        </p:spPr>
        <p:txBody>
          <a:bodyPr/>
          <a:lstStyle/>
          <a:p>
            <a:endParaRPr lang="en-US"/>
          </a:p>
        </p:txBody>
      </p:sp>
      <p:sp>
        <p:nvSpPr>
          <p:cNvPr id="29" name="Text 26"/>
          <p:cNvSpPr/>
          <p:nvPr/>
        </p:nvSpPr>
        <p:spPr>
          <a:xfrm>
            <a:off x="6524625" y="2843808"/>
            <a:ext cx="5227454"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Wholesale-only relief requires prior Board approval of a plan of service</a:t>
            </a:r>
            <a:endParaRPr lang="en-US" sz="1200" dirty="0"/>
          </a:p>
        </p:txBody>
      </p:sp>
      <p:sp>
        <p:nvSpPr>
          <p:cNvPr id="30" name="Shape 27"/>
          <p:cNvSpPr/>
          <p:nvPr/>
        </p:nvSpPr>
        <p:spPr>
          <a:xfrm>
            <a:off x="6362700" y="3238054"/>
            <a:ext cx="66675" cy="66675"/>
          </a:xfrm>
          <a:prstGeom prst="rect">
            <a:avLst/>
          </a:prstGeom>
          <a:solidFill>
            <a:srgbClr val="991F36"/>
          </a:solidFill>
          <a:ln/>
        </p:spPr>
        <p:txBody>
          <a:bodyPr/>
          <a:lstStyle/>
          <a:p>
            <a:endParaRPr lang="en-US"/>
          </a:p>
        </p:txBody>
      </p:sp>
      <p:sp>
        <p:nvSpPr>
          <p:cNvPr id="31" name="Text 28"/>
          <p:cNvSpPr/>
          <p:nvPr/>
        </p:nvSpPr>
        <p:spPr>
          <a:xfrm>
            <a:off x="6524625" y="3161854"/>
            <a:ext cx="4640223"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A </a:t>
            </a:r>
            <a:r>
              <a:rPr lang="en-US" sz="1200" b="1" dirty="0">
                <a:solidFill>
                  <a:srgbClr val="1F2326"/>
                </a:solidFill>
                <a:latin typeface="Arial" pitchFamily="34" charset="0"/>
                <a:ea typeface="Arial" pitchFamily="34" charset="-122"/>
                <a:cs typeface="Arial" pitchFamily="34" charset="-120"/>
              </a:rPr>
              <a:t>reinstatement </a:t>
            </a:r>
            <a:r>
              <a:rPr lang="en-US" sz="1200" dirty="0">
                <a:solidFill>
                  <a:srgbClr val="1F2326"/>
                </a:solidFill>
                <a:latin typeface="Arial" pitchFamily="34" charset="0"/>
                <a:ea typeface="Arial" pitchFamily="34" charset="-122"/>
                <a:cs typeface="Arial" pitchFamily="34" charset="-120"/>
              </a:rPr>
              <a:t>path for a member who fell out of compliance</a:t>
            </a:r>
            <a:endParaRPr lang="en-US" sz="1200" dirty="0"/>
          </a:p>
        </p:txBody>
      </p:sp>
      <p:sp>
        <p:nvSpPr>
          <p:cNvPr id="32" name="Shape 29"/>
          <p:cNvSpPr/>
          <p:nvPr/>
        </p:nvSpPr>
        <p:spPr>
          <a:xfrm>
            <a:off x="504825" y="4358729"/>
            <a:ext cx="11182350" cy="470446"/>
          </a:xfrm>
          <a:prstGeom prst="rect">
            <a:avLst/>
          </a:prstGeom>
          <a:solidFill>
            <a:srgbClr val="003B5C"/>
          </a:solidFill>
          <a:ln/>
        </p:spPr>
        <p:txBody>
          <a:bodyPr/>
          <a:lstStyle/>
          <a:p>
            <a:endParaRPr lang="en-US"/>
          </a:p>
        </p:txBody>
      </p:sp>
      <p:sp>
        <p:nvSpPr>
          <p:cNvPr id="34" name="Text 31"/>
          <p:cNvSpPr/>
          <p:nvPr/>
        </p:nvSpPr>
        <p:spPr>
          <a:xfrm>
            <a:off x="504825" y="4914900"/>
            <a:ext cx="3927262"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Public Chapter 952 (2026), Sections 1–22 · effective July 1, 2026</a:t>
            </a:r>
            <a:endParaRPr lang="en-US" sz="97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127861"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CONSOLIDATION · SECTIONS 3–4</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Three pathways, and one new partner</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3600450" cy="1296888"/>
          </a:xfrm>
          <a:prstGeom prst="roundRect">
            <a:avLst>
              <a:gd name="adj" fmla="val 1469"/>
            </a:avLst>
          </a:prstGeom>
          <a:solidFill>
            <a:srgbClr val="FFFFFF"/>
          </a:solidFill>
          <a:ln/>
        </p:spPr>
        <p:txBody>
          <a:bodyPr/>
          <a:lstStyle/>
          <a:p>
            <a:endParaRPr lang="en-US"/>
          </a:p>
        </p:txBody>
      </p:sp>
      <p:sp>
        <p:nvSpPr>
          <p:cNvPr id="7" name="Shape 4"/>
          <p:cNvSpPr/>
          <p:nvPr/>
        </p:nvSpPr>
        <p:spPr>
          <a:xfrm>
            <a:off x="504825" y="2544663"/>
            <a:ext cx="3600450" cy="9525"/>
          </a:xfrm>
          <a:prstGeom prst="rect">
            <a:avLst/>
          </a:prstGeom>
          <a:solidFill>
            <a:srgbClr val="D5D8DB"/>
          </a:solidFill>
          <a:ln/>
        </p:spPr>
        <p:txBody>
          <a:bodyPr/>
          <a:lstStyle/>
          <a:p>
            <a:endParaRPr lang="en-US"/>
          </a:p>
        </p:txBody>
      </p:sp>
      <p:sp>
        <p:nvSpPr>
          <p:cNvPr id="8" name="Shape 5"/>
          <p:cNvSpPr/>
          <p:nvPr/>
        </p:nvSpPr>
        <p:spPr>
          <a:xfrm>
            <a:off x="504825" y="1257300"/>
            <a:ext cx="3600450" cy="57150"/>
          </a:xfrm>
          <a:prstGeom prst="rect">
            <a:avLst/>
          </a:prstGeom>
          <a:solidFill>
            <a:srgbClr val="003B5C"/>
          </a:solidFill>
          <a:ln/>
        </p:spPr>
        <p:txBody>
          <a:bodyPr/>
          <a:lstStyle/>
          <a:p>
            <a:endParaRPr lang="en-US"/>
          </a:p>
        </p:txBody>
      </p:sp>
      <p:sp>
        <p:nvSpPr>
          <p:cNvPr id="9" name="Shape 6"/>
          <p:cNvSpPr/>
          <p:nvPr/>
        </p:nvSpPr>
        <p:spPr>
          <a:xfrm>
            <a:off x="504825" y="1257300"/>
            <a:ext cx="9525" cy="1296888"/>
          </a:xfrm>
          <a:prstGeom prst="rect">
            <a:avLst/>
          </a:prstGeom>
          <a:solidFill>
            <a:srgbClr val="D5D8DB"/>
          </a:solidFill>
          <a:ln/>
        </p:spPr>
        <p:txBody>
          <a:bodyPr/>
          <a:lstStyle/>
          <a:p>
            <a:endParaRPr lang="en-US"/>
          </a:p>
        </p:txBody>
      </p:sp>
      <p:sp>
        <p:nvSpPr>
          <p:cNvPr id="10" name="Shape 7"/>
          <p:cNvSpPr/>
          <p:nvPr/>
        </p:nvSpPr>
        <p:spPr>
          <a:xfrm>
            <a:off x="4095750" y="1257300"/>
            <a:ext cx="9525" cy="1296888"/>
          </a:xfrm>
          <a:prstGeom prst="rect">
            <a:avLst/>
          </a:prstGeom>
          <a:solidFill>
            <a:srgbClr val="D5D8DB"/>
          </a:solidFill>
          <a:ln/>
        </p:spPr>
        <p:txBody>
          <a:bodyPr/>
          <a:lstStyle/>
          <a:p>
            <a:endParaRPr lang="en-US"/>
          </a:p>
        </p:txBody>
      </p:sp>
      <p:sp>
        <p:nvSpPr>
          <p:cNvPr id="11" name="Text 8"/>
          <p:cNvSpPr/>
          <p:nvPr/>
        </p:nvSpPr>
        <p:spPr>
          <a:xfrm>
            <a:off x="666750" y="1447800"/>
            <a:ext cx="3604260" cy="268486"/>
          </a:xfrm>
          <a:prstGeom prst="rect">
            <a:avLst/>
          </a:prstGeom>
          <a:noFill/>
          <a:ln/>
        </p:spPr>
        <p:txBody>
          <a:bodyPr wrap="square" lIns="25400" tIns="25400" rIns="25400" bIns="25400" rtlCol="0" anchor="t">
            <a:normAutofit/>
          </a:bodyPr>
          <a:lstStyle/>
          <a:p>
            <a:pPr marL="0" indent="0" algn="l">
              <a:lnSpc>
                <a:spcPct val="93077"/>
              </a:lnSpc>
              <a:buNone/>
            </a:pPr>
            <a:r>
              <a:rPr lang="en-US" sz="1650" b="1" dirty="0">
                <a:solidFill>
                  <a:srgbClr val="003B5C"/>
                </a:solidFill>
                <a:latin typeface="Georgia" pitchFamily="34" charset="0"/>
                <a:ea typeface="Georgia" pitchFamily="34" charset="-122"/>
                <a:cs typeface="Georgia" pitchFamily="34" charset="-120"/>
              </a:rPr>
              <a:t>District into district</a:t>
            </a:r>
            <a:endParaRPr lang="en-US" sz="1650" dirty="0"/>
          </a:p>
        </p:txBody>
      </p:sp>
      <p:sp>
        <p:nvSpPr>
          <p:cNvPr id="12" name="Text 9"/>
          <p:cNvSpPr/>
          <p:nvPr/>
        </p:nvSpPr>
        <p:spPr>
          <a:xfrm>
            <a:off x="666750" y="1754386"/>
            <a:ext cx="3604260"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One surviving district absorbs another.</a:t>
            </a:r>
            <a:endParaRPr lang="en-US" sz="1200" dirty="0"/>
          </a:p>
        </p:txBody>
      </p:sp>
      <p:sp>
        <p:nvSpPr>
          <p:cNvPr id="13" name="Shape 10"/>
          <p:cNvSpPr/>
          <p:nvPr/>
        </p:nvSpPr>
        <p:spPr>
          <a:xfrm>
            <a:off x="4295775" y="1257300"/>
            <a:ext cx="3600450" cy="1296888"/>
          </a:xfrm>
          <a:prstGeom prst="roundRect">
            <a:avLst>
              <a:gd name="adj" fmla="val 1469"/>
            </a:avLst>
          </a:prstGeom>
          <a:solidFill>
            <a:srgbClr val="FFFFFF"/>
          </a:solidFill>
          <a:ln/>
        </p:spPr>
        <p:txBody>
          <a:bodyPr/>
          <a:lstStyle/>
          <a:p>
            <a:endParaRPr lang="en-US"/>
          </a:p>
        </p:txBody>
      </p:sp>
      <p:sp>
        <p:nvSpPr>
          <p:cNvPr id="14" name="Shape 11"/>
          <p:cNvSpPr/>
          <p:nvPr/>
        </p:nvSpPr>
        <p:spPr>
          <a:xfrm>
            <a:off x="4295775" y="2544663"/>
            <a:ext cx="3600450" cy="9525"/>
          </a:xfrm>
          <a:prstGeom prst="rect">
            <a:avLst/>
          </a:prstGeom>
          <a:solidFill>
            <a:srgbClr val="D5D8DB"/>
          </a:solidFill>
          <a:ln/>
        </p:spPr>
        <p:txBody>
          <a:bodyPr/>
          <a:lstStyle/>
          <a:p>
            <a:endParaRPr lang="en-US"/>
          </a:p>
        </p:txBody>
      </p:sp>
      <p:sp>
        <p:nvSpPr>
          <p:cNvPr id="15" name="Shape 12"/>
          <p:cNvSpPr/>
          <p:nvPr/>
        </p:nvSpPr>
        <p:spPr>
          <a:xfrm>
            <a:off x="4295775" y="1257300"/>
            <a:ext cx="3600450" cy="57150"/>
          </a:xfrm>
          <a:prstGeom prst="rect">
            <a:avLst/>
          </a:prstGeom>
          <a:solidFill>
            <a:srgbClr val="003B5C"/>
          </a:solidFill>
          <a:ln/>
        </p:spPr>
        <p:txBody>
          <a:bodyPr/>
          <a:lstStyle/>
          <a:p>
            <a:endParaRPr lang="en-US"/>
          </a:p>
        </p:txBody>
      </p:sp>
      <p:sp>
        <p:nvSpPr>
          <p:cNvPr id="16" name="Shape 13"/>
          <p:cNvSpPr/>
          <p:nvPr/>
        </p:nvSpPr>
        <p:spPr>
          <a:xfrm>
            <a:off x="4295775" y="1257300"/>
            <a:ext cx="9525" cy="1296888"/>
          </a:xfrm>
          <a:prstGeom prst="rect">
            <a:avLst/>
          </a:prstGeom>
          <a:solidFill>
            <a:srgbClr val="D5D8DB"/>
          </a:solidFill>
          <a:ln/>
        </p:spPr>
        <p:txBody>
          <a:bodyPr/>
          <a:lstStyle/>
          <a:p>
            <a:endParaRPr lang="en-US"/>
          </a:p>
        </p:txBody>
      </p:sp>
      <p:sp>
        <p:nvSpPr>
          <p:cNvPr id="17" name="Shape 14"/>
          <p:cNvSpPr/>
          <p:nvPr/>
        </p:nvSpPr>
        <p:spPr>
          <a:xfrm>
            <a:off x="7886700" y="1257300"/>
            <a:ext cx="9525" cy="1296888"/>
          </a:xfrm>
          <a:prstGeom prst="rect">
            <a:avLst/>
          </a:prstGeom>
          <a:solidFill>
            <a:srgbClr val="D5D8DB"/>
          </a:solidFill>
          <a:ln/>
        </p:spPr>
        <p:txBody>
          <a:bodyPr/>
          <a:lstStyle/>
          <a:p>
            <a:endParaRPr lang="en-US"/>
          </a:p>
        </p:txBody>
      </p:sp>
      <p:sp>
        <p:nvSpPr>
          <p:cNvPr id="18" name="Text 15"/>
          <p:cNvSpPr/>
          <p:nvPr/>
        </p:nvSpPr>
        <p:spPr>
          <a:xfrm>
            <a:off x="4457700" y="1447800"/>
            <a:ext cx="3604260" cy="268486"/>
          </a:xfrm>
          <a:prstGeom prst="rect">
            <a:avLst/>
          </a:prstGeom>
          <a:noFill/>
          <a:ln/>
        </p:spPr>
        <p:txBody>
          <a:bodyPr wrap="square" lIns="25400" tIns="25400" rIns="25400" bIns="25400" rtlCol="0" anchor="t">
            <a:normAutofit/>
          </a:bodyPr>
          <a:lstStyle/>
          <a:p>
            <a:pPr marL="0" indent="0" algn="l">
              <a:lnSpc>
                <a:spcPct val="93077"/>
              </a:lnSpc>
              <a:buNone/>
            </a:pPr>
            <a:r>
              <a:rPr lang="en-US" sz="1650" b="1" dirty="0">
                <a:solidFill>
                  <a:srgbClr val="003B5C"/>
                </a:solidFill>
                <a:latin typeface="Georgia" pitchFamily="34" charset="0"/>
                <a:ea typeface="Georgia" pitchFamily="34" charset="-122"/>
                <a:cs typeface="Georgia" pitchFamily="34" charset="-120"/>
              </a:rPr>
              <a:t>A new district</a:t>
            </a:r>
            <a:endParaRPr lang="en-US" sz="1650" dirty="0"/>
          </a:p>
        </p:txBody>
      </p:sp>
      <p:sp>
        <p:nvSpPr>
          <p:cNvPr id="19" name="Text 16"/>
          <p:cNvSpPr/>
          <p:nvPr/>
        </p:nvSpPr>
        <p:spPr>
          <a:xfrm>
            <a:off x="4457700" y="1754386"/>
            <a:ext cx="3604260" cy="25137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Two or more combine to form one new district.</a:t>
            </a:r>
            <a:endParaRPr lang="en-US" sz="1200" dirty="0"/>
          </a:p>
        </p:txBody>
      </p:sp>
      <p:sp>
        <p:nvSpPr>
          <p:cNvPr id="20" name="Shape 17"/>
          <p:cNvSpPr/>
          <p:nvPr/>
        </p:nvSpPr>
        <p:spPr>
          <a:xfrm>
            <a:off x="8086725" y="1257300"/>
            <a:ext cx="3600450" cy="1296888"/>
          </a:xfrm>
          <a:prstGeom prst="roundRect">
            <a:avLst>
              <a:gd name="adj" fmla="val 1469"/>
            </a:avLst>
          </a:prstGeom>
          <a:solidFill>
            <a:srgbClr val="FFFFFF"/>
          </a:solidFill>
          <a:ln/>
        </p:spPr>
        <p:txBody>
          <a:bodyPr/>
          <a:lstStyle/>
          <a:p>
            <a:endParaRPr lang="en-US"/>
          </a:p>
        </p:txBody>
      </p:sp>
      <p:sp>
        <p:nvSpPr>
          <p:cNvPr id="21" name="Shape 18"/>
          <p:cNvSpPr/>
          <p:nvPr/>
        </p:nvSpPr>
        <p:spPr>
          <a:xfrm>
            <a:off x="8086725" y="2544663"/>
            <a:ext cx="3600450" cy="9525"/>
          </a:xfrm>
          <a:prstGeom prst="rect">
            <a:avLst/>
          </a:prstGeom>
          <a:solidFill>
            <a:srgbClr val="D5D8DB"/>
          </a:solidFill>
          <a:ln/>
        </p:spPr>
        <p:txBody>
          <a:bodyPr/>
          <a:lstStyle/>
          <a:p>
            <a:endParaRPr lang="en-US"/>
          </a:p>
        </p:txBody>
      </p:sp>
      <p:sp>
        <p:nvSpPr>
          <p:cNvPr id="22" name="Shape 19"/>
          <p:cNvSpPr/>
          <p:nvPr/>
        </p:nvSpPr>
        <p:spPr>
          <a:xfrm>
            <a:off x="8086725" y="1257300"/>
            <a:ext cx="3600450" cy="57150"/>
          </a:xfrm>
          <a:prstGeom prst="rect">
            <a:avLst/>
          </a:prstGeom>
          <a:solidFill>
            <a:srgbClr val="991F36"/>
          </a:solidFill>
          <a:ln/>
        </p:spPr>
        <p:txBody>
          <a:bodyPr/>
          <a:lstStyle/>
          <a:p>
            <a:endParaRPr lang="en-US"/>
          </a:p>
        </p:txBody>
      </p:sp>
      <p:sp>
        <p:nvSpPr>
          <p:cNvPr id="23" name="Shape 20"/>
          <p:cNvSpPr/>
          <p:nvPr/>
        </p:nvSpPr>
        <p:spPr>
          <a:xfrm>
            <a:off x="8086725" y="1257300"/>
            <a:ext cx="9525" cy="1296888"/>
          </a:xfrm>
          <a:prstGeom prst="rect">
            <a:avLst/>
          </a:prstGeom>
          <a:solidFill>
            <a:srgbClr val="D5D8DB"/>
          </a:solidFill>
          <a:ln/>
        </p:spPr>
        <p:txBody>
          <a:bodyPr/>
          <a:lstStyle/>
          <a:p>
            <a:endParaRPr lang="en-US"/>
          </a:p>
        </p:txBody>
      </p:sp>
      <p:sp>
        <p:nvSpPr>
          <p:cNvPr id="24" name="Shape 21"/>
          <p:cNvSpPr/>
          <p:nvPr/>
        </p:nvSpPr>
        <p:spPr>
          <a:xfrm>
            <a:off x="11677650" y="1257300"/>
            <a:ext cx="9525" cy="1296888"/>
          </a:xfrm>
          <a:prstGeom prst="rect">
            <a:avLst/>
          </a:prstGeom>
          <a:solidFill>
            <a:srgbClr val="D5D8DB"/>
          </a:solidFill>
          <a:ln/>
        </p:spPr>
        <p:txBody>
          <a:bodyPr/>
          <a:lstStyle/>
          <a:p>
            <a:endParaRPr lang="en-US"/>
          </a:p>
        </p:txBody>
      </p:sp>
      <p:sp>
        <p:nvSpPr>
          <p:cNvPr id="25" name="Text 22"/>
          <p:cNvSpPr/>
          <p:nvPr/>
        </p:nvSpPr>
        <p:spPr>
          <a:xfrm>
            <a:off x="8248650" y="1447800"/>
            <a:ext cx="3374898" cy="498872"/>
          </a:xfrm>
          <a:prstGeom prst="rect">
            <a:avLst/>
          </a:prstGeom>
          <a:noFill/>
          <a:ln/>
        </p:spPr>
        <p:txBody>
          <a:bodyPr wrap="square" lIns="25400" tIns="25400" rIns="25400" bIns="25400" rtlCol="0" anchor="t">
            <a:normAutofit/>
          </a:bodyPr>
          <a:lstStyle/>
          <a:p>
            <a:pPr marL="0" indent="0" algn="l">
              <a:lnSpc>
                <a:spcPct val="93077"/>
              </a:lnSpc>
              <a:buNone/>
            </a:pPr>
            <a:r>
              <a:rPr lang="en-US" sz="1650" b="1" dirty="0">
                <a:solidFill>
                  <a:srgbClr val="003B5C"/>
                </a:solidFill>
                <a:latin typeface="Georgia" pitchFamily="34" charset="0"/>
                <a:ea typeface="Georgia" pitchFamily="34" charset="-122"/>
                <a:cs typeface="Georgia" pitchFamily="34" charset="-120"/>
              </a:rPr>
              <a:t>Into a municipality, county, or an authority</a:t>
            </a:r>
            <a:endParaRPr lang="en-US" sz="1650" dirty="0"/>
          </a:p>
        </p:txBody>
      </p:sp>
      <p:sp>
        <p:nvSpPr>
          <p:cNvPr id="26" name="Text 23"/>
          <p:cNvSpPr/>
          <p:nvPr/>
        </p:nvSpPr>
        <p:spPr>
          <a:xfrm>
            <a:off x="8248650" y="1984772"/>
            <a:ext cx="3374898"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The district dissolves. </a:t>
            </a:r>
            <a:r>
              <a:rPr lang="en-US" sz="1200" b="1" dirty="0">
                <a:solidFill>
                  <a:srgbClr val="1F2326"/>
                </a:solidFill>
                <a:latin typeface="Arial" pitchFamily="34" charset="0"/>
                <a:ea typeface="Arial" pitchFamily="34" charset="-122"/>
                <a:cs typeface="Arial" pitchFamily="34" charset="-120"/>
              </a:rPr>
              <a:t>The authority option is new.</a:t>
            </a:r>
            <a:endParaRPr lang="en-US" sz="1200" dirty="0"/>
          </a:p>
        </p:txBody>
      </p:sp>
      <p:sp>
        <p:nvSpPr>
          <p:cNvPr id="27" name="Shape 24"/>
          <p:cNvSpPr/>
          <p:nvPr/>
        </p:nvSpPr>
        <p:spPr>
          <a:xfrm>
            <a:off x="504825" y="2706588"/>
            <a:ext cx="5495925" cy="1097756"/>
          </a:xfrm>
          <a:prstGeom prst="roundRect">
            <a:avLst>
              <a:gd name="adj" fmla="val 1735"/>
            </a:avLst>
          </a:prstGeom>
          <a:solidFill>
            <a:srgbClr val="F4F5F6"/>
          </a:solidFill>
          <a:ln w="9525">
            <a:solidFill>
              <a:srgbClr val="D5D8DB"/>
            </a:solidFill>
            <a:prstDash val="solid"/>
          </a:ln>
        </p:spPr>
        <p:txBody>
          <a:bodyPr/>
          <a:lstStyle/>
          <a:p>
            <a:endParaRPr lang="en-US"/>
          </a:p>
        </p:txBody>
      </p:sp>
      <p:sp>
        <p:nvSpPr>
          <p:cNvPr id="28" name="Text 25"/>
          <p:cNvSpPr/>
          <p:nvPr/>
        </p:nvSpPr>
        <p:spPr>
          <a:xfrm>
            <a:off x="666750" y="2830413"/>
            <a:ext cx="5689283" cy="211336"/>
          </a:xfrm>
          <a:prstGeom prst="rect">
            <a:avLst/>
          </a:prstGeom>
          <a:noFill/>
          <a:ln/>
        </p:spPr>
        <p:txBody>
          <a:bodyPr wrap="square" lIns="25400" tIns="25400" rIns="25400" bIns="25400" rtlCol="0" anchor="t">
            <a:normAutofit/>
          </a:bodyPr>
          <a:lstStyle/>
          <a:p>
            <a:pPr marL="0" indent="0" algn="l">
              <a:lnSpc>
                <a:spcPct val="121333"/>
              </a:lnSpc>
              <a:buNone/>
            </a:pPr>
            <a:r>
              <a:rPr lang="en-US" sz="975" b="1" kern="0" spc="98" dirty="0">
                <a:solidFill>
                  <a:srgbClr val="003B5C"/>
                </a:solidFill>
                <a:latin typeface="Arial" pitchFamily="34" charset="0"/>
                <a:ea typeface="Arial" pitchFamily="34" charset="-122"/>
                <a:cs typeface="Arial" pitchFamily="34" charset="-120"/>
              </a:rPr>
              <a:t>WHO YOU MUST NOTIFY</a:t>
            </a:r>
            <a:endParaRPr lang="en-US" sz="975" dirty="0"/>
          </a:p>
        </p:txBody>
      </p:sp>
      <p:sp>
        <p:nvSpPr>
          <p:cNvPr id="29" name="Text 26"/>
          <p:cNvSpPr/>
          <p:nvPr/>
        </p:nvSpPr>
        <p:spPr>
          <a:xfrm>
            <a:off x="666750" y="3060799"/>
            <a:ext cx="5327237" cy="451247"/>
          </a:xfrm>
          <a:prstGeom prst="rect">
            <a:avLst/>
          </a:prstGeom>
          <a:noFill/>
          <a:ln/>
        </p:spPr>
        <p:txBody>
          <a:bodyPr wrap="square" lIns="25400" tIns="25400" rIns="25400" bIns="25400" rtlCol="0" anchor="t">
            <a:normAutofit/>
          </a:bodyPr>
          <a:lstStyle/>
          <a:p>
            <a:pPr marL="0" indent="0" algn="l">
              <a:lnSpc>
                <a:spcPct val="120556"/>
              </a:lnSpc>
              <a:buNone/>
            </a:pPr>
            <a:r>
              <a:rPr lang="en-US" sz="1163" dirty="0">
                <a:solidFill>
                  <a:srgbClr val="1F2326"/>
                </a:solidFill>
                <a:latin typeface="Arial" pitchFamily="34" charset="0"/>
                <a:ea typeface="Arial" pitchFamily="34" charset="-122"/>
                <a:cs typeface="Arial" pitchFamily="34" charset="-120"/>
              </a:rPr>
              <a:t>The chief executive of </a:t>
            </a:r>
            <a:r>
              <a:rPr lang="en-US" sz="1163" b="1" dirty="0">
                <a:solidFill>
                  <a:srgbClr val="1F2326"/>
                </a:solidFill>
                <a:latin typeface="Arial" pitchFamily="34" charset="0"/>
                <a:ea typeface="Arial" pitchFamily="34" charset="-122"/>
                <a:cs typeface="Arial" pitchFamily="34" charset="-120"/>
              </a:rPr>
              <a:t>every </a:t>
            </a:r>
            <a:r>
              <a:rPr lang="en-US" sz="1163" dirty="0">
                <a:solidFill>
                  <a:srgbClr val="1F2326"/>
                </a:solidFill>
                <a:latin typeface="Arial" pitchFamily="34" charset="0"/>
                <a:ea typeface="Arial" pitchFamily="34" charset="-122"/>
                <a:cs typeface="Arial" pitchFamily="34" charset="-120"/>
              </a:rPr>
              <a:t>district, municipality, county or authority whose territory overlaps or sits within </a:t>
            </a:r>
            <a:r>
              <a:rPr lang="en-US" sz="1163" b="1" dirty="0">
                <a:solidFill>
                  <a:srgbClr val="1F2326"/>
                </a:solidFill>
                <a:latin typeface="Arial" pitchFamily="34" charset="0"/>
                <a:ea typeface="Arial" pitchFamily="34" charset="-122"/>
                <a:cs typeface="Arial" pitchFamily="34" charset="-120"/>
              </a:rPr>
              <a:t>five miles </a:t>
            </a:r>
            <a:r>
              <a:rPr lang="en-US" sz="1163" dirty="0">
                <a:solidFill>
                  <a:srgbClr val="1F2326"/>
                </a:solidFill>
                <a:latin typeface="Arial" pitchFamily="34" charset="0"/>
                <a:ea typeface="Arial" pitchFamily="34" charset="-122"/>
                <a:cs typeface="Arial" pitchFamily="34" charset="-120"/>
              </a:rPr>
              <a:t>of the proposed system.</a:t>
            </a:r>
            <a:endParaRPr lang="en-US" sz="1163" dirty="0"/>
          </a:p>
        </p:txBody>
      </p:sp>
      <p:sp>
        <p:nvSpPr>
          <p:cNvPr id="30" name="Shape 27"/>
          <p:cNvSpPr/>
          <p:nvPr/>
        </p:nvSpPr>
        <p:spPr>
          <a:xfrm>
            <a:off x="6191250" y="2706588"/>
            <a:ext cx="5495925" cy="1097756"/>
          </a:xfrm>
          <a:prstGeom prst="roundRect">
            <a:avLst>
              <a:gd name="adj" fmla="val 1735"/>
            </a:avLst>
          </a:prstGeom>
          <a:solidFill>
            <a:srgbClr val="F4F5F6"/>
          </a:solidFill>
          <a:ln w="9525">
            <a:solidFill>
              <a:srgbClr val="D5D8DB"/>
            </a:solidFill>
            <a:prstDash val="solid"/>
          </a:ln>
        </p:spPr>
        <p:txBody>
          <a:bodyPr/>
          <a:lstStyle/>
          <a:p>
            <a:endParaRPr lang="en-US"/>
          </a:p>
        </p:txBody>
      </p:sp>
      <p:sp>
        <p:nvSpPr>
          <p:cNvPr id="31" name="Text 28"/>
          <p:cNvSpPr/>
          <p:nvPr/>
        </p:nvSpPr>
        <p:spPr>
          <a:xfrm>
            <a:off x="6353175" y="2830413"/>
            <a:ext cx="5689283" cy="211336"/>
          </a:xfrm>
          <a:prstGeom prst="rect">
            <a:avLst/>
          </a:prstGeom>
          <a:noFill/>
          <a:ln/>
        </p:spPr>
        <p:txBody>
          <a:bodyPr wrap="square" lIns="25400" tIns="25400" rIns="25400" bIns="25400" rtlCol="0" anchor="t">
            <a:normAutofit/>
          </a:bodyPr>
          <a:lstStyle/>
          <a:p>
            <a:pPr marL="0" indent="0" algn="l">
              <a:lnSpc>
                <a:spcPct val="121333"/>
              </a:lnSpc>
              <a:buNone/>
            </a:pPr>
            <a:r>
              <a:rPr lang="en-US" sz="975" b="1" kern="0" spc="98" dirty="0">
                <a:solidFill>
                  <a:srgbClr val="003B5C"/>
                </a:solidFill>
                <a:latin typeface="Arial" pitchFamily="34" charset="0"/>
                <a:ea typeface="Arial" pitchFamily="34" charset="-122"/>
                <a:cs typeface="Arial" pitchFamily="34" charset="-120"/>
              </a:rPr>
              <a:t>NEW BOARD SIZE, BY AGREEMENT</a:t>
            </a:r>
            <a:endParaRPr lang="en-US" sz="975" dirty="0"/>
          </a:p>
        </p:txBody>
      </p:sp>
      <p:sp>
        <p:nvSpPr>
          <p:cNvPr id="32" name="Text 29"/>
          <p:cNvSpPr/>
          <p:nvPr/>
        </p:nvSpPr>
        <p:spPr>
          <a:xfrm>
            <a:off x="6353175" y="3060799"/>
            <a:ext cx="5327237" cy="657820"/>
          </a:xfrm>
          <a:prstGeom prst="rect">
            <a:avLst/>
          </a:prstGeom>
          <a:noFill/>
          <a:ln/>
        </p:spPr>
        <p:txBody>
          <a:bodyPr wrap="square" lIns="25400" tIns="25400" rIns="25400" bIns="25400" rtlCol="0" anchor="t">
            <a:normAutofit/>
          </a:bodyPr>
          <a:lstStyle/>
          <a:p>
            <a:pPr marL="0" indent="0" algn="l">
              <a:lnSpc>
                <a:spcPct val="120556"/>
              </a:lnSpc>
              <a:buNone/>
            </a:pPr>
            <a:r>
              <a:rPr lang="en-US" sz="1163" b="1" dirty="0">
                <a:solidFill>
                  <a:srgbClr val="1F2326"/>
                </a:solidFill>
                <a:latin typeface="Arial" pitchFamily="34" charset="0"/>
                <a:ea typeface="Arial" pitchFamily="34" charset="-122"/>
                <a:cs typeface="Arial" pitchFamily="34" charset="-120"/>
              </a:rPr>
              <a:t>Five </a:t>
            </a:r>
            <a:r>
              <a:rPr lang="en-US" sz="1163" dirty="0">
                <a:solidFill>
                  <a:srgbClr val="1F2326"/>
                </a:solidFill>
                <a:latin typeface="Arial" pitchFamily="34" charset="0"/>
                <a:ea typeface="Arial" pitchFamily="34" charset="-122"/>
                <a:cs typeface="Arial" pitchFamily="34" charset="-120"/>
              </a:rPr>
              <a:t>members for two or more districts, </a:t>
            </a:r>
            <a:r>
              <a:rPr lang="en-US" sz="1163" b="1" dirty="0">
                <a:solidFill>
                  <a:srgbClr val="1F2326"/>
                </a:solidFill>
                <a:latin typeface="Arial" pitchFamily="34" charset="0"/>
                <a:ea typeface="Arial" pitchFamily="34" charset="-122"/>
                <a:cs typeface="Arial" pitchFamily="34" charset="-120"/>
              </a:rPr>
              <a:t>seven </a:t>
            </a:r>
            <a:r>
              <a:rPr lang="en-US" sz="1163" dirty="0">
                <a:solidFill>
                  <a:srgbClr val="1F2326"/>
                </a:solidFill>
                <a:latin typeface="Arial" pitchFamily="34" charset="0"/>
                <a:ea typeface="Arial" pitchFamily="34" charset="-122"/>
                <a:cs typeface="Arial" pitchFamily="34" charset="-120"/>
              </a:rPr>
              <a:t>for four or more, on staggered initial terms. Nominees must be named in the petition and already serve on a consolidating board.</a:t>
            </a:r>
            <a:endParaRPr lang="en-US" sz="1163" dirty="0"/>
          </a:p>
        </p:txBody>
      </p:sp>
      <p:sp>
        <p:nvSpPr>
          <p:cNvPr id="33" name="Shape 30"/>
          <p:cNvSpPr/>
          <p:nvPr/>
        </p:nvSpPr>
        <p:spPr>
          <a:xfrm>
            <a:off x="504825" y="3956745"/>
            <a:ext cx="11182350" cy="828675"/>
          </a:xfrm>
          <a:prstGeom prst="roundRect">
            <a:avLst>
              <a:gd name="adj" fmla="val 2299"/>
            </a:avLst>
          </a:prstGeom>
          <a:solidFill>
            <a:srgbClr val="FAFAFA"/>
          </a:solidFill>
          <a:ln w="9525">
            <a:solidFill>
              <a:srgbClr val="D5D8DB"/>
            </a:solidFill>
            <a:prstDash val="solid"/>
          </a:ln>
        </p:spPr>
        <p:txBody>
          <a:bodyPr/>
          <a:lstStyle/>
          <a:p>
            <a:endParaRPr lang="en-US"/>
          </a:p>
        </p:txBody>
      </p:sp>
      <p:sp>
        <p:nvSpPr>
          <p:cNvPr id="34" name="Text 31"/>
          <p:cNvSpPr/>
          <p:nvPr/>
        </p:nvSpPr>
        <p:spPr>
          <a:xfrm>
            <a:off x="666750" y="4071045"/>
            <a:ext cx="11193971" cy="638175"/>
          </a:xfrm>
          <a:prstGeom prst="rect">
            <a:avLst/>
          </a:prstGeom>
          <a:noFill/>
          <a:ln/>
        </p:spPr>
        <p:txBody>
          <a:bodyPr wrap="square" lIns="25400" tIns="25400" rIns="25400" bIns="25400" rtlCol="0" anchor="t">
            <a:normAutofit/>
          </a:bodyPr>
          <a:lstStyle/>
          <a:p>
            <a:pPr marL="0" indent="0" algn="l">
              <a:lnSpc>
                <a:spcPct val="123529"/>
              </a:lnSpc>
              <a:buNone/>
            </a:pPr>
            <a:r>
              <a:rPr lang="en-US" sz="1125" b="1" dirty="0">
                <a:solidFill>
                  <a:srgbClr val="003B5C"/>
                </a:solidFill>
                <a:latin typeface="Arial" pitchFamily="34" charset="0"/>
                <a:ea typeface="Arial" pitchFamily="34" charset="-122"/>
                <a:cs typeface="Arial" pitchFamily="34" charset="-120"/>
              </a:rPr>
              <a:t>The process: </a:t>
            </a:r>
            <a:r>
              <a:rPr lang="en-US" sz="1125" dirty="0">
                <a:solidFill>
                  <a:srgbClr val="1F2326"/>
                </a:solidFill>
                <a:highlight>
                  <a:srgbClr val="FAFAFA"/>
                </a:highlight>
                <a:latin typeface="Arial" pitchFamily="34" charset="0"/>
                <a:ea typeface="Arial" pitchFamily="34" charset="-122"/>
                <a:cs typeface="Arial" pitchFamily="34" charset="-120"/>
              </a:rPr>
              <a:t>written agreement, concurring resolutions, petition to the county mayor </a:t>
            </a:r>
            <a:r>
              <a:rPr lang="en-US" sz="1125" b="1" dirty="0">
                <a:solidFill>
                  <a:srgbClr val="1F2326"/>
                </a:solidFill>
                <a:latin typeface="Arial" pitchFamily="34" charset="0"/>
                <a:ea typeface="Arial" pitchFamily="34" charset="-122"/>
                <a:cs typeface="Arial" pitchFamily="34" charset="-120"/>
              </a:rPr>
              <a:t>and a simultaneous TBOUR filing </a:t>
            </a:r>
            <a:r>
              <a:rPr lang="en-US" sz="1125" dirty="0">
                <a:solidFill>
                  <a:srgbClr val="1F2326"/>
                </a:solidFill>
                <a:highlight>
                  <a:srgbClr val="FAFAFA"/>
                </a:highlight>
                <a:latin typeface="Arial" pitchFamily="34" charset="0"/>
                <a:ea typeface="Arial" pitchFamily="34" charset="-122"/>
                <a:cs typeface="Arial" pitchFamily="34" charset="-120"/>
              </a:rPr>
              <a:t>, public hearing on 7 to 15 days' notice, then the mayor's order. The three findings are mandatory: the mayor </a:t>
            </a:r>
            <a:r>
              <a:rPr lang="en-US" sz="1125" i="1" dirty="0">
                <a:solidFill>
                  <a:srgbClr val="1F2326"/>
                </a:solidFill>
                <a:latin typeface="Arial" pitchFamily="34" charset="0"/>
                <a:ea typeface="Arial" pitchFamily="34" charset="-122"/>
                <a:cs typeface="Arial" pitchFamily="34" charset="-120"/>
              </a:rPr>
              <a:t>shall </a:t>
            </a:r>
            <a:r>
              <a:rPr lang="en-US" sz="1125" dirty="0">
                <a:solidFill>
                  <a:srgbClr val="1F2326"/>
                </a:solidFill>
                <a:highlight>
                  <a:srgbClr val="FAFAFA"/>
                </a:highlight>
                <a:latin typeface="Arial" pitchFamily="34" charset="0"/>
                <a:ea typeface="Arial" pitchFamily="34" charset="-122"/>
                <a:cs typeface="Arial" pitchFamily="34" charset="-120"/>
              </a:rPr>
              <a:t>approve if it enhances public convenience and necessity, is economically sound, and serves the public interest.</a:t>
            </a:r>
            <a:endParaRPr lang="en-US" sz="1125" dirty="0"/>
          </a:p>
        </p:txBody>
      </p:sp>
      <p:sp>
        <p:nvSpPr>
          <p:cNvPr id="35" name="Text 32"/>
          <p:cNvSpPr/>
          <p:nvPr/>
        </p:nvSpPr>
        <p:spPr>
          <a:xfrm>
            <a:off x="504825" y="4914900"/>
            <a:ext cx="4292501"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T.C.A. § 7-82-202(e) · eligibility under § 7-82-308(d) · Utility Manual 6-2</a:t>
            </a:r>
            <a:endParaRPr lang="en-US" sz="97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2260029"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MERGERS · SECTION 14</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“Ailing” now includes operational failure</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Text 3"/>
          <p:cNvSpPr/>
          <p:nvPr/>
        </p:nvSpPr>
        <p:spPr>
          <a:xfrm>
            <a:off x="504825" y="1257300"/>
            <a:ext cx="12300585" cy="264765"/>
          </a:xfrm>
          <a:prstGeom prst="rect">
            <a:avLst/>
          </a:prstGeom>
          <a:noFill/>
          <a:ln/>
        </p:spPr>
        <p:txBody>
          <a:bodyPr wrap="square" lIns="25400" tIns="25400" rIns="25400" bIns="25400" rtlCol="0" anchor="t">
            <a:normAutofit/>
          </a:bodyPr>
          <a:lstStyle/>
          <a:p>
            <a:pPr marL="0" indent="0" algn="l">
              <a:lnSpc>
                <a:spcPct val="119000"/>
              </a:lnSpc>
              <a:buNone/>
            </a:pPr>
            <a:r>
              <a:rPr lang="en-US" sz="1275" dirty="0">
                <a:solidFill>
                  <a:srgbClr val="75787B"/>
                </a:solidFill>
                <a:latin typeface="Arial" pitchFamily="34" charset="0"/>
                <a:ea typeface="Arial" pitchFamily="34" charset="-122"/>
                <a:cs typeface="Arial" pitchFamily="34" charset="-120"/>
              </a:rPr>
              <a:t>A system is </a:t>
            </a:r>
            <a:r>
              <a:rPr lang="en-US" sz="1275" b="1" dirty="0">
                <a:solidFill>
                  <a:srgbClr val="003B5C"/>
                </a:solidFill>
                <a:latin typeface="Arial" pitchFamily="34" charset="0"/>
                <a:ea typeface="Arial" pitchFamily="34" charset="-122"/>
                <a:cs typeface="Arial" pitchFamily="34" charset="-120"/>
              </a:rPr>
              <a:t>ailing </a:t>
            </a:r>
            <a:r>
              <a:rPr lang="en-US" sz="1275" dirty="0">
                <a:solidFill>
                  <a:srgbClr val="75787B"/>
                </a:solidFill>
                <a:latin typeface="Arial" pitchFamily="34" charset="0"/>
                <a:ea typeface="Arial" pitchFamily="34" charset="-122"/>
                <a:cs typeface="Arial" pitchFamily="34" charset="-120"/>
              </a:rPr>
              <a:t>if </a:t>
            </a:r>
            <a:r>
              <a:rPr lang="en-US" sz="1275" b="1" dirty="0">
                <a:solidFill>
                  <a:srgbClr val="003B5C"/>
                </a:solidFill>
                <a:latin typeface="Arial" pitchFamily="34" charset="0"/>
                <a:ea typeface="Arial" pitchFamily="34" charset="-122"/>
                <a:cs typeface="Arial" pitchFamily="34" charset="-120"/>
              </a:rPr>
              <a:t>any one </a:t>
            </a:r>
            <a:r>
              <a:rPr lang="en-US" sz="1275" dirty="0">
                <a:solidFill>
                  <a:srgbClr val="75787B"/>
                </a:solidFill>
                <a:latin typeface="Arial" pitchFamily="34" charset="0"/>
                <a:ea typeface="Arial" pitchFamily="34" charset="-122"/>
                <a:cs typeface="Arial" pitchFamily="34" charset="-120"/>
              </a:rPr>
              <a:t>is true:</a:t>
            </a:r>
            <a:endParaRPr lang="en-US" sz="1275" dirty="0"/>
          </a:p>
        </p:txBody>
      </p:sp>
      <p:sp>
        <p:nvSpPr>
          <p:cNvPr id="7" name="Shape 4"/>
          <p:cNvSpPr/>
          <p:nvPr/>
        </p:nvSpPr>
        <p:spPr>
          <a:xfrm>
            <a:off x="504825" y="1636365"/>
            <a:ext cx="3600450" cy="1723579"/>
          </a:xfrm>
          <a:prstGeom prst="roundRect">
            <a:avLst>
              <a:gd name="adj" fmla="val 1105"/>
            </a:avLst>
          </a:prstGeom>
          <a:solidFill>
            <a:srgbClr val="FFFFFF"/>
          </a:solidFill>
          <a:ln/>
        </p:spPr>
        <p:txBody>
          <a:bodyPr/>
          <a:lstStyle/>
          <a:p>
            <a:endParaRPr lang="en-US"/>
          </a:p>
        </p:txBody>
      </p:sp>
      <p:sp>
        <p:nvSpPr>
          <p:cNvPr id="8" name="Shape 5"/>
          <p:cNvSpPr/>
          <p:nvPr/>
        </p:nvSpPr>
        <p:spPr>
          <a:xfrm>
            <a:off x="504825" y="3350419"/>
            <a:ext cx="3600450" cy="9525"/>
          </a:xfrm>
          <a:prstGeom prst="rect">
            <a:avLst/>
          </a:prstGeom>
          <a:solidFill>
            <a:srgbClr val="D5D8DB"/>
          </a:solidFill>
          <a:ln/>
        </p:spPr>
        <p:txBody>
          <a:bodyPr/>
          <a:lstStyle/>
          <a:p>
            <a:endParaRPr lang="en-US"/>
          </a:p>
        </p:txBody>
      </p:sp>
      <p:sp>
        <p:nvSpPr>
          <p:cNvPr id="9" name="Shape 6"/>
          <p:cNvSpPr/>
          <p:nvPr/>
        </p:nvSpPr>
        <p:spPr>
          <a:xfrm>
            <a:off x="504825" y="1636365"/>
            <a:ext cx="3600450" cy="57150"/>
          </a:xfrm>
          <a:prstGeom prst="rect">
            <a:avLst/>
          </a:prstGeom>
          <a:solidFill>
            <a:srgbClr val="003B5C"/>
          </a:solidFill>
          <a:ln/>
        </p:spPr>
        <p:txBody>
          <a:bodyPr/>
          <a:lstStyle/>
          <a:p>
            <a:endParaRPr lang="en-US"/>
          </a:p>
        </p:txBody>
      </p:sp>
      <p:sp>
        <p:nvSpPr>
          <p:cNvPr id="10" name="Shape 7"/>
          <p:cNvSpPr/>
          <p:nvPr/>
        </p:nvSpPr>
        <p:spPr>
          <a:xfrm>
            <a:off x="504825" y="1636365"/>
            <a:ext cx="9525" cy="1723579"/>
          </a:xfrm>
          <a:prstGeom prst="rect">
            <a:avLst/>
          </a:prstGeom>
          <a:solidFill>
            <a:srgbClr val="D5D8DB"/>
          </a:solidFill>
          <a:ln/>
        </p:spPr>
        <p:txBody>
          <a:bodyPr/>
          <a:lstStyle/>
          <a:p>
            <a:endParaRPr lang="en-US"/>
          </a:p>
        </p:txBody>
      </p:sp>
      <p:sp>
        <p:nvSpPr>
          <p:cNvPr id="11" name="Shape 8"/>
          <p:cNvSpPr/>
          <p:nvPr/>
        </p:nvSpPr>
        <p:spPr>
          <a:xfrm>
            <a:off x="4095750" y="1636365"/>
            <a:ext cx="9525" cy="1723579"/>
          </a:xfrm>
          <a:prstGeom prst="rect">
            <a:avLst/>
          </a:prstGeom>
          <a:solidFill>
            <a:srgbClr val="D5D8DB"/>
          </a:solidFill>
          <a:ln/>
        </p:spPr>
        <p:txBody>
          <a:bodyPr/>
          <a:lstStyle/>
          <a:p>
            <a:endParaRPr lang="en-US"/>
          </a:p>
        </p:txBody>
      </p:sp>
      <p:sp>
        <p:nvSpPr>
          <p:cNvPr id="12" name="Shape 9"/>
          <p:cNvSpPr/>
          <p:nvPr/>
        </p:nvSpPr>
        <p:spPr>
          <a:xfrm>
            <a:off x="666750" y="1826865"/>
            <a:ext cx="247650" cy="247650"/>
          </a:xfrm>
          <a:prstGeom prst="ellipse">
            <a:avLst/>
          </a:prstGeom>
          <a:solidFill>
            <a:srgbClr val="003B5C"/>
          </a:solidFill>
          <a:ln/>
        </p:spPr>
        <p:txBody>
          <a:bodyPr/>
          <a:lstStyle/>
          <a:p>
            <a:endParaRPr lang="en-US"/>
          </a:p>
        </p:txBody>
      </p:sp>
      <p:sp>
        <p:nvSpPr>
          <p:cNvPr id="13" name="Text 10"/>
          <p:cNvSpPr/>
          <p:nvPr/>
        </p:nvSpPr>
        <p:spPr>
          <a:xfrm>
            <a:off x="628650" y="1826865"/>
            <a:ext cx="323850" cy="28575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a</a:t>
            </a:r>
            <a:endParaRPr lang="en-US" sz="1050" dirty="0"/>
          </a:p>
        </p:txBody>
      </p:sp>
      <p:sp>
        <p:nvSpPr>
          <p:cNvPr id="14" name="Text 11"/>
          <p:cNvSpPr/>
          <p:nvPr/>
        </p:nvSpPr>
        <p:spPr>
          <a:xfrm>
            <a:off x="1000125" y="1840705"/>
            <a:ext cx="2384423" cy="270569"/>
          </a:xfrm>
          <a:prstGeom prst="rect">
            <a:avLst/>
          </a:prstGeom>
          <a:noFill/>
          <a:ln/>
        </p:spPr>
        <p:txBody>
          <a:bodyPr wrap="square" lIns="25400" tIns="25400" rIns="25400" bIns="25400" rtlCol="0" anchor="t">
            <a:normAutofit lnSpcReduction="10000"/>
          </a:bodyPr>
          <a:lstStyle/>
          <a:p>
            <a:pPr marL="0" indent="0" algn="l">
              <a:lnSpc>
                <a:spcPct val="92400"/>
              </a:lnSpc>
              <a:buNone/>
            </a:pPr>
            <a:r>
              <a:rPr lang="en-US" sz="1575" b="1" dirty="0">
                <a:solidFill>
                  <a:srgbClr val="003B5C"/>
                </a:solidFill>
                <a:latin typeface="Georgia" pitchFamily="34" charset="0"/>
                <a:ea typeface="Georgia" pitchFamily="34" charset="-122"/>
                <a:cs typeface="Georgia" pitchFamily="34" charset="-120"/>
              </a:rPr>
              <a:t>Financially distressed</a:t>
            </a:r>
            <a:endParaRPr lang="en-US" sz="1575" dirty="0"/>
          </a:p>
        </p:txBody>
      </p:sp>
      <p:sp>
        <p:nvSpPr>
          <p:cNvPr id="15" name="Text 12"/>
          <p:cNvSpPr/>
          <p:nvPr/>
        </p:nvSpPr>
        <p:spPr>
          <a:xfrm>
            <a:off x="644652" y="2245668"/>
            <a:ext cx="3374898" cy="464641"/>
          </a:xfrm>
          <a:prstGeom prst="rect">
            <a:avLst/>
          </a:prstGeom>
          <a:noFill/>
          <a:ln/>
        </p:spPr>
        <p:txBody>
          <a:bodyPr wrap="square" lIns="25400" tIns="25400" rIns="25400" bIns="25400" rtlCol="0" anchor="t">
            <a:normAutofit lnSpcReduction="10000"/>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Under § 7-82-703(b). Four criteria, coming up next.</a:t>
            </a:r>
            <a:endParaRPr lang="en-US" sz="1200" dirty="0"/>
          </a:p>
        </p:txBody>
      </p:sp>
      <p:sp>
        <p:nvSpPr>
          <p:cNvPr id="16" name="Shape 13"/>
          <p:cNvSpPr/>
          <p:nvPr/>
        </p:nvSpPr>
        <p:spPr>
          <a:xfrm>
            <a:off x="4295775" y="1636365"/>
            <a:ext cx="3600450" cy="1723579"/>
          </a:xfrm>
          <a:prstGeom prst="roundRect">
            <a:avLst>
              <a:gd name="adj" fmla="val 1105"/>
            </a:avLst>
          </a:prstGeom>
          <a:solidFill>
            <a:srgbClr val="FFFFFF"/>
          </a:solidFill>
          <a:ln/>
        </p:spPr>
        <p:txBody>
          <a:bodyPr/>
          <a:lstStyle/>
          <a:p>
            <a:endParaRPr lang="en-US"/>
          </a:p>
        </p:txBody>
      </p:sp>
      <p:sp>
        <p:nvSpPr>
          <p:cNvPr id="17" name="Shape 14"/>
          <p:cNvSpPr/>
          <p:nvPr/>
        </p:nvSpPr>
        <p:spPr>
          <a:xfrm>
            <a:off x="4295775" y="3350419"/>
            <a:ext cx="3600450" cy="9525"/>
          </a:xfrm>
          <a:prstGeom prst="rect">
            <a:avLst/>
          </a:prstGeom>
          <a:solidFill>
            <a:srgbClr val="D5D8DB"/>
          </a:solidFill>
          <a:ln/>
        </p:spPr>
        <p:txBody>
          <a:bodyPr/>
          <a:lstStyle/>
          <a:p>
            <a:endParaRPr lang="en-US"/>
          </a:p>
        </p:txBody>
      </p:sp>
      <p:sp>
        <p:nvSpPr>
          <p:cNvPr id="18" name="Shape 15"/>
          <p:cNvSpPr/>
          <p:nvPr/>
        </p:nvSpPr>
        <p:spPr>
          <a:xfrm>
            <a:off x="4295775" y="1636365"/>
            <a:ext cx="3600450" cy="57150"/>
          </a:xfrm>
          <a:prstGeom prst="rect">
            <a:avLst/>
          </a:prstGeom>
          <a:solidFill>
            <a:srgbClr val="003B5C"/>
          </a:solidFill>
          <a:ln/>
        </p:spPr>
        <p:txBody>
          <a:bodyPr/>
          <a:lstStyle/>
          <a:p>
            <a:endParaRPr lang="en-US"/>
          </a:p>
        </p:txBody>
      </p:sp>
      <p:sp>
        <p:nvSpPr>
          <p:cNvPr id="19" name="Shape 16"/>
          <p:cNvSpPr/>
          <p:nvPr/>
        </p:nvSpPr>
        <p:spPr>
          <a:xfrm>
            <a:off x="4295775" y="1636365"/>
            <a:ext cx="9525" cy="1723579"/>
          </a:xfrm>
          <a:prstGeom prst="rect">
            <a:avLst/>
          </a:prstGeom>
          <a:solidFill>
            <a:srgbClr val="D5D8DB"/>
          </a:solidFill>
          <a:ln/>
        </p:spPr>
        <p:txBody>
          <a:bodyPr/>
          <a:lstStyle/>
          <a:p>
            <a:endParaRPr lang="en-US"/>
          </a:p>
        </p:txBody>
      </p:sp>
      <p:sp>
        <p:nvSpPr>
          <p:cNvPr id="20" name="Shape 17"/>
          <p:cNvSpPr/>
          <p:nvPr/>
        </p:nvSpPr>
        <p:spPr>
          <a:xfrm>
            <a:off x="7886700" y="1636365"/>
            <a:ext cx="9525" cy="1723579"/>
          </a:xfrm>
          <a:prstGeom prst="rect">
            <a:avLst/>
          </a:prstGeom>
          <a:solidFill>
            <a:srgbClr val="D5D8DB"/>
          </a:solidFill>
          <a:ln/>
        </p:spPr>
        <p:txBody>
          <a:bodyPr/>
          <a:lstStyle/>
          <a:p>
            <a:endParaRPr lang="en-US"/>
          </a:p>
        </p:txBody>
      </p:sp>
      <p:sp>
        <p:nvSpPr>
          <p:cNvPr id="21" name="Shape 18"/>
          <p:cNvSpPr/>
          <p:nvPr/>
        </p:nvSpPr>
        <p:spPr>
          <a:xfrm>
            <a:off x="4457700" y="1826865"/>
            <a:ext cx="247650" cy="247650"/>
          </a:xfrm>
          <a:prstGeom prst="ellipse">
            <a:avLst/>
          </a:prstGeom>
          <a:solidFill>
            <a:srgbClr val="003B5C"/>
          </a:solidFill>
          <a:ln/>
        </p:spPr>
        <p:txBody>
          <a:bodyPr/>
          <a:lstStyle/>
          <a:p>
            <a:endParaRPr lang="en-US"/>
          </a:p>
        </p:txBody>
      </p:sp>
      <p:sp>
        <p:nvSpPr>
          <p:cNvPr id="22" name="Text 19"/>
          <p:cNvSpPr/>
          <p:nvPr/>
        </p:nvSpPr>
        <p:spPr>
          <a:xfrm>
            <a:off x="4419600" y="1826865"/>
            <a:ext cx="323850" cy="28575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b</a:t>
            </a:r>
            <a:endParaRPr lang="en-US" sz="1050" dirty="0"/>
          </a:p>
        </p:txBody>
      </p:sp>
      <p:sp>
        <p:nvSpPr>
          <p:cNvPr id="23" name="Text 20"/>
          <p:cNvSpPr/>
          <p:nvPr/>
        </p:nvSpPr>
        <p:spPr>
          <a:xfrm>
            <a:off x="4791075" y="1840706"/>
            <a:ext cx="1821939" cy="304676"/>
          </a:xfrm>
          <a:prstGeom prst="rect">
            <a:avLst/>
          </a:prstGeom>
          <a:noFill/>
          <a:ln/>
        </p:spPr>
        <p:txBody>
          <a:bodyPr wrap="square" lIns="25400" tIns="25400" rIns="25400" bIns="25400" rtlCol="0" anchor="t">
            <a:normAutofit/>
          </a:bodyPr>
          <a:lstStyle/>
          <a:p>
            <a:pPr marL="0" indent="0" algn="l">
              <a:lnSpc>
                <a:spcPct val="92400"/>
              </a:lnSpc>
              <a:buNone/>
            </a:pPr>
            <a:r>
              <a:rPr lang="en-US" sz="1575" b="1" dirty="0">
                <a:solidFill>
                  <a:srgbClr val="003B5C"/>
                </a:solidFill>
                <a:latin typeface="Georgia" pitchFamily="34" charset="0"/>
                <a:ea typeface="Georgia" pitchFamily="34" charset="-122"/>
                <a:cs typeface="Georgia" pitchFamily="34" charset="-120"/>
              </a:rPr>
              <a:t>Cannot expand</a:t>
            </a:r>
            <a:endParaRPr lang="en-US" sz="1575" dirty="0"/>
          </a:p>
        </p:txBody>
      </p:sp>
      <p:sp>
        <p:nvSpPr>
          <p:cNvPr id="24" name="Text 21"/>
          <p:cNvSpPr/>
          <p:nvPr/>
        </p:nvSpPr>
        <p:spPr>
          <a:xfrm>
            <a:off x="4457700" y="2231107"/>
            <a:ext cx="3374898" cy="464641"/>
          </a:xfrm>
          <a:prstGeom prst="rect">
            <a:avLst/>
          </a:prstGeom>
          <a:noFill/>
          <a:ln/>
        </p:spPr>
        <p:txBody>
          <a:bodyPr wrap="square" lIns="25400" tIns="25400" rIns="25400" bIns="25400" rtlCol="0" anchor="t">
            <a:normAutofit lnSpcReduction="10000"/>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Financially unable to expand service as its founding documents require.</a:t>
            </a:r>
            <a:endParaRPr lang="en-US" sz="1200" dirty="0"/>
          </a:p>
        </p:txBody>
      </p:sp>
      <p:sp>
        <p:nvSpPr>
          <p:cNvPr id="25" name="Shape 22"/>
          <p:cNvSpPr/>
          <p:nvPr/>
        </p:nvSpPr>
        <p:spPr>
          <a:xfrm>
            <a:off x="8086725" y="1636365"/>
            <a:ext cx="3600450" cy="1723579"/>
          </a:xfrm>
          <a:prstGeom prst="roundRect">
            <a:avLst>
              <a:gd name="adj" fmla="val 1105"/>
            </a:avLst>
          </a:prstGeom>
          <a:solidFill>
            <a:srgbClr val="F4F5F6"/>
          </a:solidFill>
          <a:ln/>
        </p:spPr>
        <p:txBody>
          <a:bodyPr/>
          <a:lstStyle/>
          <a:p>
            <a:endParaRPr lang="en-US"/>
          </a:p>
        </p:txBody>
      </p:sp>
      <p:sp>
        <p:nvSpPr>
          <p:cNvPr id="26" name="Shape 23"/>
          <p:cNvSpPr/>
          <p:nvPr/>
        </p:nvSpPr>
        <p:spPr>
          <a:xfrm>
            <a:off x="8086725" y="3350419"/>
            <a:ext cx="3600450" cy="9525"/>
          </a:xfrm>
          <a:prstGeom prst="rect">
            <a:avLst/>
          </a:prstGeom>
          <a:solidFill>
            <a:srgbClr val="D5D8DB"/>
          </a:solidFill>
          <a:ln/>
        </p:spPr>
        <p:txBody>
          <a:bodyPr/>
          <a:lstStyle/>
          <a:p>
            <a:endParaRPr lang="en-US"/>
          </a:p>
        </p:txBody>
      </p:sp>
      <p:sp>
        <p:nvSpPr>
          <p:cNvPr id="27" name="Shape 24"/>
          <p:cNvSpPr/>
          <p:nvPr/>
        </p:nvSpPr>
        <p:spPr>
          <a:xfrm>
            <a:off x="8086725" y="1636365"/>
            <a:ext cx="3600450" cy="57150"/>
          </a:xfrm>
          <a:prstGeom prst="rect">
            <a:avLst/>
          </a:prstGeom>
          <a:solidFill>
            <a:srgbClr val="991F36"/>
          </a:solidFill>
          <a:ln/>
        </p:spPr>
        <p:txBody>
          <a:bodyPr/>
          <a:lstStyle/>
          <a:p>
            <a:endParaRPr lang="en-US"/>
          </a:p>
        </p:txBody>
      </p:sp>
      <p:sp>
        <p:nvSpPr>
          <p:cNvPr id="28" name="Shape 25"/>
          <p:cNvSpPr/>
          <p:nvPr/>
        </p:nvSpPr>
        <p:spPr>
          <a:xfrm>
            <a:off x="8086725" y="1636365"/>
            <a:ext cx="9525" cy="1723579"/>
          </a:xfrm>
          <a:prstGeom prst="rect">
            <a:avLst/>
          </a:prstGeom>
          <a:solidFill>
            <a:srgbClr val="D5D8DB"/>
          </a:solidFill>
          <a:ln/>
        </p:spPr>
        <p:txBody>
          <a:bodyPr/>
          <a:lstStyle/>
          <a:p>
            <a:endParaRPr lang="en-US"/>
          </a:p>
        </p:txBody>
      </p:sp>
      <p:sp>
        <p:nvSpPr>
          <p:cNvPr id="29" name="Shape 26"/>
          <p:cNvSpPr/>
          <p:nvPr/>
        </p:nvSpPr>
        <p:spPr>
          <a:xfrm>
            <a:off x="11677650" y="1636365"/>
            <a:ext cx="9525" cy="1723579"/>
          </a:xfrm>
          <a:prstGeom prst="rect">
            <a:avLst/>
          </a:prstGeom>
          <a:solidFill>
            <a:srgbClr val="D5D8DB"/>
          </a:solidFill>
          <a:ln/>
        </p:spPr>
        <p:txBody>
          <a:bodyPr/>
          <a:lstStyle/>
          <a:p>
            <a:endParaRPr lang="en-US"/>
          </a:p>
        </p:txBody>
      </p:sp>
      <p:sp>
        <p:nvSpPr>
          <p:cNvPr id="30" name="Shape 27"/>
          <p:cNvSpPr/>
          <p:nvPr/>
        </p:nvSpPr>
        <p:spPr>
          <a:xfrm>
            <a:off x="8248650" y="1826865"/>
            <a:ext cx="247650" cy="247650"/>
          </a:xfrm>
          <a:prstGeom prst="ellipse">
            <a:avLst/>
          </a:prstGeom>
          <a:solidFill>
            <a:srgbClr val="991F36"/>
          </a:solidFill>
          <a:ln/>
        </p:spPr>
        <p:txBody>
          <a:bodyPr/>
          <a:lstStyle/>
          <a:p>
            <a:endParaRPr lang="en-US"/>
          </a:p>
        </p:txBody>
      </p:sp>
      <p:sp>
        <p:nvSpPr>
          <p:cNvPr id="31" name="Text 28"/>
          <p:cNvSpPr/>
          <p:nvPr/>
        </p:nvSpPr>
        <p:spPr>
          <a:xfrm>
            <a:off x="8210550" y="1826865"/>
            <a:ext cx="323850" cy="285750"/>
          </a:xfrm>
          <a:prstGeom prst="rect">
            <a:avLst/>
          </a:prstGeom>
          <a:noFill/>
          <a:ln/>
        </p:spPr>
        <p:txBody>
          <a:bodyPr wrap="square" lIns="25400" tIns="25400" rIns="25400" bIns="25400" rtlCol="0" anchor="ctr">
            <a:normAutofit/>
          </a:bodyPr>
          <a:lstStyle/>
          <a:p>
            <a:pPr marL="0" indent="0" algn="ctr">
              <a:buNone/>
            </a:pPr>
            <a:r>
              <a:rPr lang="en-US" sz="1050" b="1" dirty="0">
                <a:solidFill>
                  <a:srgbClr val="FFFFFF"/>
                </a:solidFill>
                <a:latin typeface="Arial" pitchFamily="34" charset="0"/>
                <a:ea typeface="Arial" pitchFamily="34" charset="-122"/>
                <a:cs typeface="Arial" pitchFamily="34" charset="-120"/>
              </a:rPr>
              <a:t>c</a:t>
            </a:r>
            <a:endParaRPr lang="en-US" sz="1050" dirty="0"/>
          </a:p>
        </p:txBody>
      </p:sp>
      <p:sp>
        <p:nvSpPr>
          <p:cNvPr id="32" name="Text 29"/>
          <p:cNvSpPr/>
          <p:nvPr/>
        </p:nvSpPr>
        <p:spPr>
          <a:xfrm>
            <a:off x="8582024" y="1840706"/>
            <a:ext cx="2184399" cy="258068"/>
          </a:xfrm>
          <a:prstGeom prst="rect">
            <a:avLst/>
          </a:prstGeom>
          <a:noFill/>
          <a:ln/>
        </p:spPr>
        <p:txBody>
          <a:bodyPr wrap="square" lIns="25400" tIns="25400" rIns="25400" bIns="25400" rtlCol="0" anchor="t">
            <a:normAutofit lnSpcReduction="10000"/>
          </a:bodyPr>
          <a:lstStyle/>
          <a:p>
            <a:pPr marL="0" indent="0" algn="l">
              <a:lnSpc>
                <a:spcPct val="92400"/>
              </a:lnSpc>
              <a:buNone/>
            </a:pPr>
            <a:r>
              <a:rPr lang="en-US" sz="1575" b="1" dirty="0">
                <a:solidFill>
                  <a:srgbClr val="003B5C"/>
                </a:solidFill>
                <a:latin typeface="Georgia" pitchFamily="34" charset="0"/>
                <a:ea typeface="Georgia" pitchFamily="34" charset="-122"/>
                <a:cs typeface="Georgia" pitchFamily="34" charset="-120"/>
              </a:rPr>
              <a:t>Operational failure</a:t>
            </a:r>
            <a:endParaRPr lang="en-US" sz="1575" dirty="0"/>
          </a:p>
        </p:txBody>
      </p:sp>
      <p:sp>
        <p:nvSpPr>
          <p:cNvPr id="33" name="Text 30"/>
          <p:cNvSpPr/>
          <p:nvPr/>
        </p:nvSpPr>
        <p:spPr>
          <a:xfrm>
            <a:off x="8248650" y="2150715"/>
            <a:ext cx="3374898" cy="1104454"/>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A </a:t>
            </a:r>
            <a:r>
              <a:rPr lang="en-US" sz="1200" b="1" dirty="0">
                <a:solidFill>
                  <a:srgbClr val="1F2326"/>
                </a:solidFill>
                <a:latin typeface="Arial" pitchFamily="34" charset="0"/>
                <a:ea typeface="Arial" pitchFamily="34" charset="-122"/>
                <a:cs typeface="Arial" pitchFamily="34" charset="-120"/>
              </a:rPr>
              <a:t>pattern </a:t>
            </a:r>
            <a:r>
              <a:rPr lang="en-US" sz="1200" dirty="0">
                <a:solidFill>
                  <a:srgbClr val="1F2326"/>
                </a:solidFill>
                <a:latin typeface="Arial" pitchFamily="34" charset="0"/>
                <a:ea typeface="Arial" pitchFamily="34" charset="-122"/>
                <a:cs typeface="Arial" pitchFamily="34" charset="-120"/>
              </a:rPr>
              <a:t>of severe managerial incompetence such that the system </a:t>
            </a:r>
            <a:r>
              <a:rPr lang="en-US" sz="1200" b="1" dirty="0">
                <a:solidFill>
                  <a:srgbClr val="1F2326"/>
                </a:solidFill>
                <a:latin typeface="Arial" pitchFamily="34" charset="0"/>
                <a:ea typeface="Arial" pitchFamily="34" charset="-122"/>
                <a:cs typeface="Arial" pitchFamily="34" charset="-120"/>
              </a:rPr>
              <a:t>cannot </a:t>
            </a:r>
            <a:r>
              <a:rPr lang="en-US" sz="1200" dirty="0">
                <a:solidFill>
                  <a:srgbClr val="1F2326"/>
                </a:solidFill>
                <a:latin typeface="Arial" pitchFamily="34" charset="0"/>
                <a:ea typeface="Arial" pitchFamily="34" charset="-122"/>
                <a:cs typeface="Arial" pitchFamily="34" charset="-120"/>
              </a:rPr>
              <a:t>provide safe, consistent access: repeated multi-day outages, infrastructure failures, unanswered damage reports.</a:t>
            </a:r>
            <a:endParaRPr lang="en-US" sz="1200" dirty="0"/>
          </a:p>
        </p:txBody>
      </p:sp>
      <p:sp>
        <p:nvSpPr>
          <p:cNvPr id="34" name="Shape 31"/>
          <p:cNvSpPr/>
          <p:nvPr/>
        </p:nvSpPr>
        <p:spPr>
          <a:xfrm>
            <a:off x="504825" y="3512344"/>
            <a:ext cx="11182350" cy="628650"/>
          </a:xfrm>
          <a:prstGeom prst="roundRect">
            <a:avLst>
              <a:gd name="adj" fmla="val 3030"/>
            </a:avLst>
          </a:prstGeom>
          <a:solidFill>
            <a:srgbClr val="FAFAFA"/>
          </a:solidFill>
          <a:ln w="9525">
            <a:solidFill>
              <a:srgbClr val="D5D8DB"/>
            </a:solidFill>
            <a:prstDash val="solid"/>
          </a:ln>
        </p:spPr>
        <p:txBody>
          <a:bodyPr/>
          <a:lstStyle/>
          <a:p>
            <a:endParaRPr lang="en-US"/>
          </a:p>
        </p:txBody>
      </p:sp>
      <p:sp>
        <p:nvSpPr>
          <p:cNvPr id="35" name="Text 32"/>
          <p:cNvSpPr/>
          <p:nvPr/>
        </p:nvSpPr>
        <p:spPr>
          <a:xfrm>
            <a:off x="666750" y="3626644"/>
            <a:ext cx="11193971" cy="438150"/>
          </a:xfrm>
          <a:prstGeom prst="rect">
            <a:avLst/>
          </a:prstGeom>
          <a:noFill/>
          <a:ln/>
        </p:spPr>
        <p:txBody>
          <a:bodyPr wrap="square" lIns="25400" tIns="25400" rIns="25400" bIns="25400" rtlCol="0" anchor="t">
            <a:normAutofit/>
          </a:bodyPr>
          <a:lstStyle/>
          <a:p>
            <a:pPr marL="0" indent="0" algn="l">
              <a:lnSpc>
                <a:spcPct val="123529"/>
              </a:lnSpc>
              <a:buNone/>
            </a:pPr>
            <a:r>
              <a:rPr lang="en-US" sz="1125" b="1" dirty="0">
                <a:solidFill>
                  <a:srgbClr val="003B5C"/>
                </a:solidFill>
                <a:latin typeface="Arial" pitchFamily="34" charset="0"/>
                <a:ea typeface="Arial" pitchFamily="34" charset="-122"/>
                <a:cs typeface="Arial" pitchFamily="34" charset="-120"/>
              </a:rPr>
              <a:t>How the Board gets there: </a:t>
            </a:r>
            <a:r>
              <a:rPr lang="en-US" sz="1125" dirty="0">
                <a:solidFill>
                  <a:srgbClr val="1F2326"/>
                </a:solidFill>
                <a:highlight>
                  <a:srgbClr val="FAFAFA"/>
                </a:highlight>
                <a:latin typeface="Arial" pitchFamily="34" charset="0"/>
                <a:ea typeface="Arial" pitchFamily="34" charset="-122"/>
                <a:cs typeface="Arial" pitchFamily="34" charset="-120"/>
              </a:rPr>
              <a:t>it reviews your audit and operations, orders a feasibility study (or runs one itself), and holds a public hearing within ten miles of your headquarters. Four grounds for an order: financial stability, continued service, public well-being, or the best interests of both systems.</a:t>
            </a:r>
            <a:endParaRPr lang="en-US" sz="1125" dirty="0"/>
          </a:p>
        </p:txBody>
      </p:sp>
      <p:sp>
        <p:nvSpPr>
          <p:cNvPr id="36" name="Shape 33"/>
          <p:cNvSpPr/>
          <p:nvPr/>
        </p:nvSpPr>
        <p:spPr>
          <a:xfrm>
            <a:off x="504825" y="4358729"/>
            <a:ext cx="11182350" cy="470446"/>
          </a:xfrm>
          <a:prstGeom prst="rect">
            <a:avLst/>
          </a:prstGeom>
          <a:solidFill>
            <a:srgbClr val="003B5C"/>
          </a:solidFill>
          <a:ln/>
        </p:spPr>
        <p:txBody>
          <a:bodyPr/>
          <a:lstStyle/>
          <a:p>
            <a:endParaRPr lang="en-US"/>
          </a:p>
        </p:txBody>
      </p:sp>
      <p:sp>
        <p:nvSpPr>
          <p:cNvPr id="37" name="Text 34"/>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A balanced budget and a clean audit no longer settle the question. Service failure counts now.</a:t>
            </a:r>
            <a:endParaRPr lang="en-US" sz="1350" dirty="0"/>
          </a:p>
        </p:txBody>
      </p:sp>
      <p:sp>
        <p:nvSpPr>
          <p:cNvPr id="38" name="Text 35"/>
          <p:cNvSpPr/>
          <p:nvPr/>
        </p:nvSpPr>
        <p:spPr>
          <a:xfrm>
            <a:off x="504825" y="4914900"/>
            <a:ext cx="5496595"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T.C.A. § 7-82-704 · “severe managerial incompetence” is defined by inclusion, not limitation</a:t>
            </a:r>
            <a:endParaRPr lang="en-US" sz="97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692500"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CONTINUING EDUCATION · SECTION 17</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Continuing education, unified in one statute</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2652713" cy="1970336"/>
          </a:xfrm>
          <a:prstGeom prst="roundRect">
            <a:avLst>
              <a:gd name="adj" fmla="val 967"/>
            </a:avLst>
          </a:prstGeom>
          <a:solidFill>
            <a:srgbClr val="FFFFFF"/>
          </a:solidFill>
          <a:ln/>
        </p:spPr>
        <p:txBody>
          <a:bodyPr/>
          <a:lstStyle/>
          <a:p>
            <a:endParaRPr lang="en-US"/>
          </a:p>
        </p:txBody>
      </p:sp>
      <p:sp>
        <p:nvSpPr>
          <p:cNvPr id="7" name="Shape 4"/>
          <p:cNvSpPr/>
          <p:nvPr/>
        </p:nvSpPr>
        <p:spPr>
          <a:xfrm>
            <a:off x="504825" y="3218111"/>
            <a:ext cx="2652713" cy="9525"/>
          </a:xfrm>
          <a:prstGeom prst="rect">
            <a:avLst/>
          </a:prstGeom>
          <a:solidFill>
            <a:srgbClr val="D5D8DB"/>
          </a:solidFill>
          <a:ln/>
        </p:spPr>
        <p:txBody>
          <a:bodyPr/>
          <a:lstStyle/>
          <a:p>
            <a:endParaRPr lang="en-US"/>
          </a:p>
        </p:txBody>
      </p:sp>
      <p:sp>
        <p:nvSpPr>
          <p:cNvPr id="8" name="Shape 5"/>
          <p:cNvSpPr/>
          <p:nvPr/>
        </p:nvSpPr>
        <p:spPr>
          <a:xfrm>
            <a:off x="504825" y="1257300"/>
            <a:ext cx="2652713" cy="57150"/>
          </a:xfrm>
          <a:prstGeom prst="rect">
            <a:avLst/>
          </a:prstGeom>
          <a:solidFill>
            <a:srgbClr val="003B5C"/>
          </a:solidFill>
          <a:ln/>
        </p:spPr>
        <p:txBody>
          <a:bodyPr/>
          <a:lstStyle/>
          <a:p>
            <a:endParaRPr lang="en-US"/>
          </a:p>
        </p:txBody>
      </p:sp>
      <p:sp>
        <p:nvSpPr>
          <p:cNvPr id="9" name="Shape 6"/>
          <p:cNvSpPr/>
          <p:nvPr/>
        </p:nvSpPr>
        <p:spPr>
          <a:xfrm>
            <a:off x="504825" y="1257300"/>
            <a:ext cx="9525" cy="1970336"/>
          </a:xfrm>
          <a:prstGeom prst="rect">
            <a:avLst/>
          </a:prstGeom>
          <a:solidFill>
            <a:srgbClr val="D5D8DB"/>
          </a:solidFill>
          <a:ln/>
        </p:spPr>
        <p:txBody>
          <a:bodyPr/>
          <a:lstStyle/>
          <a:p>
            <a:endParaRPr lang="en-US"/>
          </a:p>
        </p:txBody>
      </p:sp>
      <p:sp>
        <p:nvSpPr>
          <p:cNvPr id="10" name="Shape 7"/>
          <p:cNvSpPr/>
          <p:nvPr/>
        </p:nvSpPr>
        <p:spPr>
          <a:xfrm>
            <a:off x="3148013" y="1257300"/>
            <a:ext cx="9525" cy="1970336"/>
          </a:xfrm>
          <a:prstGeom prst="rect">
            <a:avLst/>
          </a:prstGeom>
          <a:solidFill>
            <a:srgbClr val="D5D8DB"/>
          </a:solidFill>
          <a:ln/>
        </p:spPr>
        <p:txBody>
          <a:bodyPr/>
          <a:lstStyle/>
          <a:p>
            <a:endParaRPr lang="en-US"/>
          </a:p>
        </p:txBody>
      </p:sp>
      <p:sp>
        <p:nvSpPr>
          <p:cNvPr id="11" name="Text 8"/>
          <p:cNvSpPr/>
          <p:nvPr/>
        </p:nvSpPr>
        <p:spPr>
          <a:xfrm>
            <a:off x="666750" y="1466850"/>
            <a:ext cx="2561749" cy="647700"/>
          </a:xfrm>
          <a:prstGeom prst="rect">
            <a:avLst/>
          </a:prstGeom>
          <a:noFill/>
          <a:ln/>
        </p:spPr>
        <p:txBody>
          <a:bodyPr wrap="square" lIns="25400" tIns="25400" rIns="25400" bIns="25400" rtlCol="0" anchor="t">
            <a:normAutofit/>
          </a:bodyPr>
          <a:lstStyle/>
          <a:p>
            <a:pPr marL="0" indent="0" algn="l">
              <a:lnSpc>
                <a:spcPct val="86486"/>
              </a:lnSpc>
              <a:buNone/>
            </a:pPr>
            <a:r>
              <a:rPr lang="en-US" sz="4800" b="1" dirty="0">
                <a:solidFill>
                  <a:srgbClr val="003B5C"/>
                </a:solidFill>
                <a:latin typeface="Georgia" pitchFamily="34" charset="0"/>
                <a:ea typeface="Georgia" pitchFamily="34" charset="-122"/>
                <a:cs typeface="Georgia" pitchFamily="34" charset="-120"/>
              </a:rPr>
              <a:t>12</a:t>
            </a:r>
            <a:endParaRPr lang="en-US" sz="4800" dirty="0"/>
          </a:p>
        </p:txBody>
      </p:sp>
      <p:sp>
        <p:nvSpPr>
          <p:cNvPr id="12" name="Text 9"/>
          <p:cNvSpPr/>
          <p:nvPr/>
        </p:nvSpPr>
        <p:spPr>
          <a:xfrm>
            <a:off x="666750" y="2133600"/>
            <a:ext cx="2561749" cy="228600"/>
          </a:xfrm>
          <a:prstGeom prst="rect">
            <a:avLst/>
          </a:prstGeom>
          <a:noFill/>
          <a:ln/>
        </p:spPr>
        <p:txBody>
          <a:bodyPr wrap="square" lIns="25400" tIns="25400" rIns="25400" bIns="25400" rtlCol="0" anchor="t">
            <a:normAutofit/>
          </a:bodyPr>
          <a:lstStyle/>
          <a:p>
            <a:pPr marL="0" indent="0" algn="l">
              <a:buNone/>
            </a:pPr>
            <a:r>
              <a:rPr lang="en-US" sz="1275" b="1" dirty="0">
                <a:solidFill>
                  <a:srgbClr val="003B5C"/>
                </a:solidFill>
                <a:latin typeface="Arial" pitchFamily="34" charset="0"/>
                <a:ea typeface="Arial" pitchFamily="34" charset="-122"/>
                <a:cs typeface="Arial" pitchFamily="34" charset="-120"/>
              </a:rPr>
              <a:t>hours, initial</a:t>
            </a:r>
            <a:endParaRPr lang="en-US" sz="1275" dirty="0"/>
          </a:p>
        </p:txBody>
      </p:sp>
      <p:sp>
        <p:nvSpPr>
          <p:cNvPr id="13" name="Text 10"/>
          <p:cNvSpPr/>
          <p:nvPr/>
        </p:nvSpPr>
        <p:spPr>
          <a:xfrm>
            <a:off x="666750" y="2381250"/>
            <a:ext cx="2405063"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Within one year of first election or appointment.</a:t>
            </a:r>
            <a:endParaRPr lang="en-US" sz="1200" dirty="0"/>
          </a:p>
        </p:txBody>
      </p:sp>
      <p:sp>
        <p:nvSpPr>
          <p:cNvPr id="14" name="Shape 11"/>
          <p:cNvSpPr/>
          <p:nvPr/>
        </p:nvSpPr>
        <p:spPr>
          <a:xfrm>
            <a:off x="3348038" y="1257300"/>
            <a:ext cx="2652713" cy="1970336"/>
          </a:xfrm>
          <a:prstGeom prst="roundRect">
            <a:avLst>
              <a:gd name="adj" fmla="val 967"/>
            </a:avLst>
          </a:prstGeom>
          <a:solidFill>
            <a:srgbClr val="FFFFFF"/>
          </a:solidFill>
          <a:ln/>
        </p:spPr>
        <p:txBody>
          <a:bodyPr/>
          <a:lstStyle/>
          <a:p>
            <a:endParaRPr lang="en-US"/>
          </a:p>
        </p:txBody>
      </p:sp>
      <p:sp>
        <p:nvSpPr>
          <p:cNvPr id="15" name="Shape 12"/>
          <p:cNvSpPr/>
          <p:nvPr/>
        </p:nvSpPr>
        <p:spPr>
          <a:xfrm>
            <a:off x="3348038" y="3218111"/>
            <a:ext cx="2652713" cy="9525"/>
          </a:xfrm>
          <a:prstGeom prst="rect">
            <a:avLst/>
          </a:prstGeom>
          <a:solidFill>
            <a:srgbClr val="D5D8DB"/>
          </a:solidFill>
          <a:ln/>
        </p:spPr>
        <p:txBody>
          <a:bodyPr/>
          <a:lstStyle/>
          <a:p>
            <a:endParaRPr lang="en-US"/>
          </a:p>
        </p:txBody>
      </p:sp>
      <p:sp>
        <p:nvSpPr>
          <p:cNvPr id="16" name="Shape 13"/>
          <p:cNvSpPr/>
          <p:nvPr/>
        </p:nvSpPr>
        <p:spPr>
          <a:xfrm>
            <a:off x="3348038" y="1257300"/>
            <a:ext cx="2652713" cy="57150"/>
          </a:xfrm>
          <a:prstGeom prst="rect">
            <a:avLst/>
          </a:prstGeom>
          <a:solidFill>
            <a:srgbClr val="003B5C"/>
          </a:solidFill>
          <a:ln/>
        </p:spPr>
        <p:txBody>
          <a:bodyPr/>
          <a:lstStyle/>
          <a:p>
            <a:endParaRPr lang="en-US"/>
          </a:p>
        </p:txBody>
      </p:sp>
      <p:sp>
        <p:nvSpPr>
          <p:cNvPr id="17" name="Shape 14"/>
          <p:cNvSpPr/>
          <p:nvPr/>
        </p:nvSpPr>
        <p:spPr>
          <a:xfrm>
            <a:off x="3348038" y="1257300"/>
            <a:ext cx="9525" cy="1970336"/>
          </a:xfrm>
          <a:prstGeom prst="rect">
            <a:avLst/>
          </a:prstGeom>
          <a:solidFill>
            <a:srgbClr val="D5D8DB"/>
          </a:solidFill>
          <a:ln/>
        </p:spPr>
        <p:txBody>
          <a:bodyPr/>
          <a:lstStyle/>
          <a:p>
            <a:endParaRPr lang="en-US"/>
          </a:p>
        </p:txBody>
      </p:sp>
      <p:sp>
        <p:nvSpPr>
          <p:cNvPr id="18" name="Shape 15"/>
          <p:cNvSpPr/>
          <p:nvPr/>
        </p:nvSpPr>
        <p:spPr>
          <a:xfrm>
            <a:off x="5991225" y="1257300"/>
            <a:ext cx="9525" cy="1970336"/>
          </a:xfrm>
          <a:prstGeom prst="rect">
            <a:avLst/>
          </a:prstGeom>
          <a:solidFill>
            <a:srgbClr val="D5D8DB"/>
          </a:solidFill>
          <a:ln/>
        </p:spPr>
        <p:txBody>
          <a:bodyPr/>
          <a:lstStyle/>
          <a:p>
            <a:endParaRPr lang="en-US"/>
          </a:p>
        </p:txBody>
      </p:sp>
      <p:sp>
        <p:nvSpPr>
          <p:cNvPr id="19" name="Text 16"/>
          <p:cNvSpPr/>
          <p:nvPr/>
        </p:nvSpPr>
        <p:spPr>
          <a:xfrm>
            <a:off x="3509963" y="1466850"/>
            <a:ext cx="2561749" cy="647700"/>
          </a:xfrm>
          <a:prstGeom prst="rect">
            <a:avLst/>
          </a:prstGeom>
          <a:noFill/>
          <a:ln/>
        </p:spPr>
        <p:txBody>
          <a:bodyPr wrap="square" lIns="25400" tIns="25400" rIns="25400" bIns="25400" rtlCol="0" anchor="t">
            <a:normAutofit/>
          </a:bodyPr>
          <a:lstStyle/>
          <a:p>
            <a:pPr marL="0" indent="0" algn="l">
              <a:lnSpc>
                <a:spcPct val="86486"/>
              </a:lnSpc>
              <a:buNone/>
            </a:pPr>
            <a:r>
              <a:rPr lang="en-US" sz="4800" b="1" dirty="0">
                <a:solidFill>
                  <a:srgbClr val="003B5C"/>
                </a:solidFill>
                <a:latin typeface="Georgia" pitchFamily="34" charset="0"/>
                <a:ea typeface="Georgia" pitchFamily="34" charset="-122"/>
                <a:cs typeface="Georgia" pitchFamily="34" charset="-120"/>
              </a:rPr>
              <a:t>6</a:t>
            </a:r>
            <a:endParaRPr lang="en-US" sz="4800" dirty="0"/>
          </a:p>
        </p:txBody>
      </p:sp>
      <p:sp>
        <p:nvSpPr>
          <p:cNvPr id="20" name="Text 17"/>
          <p:cNvSpPr/>
          <p:nvPr/>
        </p:nvSpPr>
        <p:spPr>
          <a:xfrm>
            <a:off x="3509963" y="2133600"/>
            <a:ext cx="2561749" cy="228600"/>
          </a:xfrm>
          <a:prstGeom prst="rect">
            <a:avLst/>
          </a:prstGeom>
          <a:noFill/>
          <a:ln/>
        </p:spPr>
        <p:txBody>
          <a:bodyPr wrap="square" lIns="25400" tIns="25400" rIns="25400" bIns="25400" rtlCol="0" anchor="t">
            <a:normAutofit/>
          </a:bodyPr>
          <a:lstStyle/>
          <a:p>
            <a:pPr marL="0" indent="0" algn="l">
              <a:buNone/>
            </a:pPr>
            <a:r>
              <a:rPr lang="en-US" sz="1275" b="1" dirty="0">
                <a:solidFill>
                  <a:srgbClr val="003B5C"/>
                </a:solidFill>
                <a:latin typeface="Arial" pitchFamily="34" charset="0"/>
                <a:ea typeface="Arial" pitchFamily="34" charset="-122"/>
                <a:cs typeface="Arial" pitchFamily="34" charset="-120"/>
              </a:rPr>
              <a:t>hours, ongoing</a:t>
            </a:r>
            <a:endParaRPr lang="en-US" sz="1275" dirty="0"/>
          </a:p>
        </p:txBody>
      </p:sp>
      <p:sp>
        <p:nvSpPr>
          <p:cNvPr id="21" name="Text 18"/>
          <p:cNvSpPr/>
          <p:nvPr/>
        </p:nvSpPr>
        <p:spPr>
          <a:xfrm>
            <a:off x="3509963" y="2381250"/>
            <a:ext cx="2405063"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Per three-year continuing education period, thereafter.</a:t>
            </a:r>
            <a:endParaRPr lang="en-US" sz="1200" dirty="0"/>
          </a:p>
        </p:txBody>
      </p:sp>
      <p:sp>
        <p:nvSpPr>
          <p:cNvPr id="22" name="Shape 19"/>
          <p:cNvSpPr/>
          <p:nvPr/>
        </p:nvSpPr>
        <p:spPr>
          <a:xfrm>
            <a:off x="6191250" y="1257300"/>
            <a:ext cx="2652713" cy="1970336"/>
          </a:xfrm>
          <a:prstGeom prst="roundRect">
            <a:avLst>
              <a:gd name="adj" fmla="val 967"/>
            </a:avLst>
          </a:prstGeom>
          <a:solidFill>
            <a:srgbClr val="FFFFFF"/>
          </a:solidFill>
          <a:ln/>
        </p:spPr>
        <p:txBody>
          <a:bodyPr/>
          <a:lstStyle/>
          <a:p>
            <a:endParaRPr lang="en-US"/>
          </a:p>
        </p:txBody>
      </p:sp>
      <p:sp>
        <p:nvSpPr>
          <p:cNvPr id="23" name="Shape 20"/>
          <p:cNvSpPr/>
          <p:nvPr/>
        </p:nvSpPr>
        <p:spPr>
          <a:xfrm>
            <a:off x="6191250" y="3218111"/>
            <a:ext cx="2652713" cy="9525"/>
          </a:xfrm>
          <a:prstGeom prst="rect">
            <a:avLst/>
          </a:prstGeom>
          <a:solidFill>
            <a:srgbClr val="D5D8DB"/>
          </a:solidFill>
          <a:ln/>
        </p:spPr>
        <p:txBody>
          <a:bodyPr/>
          <a:lstStyle/>
          <a:p>
            <a:endParaRPr lang="en-US"/>
          </a:p>
        </p:txBody>
      </p:sp>
      <p:sp>
        <p:nvSpPr>
          <p:cNvPr id="24" name="Shape 21"/>
          <p:cNvSpPr/>
          <p:nvPr/>
        </p:nvSpPr>
        <p:spPr>
          <a:xfrm>
            <a:off x="6191250" y="1257300"/>
            <a:ext cx="2652713" cy="57150"/>
          </a:xfrm>
          <a:prstGeom prst="rect">
            <a:avLst/>
          </a:prstGeom>
          <a:solidFill>
            <a:srgbClr val="991F36"/>
          </a:solidFill>
          <a:ln/>
        </p:spPr>
        <p:txBody>
          <a:bodyPr/>
          <a:lstStyle/>
          <a:p>
            <a:endParaRPr lang="en-US"/>
          </a:p>
        </p:txBody>
      </p:sp>
      <p:sp>
        <p:nvSpPr>
          <p:cNvPr id="25" name="Shape 22"/>
          <p:cNvSpPr/>
          <p:nvPr/>
        </p:nvSpPr>
        <p:spPr>
          <a:xfrm>
            <a:off x="6191250" y="1257300"/>
            <a:ext cx="9525" cy="1970336"/>
          </a:xfrm>
          <a:prstGeom prst="rect">
            <a:avLst/>
          </a:prstGeom>
          <a:solidFill>
            <a:srgbClr val="D5D8DB"/>
          </a:solidFill>
          <a:ln/>
        </p:spPr>
        <p:txBody>
          <a:bodyPr/>
          <a:lstStyle/>
          <a:p>
            <a:endParaRPr lang="en-US"/>
          </a:p>
        </p:txBody>
      </p:sp>
      <p:sp>
        <p:nvSpPr>
          <p:cNvPr id="26" name="Shape 23"/>
          <p:cNvSpPr/>
          <p:nvPr/>
        </p:nvSpPr>
        <p:spPr>
          <a:xfrm>
            <a:off x="8834438" y="1257300"/>
            <a:ext cx="9525" cy="1970336"/>
          </a:xfrm>
          <a:prstGeom prst="rect">
            <a:avLst/>
          </a:prstGeom>
          <a:solidFill>
            <a:srgbClr val="D5D8DB"/>
          </a:solidFill>
          <a:ln/>
        </p:spPr>
        <p:txBody>
          <a:bodyPr/>
          <a:lstStyle/>
          <a:p>
            <a:endParaRPr lang="en-US"/>
          </a:p>
        </p:txBody>
      </p:sp>
      <p:sp>
        <p:nvSpPr>
          <p:cNvPr id="27" name="Text 24"/>
          <p:cNvSpPr/>
          <p:nvPr/>
        </p:nvSpPr>
        <p:spPr>
          <a:xfrm>
            <a:off x="6353175" y="1466850"/>
            <a:ext cx="2561749" cy="647700"/>
          </a:xfrm>
          <a:prstGeom prst="rect">
            <a:avLst/>
          </a:prstGeom>
          <a:noFill/>
          <a:ln/>
        </p:spPr>
        <p:txBody>
          <a:bodyPr wrap="square" lIns="25400" tIns="25400" rIns="25400" bIns="25400" rtlCol="0" anchor="t">
            <a:normAutofit/>
          </a:bodyPr>
          <a:lstStyle/>
          <a:p>
            <a:pPr marL="0" indent="0" algn="l">
              <a:lnSpc>
                <a:spcPct val="86486"/>
              </a:lnSpc>
              <a:buNone/>
            </a:pPr>
            <a:r>
              <a:rPr lang="en-US" sz="4800" b="1" dirty="0">
                <a:solidFill>
                  <a:srgbClr val="003B5C"/>
                </a:solidFill>
                <a:latin typeface="Georgia" pitchFamily="34" charset="0"/>
                <a:ea typeface="Georgia" pitchFamily="34" charset="-122"/>
                <a:cs typeface="Georgia" pitchFamily="34" charset="-120"/>
              </a:rPr>
              <a:t>Jan 31</a:t>
            </a:r>
            <a:endParaRPr lang="en-US" sz="4800" dirty="0"/>
          </a:p>
        </p:txBody>
      </p:sp>
      <p:sp>
        <p:nvSpPr>
          <p:cNvPr id="28" name="Text 25"/>
          <p:cNvSpPr/>
          <p:nvPr/>
        </p:nvSpPr>
        <p:spPr>
          <a:xfrm>
            <a:off x="6353175" y="2133600"/>
            <a:ext cx="2561749" cy="228600"/>
          </a:xfrm>
          <a:prstGeom prst="rect">
            <a:avLst/>
          </a:prstGeom>
          <a:noFill/>
          <a:ln/>
        </p:spPr>
        <p:txBody>
          <a:bodyPr wrap="square" lIns="25400" tIns="25400" rIns="25400" bIns="25400" rtlCol="0" anchor="t">
            <a:normAutofit/>
          </a:bodyPr>
          <a:lstStyle/>
          <a:p>
            <a:pPr marL="0" indent="0" algn="l">
              <a:buNone/>
            </a:pPr>
            <a:r>
              <a:rPr lang="en-US" sz="1275" b="1" dirty="0">
                <a:solidFill>
                  <a:srgbClr val="003B5C"/>
                </a:solidFill>
                <a:latin typeface="Arial" pitchFamily="34" charset="0"/>
                <a:ea typeface="Arial" pitchFamily="34" charset="-122"/>
                <a:cs typeface="Arial" pitchFamily="34" charset="-120"/>
              </a:rPr>
              <a:t>annual statement</a:t>
            </a:r>
            <a:endParaRPr lang="en-US" sz="1275" dirty="0"/>
          </a:p>
        </p:txBody>
      </p:sp>
      <p:sp>
        <p:nvSpPr>
          <p:cNvPr id="29" name="Text 26"/>
          <p:cNvSpPr/>
          <p:nvPr/>
        </p:nvSpPr>
        <p:spPr>
          <a:xfrm>
            <a:off x="6353175" y="2381250"/>
            <a:ext cx="2405063" cy="677912"/>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On a Comptroller form, with a certificate for each course. </a:t>
            </a:r>
            <a:r>
              <a:rPr lang="en-US" sz="1200" b="1" dirty="0">
                <a:solidFill>
                  <a:srgbClr val="1F2326"/>
                </a:solidFill>
                <a:latin typeface="Arial" pitchFamily="34" charset="0"/>
                <a:ea typeface="Arial" pitchFamily="34" charset="-122"/>
                <a:cs typeface="Arial" pitchFamily="34" charset="-120"/>
              </a:rPr>
              <a:t>File it even in a year you took nothing.</a:t>
            </a:r>
            <a:endParaRPr lang="en-US" sz="1200" dirty="0"/>
          </a:p>
        </p:txBody>
      </p:sp>
      <p:sp>
        <p:nvSpPr>
          <p:cNvPr id="30" name="Shape 27"/>
          <p:cNvSpPr/>
          <p:nvPr/>
        </p:nvSpPr>
        <p:spPr>
          <a:xfrm>
            <a:off x="9034463" y="1257300"/>
            <a:ext cx="2652713" cy="1970336"/>
          </a:xfrm>
          <a:prstGeom prst="roundRect">
            <a:avLst>
              <a:gd name="adj" fmla="val 967"/>
            </a:avLst>
          </a:prstGeom>
          <a:solidFill>
            <a:srgbClr val="FFFFFF"/>
          </a:solidFill>
          <a:ln/>
        </p:spPr>
        <p:txBody>
          <a:bodyPr/>
          <a:lstStyle/>
          <a:p>
            <a:endParaRPr lang="en-US"/>
          </a:p>
        </p:txBody>
      </p:sp>
      <p:sp>
        <p:nvSpPr>
          <p:cNvPr id="31" name="Shape 28"/>
          <p:cNvSpPr/>
          <p:nvPr/>
        </p:nvSpPr>
        <p:spPr>
          <a:xfrm>
            <a:off x="9034463" y="3218111"/>
            <a:ext cx="2652713" cy="9525"/>
          </a:xfrm>
          <a:prstGeom prst="rect">
            <a:avLst/>
          </a:prstGeom>
          <a:solidFill>
            <a:srgbClr val="D5D8DB"/>
          </a:solidFill>
          <a:ln/>
        </p:spPr>
        <p:txBody>
          <a:bodyPr/>
          <a:lstStyle/>
          <a:p>
            <a:endParaRPr lang="en-US"/>
          </a:p>
        </p:txBody>
      </p:sp>
      <p:sp>
        <p:nvSpPr>
          <p:cNvPr id="32" name="Shape 29"/>
          <p:cNvSpPr/>
          <p:nvPr/>
        </p:nvSpPr>
        <p:spPr>
          <a:xfrm>
            <a:off x="9034463" y="1257300"/>
            <a:ext cx="2652713" cy="57150"/>
          </a:xfrm>
          <a:prstGeom prst="rect">
            <a:avLst/>
          </a:prstGeom>
          <a:solidFill>
            <a:srgbClr val="003B5C"/>
          </a:solidFill>
          <a:ln/>
        </p:spPr>
        <p:txBody>
          <a:bodyPr/>
          <a:lstStyle/>
          <a:p>
            <a:endParaRPr lang="en-US"/>
          </a:p>
        </p:txBody>
      </p:sp>
      <p:sp>
        <p:nvSpPr>
          <p:cNvPr id="33" name="Shape 30"/>
          <p:cNvSpPr/>
          <p:nvPr/>
        </p:nvSpPr>
        <p:spPr>
          <a:xfrm>
            <a:off x="9034463" y="1257300"/>
            <a:ext cx="9525" cy="1970336"/>
          </a:xfrm>
          <a:prstGeom prst="rect">
            <a:avLst/>
          </a:prstGeom>
          <a:solidFill>
            <a:srgbClr val="D5D8DB"/>
          </a:solidFill>
          <a:ln/>
        </p:spPr>
        <p:txBody>
          <a:bodyPr/>
          <a:lstStyle/>
          <a:p>
            <a:endParaRPr lang="en-US"/>
          </a:p>
        </p:txBody>
      </p:sp>
      <p:sp>
        <p:nvSpPr>
          <p:cNvPr id="34" name="Shape 31"/>
          <p:cNvSpPr/>
          <p:nvPr/>
        </p:nvSpPr>
        <p:spPr>
          <a:xfrm>
            <a:off x="11677650" y="1257300"/>
            <a:ext cx="9525" cy="1970336"/>
          </a:xfrm>
          <a:prstGeom prst="rect">
            <a:avLst/>
          </a:prstGeom>
          <a:solidFill>
            <a:srgbClr val="D5D8DB"/>
          </a:solidFill>
          <a:ln/>
        </p:spPr>
        <p:txBody>
          <a:bodyPr/>
          <a:lstStyle/>
          <a:p>
            <a:endParaRPr lang="en-US"/>
          </a:p>
        </p:txBody>
      </p:sp>
      <p:sp>
        <p:nvSpPr>
          <p:cNvPr id="35" name="Text 32"/>
          <p:cNvSpPr/>
          <p:nvPr/>
        </p:nvSpPr>
        <p:spPr>
          <a:xfrm>
            <a:off x="9196388" y="1466850"/>
            <a:ext cx="2561749" cy="647700"/>
          </a:xfrm>
          <a:prstGeom prst="rect">
            <a:avLst/>
          </a:prstGeom>
          <a:noFill/>
          <a:ln/>
        </p:spPr>
        <p:txBody>
          <a:bodyPr wrap="square" lIns="25400" tIns="25400" rIns="25400" bIns="25400" rtlCol="0" anchor="t">
            <a:normAutofit/>
          </a:bodyPr>
          <a:lstStyle/>
          <a:p>
            <a:pPr marL="0" indent="0" algn="l">
              <a:lnSpc>
                <a:spcPct val="86486"/>
              </a:lnSpc>
              <a:buNone/>
            </a:pPr>
            <a:r>
              <a:rPr lang="en-US" sz="4800" b="1" dirty="0">
                <a:solidFill>
                  <a:srgbClr val="003B5C"/>
                </a:solidFill>
                <a:latin typeface="Georgia" pitchFamily="34" charset="0"/>
                <a:ea typeface="Georgia" pitchFamily="34" charset="-122"/>
                <a:cs typeface="Georgia" pitchFamily="34" charset="-120"/>
              </a:rPr>
              <a:t>6</a:t>
            </a:r>
            <a:endParaRPr lang="en-US" sz="4800" dirty="0"/>
          </a:p>
        </p:txBody>
      </p:sp>
      <p:sp>
        <p:nvSpPr>
          <p:cNvPr id="36" name="Text 33"/>
          <p:cNvSpPr/>
          <p:nvPr/>
        </p:nvSpPr>
        <p:spPr>
          <a:xfrm>
            <a:off x="9196388" y="2133600"/>
            <a:ext cx="2561749" cy="228600"/>
          </a:xfrm>
          <a:prstGeom prst="rect">
            <a:avLst/>
          </a:prstGeom>
          <a:noFill/>
          <a:ln/>
        </p:spPr>
        <p:txBody>
          <a:bodyPr wrap="square" lIns="25400" tIns="25400" rIns="25400" bIns="25400" rtlCol="0" anchor="t">
            <a:normAutofit/>
          </a:bodyPr>
          <a:lstStyle/>
          <a:p>
            <a:pPr marL="0" indent="0" algn="l">
              <a:buNone/>
            </a:pPr>
            <a:r>
              <a:rPr lang="en-US" sz="1275" b="1" dirty="0">
                <a:solidFill>
                  <a:srgbClr val="003B5C"/>
                </a:solidFill>
                <a:latin typeface="Arial" pitchFamily="34" charset="0"/>
                <a:ea typeface="Arial" pitchFamily="34" charset="-122"/>
                <a:cs typeface="Arial" pitchFamily="34" charset="-120"/>
              </a:rPr>
              <a:t>years of records</a:t>
            </a:r>
            <a:endParaRPr lang="en-US" sz="1275" dirty="0"/>
          </a:p>
        </p:txBody>
      </p:sp>
      <p:sp>
        <p:nvSpPr>
          <p:cNvPr id="37" name="Text 34"/>
          <p:cNvSpPr/>
          <p:nvPr/>
        </p:nvSpPr>
        <p:spPr>
          <a:xfrm>
            <a:off x="9196388" y="2381250"/>
            <a:ext cx="2405063"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Statements, certificates, extension requests, determination letters.</a:t>
            </a:r>
            <a:endParaRPr lang="en-US" sz="1200" dirty="0"/>
          </a:p>
        </p:txBody>
      </p:sp>
      <p:sp>
        <p:nvSpPr>
          <p:cNvPr id="38" name="Text 35"/>
          <p:cNvSpPr/>
          <p:nvPr/>
        </p:nvSpPr>
        <p:spPr>
          <a:xfrm>
            <a:off x="504825" y="3380036"/>
            <a:ext cx="5650992" cy="864394"/>
          </a:xfrm>
          <a:prstGeom prst="rect">
            <a:avLst/>
          </a:prstGeom>
          <a:noFill/>
          <a:ln/>
        </p:spPr>
        <p:txBody>
          <a:bodyPr wrap="square" lIns="25400" tIns="25400" rIns="25400" bIns="25400" rtlCol="0" anchor="t">
            <a:normAutofit/>
          </a:bodyPr>
          <a:lstStyle/>
          <a:p>
            <a:pPr marL="0" indent="0" algn="l">
              <a:lnSpc>
                <a:spcPct val="120556"/>
              </a:lnSpc>
              <a:buNone/>
            </a:pPr>
            <a:r>
              <a:rPr lang="en-US" sz="1163" b="1" dirty="0">
                <a:solidFill>
                  <a:srgbClr val="003B5C"/>
                </a:solidFill>
                <a:latin typeface="Arial" pitchFamily="34" charset="0"/>
                <a:ea typeface="Arial" pitchFamily="34" charset="-122"/>
                <a:cs typeface="Arial" pitchFamily="34" charset="-120"/>
              </a:rPr>
              <a:t>Who and what. </a:t>
            </a:r>
            <a:r>
              <a:rPr lang="en-US" sz="1163" dirty="0">
                <a:solidFill>
                  <a:srgbClr val="1F2326"/>
                </a:solidFill>
                <a:latin typeface="Arial" pitchFamily="34" charset="0"/>
                <a:ea typeface="Arial" pitchFamily="34" charset="-122"/>
                <a:cs typeface="Arial" pitchFamily="34" charset="-120"/>
              </a:rPr>
              <a:t>Every TBOUR utility: municipal, county, authority, district. Subjects </a:t>
            </a:r>
            <a:r>
              <a:rPr lang="en-US" sz="1163" i="1" dirty="0">
                <a:solidFill>
                  <a:srgbClr val="1F2326"/>
                </a:solidFill>
                <a:latin typeface="Arial" pitchFamily="34" charset="0"/>
                <a:ea typeface="Arial" pitchFamily="34" charset="-122"/>
                <a:cs typeface="Arial" pitchFamily="34" charset="-120"/>
              </a:rPr>
              <a:t>include, but are not limited to </a:t>
            </a:r>
            <a:r>
              <a:rPr lang="en-US" sz="1163" dirty="0">
                <a:solidFill>
                  <a:srgbClr val="1F2326"/>
                </a:solidFill>
                <a:latin typeface="Arial" pitchFamily="34" charset="0"/>
                <a:ea typeface="Arial" pitchFamily="34" charset="-122"/>
                <a:cs typeface="Arial" pitchFamily="34" charset="-120"/>
              </a:rPr>
              <a:t>board governance, financial oversight and policymaking. </a:t>
            </a:r>
            <a:endParaRPr lang="en-US" sz="1163" dirty="0"/>
          </a:p>
        </p:txBody>
      </p:sp>
      <p:sp>
        <p:nvSpPr>
          <p:cNvPr id="39" name="Text 36"/>
          <p:cNvSpPr/>
          <p:nvPr/>
        </p:nvSpPr>
        <p:spPr>
          <a:xfrm>
            <a:off x="6200775" y="3380036"/>
            <a:ext cx="5650992" cy="864394"/>
          </a:xfrm>
          <a:prstGeom prst="rect">
            <a:avLst/>
          </a:prstGeom>
          <a:noFill/>
          <a:ln/>
        </p:spPr>
        <p:txBody>
          <a:bodyPr wrap="square" lIns="25400" tIns="25400" rIns="25400" bIns="25400" rtlCol="0" anchor="t">
            <a:normAutofit/>
          </a:bodyPr>
          <a:lstStyle/>
          <a:p>
            <a:pPr marL="0" indent="0" algn="l">
              <a:lnSpc>
                <a:spcPct val="120556"/>
              </a:lnSpc>
              <a:buNone/>
            </a:pPr>
            <a:r>
              <a:rPr lang="en-US" sz="1163" b="1" dirty="0">
                <a:solidFill>
                  <a:srgbClr val="003B5C"/>
                </a:solidFill>
                <a:latin typeface="Arial" pitchFamily="34" charset="0"/>
                <a:ea typeface="Arial" pitchFamily="34" charset="-122"/>
                <a:cs typeface="Arial" pitchFamily="34" charset="-120"/>
              </a:rPr>
              <a:t>Extensions and delivery. </a:t>
            </a:r>
            <a:r>
              <a:rPr lang="en-US" sz="1163" dirty="0">
                <a:solidFill>
                  <a:srgbClr val="1F2326"/>
                </a:solidFill>
                <a:latin typeface="Arial" pitchFamily="34" charset="0"/>
                <a:ea typeface="Arial" pitchFamily="34" charset="-122"/>
                <a:cs typeface="Arial" pitchFamily="34" charset="-120"/>
              </a:rPr>
              <a:t>Up to six months, in writing, on a showing of substantial compliance or unforeseeable hardship. The Comptroller will offer online courses, and associations including TAUD may submit curricula for approval every three years.</a:t>
            </a:r>
            <a:endParaRPr lang="en-US" sz="1163" dirty="0"/>
          </a:p>
        </p:txBody>
      </p:sp>
      <p:sp>
        <p:nvSpPr>
          <p:cNvPr id="40" name="Shape 37"/>
          <p:cNvSpPr/>
          <p:nvPr/>
        </p:nvSpPr>
        <p:spPr>
          <a:xfrm>
            <a:off x="504825" y="4358729"/>
            <a:ext cx="11182350" cy="470446"/>
          </a:xfrm>
          <a:prstGeom prst="rect">
            <a:avLst/>
          </a:prstGeom>
          <a:solidFill>
            <a:srgbClr val="003B5C"/>
          </a:solidFill>
          <a:ln/>
        </p:spPr>
        <p:txBody>
          <a:bodyPr/>
          <a:lstStyle/>
          <a:p>
            <a:endParaRPr lang="en-US"/>
          </a:p>
        </p:txBody>
      </p:sp>
      <p:sp>
        <p:nvSpPr>
          <p:cNvPr id="41" name="Text 38"/>
          <p:cNvSpPr/>
          <p:nvPr/>
        </p:nvSpPr>
        <p:spPr>
          <a:xfrm>
            <a:off x="714375" y="4482554"/>
            <a:ext cx="11098721" cy="260896"/>
          </a:xfrm>
          <a:prstGeom prst="rect">
            <a:avLst/>
          </a:prstGeom>
          <a:noFill/>
          <a:ln/>
        </p:spPr>
        <p:txBody>
          <a:bodyPr wrap="square" lIns="25400" tIns="25400" rIns="25400" bIns="25400" rtlCol="0" anchor="t">
            <a:normAutofit lnSpcReduction="10000"/>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a:t>
            </a:r>
            <a:endParaRPr lang="en-US" sz="1350" dirty="0"/>
          </a:p>
        </p:txBody>
      </p:sp>
      <p:sp>
        <p:nvSpPr>
          <p:cNvPr id="42" name="Text 39"/>
          <p:cNvSpPr/>
          <p:nvPr/>
        </p:nvSpPr>
        <p:spPr>
          <a:xfrm>
            <a:off x="504825" y="4914900"/>
            <a:ext cx="6655177"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New T.C.A. § 7-82-711 · deletes § 7-34-115(j)–(k) and § 7-82-308(f) · Public Chapter 952, Sections 1, 6 and 17</a:t>
            </a:r>
            <a:endParaRPr lang="en-US" sz="97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3671873"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CONTINUING EDUCATION · THE CLOCK</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When the clock actually starts</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1647825" y="1419225"/>
            <a:ext cx="8896350" cy="28575"/>
          </a:xfrm>
          <a:prstGeom prst="rect">
            <a:avLst/>
          </a:prstGeom>
          <a:solidFill>
            <a:srgbClr val="D5D8DB"/>
          </a:solidFill>
          <a:ln/>
        </p:spPr>
        <p:txBody>
          <a:bodyPr/>
          <a:lstStyle/>
          <a:p>
            <a:endParaRPr lang="en-US"/>
          </a:p>
        </p:txBody>
      </p:sp>
      <p:sp>
        <p:nvSpPr>
          <p:cNvPr id="7" name="Shape 4"/>
          <p:cNvSpPr/>
          <p:nvPr/>
        </p:nvSpPr>
        <p:spPr>
          <a:xfrm>
            <a:off x="1762125" y="1314450"/>
            <a:ext cx="209550" cy="209550"/>
          </a:xfrm>
          <a:prstGeom prst="ellipse">
            <a:avLst/>
          </a:prstGeom>
          <a:solidFill>
            <a:srgbClr val="003B5C"/>
          </a:solidFill>
          <a:ln/>
        </p:spPr>
        <p:txBody>
          <a:bodyPr/>
          <a:lstStyle/>
          <a:p>
            <a:endParaRPr lang="en-US"/>
          </a:p>
        </p:txBody>
      </p:sp>
      <p:sp>
        <p:nvSpPr>
          <p:cNvPr id="8" name="Text 5"/>
          <p:cNvSpPr/>
          <p:nvPr/>
        </p:nvSpPr>
        <p:spPr>
          <a:xfrm>
            <a:off x="368618" y="1619250"/>
            <a:ext cx="2996565" cy="228600"/>
          </a:xfrm>
          <a:prstGeom prst="rect">
            <a:avLst/>
          </a:prstGeom>
          <a:noFill/>
          <a:ln/>
        </p:spPr>
        <p:txBody>
          <a:bodyPr wrap="square" lIns="25400" tIns="25400" rIns="25400" bIns="25400" rtlCol="0" anchor="t">
            <a:normAutofit/>
          </a:bodyPr>
          <a:lstStyle/>
          <a:p>
            <a:pPr marL="0" indent="0" algn="ctr">
              <a:buNone/>
            </a:pPr>
            <a:r>
              <a:rPr lang="en-US" sz="1275" b="1" dirty="0">
                <a:solidFill>
                  <a:srgbClr val="003B5C"/>
                </a:solidFill>
                <a:latin typeface="Arial" pitchFamily="34" charset="0"/>
                <a:ea typeface="Arial" pitchFamily="34" charset="-122"/>
                <a:cs typeface="Arial" pitchFamily="34" charset="-120"/>
              </a:rPr>
              <a:t>Elected or appointed</a:t>
            </a:r>
            <a:endParaRPr lang="en-US" sz="1275" dirty="0"/>
          </a:p>
        </p:txBody>
      </p:sp>
      <p:sp>
        <p:nvSpPr>
          <p:cNvPr id="9" name="Text 6"/>
          <p:cNvSpPr/>
          <p:nvPr/>
        </p:nvSpPr>
        <p:spPr>
          <a:xfrm>
            <a:off x="368618" y="1809750"/>
            <a:ext cx="2996565" cy="237381"/>
          </a:xfrm>
          <a:prstGeom prst="rect">
            <a:avLst/>
          </a:prstGeom>
          <a:noFill/>
          <a:ln/>
        </p:spPr>
        <p:txBody>
          <a:bodyPr wrap="square" lIns="25400" tIns="25400" rIns="25400" bIns="25400" rtlCol="0" anchor="t">
            <a:normAutofit/>
          </a:bodyPr>
          <a:lstStyle/>
          <a:p>
            <a:pPr marL="0" indent="0" algn="ctr">
              <a:lnSpc>
                <a:spcPct val="116250"/>
              </a:lnSpc>
              <a:buNone/>
            </a:pPr>
            <a:r>
              <a:rPr lang="en-US" sz="1163" dirty="0">
                <a:solidFill>
                  <a:srgbClr val="75787B"/>
                </a:solidFill>
                <a:latin typeface="Arial" pitchFamily="34" charset="0"/>
                <a:ea typeface="Arial" pitchFamily="34" charset="-122"/>
                <a:cs typeface="Arial" pitchFamily="34" charset="-120"/>
              </a:rPr>
              <a:t>November 2026</a:t>
            </a:r>
            <a:endParaRPr lang="en-US" sz="1163" dirty="0"/>
          </a:p>
        </p:txBody>
      </p:sp>
      <p:sp>
        <p:nvSpPr>
          <p:cNvPr id="10" name="Shape 7"/>
          <p:cNvSpPr/>
          <p:nvPr/>
        </p:nvSpPr>
        <p:spPr>
          <a:xfrm>
            <a:off x="4581525" y="1314450"/>
            <a:ext cx="209550" cy="209550"/>
          </a:xfrm>
          <a:prstGeom prst="ellipse">
            <a:avLst/>
          </a:prstGeom>
          <a:solidFill>
            <a:srgbClr val="003B5C"/>
          </a:solidFill>
          <a:ln/>
        </p:spPr>
        <p:txBody>
          <a:bodyPr/>
          <a:lstStyle/>
          <a:p>
            <a:endParaRPr lang="en-US"/>
          </a:p>
        </p:txBody>
      </p:sp>
      <p:sp>
        <p:nvSpPr>
          <p:cNvPr id="11" name="Text 8"/>
          <p:cNvSpPr/>
          <p:nvPr/>
        </p:nvSpPr>
        <p:spPr>
          <a:xfrm>
            <a:off x="3188018" y="1619250"/>
            <a:ext cx="2996565" cy="228600"/>
          </a:xfrm>
          <a:prstGeom prst="rect">
            <a:avLst/>
          </a:prstGeom>
          <a:noFill/>
          <a:ln/>
        </p:spPr>
        <p:txBody>
          <a:bodyPr wrap="square" lIns="25400" tIns="25400" rIns="25400" bIns="25400" rtlCol="0" anchor="t">
            <a:normAutofit/>
          </a:bodyPr>
          <a:lstStyle/>
          <a:p>
            <a:pPr marL="0" indent="0" algn="ctr">
              <a:buNone/>
            </a:pPr>
            <a:r>
              <a:rPr lang="en-US" sz="1275" b="1" dirty="0">
                <a:solidFill>
                  <a:srgbClr val="003B5C"/>
                </a:solidFill>
                <a:latin typeface="Arial" pitchFamily="34" charset="0"/>
                <a:ea typeface="Arial" pitchFamily="34" charset="-122"/>
                <a:cs typeface="Arial" pitchFamily="34" charset="-120"/>
              </a:rPr>
              <a:t>Initial 12 hours done</a:t>
            </a:r>
            <a:endParaRPr lang="en-US" sz="1275" dirty="0"/>
          </a:p>
        </p:txBody>
      </p:sp>
      <p:sp>
        <p:nvSpPr>
          <p:cNvPr id="12" name="Text 9"/>
          <p:cNvSpPr/>
          <p:nvPr/>
        </p:nvSpPr>
        <p:spPr>
          <a:xfrm>
            <a:off x="3188018" y="1809750"/>
            <a:ext cx="2996565" cy="237381"/>
          </a:xfrm>
          <a:prstGeom prst="rect">
            <a:avLst/>
          </a:prstGeom>
          <a:noFill/>
          <a:ln/>
        </p:spPr>
        <p:txBody>
          <a:bodyPr wrap="square" lIns="25400" tIns="25400" rIns="25400" bIns="25400" rtlCol="0" anchor="t">
            <a:normAutofit/>
          </a:bodyPr>
          <a:lstStyle/>
          <a:p>
            <a:pPr marL="0" indent="0" algn="ctr">
              <a:lnSpc>
                <a:spcPct val="116250"/>
              </a:lnSpc>
              <a:buNone/>
            </a:pPr>
            <a:r>
              <a:rPr lang="en-US" sz="1163" dirty="0">
                <a:solidFill>
                  <a:srgbClr val="75787B"/>
                </a:solidFill>
                <a:latin typeface="Arial" pitchFamily="34" charset="0"/>
                <a:ea typeface="Arial" pitchFamily="34" charset="-122"/>
                <a:cs typeface="Arial" pitchFamily="34" charset="-120"/>
              </a:rPr>
              <a:t>March 2027, deadline November 2027</a:t>
            </a:r>
            <a:endParaRPr lang="en-US" sz="1163" dirty="0"/>
          </a:p>
        </p:txBody>
      </p:sp>
      <p:sp>
        <p:nvSpPr>
          <p:cNvPr id="13" name="Shape 10"/>
          <p:cNvSpPr/>
          <p:nvPr/>
        </p:nvSpPr>
        <p:spPr>
          <a:xfrm>
            <a:off x="7400925" y="1314450"/>
            <a:ext cx="209550" cy="209550"/>
          </a:xfrm>
          <a:prstGeom prst="ellipse">
            <a:avLst/>
          </a:prstGeom>
          <a:solidFill>
            <a:srgbClr val="991F36"/>
          </a:solidFill>
          <a:ln/>
        </p:spPr>
        <p:txBody>
          <a:bodyPr/>
          <a:lstStyle/>
          <a:p>
            <a:endParaRPr lang="en-US"/>
          </a:p>
        </p:txBody>
      </p:sp>
      <p:sp>
        <p:nvSpPr>
          <p:cNvPr id="14" name="Text 11"/>
          <p:cNvSpPr/>
          <p:nvPr/>
        </p:nvSpPr>
        <p:spPr>
          <a:xfrm>
            <a:off x="6007418" y="1619250"/>
            <a:ext cx="2996565" cy="228600"/>
          </a:xfrm>
          <a:prstGeom prst="rect">
            <a:avLst/>
          </a:prstGeom>
          <a:noFill/>
          <a:ln/>
        </p:spPr>
        <p:txBody>
          <a:bodyPr wrap="square" lIns="25400" tIns="25400" rIns="25400" bIns="25400" rtlCol="0" anchor="t">
            <a:normAutofit/>
          </a:bodyPr>
          <a:lstStyle/>
          <a:p>
            <a:pPr marL="0" indent="0" algn="ctr">
              <a:buNone/>
            </a:pPr>
            <a:r>
              <a:rPr lang="en-US" sz="1275" b="1" dirty="0">
                <a:solidFill>
                  <a:srgbClr val="991F36"/>
                </a:solidFill>
                <a:latin typeface="Arial" pitchFamily="34" charset="0"/>
                <a:ea typeface="Arial" pitchFamily="34" charset="-122"/>
                <a:cs typeface="Arial" pitchFamily="34" charset="-120"/>
              </a:rPr>
              <a:t>The clock starts</a:t>
            </a:r>
            <a:endParaRPr lang="en-US" sz="1275" dirty="0"/>
          </a:p>
        </p:txBody>
      </p:sp>
      <p:sp>
        <p:nvSpPr>
          <p:cNvPr id="15" name="Text 12"/>
          <p:cNvSpPr/>
          <p:nvPr/>
        </p:nvSpPr>
        <p:spPr>
          <a:xfrm>
            <a:off x="6102763" y="1809750"/>
            <a:ext cx="2805875" cy="436662"/>
          </a:xfrm>
          <a:prstGeom prst="rect">
            <a:avLst/>
          </a:prstGeom>
          <a:noFill/>
          <a:ln/>
        </p:spPr>
        <p:txBody>
          <a:bodyPr wrap="square" lIns="25400" tIns="25400" rIns="25400" bIns="25400" rtlCol="0" anchor="t">
            <a:normAutofit/>
          </a:bodyPr>
          <a:lstStyle/>
          <a:p>
            <a:pPr marL="0" indent="0" algn="ctr">
              <a:lnSpc>
                <a:spcPct val="116250"/>
              </a:lnSpc>
              <a:buNone/>
            </a:pPr>
            <a:r>
              <a:rPr lang="en-US" sz="1163" dirty="0">
                <a:solidFill>
                  <a:srgbClr val="75787B"/>
                </a:solidFill>
                <a:latin typeface="Arial" pitchFamily="34" charset="0"/>
                <a:ea typeface="Arial" pitchFamily="34" charset="-122"/>
                <a:cs typeface="Arial" pitchFamily="34" charset="-120"/>
              </a:rPr>
              <a:t>January 1, </a:t>
            </a:r>
            <a:r>
              <a:rPr lang="en-US" sz="1163" b="1" dirty="0">
                <a:solidFill>
                  <a:srgbClr val="75787B"/>
                </a:solidFill>
                <a:latin typeface="Arial" pitchFamily="34" charset="0"/>
                <a:ea typeface="Arial" pitchFamily="34" charset="-122"/>
                <a:cs typeface="Arial" pitchFamily="34" charset="-120"/>
              </a:rPr>
              <a:t>2028 </a:t>
            </a:r>
            <a:r>
              <a:rPr lang="en-US" sz="1163" dirty="0">
                <a:solidFill>
                  <a:srgbClr val="75787B"/>
                </a:solidFill>
                <a:latin typeface="Arial" pitchFamily="34" charset="0"/>
                <a:ea typeface="Arial" pitchFamily="34" charset="-122"/>
                <a:cs typeface="Arial" pitchFamily="34" charset="-120"/>
              </a:rPr>
              <a:t>, the January after that calendar year</a:t>
            </a:r>
            <a:endParaRPr lang="en-US" sz="1163" dirty="0"/>
          </a:p>
        </p:txBody>
      </p:sp>
      <p:sp>
        <p:nvSpPr>
          <p:cNvPr id="16" name="Shape 13"/>
          <p:cNvSpPr/>
          <p:nvPr/>
        </p:nvSpPr>
        <p:spPr>
          <a:xfrm>
            <a:off x="10220325" y="1314450"/>
            <a:ext cx="209550" cy="209550"/>
          </a:xfrm>
          <a:prstGeom prst="ellipse">
            <a:avLst/>
          </a:prstGeom>
          <a:solidFill>
            <a:srgbClr val="003B5C"/>
          </a:solidFill>
          <a:ln/>
        </p:spPr>
        <p:txBody>
          <a:bodyPr/>
          <a:lstStyle/>
          <a:p>
            <a:endParaRPr lang="en-US"/>
          </a:p>
        </p:txBody>
      </p:sp>
      <p:sp>
        <p:nvSpPr>
          <p:cNvPr id="17" name="Text 14"/>
          <p:cNvSpPr/>
          <p:nvPr/>
        </p:nvSpPr>
        <p:spPr>
          <a:xfrm>
            <a:off x="8826818" y="1619250"/>
            <a:ext cx="2996565" cy="228600"/>
          </a:xfrm>
          <a:prstGeom prst="rect">
            <a:avLst/>
          </a:prstGeom>
          <a:noFill/>
          <a:ln/>
        </p:spPr>
        <p:txBody>
          <a:bodyPr wrap="square" lIns="25400" tIns="25400" rIns="25400" bIns="25400" rtlCol="0" anchor="t">
            <a:normAutofit/>
          </a:bodyPr>
          <a:lstStyle/>
          <a:p>
            <a:pPr marL="0" indent="0" algn="ctr">
              <a:buNone/>
            </a:pPr>
            <a:r>
              <a:rPr lang="en-US" sz="1275" b="1" dirty="0">
                <a:solidFill>
                  <a:srgbClr val="003B5C"/>
                </a:solidFill>
                <a:latin typeface="Arial" pitchFamily="34" charset="0"/>
                <a:ea typeface="Arial" pitchFamily="34" charset="-122"/>
                <a:cs typeface="Arial" pitchFamily="34" charset="-120"/>
              </a:rPr>
              <a:t>Period ends</a:t>
            </a:r>
            <a:endParaRPr lang="en-US" sz="1275" dirty="0"/>
          </a:p>
        </p:txBody>
      </p:sp>
      <p:sp>
        <p:nvSpPr>
          <p:cNvPr id="18" name="Text 15"/>
          <p:cNvSpPr/>
          <p:nvPr/>
        </p:nvSpPr>
        <p:spPr>
          <a:xfrm>
            <a:off x="8826818" y="1809750"/>
            <a:ext cx="2996565" cy="237381"/>
          </a:xfrm>
          <a:prstGeom prst="rect">
            <a:avLst/>
          </a:prstGeom>
          <a:noFill/>
          <a:ln/>
        </p:spPr>
        <p:txBody>
          <a:bodyPr wrap="square" lIns="25400" tIns="25400" rIns="25400" bIns="25400" rtlCol="0" anchor="t">
            <a:normAutofit/>
          </a:bodyPr>
          <a:lstStyle/>
          <a:p>
            <a:pPr marL="0" indent="0" algn="ctr">
              <a:lnSpc>
                <a:spcPct val="116250"/>
              </a:lnSpc>
              <a:buNone/>
            </a:pPr>
            <a:r>
              <a:rPr lang="en-US" sz="1163" dirty="0">
                <a:solidFill>
                  <a:srgbClr val="75787B"/>
                </a:solidFill>
                <a:latin typeface="Arial" pitchFamily="34" charset="0"/>
                <a:ea typeface="Arial" pitchFamily="34" charset="-122"/>
                <a:cs typeface="Arial" pitchFamily="34" charset="-120"/>
              </a:rPr>
              <a:t>December 31, 2030, 6 hours due inside it</a:t>
            </a:r>
            <a:endParaRPr lang="en-US" sz="1163" dirty="0"/>
          </a:p>
        </p:txBody>
      </p:sp>
      <p:sp>
        <p:nvSpPr>
          <p:cNvPr id="19" name="Shape 16"/>
          <p:cNvSpPr/>
          <p:nvPr/>
        </p:nvSpPr>
        <p:spPr>
          <a:xfrm>
            <a:off x="504825" y="2360712"/>
            <a:ext cx="11182350" cy="959941"/>
          </a:xfrm>
          <a:prstGeom prst="roundRect">
            <a:avLst>
              <a:gd name="adj" fmla="val 1984"/>
            </a:avLst>
          </a:prstGeom>
          <a:solidFill>
            <a:srgbClr val="F4F5F6"/>
          </a:solidFill>
          <a:ln w="9525">
            <a:solidFill>
              <a:srgbClr val="D5D8DB"/>
            </a:solidFill>
            <a:prstDash val="solid"/>
          </a:ln>
        </p:spPr>
        <p:txBody>
          <a:bodyPr/>
          <a:lstStyle/>
          <a:p>
            <a:endParaRPr lang="en-US"/>
          </a:p>
        </p:txBody>
      </p:sp>
      <p:sp>
        <p:nvSpPr>
          <p:cNvPr id="20" name="Text 17"/>
          <p:cNvSpPr/>
          <p:nvPr/>
        </p:nvSpPr>
        <p:spPr>
          <a:xfrm>
            <a:off x="685800" y="2503587"/>
            <a:ext cx="11902440" cy="180975"/>
          </a:xfrm>
          <a:prstGeom prst="rect">
            <a:avLst/>
          </a:prstGeom>
          <a:noFill/>
          <a:ln/>
        </p:spPr>
        <p:txBody>
          <a:bodyPr wrap="square" lIns="25400" tIns="25400" rIns="25400" bIns="25400" rtlCol="0" anchor="t">
            <a:normAutofit/>
          </a:bodyPr>
          <a:lstStyle/>
          <a:p>
            <a:pPr marL="0" indent="0" algn="l">
              <a:buNone/>
            </a:pPr>
            <a:r>
              <a:rPr lang="en-US" sz="975" b="1" kern="0" spc="98" dirty="0">
                <a:solidFill>
                  <a:srgbClr val="003B5C"/>
                </a:solidFill>
                <a:latin typeface="Arial" pitchFamily="34" charset="0"/>
                <a:ea typeface="Arial" pitchFamily="34" charset="-122"/>
                <a:cs typeface="Arial" pitchFamily="34" charset="-120"/>
              </a:rPr>
              <a:t>TWO MEMBERS ELECTED THE SAME NIGHT</a:t>
            </a:r>
            <a:endParaRPr lang="en-US" sz="975" dirty="0"/>
          </a:p>
        </p:txBody>
      </p:sp>
      <p:sp>
        <p:nvSpPr>
          <p:cNvPr id="21" name="Text 18"/>
          <p:cNvSpPr/>
          <p:nvPr/>
        </p:nvSpPr>
        <p:spPr>
          <a:xfrm>
            <a:off x="685800" y="2751237"/>
            <a:ext cx="5464588"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b="1" dirty="0">
                <a:solidFill>
                  <a:srgbClr val="003B5C"/>
                </a:solidFill>
                <a:latin typeface="Arial" pitchFamily="34" charset="0"/>
                <a:ea typeface="Arial" pitchFamily="34" charset="-122"/>
                <a:cs typeface="Arial" pitchFamily="34" charset="-120"/>
              </a:rPr>
              <a:t>Member A </a:t>
            </a:r>
            <a:r>
              <a:rPr lang="en-US" sz="1200" dirty="0">
                <a:solidFill>
                  <a:srgbClr val="1F2326"/>
                </a:solidFill>
                <a:latin typeface="Arial" pitchFamily="34" charset="0"/>
                <a:ea typeface="Arial" pitchFamily="34" charset="-122"/>
                <a:cs typeface="Arial" pitchFamily="34" charset="-120"/>
              </a:rPr>
              <a:t>finishes her twelve hours in December 2027. Her first three-year period runs </a:t>
            </a:r>
            <a:r>
              <a:rPr lang="en-US" sz="1200" b="1" dirty="0">
                <a:solidFill>
                  <a:srgbClr val="1F2326"/>
                </a:solidFill>
                <a:latin typeface="Arial" pitchFamily="34" charset="0"/>
                <a:ea typeface="Arial" pitchFamily="34" charset="-122"/>
                <a:cs typeface="Arial" pitchFamily="34" charset="-120"/>
              </a:rPr>
              <a:t>Jan 1, 2028 – Dec 31, 2030.</a:t>
            </a:r>
            <a:endParaRPr lang="en-US" sz="1200" dirty="0"/>
          </a:p>
        </p:txBody>
      </p:sp>
      <p:sp>
        <p:nvSpPr>
          <p:cNvPr id="22" name="Text 19"/>
          <p:cNvSpPr/>
          <p:nvPr/>
        </p:nvSpPr>
        <p:spPr>
          <a:xfrm>
            <a:off x="6200775" y="2751237"/>
            <a:ext cx="5464588" cy="464641"/>
          </a:xfrm>
          <a:prstGeom prst="rect">
            <a:avLst/>
          </a:prstGeom>
          <a:noFill/>
          <a:ln/>
        </p:spPr>
        <p:txBody>
          <a:bodyPr wrap="square" lIns="25400" tIns="25400" rIns="25400" bIns="25400" rtlCol="0" anchor="t">
            <a:normAutofit/>
          </a:bodyPr>
          <a:lstStyle/>
          <a:p>
            <a:pPr marL="0" indent="0" algn="l">
              <a:lnSpc>
                <a:spcPct val="124444"/>
              </a:lnSpc>
              <a:buNone/>
            </a:pPr>
            <a:r>
              <a:rPr lang="en-US" sz="1200" b="1" dirty="0">
                <a:solidFill>
                  <a:srgbClr val="003B5C"/>
                </a:solidFill>
                <a:latin typeface="Arial" pitchFamily="34" charset="0"/>
                <a:ea typeface="Arial" pitchFamily="34" charset="-122"/>
                <a:cs typeface="Arial" pitchFamily="34" charset="-120"/>
              </a:rPr>
              <a:t>Member B </a:t>
            </a:r>
            <a:r>
              <a:rPr lang="en-US" sz="1200" dirty="0">
                <a:solidFill>
                  <a:srgbClr val="1F2326"/>
                </a:solidFill>
                <a:latin typeface="Arial" pitchFamily="34" charset="0"/>
                <a:ea typeface="Arial" pitchFamily="34" charset="-122"/>
                <a:cs typeface="Arial" pitchFamily="34" charset="-120"/>
              </a:rPr>
              <a:t>finishes his in February 2028. His first period runs </a:t>
            </a:r>
            <a:r>
              <a:rPr lang="en-US" sz="1200" b="1" dirty="0">
                <a:solidFill>
                  <a:srgbClr val="1F2326"/>
                </a:solidFill>
                <a:latin typeface="Arial" pitchFamily="34" charset="0"/>
                <a:ea typeface="Arial" pitchFamily="34" charset="-122"/>
                <a:cs typeface="Arial" pitchFamily="34" charset="-120"/>
              </a:rPr>
              <a:t>Jan 1, 2029 – Dec 31, 2031 </a:t>
            </a:r>
            <a:r>
              <a:rPr lang="en-US" sz="1200" dirty="0">
                <a:solidFill>
                  <a:srgbClr val="1F2326"/>
                </a:solidFill>
                <a:latin typeface="Arial" pitchFamily="34" charset="0"/>
                <a:ea typeface="Arial" pitchFamily="34" charset="-122"/>
                <a:cs typeface="Arial" pitchFamily="34" charset="-120"/>
              </a:rPr>
              <a:t>, a full year behind hers.</a:t>
            </a:r>
            <a:endParaRPr lang="en-US" sz="1200" dirty="0"/>
          </a:p>
        </p:txBody>
      </p:sp>
      <p:sp>
        <p:nvSpPr>
          <p:cNvPr id="23" name="Shape 20"/>
          <p:cNvSpPr/>
          <p:nvPr/>
        </p:nvSpPr>
        <p:spPr>
          <a:xfrm>
            <a:off x="504825" y="4358729"/>
            <a:ext cx="11182350" cy="470446"/>
          </a:xfrm>
          <a:prstGeom prst="rect">
            <a:avLst/>
          </a:prstGeom>
          <a:solidFill>
            <a:srgbClr val="003B5C"/>
          </a:solidFill>
          <a:ln/>
        </p:spPr>
        <p:txBody>
          <a:bodyPr/>
          <a:lstStyle/>
          <a:p>
            <a:endParaRPr lang="en-US"/>
          </a:p>
        </p:txBody>
      </p:sp>
      <p:sp>
        <p:nvSpPr>
          <p:cNvPr id="24" name="Text 21"/>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The clock is not the calendar year you were elected. Track each member’s initial-12 completion date individually.</a:t>
            </a:r>
            <a:endParaRPr lang="en-US" sz="1350" dirty="0"/>
          </a:p>
        </p:txBody>
      </p:sp>
      <p:sp>
        <p:nvSpPr>
          <p:cNvPr id="25" name="Text 22"/>
          <p:cNvSpPr/>
          <p:nvPr/>
        </p:nvSpPr>
        <p:spPr>
          <a:xfrm>
            <a:off x="504825" y="4914900"/>
            <a:ext cx="3727862"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New T.C.A. § 7-82-711 · “continuing education period” defined</a:t>
            </a:r>
            <a:endParaRPr lang="en-US" sz="97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504825" y="266700"/>
            <a:ext cx="4152528" cy="200025"/>
          </a:xfrm>
          <a:prstGeom prst="rect">
            <a:avLst/>
          </a:prstGeom>
          <a:noFill/>
          <a:ln/>
        </p:spPr>
        <p:txBody>
          <a:bodyPr wrap="square" lIns="25400" tIns="25400" rIns="25400" bIns="25400" rtlCol="0" anchor="t">
            <a:normAutofit/>
          </a:bodyPr>
          <a:lstStyle/>
          <a:p>
            <a:pPr marL="0" indent="0" algn="l">
              <a:buNone/>
            </a:pPr>
            <a:r>
              <a:rPr lang="en-US" sz="1125" b="1" kern="0" spc="146" dirty="0">
                <a:solidFill>
                  <a:srgbClr val="75787B"/>
                </a:solidFill>
                <a:latin typeface="Arial" pitchFamily="34" charset="0"/>
                <a:ea typeface="Arial" pitchFamily="34" charset="-122"/>
                <a:cs typeface="Arial" pitchFamily="34" charset="-120"/>
              </a:rPr>
              <a:t>CONTINUING EDUCATION · CONSEQUENCES</a:t>
            </a:r>
            <a:endParaRPr lang="en-US" sz="1125" dirty="0"/>
          </a:p>
        </p:txBody>
      </p:sp>
      <p:sp>
        <p:nvSpPr>
          <p:cNvPr id="4" name="Text 1"/>
          <p:cNvSpPr/>
          <p:nvPr/>
        </p:nvSpPr>
        <p:spPr>
          <a:xfrm>
            <a:off x="504825" y="476250"/>
            <a:ext cx="12300585" cy="415230"/>
          </a:xfrm>
          <a:prstGeom prst="rect">
            <a:avLst/>
          </a:prstGeom>
          <a:noFill/>
          <a:ln/>
        </p:spPr>
        <p:txBody>
          <a:bodyPr wrap="square" lIns="25400" tIns="25400" rIns="25400" bIns="25400" rtlCol="0" anchor="t">
            <a:normAutofit/>
          </a:bodyPr>
          <a:lstStyle/>
          <a:p>
            <a:pPr marL="0" indent="0" algn="l">
              <a:lnSpc>
                <a:spcPct val="94286"/>
              </a:lnSpc>
              <a:buNone/>
            </a:pPr>
            <a:r>
              <a:rPr lang="en-US" sz="2700" b="1" dirty="0">
                <a:solidFill>
                  <a:srgbClr val="003B5C"/>
                </a:solidFill>
                <a:latin typeface="Georgia" pitchFamily="34" charset="0"/>
                <a:ea typeface="Georgia" pitchFamily="34" charset="-122"/>
                <a:cs typeface="Georgia" pitchFamily="34" charset="-120"/>
              </a:rPr>
              <a:t>What noncompliance costs</a:t>
            </a:r>
            <a:endParaRPr lang="en-US" sz="2700" dirty="0"/>
          </a:p>
        </p:txBody>
      </p:sp>
      <p:sp>
        <p:nvSpPr>
          <p:cNvPr id="5" name="Shape 2"/>
          <p:cNvSpPr/>
          <p:nvPr/>
        </p:nvSpPr>
        <p:spPr>
          <a:xfrm>
            <a:off x="504825" y="1047750"/>
            <a:ext cx="1323975" cy="47625"/>
          </a:xfrm>
          <a:prstGeom prst="rect">
            <a:avLst/>
          </a:prstGeom>
          <a:solidFill>
            <a:srgbClr val="991F36"/>
          </a:solidFill>
          <a:ln/>
        </p:spPr>
        <p:txBody>
          <a:bodyPr/>
          <a:lstStyle/>
          <a:p>
            <a:endParaRPr lang="en-US"/>
          </a:p>
        </p:txBody>
      </p:sp>
      <p:sp>
        <p:nvSpPr>
          <p:cNvPr id="6" name="Shape 3"/>
          <p:cNvSpPr/>
          <p:nvPr/>
        </p:nvSpPr>
        <p:spPr>
          <a:xfrm>
            <a:off x="504825" y="1257300"/>
            <a:ext cx="3600450" cy="1929259"/>
          </a:xfrm>
          <a:prstGeom prst="roundRect">
            <a:avLst>
              <a:gd name="adj" fmla="val 987"/>
            </a:avLst>
          </a:prstGeom>
          <a:solidFill>
            <a:srgbClr val="F4F5F6"/>
          </a:solidFill>
          <a:ln/>
        </p:spPr>
        <p:txBody>
          <a:bodyPr/>
          <a:lstStyle/>
          <a:p>
            <a:endParaRPr lang="en-US"/>
          </a:p>
        </p:txBody>
      </p:sp>
      <p:sp>
        <p:nvSpPr>
          <p:cNvPr id="7" name="Shape 4"/>
          <p:cNvSpPr/>
          <p:nvPr/>
        </p:nvSpPr>
        <p:spPr>
          <a:xfrm>
            <a:off x="504825" y="3177034"/>
            <a:ext cx="3600450" cy="9525"/>
          </a:xfrm>
          <a:prstGeom prst="rect">
            <a:avLst/>
          </a:prstGeom>
          <a:solidFill>
            <a:srgbClr val="D5D8DB"/>
          </a:solidFill>
          <a:ln/>
        </p:spPr>
        <p:txBody>
          <a:bodyPr/>
          <a:lstStyle/>
          <a:p>
            <a:endParaRPr lang="en-US"/>
          </a:p>
        </p:txBody>
      </p:sp>
      <p:sp>
        <p:nvSpPr>
          <p:cNvPr id="8" name="Shape 5"/>
          <p:cNvSpPr/>
          <p:nvPr/>
        </p:nvSpPr>
        <p:spPr>
          <a:xfrm>
            <a:off x="504825" y="1257300"/>
            <a:ext cx="3600450" cy="57150"/>
          </a:xfrm>
          <a:prstGeom prst="rect">
            <a:avLst/>
          </a:prstGeom>
          <a:solidFill>
            <a:srgbClr val="991F36"/>
          </a:solidFill>
          <a:ln/>
        </p:spPr>
        <p:txBody>
          <a:bodyPr/>
          <a:lstStyle/>
          <a:p>
            <a:endParaRPr lang="en-US"/>
          </a:p>
        </p:txBody>
      </p:sp>
      <p:sp>
        <p:nvSpPr>
          <p:cNvPr id="9" name="Shape 6"/>
          <p:cNvSpPr/>
          <p:nvPr/>
        </p:nvSpPr>
        <p:spPr>
          <a:xfrm>
            <a:off x="504825" y="1257300"/>
            <a:ext cx="9525" cy="1929259"/>
          </a:xfrm>
          <a:prstGeom prst="rect">
            <a:avLst/>
          </a:prstGeom>
          <a:solidFill>
            <a:srgbClr val="D5D8DB"/>
          </a:solidFill>
          <a:ln/>
        </p:spPr>
        <p:txBody>
          <a:bodyPr/>
          <a:lstStyle/>
          <a:p>
            <a:endParaRPr lang="en-US"/>
          </a:p>
        </p:txBody>
      </p:sp>
      <p:sp>
        <p:nvSpPr>
          <p:cNvPr id="10" name="Shape 7"/>
          <p:cNvSpPr/>
          <p:nvPr/>
        </p:nvSpPr>
        <p:spPr>
          <a:xfrm>
            <a:off x="4095750" y="1257300"/>
            <a:ext cx="9525" cy="1929259"/>
          </a:xfrm>
          <a:prstGeom prst="rect">
            <a:avLst/>
          </a:prstGeom>
          <a:solidFill>
            <a:srgbClr val="D5D8DB"/>
          </a:solidFill>
          <a:ln/>
        </p:spPr>
        <p:txBody>
          <a:bodyPr/>
          <a:lstStyle/>
          <a:p>
            <a:endParaRPr lang="en-US"/>
          </a:p>
        </p:txBody>
      </p:sp>
      <p:sp>
        <p:nvSpPr>
          <p:cNvPr id="11" name="Text 8"/>
          <p:cNvSpPr/>
          <p:nvPr/>
        </p:nvSpPr>
        <p:spPr>
          <a:xfrm>
            <a:off x="666750" y="1447800"/>
            <a:ext cx="3604260" cy="268486"/>
          </a:xfrm>
          <a:prstGeom prst="rect">
            <a:avLst/>
          </a:prstGeom>
          <a:noFill/>
          <a:ln/>
        </p:spPr>
        <p:txBody>
          <a:bodyPr wrap="square" lIns="25400" tIns="25400" rIns="25400" bIns="25400" rtlCol="0" anchor="t">
            <a:normAutofit/>
          </a:bodyPr>
          <a:lstStyle/>
          <a:p>
            <a:pPr marL="0" indent="0" algn="l">
              <a:lnSpc>
                <a:spcPct val="93077"/>
              </a:lnSpc>
              <a:buNone/>
            </a:pPr>
            <a:r>
              <a:rPr lang="en-US" sz="1650" b="1" dirty="0">
                <a:solidFill>
                  <a:srgbClr val="003B5C"/>
                </a:solidFill>
                <a:latin typeface="Georgia" pitchFamily="34" charset="0"/>
                <a:ea typeface="Georgia" pitchFamily="34" charset="-122"/>
                <a:cs typeface="Georgia" pitchFamily="34" charset="-120"/>
              </a:rPr>
              <a:t>Sanctions on the utility</a:t>
            </a:r>
            <a:endParaRPr lang="en-US" sz="1650" dirty="0"/>
          </a:p>
        </p:txBody>
      </p:sp>
      <p:sp>
        <p:nvSpPr>
          <p:cNvPr id="12" name="Text 9"/>
          <p:cNvSpPr/>
          <p:nvPr/>
        </p:nvSpPr>
        <p:spPr>
          <a:xfrm>
            <a:off x="666750" y="1754386"/>
            <a:ext cx="3374898" cy="677912"/>
          </a:xfrm>
          <a:prstGeom prst="rect">
            <a:avLst/>
          </a:prstGeom>
          <a:noFill/>
          <a:ln/>
        </p:spPr>
        <p:txBody>
          <a:bodyPr wrap="square" lIns="25400" tIns="25400" rIns="25400" bIns="25400" rtlCol="0" anchor="t">
            <a:normAutofit lnSpcReduction="10000"/>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The Board has full discretion to order reasonable sanctions </a:t>
            </a:r>
            <a:r>
              <a:rPr lang="en-US" sz="1200" b="1" dirty="0">
                <a:solidFill>
                  <a:srgbClr val="1F2326"/>
                </a:solidFill>
                <a:latin typeface="Arial" pitchFamily="34" charset="0"/>
                <a:ea typeface="Arial" pitchFamily="34" charset="-122"/>
                <a:cs typeface="Arial" pitchFamily="34" charset="-120"/>
              </a:rPr>
              <a:t>against the utility system</a:t>
            </a:r>
            <a:r>
              <a:rPr lang="en-US" sz="1200" dirty="0">
                <a:solidFill>
                  <a:srgbClr val="1F2326"/>
                </a:solidFill>
                <a:latin typeface="Arial" pitchFamily="34" charset="0"/>
                <a:ea typeface="Arial" pitchFamily="34" charset="-122"/>
                <a:cs typeface="Arial" pitchFamily="34" charset="-120"/>
              </a:rPr>
              <a:t>, not just the member.</a:t>
            </a:r>
            <a:endParaRPr lang="en-US" sz="1200" dirty="0"/>
          </a:p>
        </p:txBody>
      </p:sp>
      <p:sp>
        <p:nvSpPr>
          <p:cNvPr id="13" name="Shape 10"/>
          <p:cNvSpPr/>
          <p:nvPr/>
        </p:nvSpPr>
        <p:spPr>
          <a:xfrm>
            <a:off x="4295775" y="1257300"/>
            <a:ext cx="3600450" cy="1929259"/>
          </a:xfrm>
          <a:prstGeom prst="roundRect">
            <a:avLst>
              <a:gd name="adj" fmla="val 987"/>
            </a:avLst>
          </a:prstGeom>
          <a:solidFill>
            <a:srgbClr val="FFFFFF"/>
          </a:solidFill>
          <a:ln/>
        </p:spPr>
        <p:txBody>
          <a:bodyPr/>
          <a:lstStyle/>
          <a:p>
            <a:endParaRPr lang="en-US"/>
          </a:p>
        </p:txBody>
      </p:sp>
      <p:sp>
        <p:nvSpPr>
          <p:cNvPr id="14" name="Shape 11"/>
          <p:cNvSpPr/>
          <p:nvPr/>
        </p:nvSpPr>
        <p:spPr>
          <a:xfrm>
            <a:off x="4295775" y="3177034"/>
            <a:ext cx="3600450" cy="9525"/>
          </a:xfrm>
          <a:prstGeom prst="rect">
            <a:avLst/>
          </a:prstGeom>
          <a:solidFill>
            <a:srgbClr val="D5D8DB"/>
          </a:solidFill>
          <a:ln/>
        </p:spPr>
        <p:txBody>
          <a:bodyPr/>
          <a:lstStyle/>
          <a:p>
            <a:endParaRPr lang="en-US"/>
          </a:p>
        </p:txBody>
      </p:sp>
      <p:sp>
        <p:nvSpPr>
          <p:cNvPr id="15" name="Shape 12"/>
          <p:cNvSpPr/>
          <p:nvPr/>
        </p:nvSpPr>
        <p:spPr>
          <a:xfrm>
            <a:off x="4295775" y="1257300"/>
            <a:ext cx="3600450" cy="57150"/>
          </a:xfrm>
          <a:prstGeom prst="rect">
            <a:avLst/>
          </a:prstGeom>
          <a:solidFill>
            <a:srgbClr val="003B5C"/>
          </a:solidFill>
          <a:ln/>
        </p:spPr>
        <p:txBody>
          <a:bodyPr/>
          <a:lstStyle/>
          <a:p>
            <a:endParaRPr lang="en-US"/>
          </a:p>
        </p:txBody>
      </p:sp>
      <p:sp>
        <p:nvSpPr>
          <p:cNvPr id="16" name="Shape 13"/>
          <p:cNvSpPr/>
          <p:nvPr/>
        </p:nvSpPr>
        <p:spPr>
          <a:xfrm>
            <a:off x="4295775" y="1257300"/>
            <a:ext cx="9525" cy="1929259"/>
          </a:xfrm>
          <a:prstGeom prst="rect">
            <a:avLst/>
          </a:prstGeom>
          <a:solidFill>
            <a:srgbClr val="D5D8DB"/>
          </a:solidFill>
          <a:ln/>
        </p:spPr>
        <p:txBody>
          <a:bodyPr/>
          <a:lstStyle/>
          <a:p>
            <a:endParaRPr lang="en-US"/>
          </a:p>
        </p:txBody>
      </p:sp>
      <p:sp>
        <p:nvSpPr>
          <p:cNvPr id="17" name="Shape 14"/>
          <p:cNvSpPr/>
          <p:nvPr/>
        </p:nvSpPr>
        <p:spPr>
          <a:xfrm>
            <a:off x="7886700" y="1257300"/>
            <a:ext cx="9525" cy="1929259"/>
          </a:xfrm>
          <a:prstGeom prst="rect">
            <a:avLst/>
          </a:prstGeom>
          <a:solidFill>
            <a:srgbClr val="D5D8DB"/>
          </a:solidFill>
          <a:ln/>
        </p:spPr>
        <p:txBody>
          <a:bodyPr/>
          <a:lstStyle/>
          <a:p>
            <a:endParaRPr lang="en-US"/>
          </a:p>
        </p:txBody>
      </p:sp>
      <p:sp>
        <p:nvSpPr>
          <p:cNvPr id="18" name="Text 15"/>
          <p:cNvSpPr/>
          <p:nvPr/>
        </p:nvSpPr>
        <p:spPr>
          <a:xfrm>
            <a:off x="4457700" y="1447800"/>
            <a:ext cx="3604260" cy="268486"/>
          </a:xfrm>
          <a:prstGeom prst="rect">
            <a:avLst/>
          </a:prstGeom>
          <a:noFill/>
          <a:ln/>
        </p:spPr>
        <p:txBody>
          <a:bodyPr wrap="square" lIns="25400" tIns="25400" rIns="25400" bIns="25400" rtlCol="0" anchor="t">
            <a:normAutofit/>
          </a:bodyPr>
          <a:lstStyle/>
          <a:p>
            <a:pPr marL="0" indent="0" algn="l">
              <a:lnSpc>
                <a:spcPct val="93077"/>
              </a:lnSpc>
              <a:buNone/>
            </a:pPr>
            <a:r>
              <a:rPr lang="en-US" sz="1650" b="1" dirty="0">
                <a:solidFill>
                  <a:srgbClr val="003B5C"/>
                </a:solidFill>
                <a:latin typeface="Georgia" pitchFamily="34" charset="0"/>
                <a:ea typeface="Georgia" pitchFamily="34" charset="-122"/>
                <a:cs typeface="Georgia" pitchFamily="34" charset="-120"/>
              </a:rPr>
              <a:t>No pay, and clawback</a:t>
            </a:r>
            <a:endParaRPr lang="en-US" sz="1650" dirty="0"/>
          </a:p>
        </p:txBody>
      </p:sp>
      <p:sp>
        <p:nvSpPr>
          <p:cNvPr id="19" name="Text 16"/>
          <p:cNvSpPr/>
          <p:nvPr/>
        </p:nvSpPr>
        <p:spPr>
          <a:xfrm>
            <a:off x="4457700" y="1754386"/>
            <a:ext cx="3374898" cy="677912"/>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The member is not eligible for </a:t>
            </a:r>
            <a:r>
              <a:rPr lang="en-US" sz="1200" b="1" dirty="0">
                <a:solidFill>
                  <a:srgbClr val="1F2326"/>
                </a:solidFill>
                <a:latin typeface="Arial" pitchFamily="34" charset="0"/>
                <a:ea typeface="Arial" pitchFamily="34" charset="-122"/>
                <a:cs typeface="Arial" pitchFamily="34" charset="-120"/>
              </a:rPr>
              <a:t>any payment or benefit </a:t>
            </a:r>
            <a:r>
              <a:rPr lang="en-US" sz="1200" dirty="0">
                <a:solidFill>
                  <a:srgbClr val="1F2326"/>
                </a:solidFill>
                <a:latin typeface="Arial" pitchFamily="34" charset="0"/>
                <a:ea typeface="Arial" pitchFamily="34" charset="-122"/>
                <a:cs typeface="Arial" pitchFamily="34" charset="-120"/>
              </a:rPr>
              <a:t>from the position, and the Board may order the utility to </a:t>
            </a:r>
            <a:r>
              <a:rPr lang="en-US" sz="1200" b="1" dirty="0">
                <a:solidFill>
                  <a:srgbClr val="1F2326"/>
                </a:solidFill>
                <a:latin typeface="Arial" pitchFamily="34" charset="0"/>
                <a:ea typeface="Arial" pitchFamily="34" charset="-122"/>
                <a:cs typeface="Arial" pitchFamily="34" charset="-120"/>
              </a:rPr>
              <a:t>recover what it already paid.</a:t>
            </a:r>
            <a:endParaRPr lang="en-US" sz="1200" dirty="0"/>
          </a:p>
        </p:txBody>
      </p:sp>
      <p:sp>
        <p:nvSpPr>
          <p:cNvPr id="20" name="Shape 17"/>
          <p:cNvSpPr/>
          <p:nvPr/>
        </p:nvSpPr>
        <p:spPr>
          <a:xfrm>
            <a:off x="8086725" y="1257300"/>
            <a:ext cx="3600450" cy="1929259"/>
          </a:xfrm>
          <a:prstGeom prst="roundRect">
            <a:avLst>
              <a:gd name="adj" fmla="val 987"/>
            </a:avLst>
          </a:prstGeom>
          <a:solidFill>
            <a:srgbClr val="FFFFFF"/>
          </a:solidFill>
          <a:ln/>
        </p:spPr>
        <p:txBody>
          <a:bodyPr/>
          <a:lstStyle/>
          <a:p>
            <a:endParaRPr lang="en-US"/>
          </a:p>
        </p:txBody>
      </p:sp>
      <p:sp>
        <p:nvSpPr>
          <p:cNvPr id="21" name="Shape 18"/>
          <p:cNvSpPr/>
          <p:nvPr/>
        </p:nvSpPr>
        <p:spPr>
          <a:xfrm>
            <a:off x="8086725" y="3177034"/>
            <a:ext cx="3600450" cy="9525"/>
          </a:xfrm>
          <a:prstGeom prst="rect">
            <a:avLst/>
          </a:prstGeom>
          <a:solidFill>
            <a:srgbClr val="D5D8DB"/>
          </a:solidFill>
          <a:ln/>
        </p:spPr>
        <p:txBody>
          <a:bodyPr/>
          <a:lstStyle/>
          <a:p>
            <a:endParaRPr lang="en-US"/>
          </a:p>
        </p:txBody>
      </p:sp>
      <p:sp>
        <p:nvSpPr>
          <p:cNvPr id="22" name="Shape 19"/>
          <p:cNvSpPr/>
          <p:nvPr/>
        </p:nvSpPr>
        <p:spPr>
          <a:xfrm>
            <a:off x="8086725" y="1257300"/>
            <a:ext cx="3600450" cy="57150"/>
          </a:xfrm>
          <a:prstGeom prst="rect">
            <a:avLst/>
          </a:prstGeom>
          <a:solidFill>
            <a:srgbClr val="003B5C"/>
          </a:solidFill>
          <a:ln/>
        </p:spPr>
        <p:txBody>
          <a:bodyPr/>
          <a:lstStyle/>
          <a:p>
            <a:endParaRPr lang="en-US"/>
          </a:p>
        </p:txBody>
      </p:sp>
      <p:sp>
        <p:nvSpPr>
          <p:cNvPr id="23" name="Shape 20"/>
          <p:cNvSpPr/>
          <p:nvPr/>
        </p:nvSpPr>
        <p:spPr>
          <a:xfrm>
            <a:off x="8086725" y="1257300"/>
            <a:ext cx="9525" cy="1929259"/>
          </a:xfrm>
          <a:prstGeom prst="rect">
            <a:avLst/>
          </a:prstGeom>
          <a:solidFill>
            <a:srgbClr val="D5D8DB"/>
          </a:solidFill>
          <a:ln/>
        </p:spPr>
        <p:txBody>
          <a:bodyPr/>
          <a:lstStyle/>
          <a:p>
            <a:endParaRPr lang="en-US"/>
          </a:p>
        </p:txBody>
      </p:sp>
      <p:sp>
        <p:nvSpPr>
          <p:cNvPr id="24" name="Shape 21"/>
          <p:cNvSpPr/>
          <p:nvPr/>
        </p:nvSpPr>
        <p:spPr>
          <a:xfrm>
            <a:off x="11677650" y="1257300"/>
            <a:ext cx="9525" cy="1929259"/>
          </a:xfrm>
          <a:prstGeom prst="rect">
            <a:avLst/>
          </a:prstGeom>
          <a:solidFill>
            <a:srgbClr val="D5D8DB"/>
          </a:solidFill>
          <a:ln/>
        </p:spPr>
        <p:txBody>
          <a:bodyPr/>
          <a:lstStyle/>
          <a:p>
            <a:endParaRPr lang="en-US"/>
          </a:p>
        </p:txBody>
      </p:sp>
      <p:sp>
        <p:nvSpPr>
          <p:cNvPr id="25" name="Text 22"/>
          <p:cNvSpPr/>
          <p:nvPr/>
        </p:nvSpPr>
        <p:spPr>
          <a:xfrm>
            <a:off x="8248650" y="1447800"/>
            <a:ext cx="3604260" cy="268486"/>
          </a:xfrm>
          <a:prstGeom prst="rect">
            <a:avLst/>
          </a:prstGeom>
          <a:noFill/>
          <a:ln/>
        </p:spPr>
        <p:txBody>
          <a:bodyPr wrap="square" lIns="25400" tIns="25400" rIns="25400" bIns="25400" rtlCol="0" anchor="t">
            <a:normAutofit/>
          </a:bodyPr>
          <a:lstStyle/>
          <a:p>
            <a:pPr marL="0" indent="0" algn="l">
              <a:lnSpc>
                <a:spcPct val="93077"/>
              </a:lnSpc>
              <a:buNone/>
            </a:pPr>
            <a:r>
              <a:rPr lang="en-US" sz="1650" b="1" dirty="0">
                <a:solidFill>
                  <a:srgbClr val="003B5C"/>
                </a:solidFill>
                <a:latin typeface="Georgia" pitchFamily="34" charset="0"/>
                <a:ea typeface="Georgia" pitchFamily="34" charset="-122"/>
                <a:cs typeface="Georgia" pitchFamily="34" charset="-120"/>
              </a:rPr>
              <a:t>No reappointment, no ballot</a:t>
            </a:r>
            <a:endParaRPr lang="en-US" sz="1650" dirty="0"/>
          </a:p>
        </p:txBody>
      </p:sp>
      <p:sp>
        <p:nvSpPr>
          <p:cNvPr id="26" name="Text 23"/>
          <p:cNvSpPr/>
          <p:nvPr/>
        </p:nvSpPr>
        <p:spPr>
          <a:xfrm>
            <a:off x="8248650" y="1754386"/>
            <a:ext cx="3374898" cy="677912"/>
          </a:xfrm>
          <a:prstGeom prst="rect">
            <a:avLst/>
          </a:prstGeom>
          <a:noFill/>
          <a:ln/>
        </p:spPr>
        <p:txBody>
          <a:bodyPr wrap="square" lIns="25400" tIns="25400" rIns="25400" bIns="25400" rtlCol="0" anchor="t">
            <a:normAutofit/>
          </a:bodyPr>
          <a:lstStyle/>
          <a:p>
            <a:pPr marL="0" indent="0" algn="l">
              <a:lnSpc>
                <a:spcPct val="124444"/>
              </a:lnSpc>
              <a:buNone/>
            </a:pPr>
            <a:r>
              <a:rPr lang="en-US" sz="1200" dirty="0">
                <a:solidFill>
                  <a:srgbClr val="1F2326"/>
                </a:solidFill>
                <a:latin typeface="Arial" pitchFamily="34" charset="0"/>
                <a:ea typeface="Arial" pitchFamily="34" charset="-122"/>
                <a:cs typeface="Arial" pitchFamily="34" charset="-120"/>
              </a:rPr>
              <a:t>Appointed members </a:t>
            </a:r>
            <a:r>
              <a:rPr lang="en-US" sz="1200" b="1" dirty="0">
                <a:solidFill>
                  <a:srgbClr val="1F2326"/>
                </a:solidFill>
                <a:latin typeface="Arial" pitchFamily="34" charset="0"/>
                <a:ea typeface="Arial" pitchFamily="34" charset="-122"/>
                <a:cs typeface="Arial" pitchFamily="34" charset="-120"/>
              </a:rPr>
              <a:t>certify compliance before reappointment </a:t>
            </a:r>
            <a:r>
              <a:rPr lang="en-US" sz="1200" dirty="0">
                <a:solidFill>
                  <a:srgbClr val="1F2326"/>
                </a:solidFill>
                <a:latin typeface="Arial" pitchFamily="34" charset="0"/>
                <a:ea typeface="Arial" pitchFamily="34" charset="-122"/>
                <a:cs typeface="Arial" pitchFamily="34" charset="-120"/>
              </a:rPr>
              <a:t>; elected district commissioners certify </a:t>
            </a:r>
            <a:r>
              <a:rPr lang="en-US" sz="1200" b="1" dirty="0">
                <a:solidFill>
                  <a:srgbClr val="1F2326"/>
                </a:solidFill>
                <a:latin typeface="Arial" pitchFamily="34" charset="0"/>
                <a:ea typeface="Arial" pitchFamily="34" charset="-122"/>
                <a:cs typeface="Arial" pitchFamily="34" charset="-120"/>
              </a:rPr>
              <a:t>before ballot placement.</a:t>
            </a:r>
            <a:endParaRPr lang="en-US" sz="1200" dirty="0"/>
          </a:p>
        </p:txBody>
      </p:sp>
      <p:sp>
        <p:nvSpPr>
          <p:cNvPr id="27" name="Shape 24"/>
          <p:cNvSpPr/>
          <p:nvPr/>
        </p:nvSpPr>
        <p:spPr>
          <a:xfrm>
            <a:off x="504825" y="3338959"/>
            <a:ext cx="5486400" cy="867370"/>
          </a:xfrm>
          <a:prstGeom prst="roundRect">
            <a:avLst>
              <a:gd name="adj" fmla="val 2196"/>
            </a:avLst>
          </a:prstGeom>
          <a:solidFill>
            <a:srgbClr val="FAFAFA"/>
          </a:solidFill>
          <a:ln w="9525">
            <a:solidFill>
              <a:srgbClr val="D5D8DB"/>
            </a:solidFill>
            <a:prstDash val="solid"/>
          </a:ln>
        </p:spPr>
        <p:txBody>
          <a:bodyPr/>
          <a:lstStyle/>
          <a:p>
            <a:endParaRPr lang="en-US"/>
          </a:p>
        </p:txBody>
      </p:sp>
      <p:sp>
        <p:nvSpPr>
          <p:cNvPr id="28" name="Text 25"/>
          <p:cNvSpPr/>
          <p:nvPr/>
        </p:nvSpPr>
        <p:spPr>
          <a:xfrm>
            <a:off x="666750" y="3462784"/>
            <a:ext cx="5327142" cy="657820"/>
          </a:xfrm>
          <a:prstGeom prst="rect">
            <a:avLst/>
          </a:prstGeom>
          <a:noFill/>
          <a:ln/>
        </p:spPr>
        <p:txBody>
          <a:bodyPr wrap="square" lIns="25400" tIns="25400" rIns="25400" bIns="25400" rtlCol="0" anchor="t">
            <a:normAutofit/>
          </a:bodyPr>
          <a:lstStyle/>
          <a:p>
            <a:pPr marL="0" indent="0" algn="l">
              <a:lnSpc>
                <a:spcPct val="120556"/>
              </a:lnSpc>
              <a:buNone/>
            </a:pPr>
            <a:r>
              <a:rPr lang="en-US" sz="1163" b="1" dirty="0">
                <a:solidFill>
                  <a:srgbClr val="003B5C"/>
                </a:solidFill>
                <a:latin typeface="Arial" pitchFamily="34" charset="0"/>
                <a:ea typeface="Arial" pitchFamily="34" charset="-122"/>
                <a:cs typeface="Arial" pitchFamily="34" charset="-120"/>
              </a:rPr>
              <a:t>One carve-out. </a:t>
            </a:r>
            <a:r>
              <a:rPr lang="en-US" sz="1163" dirty="0">
                <a:solidFill>
                  <a:srgbClr val="1F2326"/>
                </a:solidFill>
                <a:highlight>
                  <a:srgbClr val="FAFAFA"/>
                </a:highlight>
                <a:latin typeface="Arial" pitchFamily="34" charset="0"/>
                <a:ea typeface="Arial" pitchFamily="34" charset="-122"/>
                <a:cs typeface="Arial" pitchFamily="34" charset="-120"/>
              </a:rPr>
              <a:t>The eligibility penalties do not reach a governing body member of a </a:t>
            </a:r>
            <a:r>
              <a:rPr lang="en-US" sz="1163" i="1" dirty="0">
                <a:solidFill>
                  <a:srgbClr val="1F2326"/>
                </a:solidFill>
                <a:latin typeface="Arial" pitchFamily="34" charset="0"/>
                <a:ea typeface="Arial" pitchFamily="34" charset="-122"/>
                <a:cs typeface="Arial" pitchFamily="34" charset="-120"/>
              </a:rPr>
              <a:t>city or county </a:t>
            </a:r>
            <a:r>
              <a:rPr lang="en-US" sz="1163" dirty="0">
                <a:solidFill>
                  <a:srgbClr val="1F2326"/>
                </a:solidFill>
                <a:highlight>
                  <a:srgbClr val="FAFAFA"/>
                </a:highlight>
                <a:latin typeface="Arial" pitchFamily="34" charset="0"/>
                <a:ea typeface="Arial" pitchFamily="34" charset="-122"/>
                <a:cs typeface="Arial" pitchFamily="34" charset="-120"/>
              </a:rPr>
              <a:t>system elected by that electorate. </a:t>
            </a:r>
            <a:r>
              <a:rPr lang="en-US" sz="1163" b="1" dirty="0">
                <a:solidFill>
                  <a:srgbClr val="1F2326"/>
                </a:solidFill>
                <a:latin typeface="Arial" pitchFamily="34" charset="0"/>
                <a:ea typeface="Arial" pitchFamily="34" charset="-122"/>
                <a:cs typeface="Arial" pitchFamily="34" charset="-120"/>
              </a:rPr>
              <a:t>They still owe the hours </a:t>
            </a:r>
            <a:r>
              <a:rPr lang="en-US" sz="1163" dirty="0">
                <a:solidFill>
                  <a:srgbClr val="1F2326"/>
                </a:solidFill>
                <a:highlight>
                  <a:srgbClr val="FAFAFA"/>
                </a:highlight>
                <a:latin typeface="Arial" pitchFamily="34" charset="0"/>
                <a:ea typeface="Arial" pitchFamily="34" charset="-122"/>
                <a:cs typeface="Arial" pitchFamily="34" charset="-120"/>
              </a:rPr>
              <a:t>, and the utility can still be sanctioned.</a:t>
            </a:r>
            <a:endParaRPr lang="en-US" sz="1163" dirty="0"/>
          </a:p>
        </p:txBody>
      </p:sp>
      <p:sp>
        <p:nvSpPr>
          <p:cNvPr id="29" name="Shape 26"/>
          <p:cNvSpPr/>
          <p:nvPr/>
        </p:nvSpPr>
        <p:spPr>
          <a:xfrm>
            <a:off x="6200775" y="3338959"/>
            <a:ext cx="5486400" cy="867370"/>
          </a:xfrm>
          <a:prstGeom prst="roundRect">
            <a:avLst>
              <a:gd name="adj" fmla="val 2196"/>
            </a:avLst>
          </a:prstGeom>
          <a:solidFill>
            <a:srgbClr val="FAFAFA"/>
          </a:solidFill>
          <a:ln w="9525">
            <a:solidFill>
              <a:srgbClr val="D5D8DB"/>
            </a:solidFill>
            <a:prstDash val="solid"/>
          </a:ln>
        </p:spPr>
        <p:txBody>
          <a:bodyPr/>
          <a:lstStyle/>
          <a:p>
            <a:endParaRPr lang="en-US"/>
          </a:p>
        </p:txBody>
      </p:sp>
      <p:sp>
        <p:nvSpPr>
          <p:cNvPr id="30" name="Text 27"/>
          <p:cNvSpPr/>
          <p:nvPr/>
        </p:nvSpPr>
        <p:spPr>
          <a:xfrm>
            <a:off x="6362700" y="3462784"/>
            <a:ext cx="5327142" cy="657820"/>
          </a:xfrm>
          <a:prstGeom prst="rect">
            <a:avLst/>
          </a:prstGeom>
          <a:noFill/>
          <a:ln/>
        </p:spPr>
        <p:txBody>
          <a:bodyPr wrap="square" lIns="25400" tIns="25400" rIns="25400" bIns="25400" rtlCol="0" anchor="t">
            <a:normAutofit/>
          </a:bodyPr>
          <a:lstStyle/>
          <a:p>
            <a:pPr marL="0" indent="0" algn="l">
              <a:lnSpc>
                <a:spcPct val="120556"/>
              </a:lnSpc>
              <a:buNone/>
            </a:pPr>
            <a:r>
              <a:rPr lang="en-US" sz="1163" b="1" dirty="0">
                <a:solidFill>
                  <a:srgbClr val="003B5C"/>
                </a:solidFill>
                <a:latin typeface="Arial" pitchFamily="34" charset="0"/>
                <a:ea typeface="Arial" pitchFamily="34" charset="-122"/>
                <a:cs typeface="Arial" pitchFamily="34" charset="-120"/>
              </a:rPr>
              <a:t>Reinstatement is new. </a:t>
            </a:r>
            <a:r>
              <a:rPr lang="en-US" sz="1163" dirty="0">
                <a:solidFill>
                  <a:srgbClr val="1F2326"/>
                </a:solidFill>
                <a:highlight>
                  <a:srgbClr val="FAFAFA"/>
                </a:highlight>
                <a:latin typeface="Arial" pitchFamily="34" charset="0"/>
                <a:ea typeface="Arial" pitchFamily="34" charset="-122"/>
                <a:cs typeface="Arial" pitchFamily="34" charset="-120"/>
              </a:rPr>
              <a:t>Petition the Board, heard as an informal hearing. You cannot file </a:t>
            </a:r>
            <a:r>
              <a:rPr lang="en-US" sz="1163" b="1" dirty="0">
                <a:solidFill>
                  <a:srgbClr val="1F2326"/>
                </a:solidFill>
                <a:latin typeface="Arial" pitchFamily="34" charset="0"/>
                <a:ea typeface="Arial" pitchFamily="34" charset="-122"/>
                <a:cs typeface="Arial" pitchFamily="34" charset="-120"/>
              </a:rPr>
              <a:t>until the term you failed has ended </a:t>
            </a:r>
            <a:r>
              <a:rPr lang="en-US" sz="1163" dirty="0">
                <a:solidFill>
                  <a:srgbClr val="1F2326"/>
                </a:solidFill>
                <a:highlight>
                  <a:srgbClr val="FAFAFA"/>
                </a:highlight>
                <a:latin typeface="Arial" pitchFamily="34" charset="0"/>
                <a:ea typeface="Arial" pitchFamily="34" charset="-122"/>
                <a:cs typeface="Arial" pitchFamily="34" charset="-120"/>
              </a:rPr>
              <a:t>, and the order must require 12 hours within one year.</a:t>
            </a:r>
            <a:endParaRPr lang="en-US" sz="1163" dirty="0"/>
          </a:p>
        </p:txBody>
      </p:sp>
      <p:sp>
        <p:nvSpPr>
          <p:cNvPr id="31" name="Shape 28"/>
          <p:cNvSpPr/>
          <p:nvPr/>
        </p:nvSpPr>
        <p:spPr>
          <a:xfrm>
            <a:off x="504825" y="4358729"/>
            <a:ext cx="11182350" cy="470446"/>
          </a:xfrm>
          <a:prstGeom prst="rect">
            <a:avLst/>
          </a:prstGeom>
          <a:solidFill>
            <a:srgbClr val="003B5C"/>
          </a:solidFill>
          <a:ln/>
        </p:spPr>
        <p:txBody>
          <a:bodyPr/>
          <a:lstStyle/>
          <a:p>
            <a:endParaRPr lang="en-US"/>
          </a:p>
        </p:txBody>
      </p:sp>
      <p:sp>
        <p:nvSpPr>
          <p:cNvPr id="32" name="Text 29"/>
          <p:cNvSpPr/>
          <p:nvPr/>
        </p:nvSpPr>
        <p:spPr>
          <a:xfrm>
            <a:off x="714375" y="4482554"/>
            <a:ext cx="11098721" cy="260896"/>
          </a:xfrm>
          <a:prstGeom prst="rect">
            <a:avLst/>
          </a:prstGeom>
          <a:noFill/>
          <a:ln/>
        </p:spPr>
        <p:txBody>
          <a:bodyPr wrap="square" lIns="25400" tIns="25400" rIns="25400" bIns="25400" rtlCol="0" anchor="t">
            <a:normAutofit/>
          </a:bodyPr>
          <a:lstStyle/>
          <a:p>
            <a:pPr marL="0" indent="0" algn="l">
              <a:lnSpc>
                <a:spcPct val="111429"/>
              </a:lnSpc>
              <a:buNone/>
            </a:pPr>
            <a:r>
              <a:rPr lang="en-US" sz="1350" b="1" dirty="0">
                <a:solidFill>
                  <a:srgbClr val="FFFFFF"/>
                </a:solidFill>
                <a:latin typeface="Arial" pitchFamily="34" charset="0"/>
                <a:ea typeface="Arial" pitchFamily="34" charset="-122"/>
                <a:cs typeface="Arial" pitchFamily="34" charset="-120"/>
              </a:rPr>
              <a:t>Zero hours and “I forgot” is not substantial compliance. We do not rubber-stamp extension requests.</a:t>
            </a:r>
            <a:endParaRPr lang="en-US" sz="1350" dirty="0"/>
          </a:p>
        </p:txBody>
      </p:sp>
      <p:sp>
        <p:nvSpPr>
          <p:cNvPr id="33" name="Text 30"/>
          <p:cNvSpPr/>
          <p:nvPr/>
        </p:nvSpPr>
        <p:spPr>
          <a:xfrm>
            <a:off x="504825" y="4914900"/>
            <a:ext cx="4878095" cy="205234"/>
          </a:xfrm>
          <a:prstGeom prst="rect">
            <a:avLst/>
          </a:prstGeom>
          <a:noFill/>
          <a:ln/>
        </p:spPr>
        <p:txBody>
          <a:bodyPr wrap="square" lIns="25400" tIns="25400" rIns="25400" bIns="25400" rtlCol="0" anchor="t">
            <a:normAutofit/>
          </a:bodyPr>
          <a:lstStyle/>
          <a:p>
            <a:pPr marL="0" indent="0" algn="l">
              <a:lnSpc>
                <a:spcPct val="117000"/>
              </a:lnSpc>
              <a:buNone/>
            </a:pPr>
            <a:r>
              <a:rPr lang="en-US" sz="975" dirty="0">
                <a:solidFill>
                  <a:srgbClr val="75787B"/>
                </a:solidFill>
                <a:latin typeface="Arial" pitchFamily="34" charset="0"/>
                <a:ea typeface="Arial" pitchFamily="34" charset="-122"/>
                <a:cs typeface="Arial" pitchFamily="34" charset="-120"/>
              </a:rPr>
              <a:t>New T.C.A. § 7-82-711, subsections (h)–(i); reinstatement under § 7-82-702(b)(1)</a:t>
            </a:r>
            <a:endParaRPr lang="en-US" sz="975"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6421</Words>
  <Application>Microsoft Office PowerPoint</Application>
  <PresentationFormat>Widescreen</PresentationFormat>
  <Paragraphs>506</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Ethan Carter</cp:lastModifiedBy>
  <cp:revision>2</cp:revision>
  <dcterms:created xsi:type="dcterms:W3CDTF">2026-08-11T16:12:31Z</dcterms:created>
  <dcterms:modified xsi:type="dcterms:W3CDTF">2026-08-13T14:40:11Z</dcterms:modified>
</cp:coreProperties>
</file>