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71" r:id="rId5"/>
    <p:sldId id="260" r:id="rId6"/>
    <p:sldId id="261" r:id="rId7"/>
    <p:sldId id="262" r:id="rId8"/>
    <p:sldId id="263" r:id="rId9"/>
    <p:sldId id="272" r:id="rId10"/>
    <p:sldId id="264" r:id="rId11"/>
    <p:sldId id="265" r:id="rId12"/>
    <p:sldId id="266" r:id="rId13"/>
    <p:sldId id="267" r:id="rId14"/>
    <p:sldId id="268" r:id="rId15"/>
    <p:sldId id="269" r:id="rId16"/>
    <p:sldId id="270" r:id="rId17"/>
  </p:sldIdLst>
  <p:sldSz cx="12192000" cy="6858000"/>
  <p:notesSz cx="6858000" cy="12192000"/>
  <p:custDataLst>
    <p:tags r:id="rId19"/>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E7BB28-E6EE-4950-A13B-89AA92F19CAA}" v="10" dt="2026-07-28T20:57:19.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6" d="100"/>
          <a:sy n="96" d="100"/>
        </p:scale>
        <p:origin x="14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6700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63626-6F67-A5E8-F9AE-D21E3D6AB7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A166D4-45A5-32E1-EBAB-DDE89B8DD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373CD5-F91F-5BFA-E1DA-0AECED79B1E2}"/>
              </a:ext>
            </a:extLst>
          </p:cNvPr>
          <p:cNvSpPr>
            <a:spLocks noGrp="1"/>
          </p:cNvSpPr>
          <p:nvPr>
            <p:ph type="dt" sz="half" idx="10"/>
          </p:nvPr>
        </p:nvSpPr>
        <p:spPr/>
        <p:txBody>
          <a:bodyPr/>
          <a:lstStyle/>
          <a:p>
            <a:fld id="{FD5CE572-BE71-4E1E-A6E8-E7B7C7D9FA90}" type="datetimeFigureOut">
              <a:rPr lang="en-US" smtClean="0"/>
              <a:t>8/13/2026</a:t>
            </a:fld>
            <a:endParaRPr lang="en-US"/>
          </a:p>
        </p:txBody>
      </p:sp>
      <p:sp>
        <p:nvSpPr>
          <p:cNvPr id="5" name="Footer Placeholder 4">
            <a:extLst>
              <a:ext uri="{FF2B5EF4-FFF2-40B4-BE49-F238E27FC236}">
                <a16:creationId xmlns:a16="http://schemas.microsoft.com/office/drawing/2014/main" id="{C6899F5E-BD70-2C39-685F-135223750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6494B7-1574-1B55-E770-2E9E3083A03F}"/>
              </a:ext>
            </a:extLst>
          </p:cNvPr>
          <p:cNvSpPr>
            <a:spLocks noGrp="1"/>
          </p:cNvSpPr>
          <p:nvPr>
            <p:ph type="sldNum" sz="quarter" idx="12"/>
          </p:nvPr>
        </p:nvSpPr>
        <p:spPr/>
        <p:txBody>
          <a:bodyPr/>
          <a:lstStyle/>
          <a:p>
            <a:fld id="{91344877-BFD2-4AF6-BB0B-194A9BA029C6}" type="slidenum">
              <a:rPr lang="en-US" smtClean="0"/>
              <a:t>‹#›</a:t>
            </a:fld>
            <a:endParaRPr lang="en-US"/>
          </a:p>
        </p:txBody>
      </p:sp>
    </p:spTree>
    <p:extLst>
      <p:ext uri="{BB962C8B-B14F-4D97-AF65-F5344CB8AC3E}">
        <p14:creationId xmlns:p14="http://schemas.microsoft.com/office/powerpoint/2010/main" val="12324221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mailto:ben@hsglawgroup.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1295C"/>
        </a:solidFill>
        <a:effectLst/>
      </p:bgPr>
    </p:bg>
    <p:spTree>
      <p:nvGrpSpPr>
        <p:cNvPr id="1" name=""/>
        <p:cNvGrpSpPr/>
        <p:nvPr/>
      </p:nvGrpSpPr>
      <p:grpSpPr>
        <a:xfrm>
          <a:off x="0" y="0"/>
          <a:ext cx="0" cy="0"/>
          <a:chOff x="0" y="0"/>
          <a:chExt cx="0" cy="0"/>
        </a:xfrm>
      </p:grpSpPr>
      <p:sp>
        <p:nvSpPr>
          <p:cNvPr id="2" name="Shape 0"/>
          <p:cNvSpPr/>
          <p:nvPr/>
        </p:nvSpPr>
        <p:spPr>
          <a:xfrm>
            <a:off x="0" y="5760720"/>
            <a:ext cx="12188952" cy="1097280"/>
          </a:xfrm>
          <a:prstGeom prst="rect">
            <a:avLst/>
          </a:prstGeom>
          <a:solidFill>
            <a:srgbClr val="065A82">
              <a:alpha val="60000"/>
            </a:srgbClr>
          </a:solidFill>
          <a:ln/>
        </p:spPr>
        <p:txBody>
          <a:bodyPr/>
          <a:lstStyle/>
          <a:p>
            <a:endParaRPr lang="en-US"/>
          </a:p>
        </p:txBody>
      </p:sp>
      <p:sp>
        <p:nvSpPr>
          <p:cNvPr id="3" name="Shape 1"/>
          <p:cNvSpPr/>
          <p:nvPr/>
        </p:nvSpPr>
        <p:spPr>
          <a:xfrm>
            <a:off x="0" y="6126480"/>
            <a:ext cx="12188952" cy="731520"/>
          </a:xfrm>
          <a:prstGeom prst="rect">
            <a:avLst/>
          </a:prstGeom>
          <a:solidFill>
            <a:srgbClr val="1C7293">
              <a:alpha val="65000"/>
            </a:srgbClr>
          </a:solidFill>
          <a:ln/>
        </p:spPr>
        <p:txBody>
          <a:bodyPr/>
          <a:lstStyle/>
          <a:p>
            <a:endParaRPr lang="en-US"/>
          </a:p>
        </p:txBody>
      </p:sp>
      <p:sp>
        <p:nvSpPr>
          <p:cNvPr id="4" name="Text 2"/>
          <p:cNvSpPr/>
          <p:nvPr/>
        </p:nvSpPr>
        <p:spPr>
          <a:xfrm>
            <a:off x="502920" y="1965960"/>
            <a:ext cx="11183112" cy="457200"/>
          </a:xfrm>
          <a:prstGeom prst="rect">
            <a:avLst/>
          </a:prstGeom>
          <a:noFill/>
          <a:ln/>
        </p:spPr>
        <p:txBody>
          <a:bodyPr wrap="square" rtlCol="0" anchor="ctr"/>
          <a:lstStyle/>
          <a:p>
            <a:pPr marL="0" indent="0">
              <a:buNone/>
            </a:pPr>
            <a:r>
              <a:rPr lang="en-US" sz="1500" b="1" kern="0" spc="300" dirty="0">
                <a:solidFill>
                  <a:srgbClr val="9FD3EA"/>
                </a:solidFill>
                <a:latin typeface="Calibri" pitchFamily="34" charset="0"/>
                <a:ea typeface="Calibri" pitchFamily="34" charset="-122"/>
                <a:cs typeface="Calibri" pitchFamily="34" charset="-120"/>
              </a:rPr>
              <a:t>2026 TENNESSEE LEGISLATIVE UPDATE</a:t>
            </a:r>
            <a:endParaRPr lang="en-US" sz="1500" dirty="0"/>
          </a:p>
        </p:txBody>
      </p:sp>
      <p:sp>
        <p:nvSpPr>
          <p:cNvPr id="5" name="Text 3"/>
          <p:cNvSpPr/>
          <p:nvPr/>
        </p:nvSpPr>
        <p:spPr>
          <a:xfrm>
            <a:off x="502920" y="2423160"/>
            <a:ext cx="11183112" cy="1737360"/>
          </a:xfrm>
          <a:prstGeom prst="rect">
            <a:avLst/>
          </a:prstGeom>
          <a:noFill/>
          <a:ln/>
        </p:spPr>
        <p:txBody>
          <a:bodyPr wrap="square" rtlCol="0" anchor="ctr"/>
          <a:lstStyle/>
          <a:p>
            <a:pPr marL="0" indent="0">
              <a:lnSpc>
                <a:spcPct val="110000"/>
              </a:lnSpc>
              <a:buNone/>
            </a:pPr>
            <a:r>
              <a:rPr lang="en-US" sz="4000" b="1" dirty="0">
                <a:solidFill>
                  <a:srgbClr val="FFFFFF"/>
                </a:solidFill>
                <a:latin typeface="Cambria" pitchFamily="34" charset="0"/>
                <a:ea typeface="Cambria" pitchFamily="34" charset="-122"/>
                <a:cs typeface="Cambria" pitchFamily="34" charset="-120"/>
              </a:rPr>
              <a:t>What the 114th General Assembly Means for</a:t>
            </a:r>
            <a:endParaRPr lang="en-US" sz="4000" dirty="0"/>
          </a:p>
          <a:p>
            <a:pPr marL="0" indent="0">
              <a:lnSpc>
                <a:spcPct val="110000"/>
              </a:lnSpc>
              <a:buNone/>
            </a:pPr>
            <a:r>
              <a:rPr lang="en-US" sz="4000" b="1" dirty="0">
                <a:solidFill>
                  <a:srgbClr val="FFFFFF"/>
                </a:solidFill>
                <a:latin typeface="Cambria" pitchFamily="34" charset="0"/>
                <a:ea typeface="Cambria" pitchFamily="34" charset="-122"/>
                <a:cs typeface="Cambria" pitchFamily="34" charset="-120"/>
              </a:rPr>
              <a:t>Your Utility</a:t>
            </a:r>
            <a:endParaRPr lang="en-US" sz="4000" dirty="0"/>
          </a:p>
        </p:txBody>
      </p:sp>
      <p:sp>
        <p:nvSpPr>
          <p:cNvPr id="6" name="Text 4"/>
          <p:cNvSpPr/>
          <p:nvPr/>
        </p:nvSpPr>
        <p:spPr>
          <a:xfrm>
            <a:off x="502920" y="4251960"/>
            <a:ext cx="11183112" cy="365760"/>
          </a:xfrm>
          <a:prstGeom prst="rect">
            <a:avLst/>
          </a:prstGeom>
          <a:noFill/>
          <a:ln/>
        </p:spPr>
        <p:txBody>
          <a:bodyPr wrap="square" rtlCol="0" anchor="ctr"/>
          <a:lstStyle/>
          <a:p>
            <a:pPr marL="0" indent="0">
              <a:buNone/>
            </a:pPr>
            <a:r>
              <a:rPr lang="en-US" sz="1600" i="1" dirty="0">
                <a:solidFill>
                  <a:srgbClr val="CADCFC"/>
                </a:solidFill>
                <a:latin typeface="Calibri" pitchFamily="34" charset="0"/>
                <a:ea typeface="Calibri" pitchFamily="34" charset="-122"/>
                <a:cs typeface="Calibri" pitchFamily="34" charset="-120"/>
              </a:rPr>
              <a:t>Ben Gastel •  Legislative Session Recap</a:t>
            </a:r>
            <a:endParaRPr lang="en-US" sz="1600" dirty="0"/>
          </a:p>
        </p:txBody>
      </p:sp>
      <p:sp>
        <p:nvSpPr>
          <p:cNvPr id="7" name="Text 5"/>
          <p:cNvSpPr/>
          <p:nvPr/>
        </p:nvSpPr>
        <p:spPr>
          <a:xfrm>
            <a:off x="502920" y="5074920"/>
            <a:ext cx="11183112" cy="32004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Herzfeld, Suetholz, Gastel, Leniski and Wall PLLC</a:t>
            </a:r>
            <a:endParaRPr lang="en-US" sz="1300" dirty="0"/>
          </a:p>
        </p:txBody>
      </p:sp>
      <p:sp>
        <p:nvSpPr>
          <p:cNvPr id="8" name="Text 6"/>
          <p:cNvSpPr/>
          <p:nvPr/>
        </p:nvSpPr>
        <p:spPr>
          <a:xfrm>
            <a:off x="502920" y="5376672"/>
            <a:ext cx="11183112" cy="274320"/>
          </a:xfrm>
          <a:prstGeom prst="rect">
            <a:avLst/>
          </a:prstGeom>
          <a:noFill/>
          <a:ln/>
        </p:spPr>
        <p:txBody>
          <a:bodyPr wrap="square" rtlCol="0" anchor="ctr"/>
          <a:lstStyle/>
          <a:p>
            <a:pPr marL="0" indent="0">
              <a:buNone/>
            </a:pPr>
            <a:r>
              <a:rPr lang="en-US" sz="1100" dirty="0">
                <a:solidFill>
                  <a:srgbClr val="9FD3EA"/>
                </a:solidFill>
                <a:latin typeface="Calibri" pitchFamily="34" charset="0"/>
                <a:ea typeface="Calibri" pitchFamily="34" charset="-122"/>
                <a:cs typeface="Calibri" pitchFamily="34" charset="-120"/>
              </a:rPr>
              <a:t>Nashville, Tennessee</a:t>
            </a:r>
            <a:endParaRPr lang="en-US" sz="1100" dirty="0"/>
          </a:p>
        </p:txBody>
      </p:sp>
      <p:pic>
        <p:nvPicPr>
          <p:cNvPr id="11" name="Picture 10" descr="A blue and gold logo&#10;&#10;Description automatically generated with low confidence">
            <a:extLst>
              <a:ext uri="{FF2B5EF4-FFF2-40B4-BE49-F238E27FC236}">
                <a16:creationId xmlns:a16="http://schemas.microsoft.com/office/drawing/2014/main" id="{732543A2-6F92-337B-3232-C68941031F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8772" y="4351020"/>
            <a:ext cx="1440180" cy="14478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PUBLIC CHAPTER 994</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Regulatory Freedom Act of 2026</a:t>
            </a:r>
            <a:endParaRPr lang="en-US" sz="3000" dirty="0"/>
          </a:p>
        </p:txBody>
      </p:sp>
      <p:sp>
        <p:nvSpPr>
          <p:cNvPr id="4" name="Text 2"/>
          <p:cNvSpPr/>
          <p:nvPr/>
        </p:nvSpPr>
        <p:spPr>
          <a:xfrm>
            <a:off x="502920" y="1783080"/>
            <a:ext cx="11183112" cy="868680"/>
          </a:xfrm>
          <a:prstGeom prst="rect">
            <a:avLst/>
          </a:prstGeom>
          <a:noFill/>
          <a:ln/>
        </p:spPr>
        <p:txBody>
          <a:bodyPr wrap="square" rtlCol="0" anchor="ctr"/>
          <a:lstStyle/>
          <a:p>
            <a:pPr marL="0" indent="0">
              <a:lnSpc>
                <a:spcPct val="120000"/>
              </a:lnSpc>
              <a:buNone/>
            </a:pPr>
            <a:r>
              <a:rPr lang="en-US" sz="1400" dirty="0">
                <a:solidFill>
                  <a:srgbClr val="1A1A1A"/>
                </a:solidFill>
                <a:latin typeface="Calibri" pitchFamily="34" charset="0"/>
                <a:ea typeface="Calibri" pitchFamily="34" charset="-122"/>
                <a:cs typeface="Calibri" pitchFamily="34" charset="-120"/>
              </a:rPr>
              <a:t>Amends the Uniform Administrative Procedures Act (UAPA) to impose new fiscal-impact and legislative-approval requirements on state agency rulemaking that affects the “regulated community” — generally private industries and businesses, not utility districts.</a:t>
            </a:r>
            <a:endParaRPr lang="en-US" sz="1400" dirty="0"/>
          </a:p>
        </p:txBody>
      </p:sp>
      <p:sp>
        <p:nvSpPr>
          <p:cNvPr id="5" name="Shape 3"/>
          <p:cNvSpPr/>
          <p:nvPr/>
        </p:nvSpPr>
        <p:spPr>
          <a:xfrm>
            <a:off x="502920" y="2834640"/>
            <a:ext cx="3429000" cy="1965960"/>
          </a:xfrm>
          <a:prstGeom prst="roundRect">
            <a:avLst>
              <a:gd name="adj" fmla="val 3721"/>
            </a:avLst>
          </a:prstGeom>
          <a:solidFill>
            <a:srgbClr val="EAF3F8"/>
          </a:solidFill>
          <a:ln/>
        </p:spPr>
        <p:txBody>
          <a:bodyPr/>
          <a:lstStyle/>
          <a:p>
            <a:endParaRPr lang="en-US"/>
          </a:p>
        </p:txBody>
      </p:sp>
      <p:sp>
        <p:nvSpPr>
          <p:cNvPr id="6" name="Text 4"/>
          <p:cNvSpPr/>
          <p:nvPr/>
        </p:nvSpPr>
        <p:spPr>
          <a:xfrm>
            <a:off x="731520" y="3017520"/>
            <a:ext cx="2971800" cy="457200"/>
          </a:xfrm>
          <a:prstGeom prst="rect">
            <a:avLst/>
          </a:prstGeom>
          <a:noFill/>
          <a:ln/>
        </p:spPr>
        <p:txBody>
          <a:bodyPr wrap="square"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45-Day Notice</a:t>
            </a:r>
            <a:endParaRPr lang="en-US" sz="1500" dirty="0"/>
          </a:p>
        </p:txBody>
      </p:sp>
      <p:sp>
        <p:nvSpPr>
          <p:cNvPr id="7" name="Text 5"/>
          <p:cNvSpPr/>
          <p:nvPr/>
        </p:nvSpPr>
        <p:spPr>
          <a:xfrm>
            <a:off x="731520" y="3520440"/>
            <a:ext cx="2971800" cy="1188720"/>
          </a:xfrm>
          <a:prstGeom prst="rect">
            <a:avLst/>
          </a:prstGeom>
          <a:noFill/>
          <a:ln/>
        </p:spPr>
        <p:txBody>
          <a:bodyPr wrap="square" rtlCol="0" anchor="ctr"/>
          <a:lstStyle/>
          <a:p>
            <a:pPr marL="0" indent="0">
              <a:lnSpc>
                <a:spcPct val="115000"/>
              </a:lnSpc>
              <a:buNone/>
            </a:pPr>
            <a:r>
              <a:rPr lang="en-US" sz="1200" dirty="0">
                <a:solidFill>
                  <a:srgbClr val="1A1A1A"/>
                </a:solidFill>
                <a:latin typeface="Calibri" pitchFamily="34" charset="0"/>
                <a:ea typeface="Calibri" pitchFamily="34" charset="-122"/>
                <a:cs typeface="Calibri" pitchFamily="34" charset="-120"/>
              </a:rPr>
              <a:t>Agencies must post the rule prominently and make good-faith efforts to notify affected trade associations at least 45 days before the public hearing.</a:t>
            </a:r>
            <a:endParaRPr lang="en-US" sz="1200" dirty="0"/>
          </a:p>
        </p:txBody>
      </p:sp>
      <p:sp>
        <p:nvSpPr>
          <p:cNvPr id="8" name="Shape 6"/>
          <p:cNvSpPr/>
          <p:nvPr/>
        </p:nvSpPr>
        <p:spPr>
          <a:xfrm>
            <a:off x="4251960" y="2834640"/>
            <a:ext cx="3429000" cy="1965960"/>
          </a:xfrm>
          <a:prstGeom prst="roundRect">
            <a:avLst>
              <a:gd name="adj" fmla="val 3721"/>
            </a:avLst>
          </a:prstGeom>
          <a:solidFill>
            <a:srgbClr val="EAF3F8"/>
          </a:solidFill>
          <a:ln/>
        </p:spPr>
        <p:txBody>
          <a:bodyPr/>
          <a:lstStyle/>
          <a:p>
            <a:endParaRPr lang="en-US"/>
          </a:p>
        </p:txBody>
      </p:sp>
      <p:sp>
        <p:nvSpPr>
          <p:cNvPr id="9" name="Text 7"/>
          <p:cNvSpPr/>
          <p:nvPr/>
        </p:nvSpPr>
        <p:spPr>
          <a:xfrm>
            <a:off x="4480560" y="3017520"/>
            <a:ext cx="2971800" cy="457200"/>
          </a:xfrm>
          <a:prstGeom prst="rect">
            <a:avLst/>
          </a:prstGeom>
          <a:noFill/>
          <a:ln/>
        </p:spPr>
        <p:txBody>
          <a:bodyPr wrap="square"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Fiscal Impact Statement</a:t>
            </a:r>
            <a:endParaRPr lang="en-US" sz="1500" dirty="0"/>
          </a:p>
        </p:txBody>
      </p:sp>
      <p:sp>
        <p:nvSpPr>
          <p:cNvPr id="10" name="Text 8"/>
          <p:cNvSpPr/>
          <p:nvPr/>
        </p:nvSpPr>
        <p:spPr>
          <a:xfrm>
            <a:off x="4480560" y="3520440"/>
            <a:ext cx="2971800" cy="1188720"/>
          </a:xfrm>
          <a:prstGeom prst="rect">
            <a:avLst/>
          </a:prstGeom>
          <a:noFill/>
          <a:ln/>
        </p:spPr>
        <p:txBody>
          <a:bodyPr wrap="square" rtlCol="0" anchor="ctr"/>
          <a:lstStyle/>
          <a:p>
            <a:pPr marL="0" indent="0">
              <a:lnSpc>
                <a:spcPct val="115000"/>
              </a:lnSpc>
              <a:buNone/>
            </a:pPr>
            <a:r>
              <a:rPr lang="en-US" sz="1200" dirty="0">
                <a:solidFill>
                  <a:srgbClr val="1A1A1A"/>
                </a:solidFill>
                <a:latin typeface="Calibri" pitchFamily="34" charset="0"/>
                <a:ea typeface="Calibri" pitchFamily="34" charset="-122"/>
                <a:cs typeface="Calibri" pitchFamily="34" charset="-120"/>
              </a:rPr>
              <a:t>A statement of actual (non-speculative) compliance costs is required for rules with a negative fiscal impact, documented after the public hearing.</a:t>
            </a:r>
            <a:endParaRPr lang="en-US" sz="1200" dirty="0"/>
          </a:p>
        </p:txBody>
      </p:sp>
      <p:sp>
        <p:nvSpPr>
          <p:cNvPr id="11" name="Shape 9"/>
          <p:cNvSpPr/>
          <p:nvPr/>
        </p:nvSpPr>
        <p:spPr>
          <a:xfrm>
            <a:off x="8001000" y="2834640"/>
            <a:ext cx="3429000" cy="1965960"/>
          </a:xfrm>
          <a:prstGeom prst="roundRect">
            <a:avLst>
              <a:gd name="adj" fmla="val 3721"/>
            </a:avLst>
          </a:prstGeom>
          <a:solidFill>
            <a:srgbClr val="EAF3F8"/>
          </a:solidFill>
          <a:ln/>
        </p:spPr>
        <p:txBody>
          <a:bodyPr/>
          <a:lstStyle/>
          <a:p>
            <a:endParaRPr lang="en-US"/>
          </a:p>
        </p:txBody>
      </p:sp>
      <p:sp>
        <p:nvSpPr>
          <p:cNvPr id="12" name="Text 10"/>
          <p:cNvSpPr/>
          <p:nvPr/>
        </p:nvSpPr>
        <p:spPr>
          <a:xfrm>
            <a:off x="8229600" y="3017520"/>
            <a:ext cx="2971800" cy="457200"/>
          </a:xfrm>
          <a:prstGeom prst="rect">
            <a:avLst/>
          </a:prstGeom>
          <a:noFill/>
          <a:ln/>
        </p:spPr>
        <p:txBody>
          <a:bodyPr wrap="square"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Legislative Approval Trigger</a:t>
            </a:r>
            <a:endParaRPr lang="en-US" sz="1500" dirty="0"/>
          </a:p>
        </p:txBody>
      </p:sp>
      <p:sp>
        <p:nvSpPr>
          <p:cNvPr id="13" name="Text 11"/>
          <p:cNvSpPr/>
          <p:nvPr/>
        </p:nvSpPr>
        <p:spPr>
          <a:xfrm>
            <a:off x="8229600" y="3520440"/>
            <a:ext cx="2971800" cy="1188720"/>
          </a:xfrm>
          <a:prstGeom prst="rect">
            <a:avLst/>
          </a:prstGeom>
          <a:noFill/>
          <a:ln/>
        </p:spPr>
        <p:txBody>
          <a:bodyPr wrap="square" rtlCol="0" anchor="ctr"/>
          <a:lstStyle/>
          <a:p>
            <a:pPr marL="0" indent="0">
              <a:lnSpc>
                <a:spcPct val="115000"/>
              </a:lnSpc>
              <a:buNone/>
            </a:pPr>
            <a:r>
              <a:rPr lang="en-US" sz="1200" dirty="0">
                <a:solidFill>
                  <a:srgbClr val="1A1A1A"/>
                </a:solidFill>
                <a:latin typeface="Calibri" pitchFamily="34" charset="0"/>
                <a:ea typeface="Calibri" pitchFamily="34" charset="-122"/>
                <a:cs typeface="Calibri" pitchFamily="34" charset="-120"/>
              </a:rPr>
              <a:t>Rules with a negative impact over $1 million across five years (one year for emergency rules) need majority approval of both chambers to take effect.</a:t>
            </a:r>
            <a:endParaRPr lang="en-US" sz="1200" dirty="0"/>
          </a:p>
        </p:txBody>
      </p:sp>
      <p:sp>
        <p:nvSpPr>
          <p:cNvPr id="14" name="Shape 12"/>
          <p:cNvSpPr/>
          <p:nvPr/>
        </p:nvSpPr>
        <p:spPr>
          <a:xfrm>
            <a:off x="502920" y="5074920"/>
            <a:ext cx="11183112" cy="868680"/>
          </a:xfrm>
          <a:prstGeom prst="roundRect">
            <a:avLst>
              <a:gd name="adj" fmla="val 8421"/>
            </a:avLst>
          </a:prstGeom>
          <a:solidFill>
            <a:srgbClr val="1C7293"/>
          </a:solidFill>
          <a:ln/>
        </p:spPr>
        <p:txBody>
          <a:bodyPr/>
          <a:lstStyle/>
          <a:p>
            <a:endParaRPr lang="en-US"/>
          </a:p>
        </p:txBody>
      </p:sp>
      <p:sp>
        <p:nvSpPr>
          <p:cNvPr id="15" name="Text 13"/>
          <p:cNvSpPr/>
          <p:nvPr/>
        </p:nvSpPr>
        <p:spPr>
          <a:xfrm>
            <a:off x="777240" y="5074920"/>
            <a:ext cx="10634472" cy="868680"/>
          </a:xfrm>
          <a:prstGeom prst="rect">
            <a:avLst/>
          </a:prstGeom>
          <a:noFill/>
          <a:ln/>
        </p:spPr>
        <p:txBody>
          <a:bodyPr wrap="square" rtlCol="0" anchor="ctr"/>
          <a:lstStyle/>
          <a:p>
            <a:pPr marL="0" indent="0">
              <a:lnSpc>
                <a:spcPct val="115000"/>
              </a:lnSpc>
              <a:buNone/>
            </a:pPr>
            <a:r>
              <a:rPr lang="en-US" sz="1300" b="1" dirty="0">
                <a:solidFill>
                  <a:srgbClr val="FFFFFF"/>
                </a:solidFill>
                <a:latin typeface="Calibri" pitchFamily="34" charset="0"/>
                <a:ea typeface="Calibri" pitchFamily="34" charset="-122"/>
                <a:cs typeface="Calibri" pitchFamily="34" charset="-120"/>
              </a:rPr>
              <a:t>Bottom line for utilities: TBOUR regulates governmental entities, so TBOUR rules are largely unaffected. TDEC's non-federally-administered programs — including ARAP and SOP — do come under these new rules.</a:t>
            </a:r>
            <a:endParaRPr lang="en-US" sz="1300" dirty="0"/>
          </a:p>
        </p:txBody>
      </p:sp>
      <p:sp>
        <p:nvSpPr>
          <p:cNvPr id="16" name="Text 14"/>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994  •  Effective January 1, 2027  •  SB2199 / HB1913</a:t>
            </a:r>
            <a:endParaRPr lang="en-US" sz="1000" dirty="0"/>
          </a:p>
        </p:txBody>
      </p:sp>
      <p:sp>
        <p:nvSpPr>
          <p:cNvPr id="17" name="Text 15"/>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PUBLIC CHAPTER 1048</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Executive Sessions for Director-Level Hiring</a:t>
            </a:r>
            <a:endParaRPr lang="en-US" sz="3000" dirty="0"/>
          </a:p>
        </p:txBody>
      </p:sp>
      <p:sp>
        <p:nvSpPr>
          <p:cNvPr id="4" name="Text 2"/>
          <p:cNvSpPr/>
          <p:nvPr/>
        </p:nvSpPr>
        <p:spPr>
          <a:xfrm>
            <a:off x="502920" y="1783080"/>
            <a:ext cx="11183112" cy="914400"/>
          </a:xfrm>
          <a:prstGeom prst="rect">
            <a:avLst/>
          </a:prstGeom>
          <a:noFill/>
          <a:ln/>
        </p:spPr>
        <p:txBody>
          <a:bodyPr wrap="square" rtlCol="0" anchor="ctr"/>
          <a:lstStyle/>
          <a:p>
            <a:pPr marL="0" indent="0">
              <a:lnSpc>
                <a:spcPct val="120000"/>
              </a:lnSpc>
              <a:buNone/>
            </a:pPr>
            <a:r>
              <a:rPr lang="en-US" sz="1400" dirty="0">
                <a:solidFill>
                  <a:srgbClr val="1A1A1A"/>
                </a:solidFill>
                <a:latin typeface="Calibri" pitchFamily="34" charset="0"/>
                <a:ea typeface="Calibri" pitchFamily="34" charset="-122"/>
                <a:cs typeface="Calibri" pitchFamily="34" charset="-120"/>
              </a:rPr>
              <a:t>Utility governing bodies — including utility district, utility authority, and municipal or county utility boards — may now interview director-level applicants (general managers, superintendents, utility system chief executives) in executive session, closed to the public under the Open Meetings Act.</a:t>
            </a:r>
            <a:endParaRPr lang="en-US" sz="1400" dirty="0"/>
          </a:p>
        </p:txBody>
      </p:sp>
      <p:sp>
        <p:nvSpPr>
          <p:cNvPr id="5" name="Shape 3"/>
          <p:cNvSpPr/>
          <p:nvPr/>
        </p:nvSpPr>
        <p:spPr>
          <a:xfrm>
            <a:off x="502920" y="2907792"/>
            <a:ext cx="310896" cy="310896"/>
          </a:xfrm>
          <a:prstGeom prst="ellipse">
            <a:avLst/>
          </a:prstGeom>
          <a:solidFill>
            <a:srgbClr val="065A82"/>
          </a:solidFill>
          <a:ln/>
        </p:spPr>
        <p:txBody>
          <a:bodyPr/>
          <a:lstStyle/>
          <a:p>
            <a:endParaRPr lang="en-US"/>
          </a:p>
        </p:txBody>
      </p:sp>
      <p:sp>
        <p:nvSpPr>
          <p:cNvPr id="6" name="Text 4"/>
          <p:cNvSpPr/>
          <p:nvPr/>
        </p:nvSpPr>
        <p:spPr>
          <a:xfrm>
            <a:off x="502920" y="2907792"/>
            <a:ext cx="310896" cy="310896"/>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p:nvPr/>
        </p:nvSpPr>
        <p:spPr>
          <a:xfrm>
            <a:off x="914400" y="2880360"/>
            <a:ext cx="4997196" cy="914400"/>
          </a:xfrm>
          <a:prstGeom prst="rect">
            <a:avLst/>
          </a:prstGeom>
          <a:noFill/>
          <a:ln/>
        </p:spPr>
        <p:txBody>
          <a:bodyPr wrap="square" rtlCol="0" anchor="t"/>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No public notice of the executive session is required.</a:t>
            </a:r>
            <a:endParaRPr lang="en-US" sz="1200" dirty="0"/>
          </a:p>
        </p:txBody>
      </p:sp>
      <p:sp>
        <p:nvSpPr>
          <p:cNvPr id="8" name="Shape 6"/>
          <p:cNvSpPr/>
          <p:nvPr/>
        </p:nvSpPr>
        <p:spPr>
          <a:xfrm>
            <a:off x="6277356" y="2907792"/>
            <a:ext cx="310896" cy="310896"/>
          </a:xfrm>
          <a:prstGeom prst="ellipse">
            <a:avLst/>
          </a:prstGeom>
          <a:solidFill>
            <a:srgbClr val="065A82"/>
          </a:solidFill>
          <a:ln/>
        </p:spPr>
        <p:txBody>
          <a:bodyPr/>
          <a:lstStyle/>
          <a:p>
            <a:endParaRPr lang="en-US"/>
          </a:p>
        </p:txBody>
      </p:sp>
      <p:sp>
        <p:nvSpPr>
          <p:cNvPr id="9" name="Text 7"/>
          <p:cNvSpPr/>
          <p:nvPr/>
        </p:nvSpPr>
        <p:spPr>
          <a:xfrm>
            <a:off x="6277356" y="2907792"/>
            <a:ext cx="310896" cy="310896"/>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0" name="Text 8"/>
          <p:cNvSpPr/>
          <p:nvPr/>
        </p:nvSpPr>
        <p:spPr>
          <a:xfrm>
            <a:off x="6688836" y="2880360"/>
            <a:ext cx="4997196" cy="914400"/>
          </a:xfrm>
          <a:prstGeom prst="rect">
            <a:avLst/>
          </a:prstGeom>
          <a:noFill/>
          <a:ln/>
        </p:spPr>
        <p:txBody>
          <a:bodyPr wrap="square" rtlCol="0" anchor="t"/>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No hiring decision or deliberation may occur in the session — that must happen in an open, publicly noticed meeting.</a:t>
            </a:r>
            <a:endParaRPr lang="en-US" sz="1200" dirty="0"/>
          </a:p>
        </p:txBody>
      </p:sp>
      <p:sp>
        <p:nvSpPr>
          <p:cNvPr id="11" name="Shape 9"/>
          <p:cNvSpPr/>
          <p:nvPr/>
        </p:nvSpPr>
        <p:spPr>
          <a:xfrm>
            <a:off x="502920" y="3867912"/>
            <a:ext cx="310896" cy="310896"/>
          </a:xfrm>
          <a:prstGeom prst="ellipse">
            <a:avLst/>
          </a:prstGeom>
          <a:solidFill>
            <a:srgbClr val="065A82"/>
          </a:solidFill>
          <a:ln/>
        </p:spPr>
        <p:txBody>
          <a:bodyPr/>
          <a:lstStyle/>
          <a:p>
            <a:endParaRPr lang="en-US"/>
          </a:p>
        </p:txBody>
      </p:sp>
      <p:sp>
        <p:nvSpPr>
          <p:cNvPr id="12" name="Text 10"/>
          <p:cNvSpPr/>
          <p:nvPr/>
        </p:nvSpPr>
        <p:spPr>
          <a:xfrm>
            <a:off x="502920" y="3867912"/>
            <a:ext cx="310896" cy="310896"/>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3" name="Text 11"/>
          <p:cNvSpPr/>
          <p:nvPr/>
        </p:nvSpPr>
        <p:spPr>
          <a:xfrm>
            <a:off x="914400" y="3840480"/>
            <a:ext cx="4997196" cy="914400"/>
          </a:xfrm>
          <a:prstGeom prst="rect">
            <a:avLst/>
          </a:prstGeom>
          <a:noFill/>
          <a:ln/>
        </p:spPr>
        <p:txBody>
          <a:bodyPr wrap="square" rtlCol="0" anchor="t"/>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Minutes must disclose everyone in attendance, except the applicants.</a:t>
            </a:r>
            <a:endParaRPr lang="en-US" sz="1200" dirty="0"/>
          </a:p>
        </p:txBody>
      </p:sp>
      <p:sp>
        <p:nvSpPr>
          <p:cNvPr id="14" name="Shape 12"/>
          <p:cNvSpPr/>
          <p:nvPr/>
        </p:nvSpPr>
        <p:spPr>
          <a:xfrm>
            <a:off x="6277356" y="3867912"/>
            <a:ext cx="310896" cy="310896"/>
          </a:xfrm>
          <a:prstGeom prst="ellipse">
            <a:avLst/>
          </a:prstGeom>
          <a:solidFill>
            <a:srgbClr val="065A82"/>
          </a:solidFill>
          <a:ln/>
        </p:spPr>
        <p:txBody>
          <a:bodyPr/>
          <a:lstStyle/>
          <a:p>
            <a:endParaRPr lang="en-US"/>
          </a:p>
        </p:txBody>
      </p:sp>
      <p:sp>
        <p:nvSpPr>
          <p:cNvPr id="15" name="Text 13"/>
          <p:cNvSpPr/>
          <p:nvPr/>
        </p:nvSpPr>
        <p:spPr>
          <a:xfrm>
            <a:off x="6277356" y="3867912"/>
            <a:ext cx="310896" cy="310896"/>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16" name="Text 14"/>
          <p:cNvSpPr/>
          <p:nvPr/>
        </p:nvSpPr>
        <p:spPr>
          <a:xfrm>
            <a:off x="6688836" y="3840480"/>
            <a:ext cx="4997196" cy="914400"/>
          </a:xfrm>
          <a:prstGeom prst="rect">
            <a:avLst/>
          </a:prstGeom>
          <a:noFill/>
          <a:ln/>
        </p:spPr>
        <p:txBody>
          <a:bodyPr wrap="square" rtlCol="0" anchor="t"/>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Attendance is limited to the governing body, invited staff, and applicants.</a:t>
            </a:r>
            <a:endParaRPr lang="en-US" sz="1200" dirty="0"/>
          </a:p>
        </p:txBody>
      </p:sp>
      <p:sp>
        <p:nvSpPr>
          <p:cNvPr id="17" name="Shape 15"/>
          <p:cNvSpPr/>
          <p:nvPr/>
        </p:nvSpPr>
        <p:spPr>
          <a:xfrm>
            <a:off x="502920" y="4828032"/>
            <a:ext cx="310896" cy="310896"/>
          </a:xfrm>
          <a:prstGeom prst="ellipse">
            <a:avLst/>
          </a:prstGeom>
          <a:solidFill>
            <a:srgbClr val="065A82"/>
          </a:solidFill>
          <a:ln/>
        </p:spPr>
        <p:txBody>
          <a:bodyPr/>
          <a:lstStyle/>
          <a:p>
            <a:endParaRPr lang="en-US"/>
          </a:p>
        </p:txBody>
      </p:sp>
      <p:sp>
        <p:nvSpPr>
          <p:cNvPr id="18" name="Text 16"/>
          <p:cNvSpPr/>
          <p:nvPr/>
        </p:nvSpPr>
        <p:spPr>
          <a:xfrm>
            <a:off x="502920" y="4828032"/>
            <a:ext cx="310896" cy="310896"/>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19" name="Text 17"/>
          <p:cNvSpPr/>
          <p:nvPr/>
        </p:nvSpPr>
        <p:spPr>
          <a:xfrm>
            <a:off x="914400" y="4800600"/>
            <a:ext cx="4997196" cy="914400"/>
          </a:xfrm>
          <a:prstGeom prst="rect">
            <a:avLst/>
          </a:prstGeom>
          <a:noFill/>
          <a:ln/>
        </p:spPr>
        <p:txBody>
          <a:bodyPr wrap="square" rtlCol="0" anchor="t"/>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An applicant's materials stay confidential on request.</a:t>
            </a:r>
            <a:endParaRPr lang="en-US" sz="1200" dirty="0"/>
          </a:p>
        </p:txBody>
      </p:sp>
      <p:sp>
        <p:nvSpPr>
          <p:cNvPr id="20" name="Shape 18"/>
          <p:cNvSpPr/>
          <p:nvPr/>
        </p:nvSpPr>
        <p:spPr>
          <a:xfrm>
            <a:off x="6277356" y="4828032"/>
            <a:ext cx="310896" cy="310896"/>
          </a:xfrm>
          <a:prstGeom prst="ellipse">
            <a:avLst/>
          </a:prstGeom>
          <a:solidFill>
            <a:srgbClr val="065A82"/>
          </a:solidFill>
          <a:ln/>
        </p:spPr>
        <p:txBody>
          <a:bodyPr/>
          <a:lstStyle/>
          <a:p>
            <a:endParaRPr lang="en-US"/>
          </a:p>
        </p:txBody>
      </p:sp>
      <p:sp>
        <p:nvSpPr>
          <p:cNvPr id="21" name="Text 19"/>
          <p:cNvSpPr/>
          <p:nvPr/>
        </p:nvSpPr>
        <p:spPr>
          <a:xfrm>
            <a:off x="6277356" y="4828032"/>
            <a:ext cx="310896" cy="310896"/>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sp>
        <p:nvSpPr>
          <p:cNvPr id="22" name="Text 20"/>
          <p:cNvSpPr/>
          <p:nvPr/>
        </p:nvSpPr>
        <p:spPr>
          <a:xfrm>
            <a:off x="6688836" y="4800600"/>
            <a:ext cx="4997196" cy="914400"/>
          </a:xfrm>
          <a:prstGeom prst="rect">
            <a:avLst/>
          </a:prstGeom>
          <a:noFill/>
          <a:ln/>
        </p:spPr>
        <p:txBody>
          <a:bodyPr wrap="square" rtlCol="0" anchor="t"/>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Once selected, an applicant's materials and interview recording become public records; non-selected applicants' materials can remain confidential.</a:t>
            </a:r>
            <a:endParaRPr lang="en-US" sz="1200" dirty="0"/>
          </a:p>
        </p:txBody>
      </p:sp>
      <p:sp>
        <p:nvSpPr>
          <p:cNvPr id="23" name="Text 21"/>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1048  •  Effective May 21, 2026  •  SB2162 / HB2616</a:t>
            </a:r>
            <a:endParaRPr lang="en-US" sz="1000" dirty="0"/>
          </a:p>
        </p:txBody>
      </p:sp>
      <p:sp>
        <p:nvSpPr>
          <p:cNvPr id="24" name="Text 22"/>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PUBLIC CHAPTER 1122</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Developer-Installed Utility Infrastructure</a:t>
            </a:r>
            <a:endParaRPr lang="en-US" sz="3000" dirty="0"/>
          </a:p>
        </p:txBody>
      </p:sp>
      <p:sp>
        <p:nvSpPr>
          <p:cNvPr id="4" name="Text 2"/>
          <p:cNvSpPr/>
          <p:nvPr/>
        </p:nvSpPr>
        <p:spPr>
          <a:xfrm>
            <a:off x="502920" y="1783080"/>
            <a:ext cx="11183112" cy="685800"/>
          </a:xfrm>
          <a:prstGeom prst="rect">
            <a:avLst/>
          </a:prstGeom>
          <a:noFill/>
          <a:ln/>
        </p:spPr>
        <p:txBody>
          <a:bodyPr wrap="square" rtlCol="0" anchor="ctr"/>
          <a:lstStyle/>
          <a:p>
            <a:pPr marL="0" indent="0">
              <a:lnSpc>
                <a:spcPct val="120000"/>
              </a:lnSpc>
              <a:buNone/>
            </a:pPr>
            <a:r>
              <a:rPr lang="en-US" sz="1400" dirty="0">
                <a:solidFill>
                  <a:srgbClr val="1A1A1A"/>
                </a:solidFill>
                <a:latin typeface="Calibri" pitchFamily="34" charset="0"/>
                <a:ea typeface="Calibri" pitchFamily="34" charset="-122"/>
                <a:cs typeface="Calibri" pitchFamily="34" charset="-120"/>
              </a:rPr>
              <a:t>Amends 2025 legislation governing a developer's ability to hire its own contractor to install utility infrastructure for new subdivisions and developments (T.C.A. Title 7, Chapter 51, Part 27).</a:t>
            </a:r>
            <a:endParaRPr lang="en-US" sz="1400" dirty="0"/>
          </a:p>
        </p:txBody>
      </p:sp>
      <p:sp>
        <p:nvSpPr>
          <p:cNvPr id="5" name="Shape 3"/>
          <p:cNvSpPr/>
          <p:nvPr/>
        </p:nvSpPr>
        <p:spPr>
          <a:xfrm>
            <a:off x="502920" y="2651760"/>
            <a:ext cx="11183112" cy="1051560"/>
          </a:xfrm>
          <a:prstGeom prst="roundRect">
            <a:avLst>
              <a:gd name="adj" fmla="val 6957"/>
            </a:avLst>
          </a:prstGeom>
          <a:solidFill>
            <a:srgbClr val="EAF3F8"/>
          </a:solidFill>
          <a:ln/>
        </p:spPr>
        <p:txBody>
          <a:bodyPr/>
          <a:lstStyle/>
          <a:p>
            <a:endParaRPr lang="en-US"/>
          </a:p>
        </p:txBody>
      </p:sp>
      <p:sp>
        <p:nvSpPr>
          <p:cNvPr id="6" name="Text 4"/>
          <p:cNvSpPr/>
          <p:nvPr/>
        </p:nvSpPr>
        <p:spPr>
          <a:xfrm>
            <a:off x="777240" y="2761488"/>
            <a:ext cx="10634472" cy="320040"/>
          </a:xfrm>
          <a:prstGeom prst="rect">
            <a:avLst/>
          </a:prstGeom>
          <a:noFill/>
          <a:ln/>
        </p:spPr>
        <p:txBody>
          <a:bodyPr wrap="square" rtlCol="0" anchor="ctr"/>
          <a:lstStyle/>
          <a:p>
            <a:pPr marL="0" indent="0">
              <a:buNone/>
            </a:pPr>
            <a:r>
              <a:rPr lang="en-US" sz="1450" b="1" dirty="0">
                <a:solidFill>
                  <a:srgbClr val="21295C"/>
                </a:solidFill>
                <a:latin typeface="Cambria" pitchFamily="34" charset="0"/>
                <a:ea typeface="Cambria" pitchFamily="34" charset="-122"/>
                <a:cs typeface="Cambria" pitchFamily="34" charset="-120"/>
              </a:rPr>
              <a:t>Materials Pass-Through at Cost</a:t>
            </a:r>
            <a:endParaRPr lang="en-US" sz="1450" dirty="0"/>
          </a:p>
        </p:txBody>
      </p:sp>
      <p:sp>
        <p:nvSpPr>
          <p:cNvPr id="7" name="Text 5"/>
          <p:cNvSpPr/>
          <p:nvPr/>
        </p:nvSpPr>
        <p:spPr>
          <a:xfrm>
            <a:off x="777240" y="3090672"/>
            <a:ext cx="10634472" cy="548640"/>
          </a:xfrm>
          <a:prstGeom prst="rect">
            <a:avLst/>
          </a:prstGeom>
          <a:noFill/>
          <a:ln/>
        </p:spPr>
        <p:txBody>
          <a:bodyPr wrap="square" rtlCol="0" anchor="ctr"/>
          <a:lstStyle/>
          <a:p>
            <a:pPr marL="0" indent="0">
              <a:lnSpc>
                <a:spcPct val="110000"/>
              </a:lnSpc>
              <a:buNone/>
            </a:pPr>
            <a:r>
              <a:rPr lang="en-US" sz="1250" dirty="0">
                <a:solidFill>
                  <a:srgbClr val="1A1A1A"/>
                </a:solidFill>
                <a:latin typeface="Calibri" pitchFamily="34" charset="0"/>
                <a:ea typeface="Calibri" pitchFamily="34" charset="-122"/>
                <a:cs typeface="Calibri" pitchFamily="34" charset="-120"/>
              </a:rPr>
              <a:t>When materials are only available from the utility, the utility may only pass through its own cost — no markup, no tax charged to the developer — and must give an itemized cost statement.</a:t>
            </a:r>
            <a:endParaRPr lang="en-US" sz="1250" dirty="0"/>
          </a:p>
        </p:txBody>
      </p:sp>
      <p:sp>
        <p:nvSpPr>
          <p:cNvPr id="8" name="Shape 6"/>
          <p:cNvSpPr/>
          <p:nvPr/>
        </p:nvSpPr>
        <p:spPr>
          <a:xfrm>
            <a:off x="502920" y="3886200"/>
            <a:ext cx="11183112" cy="1051560"/>
          </a:xfrm>
          <a:prstGeom prst="roundRect">
            <a:avLst>
              <a:gd name="adj" fmla="val 6957"/>
            </a:avLst>
          </a:prstGeom>
          <a:solidFill>
            <a:srgbClr val="EAF3F8"/>
          </a:solidFill>
          <a:ln/>
        </p:spPr>
        <p:txBody>
          <a:bodyPr/>
          <a:lstStyle/>
          <a:p>
            <a:endParaRPr lang="en-US"/>
          </a:p>
        </p:txBody>
      </p:sp>
      <p:sp>
        <p:nvSpPr>
          <p:cNvPr id="9" name="Text 7"/>
          <p:cNvSpPr/>
          <p:nvPr/>
        </p:nvSpPr>
        <p:spPr>
          <a:xfrm>
            <a:off x="777240" y="3995928"/>
            <a:ext cx="10634472" cy="320040"/>
          </a:xfrm>
          <a:prstGeom prst="rect">
            <a:avLst/>
          </a:prstGeom>
          <a:noFill/>
          <a:ln/>
        </p:spPr>
        <p:txBody>
          <a:bodyPr wrap="square" rtlCol="0" anchor="ctr"/>
          <a:lstStyle/>
          <a:p>
            <a:pPr marL="0" indent="0">
              <a:buNone/>
            </a:pPr>
            <a:r>
              <a:rPr lang="en-US" sz="1450" b="1" dirty="0">
                <a:solidFill>
                  <a:srgbClr val="21295C"/>
                </a:solidFill>
                <a:latin typeface="Cambria" pitchFamily="34" charset="0"/>
                <a:ea typeface="Cambria" pitchFamily="34" charset="-122"/>
                <a:cs typeface="Cambria" pitchFamily="34" charset="-120"/>
              </a:rPr>
              <a:t>No Mandatory Street Lights</a:t>
            </a:r>
            <a:endParaRPr lang="en-US" sz="1450" dirty="0"/>
          </a:p>
        </p:txBody>
      </p:sp>
      <p:sp>
        <p:nvSpPr>
          <p:cNvPr id="10" name="Text 8"/>
          <p:cNvSpPr/>
          <p:nvPr/>
        </p:nvSpPr>
        <p:spPr>
          <a:xfrm>
            <a:off x="777240" y="4325112"/>
            <a:ext cx="10634472" cy="548640"/>
          </a:xfrm>
          <a:prstGeom prst="rect">
            <a:avLst/>
          </a:prstGeom>
          <a:noFill/>
          <a:ln/>
        </p:spPr>
        <p:txBody>
          <a:bodyPr wrap="square" rtlCol="0" anchor="ctr"/>
          <a:lstStyle/>
          <a:p>
            <a:pPr marL="0" indent="0">
              <a:lnSpc>
                <a:spcPct val="110000"/>
              </a:lnSpc>
              <a:buNone/>
            </a:pPr>
            <a:r>
              <a:rPr lang="en-US" sz="1250" dirty="0">
                <a:solidFill>
                  <a:srgbClr val="1A1A1A"/>
                </a:solidFill>
                <a:latin typeface="Calibri" pitchFamily="34" charset="0"/>
                <a:ea typeface="Calibri" pitchFamily="34" charset="-122"/>
                <a:cs typeface="Calibri" pitchFamily="34" charset="-120"/>
              </a:rPr>
              <a:t>The utility cannot require the developer or its contractor to install street lights for the subdivision or development.</a:t>
            </a:r>
            <a:endParaRPr lang="en-US" sz="1250" dirty="0"/>
          </a:p>
        </p:txBody>
      </p:sp>
      <p:sp>
        <p:nvSpPr>
          <p:cNvPr id="11" name="Shape 9"/>
          <p:cNvSpPr/>
          <p:nvPr/>
        </p:nvSpPr>
        <p:spPr>
          <a:xfrm>
            <a:off x="502920" y="5120640"/>
            <a:ext cx="11183112" cy="1051560"/>
          </a:xfrm>
          <a:prstGeom prst="roundRect">
            <a:avLst>
              <a:gd name="adj" fmla="val 6957"/>
            </a:avLst>
          </a:prstGeom>
          <a:solidFill>
            <a:srgbClr val="EAF3F8"/>
          </a:solidFill>
          <a:ln/>
        </p:spPr>
        <p:txBody>
          <a:bodyPr/>
          <a:lstStyle/>
          <a:p>
            <a:endParaRPr lang="en-US"/>
          </a:p>
        </p:txBody>
      </p:sp>
      <p:sp>
        <p:nvSpPr>
          <p:cNvPr id="12" name="Text 10"/>
          <p:cNvSpPr/>
          <p:nvPr/>
        </p:nvSpPr>
        <p:spPr>
          <a:xfrm>
            <a:off x="777240" y="5230368"/>
            <a:ext cx="10634472" cy="320040"/>
          </a:xfrm>
          <a:prstGeom prst="rect">
            <a:avLst/>
          </a:prstGeom>
          <a:noFill/>
          <a:ln/>
        </p:spPr>
        <p:txBody>
          <a:bodyPr wrap="square" rtlCol="0" anchor="ctr"/>
          <a:lstStyle/>
          <a:p>
            <a:pPr marL="0" indent="0">
              <a:buNone/>
            </a:pPr>
            <a:r>
              <a:rPr lang="en-US" sz="1450" b="1" dirty="0">
                <a:solidFill>
                  <a:srgbClr val="21295C"/>
                </a:solidFill>
                <a:latin typeface="Cambria" pitchFamily="34" charset="0"/>
                <a:ea typeface="Cambria" pitchFamily="34" charset="-122"/>
                <a:cs typeface="Cambria" pitchFamily="34" charset="-120"/>
              </a:rPr>
              <a:t>10% Cap on Plan Review &amp; Inspection</a:t>
            </a:r>
            <a:endParaRPr lang="en-US" sz="1450" dirty="0"/>
          </a:p>
        </p:txBody>
      </p:sp>
      <p:sp>
        <p:nvSpPr>
          <p:cNvPr id="13" name="Text 11"/>
          <p:cNvSpPr/>
          <p:nvPr/>
        </p:nvSpPr>
        <p:spPr>
          <a:xfrm>
            <a:off x="777240" y="5559552"/>
            <a:ext cx="10634472" cy="548640"/>
          </a:xfrm>
          <a:prstGeom prst="rect">
            <a:avLst/>
          </a:prstGeom>
          <a:noFill/>
          <a:ln/>
        </p:spPr>
        <p:txBody>
          <a:bodyPr wrap="square" rtlCol="0" anchor="ctr"/>
          <a:lstStyle/>
          <a:p>
            <a:pPr marL="0" indent="0">
              <a:lnSpc>
                <a:spcPct val="110000"/>
              </a:lnSpc>
              <a:buNone/>
            </a:pPr>
            <a:r>
              <a:rPr lang="en-US" sz="1250" dirty="0">
                <a:solidFill>
                  <a:srgbClr val="1A1A1A"/>
                </a:solidFill>
                <a:latin typeface="Calibri" pitchFamily="34" charset="0"/>
                <a:ea typeface="Calibri" pitchFamily="34" charset="-122"/>
                <a:cs typeface="Calibri" pitchFamily="34" charset="-120"/>
              </a:rPr>
              <a:t>When the utility does not normally prepare infrastructure plans itself, it may charge no more than 10% of proposed construction cost for reviewing the developer's plans and inspecting construction.  This 10% cap does not apply when the utility normally prepares its own infrastructure plans for new subdivisions</a:t>
            </a:r>
            <a:endParaRPr lang="en-US" sz="1250" dirty="0"/>
          </a:p>
        </p:txBody>
      </p:sp>
      <p:sp>
        <p:nvSpPr>
          <p:cNvPr id="14" name="Text 12"/>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1122  •  Effective July 1, 2026  •  SB2213 / HB2381</a:t>
            </a:r>
            <a:endParaRPr lang="en-US" sz="1000" dirty="0"/>
          </a:p>
        </p:txBody>
      </p:sp>
      <p:sp>
        <p:nvSpPr>
          <p:cNvPr id="15" name="Text 13"/>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PUBLIC CHAPTER 1137</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TACIR to Study Public Notice by Newspaper</a:t>
            </a:r>
            <a:endParaRPr lang="en-US" sz="3000" dirty="0"/>
          </a:p>
        </p:txBody>
      </p:sp>
      <p:sp>
        <p:nvSpPr>
          <p:cNvPr id="4" name="Text 2"/>
          <p:cNvSpPr/>
          <p:nvPr/>
        </p:nvSpPr>
        <p:spPr>
          <a:xfrm>
            <a:off x="502920" y="1783080"/>
            <a:ext cx="11183112" cy="777240"/>
          </a:xfrm>
          <a:prstGeom prst="rect">
            <a:avLst/>
          </a:prstGeom>
          <a:noFill/>
          <a:ln/>
        </p:spPr>
        <p:txBody>
          <a:bodyPr wrap="square" rtlCol="0" anchor="ctr"/>
          <a:lstStyle/>
          <a:p>
            <a:pPr marL="0" indent="0">
              <a:lnSpc>
                <a:spcPct val="120000"/>
              </a:lnSpc>
              <a:buNone/>
            </a:pPr>
            <a:r>
              <a:rPr lang="en-US" sz="1400" dirty="0">
                <a:solidFill>
                  <a:srgbClr val="1A1A1A"/>
                </a:solidFill>
                <a:latin typeface="Calibri" pitchFamily="34" charset="0"/>
                <a:ea typeface="Calibri" pitchFamily="34" charset="-122"/>
                <a:cs typeface="Calibri" pitchFamily="34" charset="-120"/>
              </a:rPr>
              <a:t>This act directs the Tennessee Advisory Commission on Intergovernmental Relations (TACIR) to study public notice requirements for state and local governments, including utility districts and utility authorities.</a:t>
            </a:r>
            <a:endParaRPr lang="en-US" sz="1400" dirty="0"/>
          </a:p>
        </p:txBody>
      </p:sp>
      <p:sp>
        <p:nvSpPr>
          <p:cNvPr id="5" name="Text 3"/>
          <p:cNvSpPr/>
          <p:nvPr/>
        </p:nvSpPr>
        <p:spPr>
          <a:xfrm>
            <a:off x="502920" y="2651760"/>
            <a:ext cx="5486400" cy="320040"/>
          </a:xfrm>
          <a:prstGeom prst="rect">
            <a:avLst/>
          </a:prstGeom>
          <a:noFill/>
          <a:ln/>
        </p:spPr>
        <p:txBody>
          <a:bodyPr wrap="square" rtlCol="0" anchor="ctr"/>
          <a:lstStyle/>
          <a:p>
            <a:pPr marL="0" indent="0">
              <a:buNone/>
            </a:pPr>
            <a:r>
              <a:rPr lang="en-US" sz="1500" b="1" dirty="0">
                <a:solidFill>
                  <a:srgbClr val="21295C"/>
                </a:solidFill>
                <a:latin typeface="Cambria" pitchFamily="34" charset="0"/>
                <a:ea typeface="Cambria" pitchFamily="34" charset="-122"/>
                <a:cs typeface="Cambria" pitchFamily="34" charset="-120"/>
              </a:rPr>
              <a:t>TACIR is directed to study:</a:t>
            </a:r>
            <a:endParaRPr lang="en-US" sz="1500" dirty="0"/>
          </a:p>
        </p:txBody>
      </p:sp>
      <p:sp>
        <p:nvSpPr>
          <p:cNvPr id="6" name="Text 4"/>
          <p:cNvSpPr/>
          <p:nvPr/>
        </p:nvSpPr>
        <p:spPr>
          <a:xfrm>
            <a:off x="502920" y="3017520"/>
            <a:ext cx="5394960" cy="2194560"/>
          </a:xfrm>
          <a:prstGeom prst="rect">
            <a:avLst/>
          </a:prstGeom>
          <a:noFill/>
          <a:ln/>
        </p:spPr>
        <p:txBody>
          <a:bodyPr wrap="square" rtlCol="0" anchor="ctr"/>
          <a:lstStyle/>
          <a:p>
            <a:pPr marL="342900" indent="-342900">
              <a:lnSpc>
                <a:spcPct val="115000"/>
              </a:lnSpc>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Whether newspaper publication remains the most efficient and effective way to reach the public.</a:t>
            </a:r>
            <a:endParaRPr lang="en-US" sz="1300" dirty="0"/>
          </a:p>
          <a:p>
            <a:pPr marL="342900" indent="-342900">
              <a:lnSpc>
                <a:spcPct val="115000"/>
              </a:lnSpc>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How the public's news and information habits have changed over time.</a:t>
            </a:r>
            <a:endParaRPr lang="en-US" sz="1300" dirty="0"/>
          </a:p>
          <a:p>
            <a:pPr marL="342900" indent="-342900">
              <a:lnSpc>
                <a:spcPct val="115000"/>
              </a:lnSpc>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Local governments' ability to create their own public notice systems.</a:t>
            </a:r>
            <a:endParaRPr lang="en-US" sz="1300" dirty="0"/>
          </a:p>
        </p:txBody>
      </p:sp>
      <p:sp>
        <p:nvSpPr>
          <p:cNvPr id="7" name="Text 5"/>
          <p:cNvSpPr/>
          <p:nvPr/>
        </p:nvSpPr>
        <p:spPr>
          <a:xfrm>
            <a:off x="6263640" y="3017520"/>
            <a:ext cx="5394960" cy="2194560"/>
          </a:xfrm>
          <a:prstGeom prst="rect">
            <a:avLst/>
          </a:prstGeom>
          <a:noFill/>
          <a:ln/>
        </p:spPr>
        <p:txBody>
          <a:bodyPr wrap="square" rtlCol="0" anchor="ctr"/>
          <a:lstStyle/>
          <a:p>
            <a:pPr marL="342900" indent="-342900">
              <a:lnSpc>
                <a:spcPct val="115000"/>
              </a:lnSpc>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The cost of maintaining online public notice platforms.</a:t>
            </a:r>
            <a:endParaRPr lang="en-US" sz="1300" dirty="0"/>
          </a:p>
          <a:p>
            <a:pPr marL="342900" indent="-342900">
              <a:lnSpc>
                <a:spcPct val="115000"/>
              </a:lnSpc>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How much taxpayer money funds newspaper publication requirements.</a:t>
            </a:r>
            <a:endParaRPr lang="en-US" sz="1300" dirty="0"/>
          </a:p>
          <a:p>
            <a:pPr marL="342900" indent="-342900">
              <a:lnSpc>
                <a:spcPct val="115000"/>
              </a:lnSpc>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Practices in other states and emerging notice technology.</a:t>
            </a:r>
            <a:endParaRPr lang="en-US" sz="1300" dirty="0"/>
          </a:p>
        </p:txBody>
      </p:sp>
      <p:sp>
        <p:nvSpPr>
          <p:cNvPr id="8" name="Shape 6"/>
          <p:cNvSpPr/>
          <p:nvPr/>
        </p:nvSpPr>
        <p:spPr>
          <a:xfrm>
            <a:off x="502920" y="5440680"/>
            <a:ext cx="11183112" cy="640080"/>
          </a:xfrm>
          <a:prstGeom prst="roundRect">
            <a:avLst>
              <a:gd name="adj" fmla="val 11429"/>
            </a:avLst>
          </a:prstGeom>
          <a:solidFill>
            <a:srgbClr val="1C7293"/>
          </a:solidFill>
          <a:ln/>
        </p:spPr>
        <p:txBody>
          <a:bodyPr/>
          <a:lstStyle/>
          <a:p>
            <a:endParaRPr lang="en-US"/>
          </a:p>
        </p:txBody>
      </p:sp>
      <p:sp>
        <p:nvSpPr>
          <p:cNvPr id="9" name="Text 7"/>
          <p:cNvSpPr/>
          <p:nvPr/>
        </p:nvSpPr>
        <p:spPr>
          <a:xfrm>
            <a:off x="777240" y="5440680"/>
            <a:ext cx="10634472" cy="640080"/>
          </a:xfrm>
          <a:prstGeom prst="rect">
            <a:avLst/>
          </a:prstGeom>
          <a:noFill/>
          <a:ln/>
        </p:spPr>
        <p:txBody>
          <a:bodyPr wrap="square"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Utilities must comply with TACIR's requests for information. Watch this study — it could shape future public notice obligations for your district.</a:t>
            </a:r>
            <a:endParaRPr lang="en-US" sz="1250" dirty="0"/>
          </a:p>
        </p:txBody>
      </p:sp>
      <p:sp>
        <p:nvSpPr>
          <p:cNvPr id="10" name="Text 8"/>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1137  •  Effective May 22, 2026  •  SB2450 / HB2114</a:t>
            </a:r>
            <a:endParaRPr lang="en-US" sz="1000" dirty="0"/>
          </a:p>
        </p:txBody>
      </p:sp>
      <p:sp>
        <p:nvSpPr>
          <p:cNvPr id="11" name="Text 9"/>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ALSO WORTH KNOWING</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Other Notable 2026 Legislation</a:t>
            </a:r>
            <a:endParaRPr lang="en-US" sz="3000" dirty="0"/>
          </a:p>
        </p:txBody>
      </p:sp>
      <p:sp>
        <p:nvSpPr>
          <p:cNvPr id="4" name="Text 2"/>
          <p:cNvSpPr/>
          <p:nvPr/>
        </p:nvSpPr>
        <p:spPr>
          <a:xfrm>
            <a:off x="502920" y="1783080"/>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591</a:t>
            </a:r>
            <a:endParaRPr lang="en-US" sz="1300" dirty="0"/>
          </a:p>
        </p:txBody>
      </p:sp>
      <p:sp>
        <p:nvSpPr>
          <p:cNvPr id="5" name="Text 3"/>
          <p:cNvSpPr/>
          <p:nvPr/>
        </p:nvSpPr>
        <p:spPr>
          <a:xfrm>
            <a:off x="1783080" y="1783080"/>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TEMA disaster grants exempted from standard procurement rules.</a:t>
            </a:r>
            <a:endParaRPr lang="en-US" sz="1150" dirty="0"/>
          </a:p>
        </p:txBody>
      </p:sp>
      <p:sp>
        <p:nvSpPr>
          <p:cNvPr id="6" name="Text 4"/>
          <p:cNvSpPr/>
          <p:nvPr/>
        </p:nvSpPr>
        <p:spPr>
          <a:xfrm>
            <a:off x="6277356" y="1783080"/>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664</a:t>
            </a:r>
            <a:endParaRPr lang="en-US" sz="1300" dirty="0"/>
          </a:p>
        </p:txBody>
      </p:sp>
      <p:sp>
        <p:nvSpPr>
          <p:cNvPr id="7" name="Text 5"/>
          <p:cNvSpPr/>
          <p:nvPr/>
        </p:nvSpPr>
        <p:spPr>
          <a:xfrm>
            <a:off x="7557516" y="1783080"/>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Narrows who can sue governmental entities; limits relief to declaratory/injunctive, not damages.</a:t>
            </a:r>
            <a:endParaRPr lang="en-US" sz="1150" dirty="0"/>
          </a:p>
        </p:txBody>
      </p:sp>
      <p:sp>
        <p:nvSpPr>
          <p:cNvPr id="8" name="Text 6"/>
          <p:cNvSpPr/>
          <p:nvPr/>
        </p:nvSpPr>
        <p:spPr>
          <a:xfrm>
            <a:off x="502920" y="2715768"/>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694</a:t>
            </a:r>
            <a:endParaRPr lang="en-US" sz="1300" dirty="0"/>
          </a:p>
        </p:txBody>
      </p:sp>
      <p:sp>
        <p:nvSpPr>
          <p:cNvPr id="9" name="Text 7"/>
          <p:cNvSpPr/>
          <p:nvPr/>
        </p:nvSpPr>
        <p:spPr>
          <a:xfrm>
            <a:off x="1783080" y="2715768"/>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New note types for utility emergency financial assistance and grant anticipation.</a:t>
            </a:r>
            <a:endParaRPr lang="en-US" sz="1150" dirty="0"/>
          </a:p>
        </p:txBody>
      </p:sp>
      <p:sp>
        <p:nvSpPr>
          <p:cNvPr id="10" name="Text 8"/>
          <p:cNvSpPr/>
          <p:nvPr/>
        </p:nvSpPr>
        <p:spPr>
          <a:xfrm>
            <a:off x="6277356" y="2715768"/>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772</a:t>
            </a:r>
            <a:endParaRPr lang="en-US" sz="1300" dirty="0"/>
          </a:p>
        </p:txBody>
      </p:sp>
      <p:sp>
        <p:nvSpPr>
          <p:cNvPr id="11" name="Text 9"/>
          <p:cNvSpPr/>
          <p:nvPr/>
        </p:nvSpPr>
        <p:spPr>
          <a:xfrm>
            <a:off x="7557516" y="2715768"/>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E-Verify required for new hires at state and local government employers, incl. utilities.</a:t>
            </a:r>
            <a:endParaRPr lang="en-US" sz="1150" dirty="0"/>
          </a:p>
        </p:txBody>
      </p:sp>
      <p:sp>
        <p:nvSpPr>
          <p:cNvPr id="12" name="Text 10"/>
          <p:cNvSpPr/>
          <p:nvPr/>
        </p:nvSpPr>
        <p:spPr>
          <a:xfrm>
            <a:off x="502920" y="3648456"/>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803</a:t>
            </a:r>
            <a:endParaRPr lang="en-US" sz="1300" dirty="0"/>
          </a:p>
        </p:txBody>
      </p:sp>
      <p:sp>
        <p:nvSpPr>
          <p:cNvPr id="13" name="Text 11"/>
          <p:cNvSpPr/>
          <p:nvPr/>
        </p:nvSpPr>
        <p:spPr>
          <a:xfrm>
            <a:off x="1783080" y="3648456"/>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Priority for rural county water projects in the state revolving loan fund.</a:t>
            </a:r>
            <a:endParaRPr lang="en-US" sz="1150" dirty="0"/>
          </a:p>
        </p:txBody>
      </p:sp>
      <p:sp>
        <p:nvSpPr>
          <p:cNvPr id="14" name="Text 12"/>
          <p:cNvSpPr/>
          <p:nvPr/>
        </p:nvSpPr>
        <p:spPr>
          <a:xfrm>
            <a:off x="6277356" y="3648456"/>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855</a:t>
            </a:r>
            <a:endParaRPr lang="en-US" sz="1300" dirty="0"/>
          </a:p>
        </p:txBody>
      </p:sp>
      <p:sp>
        <p:nvSpPr>
          <p:cNvPr id="15" name="Text 13"/>
          <p:cNvSpPr/>
          <p:nvPr/>
        </p:nvSpPr>
        <p:spPr>
          <a:xfrm>
            <a:off x="7557516" y="3648456"/>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Governor's Response and Recovery Fund can help repair or replace public utility systems.</a:t>
            </a:r>
            <a:endParaRPr lang="en-US" sz="1150" dirty="0"/>
          </a:p>
        </p:txBody>
      </p:sp>
      <p:sp>
        <p:nvSpPr>
          <p:cNvPr id="16" name="Text 14"/>
          <p:cNvSpPr/>
          <p:nvPr/>
        </p:nvSpPr>
        <p:spPr>
          <a:xfrm>
            <a:off x="502920" y="4581144"/>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863</a:t>
            </a:r>
            <a:endParaRPr lang="en-US" sz="1300" dirty="0"/>
          </a:p>
        </p:txBody>
      </p:sp>
      <p:sp>
        <p:nvSpPr>
          <p:cNvPr id="17" name="Text 15"/>
          <p:cNvSpPr/>
          <p:nvPr/>
        </p:nvSpPr>
        <p:spPr>
          <a:xfrm>
            <a:off x="1783080" y="4581144"/>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Alternative project delivery methods for qualifying large capital projects (over $5M).</a:t>
            </a:r>
            <a:endParaRPr lang="en-US" sz="1150" dirty="0"/>
          </a:p>
        </p:txBody>
      </p:sp>
      <p:sp>
        <p:nvSpPr>
          <p:cNvPr id="18" name="Text 16"/>
          <p:cNvSpPr/>
          <p:nvPr/>
        </p:nvSpPr>
        <p:spPr>
          <a:xfrm>
            <a:off x="6277356" y="4581144"/>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1028 / 1044</a:t>
            </a:r>
            <a:endParaRPr lang="en-US" sz="1300" dirty="0"/>
          </a:p>
        </p:txBody>
      </p:sp>
      <p:sp>
        <p:nvSpPr>
          <p:cNvPr id="19" name="Text 17"/>
          <p:cNvSpPr/>
          <p:nvPr/>
        </p:nvSpPr>
        <p:spPr>
          <a:xfrm>
            <a:off x="7557516" y="4581144"/>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Developer cost-share and 30-day response rules for local governments — as written, do not apply to utility districts.</a:t>
            </a:r>
            <a:endParaRPr lang="en-US" sz="1150" dirty="0"/>
          </a:p>
        </p:txBody>
      </p:sp>
      <p:sp>
        <p:nvSpPr>
          <p:cNvPr id="20" name="Text 18"/>
          <p:cNvSpPr/>
          <p:nvPr/>
        </p:nvSpPr>
        <p:spPr>
          <a:xfrm>
            <a:off x="502920" y="5513832"/>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1090</a:t>
            </a:r>
            <a:endParaRPr lang="en-US" sz="1300" dirty="0"/>
          </a:p>
        </p:txBody>
      </p:sp>
      <p:sp>
        <p:nvSpPr>
          <p:cNvPr id="21" name="Text 19"/>
          <p:cNvSpPr/>
          <p:nvPr/>
        </p:nvSpPr>
        <p:spPr>
          <a:xfrm>
            <a:off x="1783080" y="5513832"/>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Lets certain counties restrict municipal zoning authority outside city limits.</a:t>
            </a:r>
            <a:endParaRPr lang="en-US" sz="1150" dirty="0"/>
          </a:p>
        </p:txBody>
      </p:sp>
      <p:sp>
        <p:nvSpPr>
          <p:cNvPr id="22" name="Text 20"/>
          <p:cNvSpPr/>
          <p:nvPr/>
        </p:nvSpPr>
        <p:spPr>
          <a:xfrm>
            <a:off x="6277356" y="5513832"/>
            <a:ext cx="1188720" cy="822960"/>
          </a:xfrm>
          <a:prstGeom prst="rect">
            <a:avLst/>
          </a:prstGeom>
          <a:noFill/>
          <a:ln/>
        </p:spPr>
        <p:txBody>
          <a:bodyPr wrap="square" rtlCol="0" anchor="t"/>
          <a:lstStyle/>
          <a:p>
            <a:pPr marL="0" indent="0">
              <a:buNone/>
            </a:pPr>
            <a:r>
              <a:rPr lang="en-US" sz="1300" b="1" dirty="0">
                <a:solidFill>
                  <a:srgbClr val="065A82"/>
                </a:solidFill>
                <a:latin typeface="Cambria" pitchFamily="34" charset="0"/>
                <a:ea typeface="Cambria" pitchFamily="34" charset="-122"/>
                <a:cs typeface="Cambria" pitchFamily="34" charset="-120"/>
              </a:rPr>
              <a:t>PC 1113</a:t>
            </a:r>
            <a:endParaRPr lang="en-US" sz="1300" dirty="0"/>
          </a:p>
        </p:txBody>
      </p:sp>
      <p:sp>
        <p:nvSpPr>
          <p:cNvPr id="23" name="Text 21"/>
          <p:cNvSpPr/>
          <p:nvPr/>
        </p:nvSpPr>
        <p:spPr>
          <a:xfrm>
            <a:off x="7557516" y="5513832"/>
            <a:ext cx="4128516" cy="868680"/>
          </a:xfrm>
          <a:prstGeom prst="rect">
            <a:avLst/>
          </a:prstGeom>
          <a:noFill/>
          <a:ln/>
        </p:spPr>
        <p:txBody>
          <a:bodyPr wrap="square" rtlCol="0" anchor="t"/>
          <a:lstStyle/>
          <a:p>
            <a:pPr marL="0" indent="0">
              <a:lnSpc>
                <a:spcPct val="110000"/>
              </a:lnSpc>
              <a:buNone/>
            </a:pPr>
            <a:r>
              <a:rPr lang="en-US" sz="1150" dirty="0">
                <a:solidFill>
                  <a:srgbClr val="1A1A1A"/>
                </a:solidFill>
                <a:latin typeface="Calibri" pitchFamily="34" charset="0"/>
                <a:ea typeface="Calibri" pitchFamily="34" charset="-122"/>
                <a:cs typeface="Calibri" pitchFamily="34" charset="-120"/>
              </a:rPr>
              <a:t>Wastewater utilities under TBOUR must connect properties with an adjacent gravity line or accessible force main.</a:t>
            </a:r>
            <a:endParaRPr lang="en-US" sz="1150" dirty="0"/>
          </a:p>
        </p:txBody>
      </p:sp>
      <p:sp>
        <p:nvSpPr>
          <p:cNvPr id="24" name="Text 22"/>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See the full Legislative Express for additional detail on each chapter</a:t>
            </a:r>
            <a:endParaRPr lang="en-US" sz="1000" dirty="0"/>
          </a:p>
        </p:txBody>
      </p:sp>
      <p:sp>
        <p:nvSpPr>
          <p:cNvPr id="25" name="Text 23"/>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ACTION ITEMS</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What Your Board Should Do Next</a:t>
            </a:r>
            <a:endParaRPr lang="en-US" sz="3000" dirty="0"/>
          </a:p>
        </p:txBody>
      </p:sp>
      <p:sp>
        <p:nvSpPr>
          <p:cNvPr id="4" name="Shape 2"/>
          <p:cNvSpPr/>
          <p:nvPr/>
        </p:nvSpPr>
        <p:spPr>
          <a:xfrm>
            <a:off x="502920" y="1783080"/>
            <a:ext cx="11183112" cy="841248"/>
          </a:xfrm>
          <a:prstGeom prst="roundRect">
            <a:avLst>
              <a:gd name="adj" fmla="val 8696"/>
            </a:avLst>
          </a:prstGeom>
          <a:solidFill>
            <a:srgbClr val="EAF3F8"/>
          </a:solidFill>
          <a:ln w="12700">
            <a:solidFill>
              <a:srgbClr val="E2EAEE"/>
            </a:solidFill>
            <a:prstDash val="solid"/>
          </a:ln>
        </p:spPr>
        <p:txBody>
          <a:bodyPr/>
          <a:lstStyle/>
          <a:p>
            <a:endParaRPr lang="en-US"/>
          </a:p>
        </p:txBody>
      </p:sp>
      <p:sp>
        <p:nvSpPr>
          <p:cNvPr id="5" name="Text 3"/>
          <p:cNvSpPr/>
          <p:nvPr/>
        </p:nvSpPr>
        <p:spPr>
          <a:xfrm>
            <a:off x="731520" y="1856232"/>
            <a:ext cx="3657600" cy="694944"/>
          </a:xfrm>
          <a:prstGeom prst="rect">
            <a:avLst/>
          </a:prstGeom>
          <a:noFill/>
          <a:ln/>
        </p:spPr>
        <p:txBody>
          <a:bodyPr wrap="square" rtlCol="0" anchor="ctr"/>
          <a:lstStyle/>
          <a:p>
            <a:pPr marL="0" indent="0">
              <a:buNone/>
            </a:pPr>
            <a:r>
              <a:rPr lang="en-US" sz="1350" b="1" dirty="0">
                <a:solidFill>
                  <a:srgbClr val="21295C"/>
                </a:solidFill>
                <a:latin typeface="Cambria" pitchFamily="34" charset="0"/>
                <a:ea typeface="Cambria" pitchFamily="34" charset="-122"/>
                <a:cs typeface="Cambria" pitchFamily="34" charset="-120"/>
              </a:rPr>
              <a:t>Prepare for the PC 952 deep dive</a:t>
            </a:r>
            <a:endParaRPr lang="en-US" sz="1350" dirty="0"/>
          </a:p>
        </p:txBody>
      </p:sp>
      <p:sp>
        <p:nvSpPr>
          <p:cNvPr id="6" name="Text 4"/>
          <p:cNvSpPr/>
          <p:nvPr/>
        </p:nvSpPr>
        <p:spPr>
          <a:xfrm>
            <a:off x="4526280" y="1856232"/>
            <a:ext cx="6931152" cy="694944"/>
          </a:xfrm>
          <a:prstGeom prst="rect">
            <a:avLst/>
          </a:prstGeom>
          <a:noFill/>
          <a:ln/>
        </p:spPr>
        <p:txBody>
          <a:bodyPr wrap="square" rtlCol="0" anchor="ctr"/>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Come with questions on new enforcement for training/CE for utility board members, utility consolidation, and audit-record changes for the TBOUR presentation later today.</a:t>
            </a:r>
            <a:endParaRPr lang="en-US" sz="1200" dirty="0"/>
          </a:p>
        </p:txBody>
      </p:sp>
      <p:sp>
        <p:nvSpPr>
          <p:cNvPr id="7" name="Shape 5"/>
          <p:cNvSpPr/>
          <p:nvPr/>
        </p:nvSpPr>
        <p:spPr>
          <a:xfrm>
            <a:off x="502920" y="2715768"/>
            <a:ext cx="11183112" cy="841248"/>
          </a:xfrm>
          <a:prstGeom prst="roundRect">
            <a:avLst>
              <a:gd name="adj" fmla="val 8696"/>
            </a:avLst>
          </a:prstGeom>
          <a:solidFill>
            <a:srgbClr val="FFFFFF"/>
          </a:solidFill>
          <a:ln w="12700">
            <a:solidFill>
              <a:srgbClr val="E2EAEE"/>
            </a:solidFill>
            <a:prstDash val="solid"/>
          </a:ln>
        </p:spPr>
        <p:txBody>
          <a:bodyPr/>
          <a:lstStyle/>
          <a:p>
            <a:endParaRPr lang="en-US"/>
          </a:p>
        </p:txBody>
      </p:sp>
      <p:sp>
        <p:nvSpPr>
          <p:cNvPr id="8" name="Text 6"/>
          <p:cNvSpPr/>
          <p:nvPr/>
        </p:nvSpPr>
        <p:spPr>
          <a:xfrm>
            <a:off x="731520" y="2788920"/>
            <a:ext cx="3657600" cy="694944"/>
          </a:xfrm>
          <a:prstGeom prst="rect">
            <a:avLst/>
          </a:prstGeom>
          <a:noFill/>
          <a:ln/>
        </p:spPr>
        <p:txBody>
          <a:bodyPr wrap="square" rtlCol="0" anchor="ctr"/>
          <a:lstStyle/>
          <a:p>
            <a:pPr marL="0" indent="0">
              <a:buNone/>
            </a:pPr>
            <a:r>
              <a:rPr lang="en-US" sz="1350" b="1" dirty="0">
                <a:solidFill>
                  <a:srgbClr val="21295C"/>
                </a:solidFill>
                <a:latin typeface="Cambria" pitchFamily="34" charset="0"/>
                <a:ea typeface="Cambria" pitchFamily="34" charset="-122"/>
                <a:cs typeface="Cambria" pitchFamily="34" charset="-120"/>
              </a:rPr>
              <a:t>Build a PC 876 response plan</a:t>
            </a:r>
            <a:endParaRPr lang="en-US" sz="1350" dirty="0"/>
          </a:p>
        </p:txBody>
      </p:sp>
      <p:sp>
        <p:nvSpPr>
          <p:cNvPr id="9" name="Text 7"/>
          <p:cNvSpPr/>
          <p:nvPr/>
        </p:nvSpPr>
        <p:spPr>
          <a:xfrm>
            <a:off x="4526280" y="2788920"/>
            <a:ext cx="6931152" cy="694944"/>
          </a:xfrm>
          <a:prstGeom prst="rect">
            <a:avLst/>
          </a:prstGeom>
          <a:noFill/>
          <a:ln/>
        </p:spPr>
        <p:txBody>
          <a:bodyPr wrap="square" rtlCol="0" anchor="ctr"/>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Decide in advance how </a:t>
            </a:r>
            <a:r>
              <a:rPr lang="en-US" sz="1200">
                <a:solidFill>
                  <a:srgbClr val="1A1A1A"/>
                </a:solidFill>
                <a:latin typeface="Calibri" pitchFamily="34" charset="0"/>
                <a:ea typeface="Calibri" pitchFamily="34" charset="-122"/>
                <a:cs typeface="Calibri" pitchFamily="34" charset="-120"/>
              </a:rPr>
              <a:t>your utility </a:t>
            </a:r>
            <a:r>
              <a:rPr lang="en-US" sz="1200" dirty="0">
                <a:solidFill>
                  <a:srgbClr val="1A1A1A"/>
                </a:solidFill>
                <a:latin typeface="Calibri" pitchFamily="34" charset="0"/>
                <a:ea typeface="Calibri" pitchFamily="34" charset="-122"/>
                <a:cs typeface="Calibri" pitchFamily="34" charset="-120"/>
              </a:rPr>
              <a:t>will handle future developer-designed wastewater systems proposed within your exclusive service </a:t>
            </a:r>
            <a:r>
              <a:rPr lang="en-US" sz="1200">
                <a:solidFill>
                  <a:srgbClr val="1A1A1A"/>
                </a:solidFill>
                <a:latin typeface="Calibri" pitchFamily="34" charset="0"/>
                <a:ea typeface="Calibri" pitchFamily="34" charset="-122"/>
                <a:cs typeface="Calibri" pitchFamily="34" charset="-120"/>
              </a:rPr>
              <a:t>area and how </a:t>
            </a:r>
            <a:r>
              <a:rPr lang="en-US" sz="1200" dirty="0">
                <a:solidFill>
                  <a:srgbClr val="1A1A1A"/>
                </a:solidFill>
                <a:latin typeface="Calibri" pitchFamily="34" charset="0"/>
                <a:ea typeface="Calibri" pitchFamily="34" charset="-122"/>
                <a:cs typeface="Calibri" pitchFamily="34" charset="-120"/>
              </a:rPr>
              <a:t>your utility will evaluate 30-day assumption decisions for developer-built wastewater systems and </a:t>
            </a:r>
            <a:endParaRPr lang="en-US" sz="1200" dirty="0"/>
          </a:p>
        </p:txBody>
      </p:sp>
      <p:sp>
        <p:nvSpPr>
          <p:cNvPr id="10" name="Shape 8"/>
          <p:cNvSpPr/>
          <p:nvPr/>
        </p:nvSpPr>
        <p:spPr>
          <a:xfrm>
            <a:off x="502920" y="3648456"/>
            <a:ext cx="11183112" cy="841248"/>
          </a:xfrm>
          <a:prstGeom prst="roundRect">
            <a:avLst>
              <a:gd name="adj" fmla="val 8696"/>
            </a:avLst>
          </a:prstGeom>
          <a:solidFill>
            <a:srgbClr val="EAF3F8"/>
          </a:solidFill>
          <a:ln w="12700">
            <a:solidFill>
              <a:srgbClr val="E2EAEE"/>
            </a:solidFill>
            <a:prstDash val="solid"/>
          </a:ln>
        </p:spPr>
        <p:txBody>
          <a:bodyPr/>
          <a:lstStyle/>
          <a:p>
            <a:endParaRPr lang="en-US" dirty="0"/>
          </a:p>
        </p:txBody>
      </p:sp>
      <p:sp>
        <p:nvSpPr>
          <p:cNvPr id="11" name="Text 9"/>
          <p:cNvSpPr/>
          <p:nvPr/>
        </p:nvSpPr>
        <p:spPr>
          <a:xfrm>
            <a:off x="731520" y="3721608"/>
            <a:ext cx="3657600" cy="694944"/>
          </a:xfrm>
          <a:prstGeom prst="rect">
            <a:avLst/>
          </a:prstGeom>
          <a:noFill/>
          <a:ln/>
        </p:spPr>
        <p:txBody>
          <a:bodyPr wrap="square" rtlCol="0" anchor="ctr"/>
          <a:lstStyle/>
          <a:p>
            <a:pPr marL="0" indent="0">
              <a:buNone/>
            </a:pPr>
            <a:endParaRPr lang="en-US" sz="1350" dirty="0"/>
          </a:p>
        </p:txBody>
      </p:sp>
      <p:sp>
        <p:nvSpPr>
          <p:cNvPr id="12" name="Text 10"/>
          <p:cNvSpPr/>
          <p:nvPr/>
        </p:nvSpPr>
        <p:spPr>
          <a:xfrm>
            <a:off x="4526280" y="3721608"/>
            <a:ext cx="6931152" cy="694944"/>
          </a:xfrm>
          <a:prstGeom prst="rect">
            <a:avLst/>
          </a:prstGeom>
          <a:noFill/>
          <a:ln/>
        </p:spPr>
        <p:txBody>
          <a:bodyPr wrap="square" rtlCol="0" anchor="ctr"/>
          <a:lstStyle/>
          <a:p>
            <a:pPr marL="0" indent="0">
              <a:lnSpc>
                <a:spcPct val="110000"/>
              </a:lnSpc>
              <a:buNone/>
            </a:pPr>
            <a:endParaRPr lang="en-US" sz="1200" dirty="0"/>
          </a:p>
        </p:txBody>
      </p:sp>
      <p:sp>
        <p:nvSpPr>
          <p:cNvPr id="14" name="Text 12"/>
          <p:cNvSpPr/>
          <p:nvPr/>
        </p:nvSpPr>
        <p:spPr>
          <a:xfrm>
            <a:off x="731520" y="3694176"/>
            <a:ext cx="3657600" cy="694944"/>
          </a:xfrm>
          <a:prstGeom prst="rect">
            <a:avLst/>
          </a:prstGeom>
          <a:noFill/>
          <a:ln/>
        </p:spPr>
        <p:txBody>
          <a:bodyPr wrap="square" rtlCol="0" anchor="ctr"/>
          <a:lstStyle/>
          <a:p>
            <a:pPr marL="0" indent="0">
              <a:buNone/>
            </a:pPr>
            <a:r>
              <a:rPr lang="en-US" sz="1350" b="1" dirty="0">
                <a:solidFill>
                  <a:srgbClr val="21295C"/>
                </a:solidFill>
                <a:latin typeface="Cambria" pitchFamily="34" charset="0"/>
                <a:ea typeface="Cambria" pitchFamily="34" charset="-122"/>
                <a:cs typeface="Cambria" pitchFamily="34" charset="-120"/>
              </a:rPr>
              <a:t>Update hiring practices for PC 1048</a:t>
            </a:r>
            <a:endParaRPr lang="en-US" sz="1350" dirty="0"/>
          </a:p>
        </p:txBody>
      </p:sp>
      <p:sp>
        <p:nvSpPr>
          <p:cNvPr id="15" name="Text 13"/>
          <p:cNvSpPr/>
          <p:nvPr/>
        </p:nvSpPr>
        <p:spPr>
          <a:xfrm>
            <a:off x="4526280" y="3721608"/>
            <a:ext cx="6931152" cy="694944"/>
          </a:xfrm>
          <a:prstGeom prst="rect">
            <a:avLst/>
          </a:prstGeom>
          <a:noFill/>
          <a:ln/>
        </p:spPr>
        <p:txBody>
          <a:bodyPr wrap="square" rtlCol="0" anchor="ctr"/>
          <a:lstStyle/>
          <a:p>
            <a:pPr marL="0" indent="0">
              <a:lnSpc>
                <a:spcPct val="110000"/>
              </a:lnSpc>
              <a:buNone/>
            </a:pPr>
            <a:r>
              <a:rPr lang="en-US" sz="1200" dirty="0">
                <a:solidFill>
                  <a:srgbClr val="1A1A1A"/>
                </a:solidFill>
                <a:latin typeface="Calibri" pitchFamily="34" charset="0"/>
                <a:ea typeface="Calibri" pitchFamily="34" charset="-122"/>
                <a:cs typeface="Calibri" pitchFamily="34" charset="-120"/>
              </a:rPr>
              <a:t>Confirm your board's process for director-level interviews complies with the new executive-session conditions.</a:t>
            </a:r>
            <a:endParaRPr lang="en-US" sz="1200" dirty="0"/>
          </a:p>
        </p:txBody>
      </p:sp>
      <p:sp>
        <p:nvSpPr>
          <p:cNvPr id="19" name="Text 17"/>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Legislative Update — 2026 TAUD Business Conference</a:t>
            </a:r>
            <a:endParaRPr lang="en-US" sz="1000" dirty="0"/>
          </a:p>
        </p:txBody>
      </p:sp>
      <p:sp>
        <p:nvSpPr>
          <p:cNvPr id="20" name="Text 18"/>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21295C"/>
        </a:solidFill>
        <a:effectLst/>
      </p:bgPr>
    </p:bg>
    <p:spTree>
      <p:nvGrpSpPr>
        <p:cNvPr id="1" name=""/>
        <p:cNvGrpSpPr/>
        <p:nvPr/>
      </p:nvGrpSpPr>
      <p:grpSpPr>
        <a:xfrm>
          <a:off x="0" y="0"/>
          <a:ext cx="0" cy="0"/>
          <a:chOff x="0" y="0"/>
          <a:chExt cx="0" cy="0"/>
        </a:xfrm>
      </p:grpSpPr>
      <p:sp>
        <p:nvSpPr>
          <p:cNvPr id="2" name="Shape 0"/>
          <p:cNvSpPr/>
          <p:nvPr/>
        </p:nvSpPr>
        <p:spPr>
          <a:xfrm>
            <a:off x="0" y="5760720"/>
            <a:ext cx="12188952" cy="1097280"/>
          </a:xfrm>
          <a:prstGeom prst="rect">
            <a:avLst/>
          </a:prstGeom>
          <a:solidFill>
            <a:srgbClr val="065A82">
              <a:alpha val="60000"/>
            </a:srgbClr>
          </a:solidFill>
          <a:ln/>
        </p:spPr>
        <p:txBody>
          <a:bodyPr/>
          <a:lstStyle/>
          <a:p>
            <a:endParaRPr lang="en-US"/>
          </a:p>
        </p:txBody>
      </p:sp>
      <p:sp>
        <p:nvSpPr>
          <p:cNvPr id="3" name="Shape 1"/>
          <p:cNvSpPr/>
          <p:nvPr/>
        </p:nvSpPr>
        <p:spPr>
          <a:xfrm>
            <a:off x="0" y="6126480"/>
            <a:ext cx="12188952" cy="731520"/>
          </a:xfrm>
          <a:prstGeom prst="rect">
            <a:avLst/>
          </a:prstGeom>
          <a:solidFill>
            <a:srgbClr val="1C7293">
              <a:alpha val="65000"/>
            </a:srgbClr>
          </a:solidFill>
          <a:ln/>
        </p:spPr>
        <p:txBody>
          <a:bodyPr/>
          <a:lstStyle/>
          <a:p>
            <a:endParaRPr lang="en-US"/>
          </a:p>
        </p:txBody>
      </p:sp>
      <p:sp>
        <p:nvSpPr>
          <p:cNvPr id="4" name="Text 2"/>
          <p:cNvSpPr/>
          <p:nvPr/>
        </p:nvSpPr>
        <p:spPr>
          <a:xfrm>
            <a:off x="502920" y="2037847"/>
            <a:ext cx="11183112" cy="914400"/>
          </a:xfrm>
          <a:prstGeom prst="rect">
            <a:avLst/>
          </a:prstGeom>
          <a:noFill/>
          <a:ln/>
        </p:spPr>
        <p:txBody>
          <a:bodyPr wrap="square"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Questions &amp; Discussion</a:t>
            </a:r>
            <a:endParaRPr lang="en-US" sz="3800" dirty="0"/>
          </a:p>
        </p:txBody>
      </p:sp>
      <p:sp>
        <p:nvSpPr>
          <p:cNvPr id="6" name="Text 4"/>
          <p:cNvSpPr/>
          <p:nvPr/>
        </p:nvSpPr>
        <p:spPr>
          <a:xfrm>
            <a:off x="502920" y="4897235"/>
            <a:ext cx="11183112" cy="320040"/>
          </a:xfrm>
          <a:prstGeom prst="rect">
            <a:avLst/>
          </a:prstGeom>
          <a:noFill/>
          <a:ln/>
        </p:spPr>
        <p:txBody>
          <a:bodyPr wrap="square" rtlCol="0" anchor="ctr"/>
          <a:lstStyle/>
          <a:p>
            <a:pPr marL="0" indent="0">
              <a:buNone/>
            </a:pPr>
            <a:r>
              <a:rPr lang="en-US" sz="2800" b="1" dirty="0">
                <a:solidFill>
                  <a:srgbClr val="FFFFFF"/>
                </a:solidFill>
                <a:latin typeface="Calibri" pitchFamily="34" charset="0"/>
                <a:ea typeface="Calibri" pitchFamily="34" charset="-122"/>
                <a:cs typeface="Calibri" pitchFamily="34" charset="-120"/>
              </a:rPr>
              <a:t>Herzfeld, Suetholz, Gastel, Leniski and Wall PLLC</a:t>
            </a:r>
            <a:endParaRPr lang="en-US" sz="2800" dirty="0"/>
          </a:p>
        </p:txBody>
      </p:sp>
      <p:sp>
        <p:nvSpPr>
          <p:cNvPr id="7" name="Text 5"/>
          <p:cNvSpPr/>
          <p:nvPr/>
        </p:nvSpPr>
        <p:spPr>
          <a:xfrm>
            <a:off x="502920" y="5230368"/>
            <a:ext cx="11183112" cy="274320"/>
          </a:xfrm>
          <a:prstGeom prst="rect">
            <a:avLst/>
          </a:prstGeom>
          <a:noFill/>
          <a:ln/>
        </p:spPr>
        <p:txBody>
          <a:bodyPr wrap="square" rtlCol="0" anchor="ctr"/>
          <a:lstStyle/>
          <a:p>
            <a:pPr marL="0" indent="0">
              <a:buNone/>
            </a:pPr>
            <a:r>
              <a:rPr lang="en-US" sz="1100" dirty="0">
                <a:solidFill>
                  <a:srgbClr val="9FD3EA"/>
                </a:solidFill>
                <a:latin typeface="Calibri" pitchFamily="34" charset="0"/>
                <a:ea typeface="Calibri" pitchFamily="34" charset="-122"/>
                <a:cs typeface="Calibri" pitchFamily="34" charset="-120"/>
              </a:rPr>
              <a:t>Nashville, Tennessee</a:t>
            </a:r>
            <a:endParaRPr lang="en-US" sz="1100" dirty="0"/>
          </a:p>
        </p:txBody>
      </p:sp>
      <p:sp>
        <p:nvSpPr>
          <p:cNvPr id="9" name="Text 4">
            <a:extLst>
              <a:ext uri="{FF2B5EF4-FFF2-40B4-BE49-F238E27FC236}">
                <a16:creationId xmlns:a16="http://schemas.microsoft.com/office/drawing/2014/main" id="{B84EBFE0-19DF-209C-4882-8A30B6EB518C}"/>
              </a:ext>
            </a:extLst>
          </p:cNvPr>
          <p:cNvSpPr/>
          <p:nvPr/>
        </p:nvSpPr>
        <p:spPr>
          <a:xfrm>
            <a:off x="597810" y="3304933"/>
            <a:ext cx="11183112" cy="320040"/>
          </a:xfrm>
          <a:prstGeom prst="rect">
            <a:avLst/>
          </a:prstGeom>
          <a:noFill/>
          <a:ln/>
        </p:spPr>
        <p:txBody>
          <a:bodyPr wrap="square" rtlCol="0" anchor="ctr"/>
          <a:lstStyle/>
          <a:p>
            <a:pPr marL="0" indent="0">
              <a:buNone/>
            </a:pPr>
            <a:r>
              <a:rPr lang="en-US" sz="2800" b="1" dirty="0">
                <a:solidFill>
                  <a:srgbClr val="FFFFFF"/>
                </a:solidFill>
                <a:latin typeface="Calibri" pitchFamily="34" charset="0"/>
                <a:ea typeface="Calibri" pitchFamily="34" charset="-122"/>
                <a:cs typeface="Calibri" pitchFamily="34" charset="-120"/>
              </a:rPr>
              <a:t>Ben Gastel</a:t>
            </a:r>
            <a:endParaRPr lang="en-US" sz="2800" dirty="0"/>
          </a:p>
        </p:txBody>
      </p:sp>
      <p:pic>
        <p:nvPicPr>
          <p:cNvPr id="10" name="Picture 9" descr="A blue and gold logo&#10;&#10;Description automatically generated with low confidence">
            <a:extLst>
              <a:ext uri="{FF2B5EF4-FFF2-40B4-BE49-F238E27FC236}">
                <a16:creationId xmlns:a16="http://schemas.microsoft.com/office/drawing/2014/main" id="{1AA5E6D1-EF84-DC0E-6C86-39DAD4AE85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13675" y="0"/>
            <a:ext cx="1978325" cy="1988792"/>
          </a:xfrm>
          <a:prstGeom prst="rect">
            <a:avLst/>
          </a:prstGeom>
          <a:noFill/>
        </p:spPr>
      </p:pic>
      <p:sp>
        <p:nvSpPr>
          <p:cNvPr id="12" name="Text 4">
            <a:extLst>
              <a:ext uri="{FF2B5EF4-FFF2-40B4-BE49-F238E27FC236}">
                <a16:creationId xmlns:a16="http://schemas.microsoft.com/office/drawing/2014/main" id="{CC55DCEF-366B-A3AC-F3A5-E007F3C34BD3}"/>
              </a:ext>
            </a:extLst>
          </p:cNvPr>
          <p:cNvSpPr/>
          <p:nvPr/>
        </p:nvSpPr>
        <p:spPr>
          <a:xfrm>
            <a:off x="750210" y="3793754"/>
            <a:ext cx="11183112" cy="320040"/>
          </a:xfrm>
          <a:prstGeom prst="rect">
            <a:avLst/>
          </a:prstGeom>
          <a:noFill/>
          <a:ln/>
        </p:spPr>
        <p:txBody>
          <a:bodyPr wrap="square" rtlCol="0" anchor="ctr"/>
          <a:lstStyle/>
          <a:p>
            <a:pPr marL="0" indent="0">
              <a:buNone/>
            </a:pPr>
            <a:r>
              <a:rPr lang="en-US" sz="2800" b="1" dirty="0">
                <a:solidFill>
                  <a:schemeClr val="accent4">
                    <a:lumMod val="75000"/>
                  </a:schemeClr>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ben@hsglawgroup.com</a:t>
            </a:r>
            <a:r>
              <a:rPr lang="en-US" sz="2800" b="1" dirty="0">
                <a:solidFill>
                  <a:schemeClr val="accent4">
                    <a:lumMod val="75000"/>
                  </a:schemeClr>
                </a:solidFill>
                <a:latin typeface="Calibri" pitchFamily="34" charset="0"/>
                <a:ea typeface="Calibri" pitchFamily="34" charset="-122"/>
                <a:cs typeface="Calibri" pitchFamily="34" charset="-120"/>
              </a:rPr>
              <a:t>; 615-636-2004</a:t>
            </a:r>
            <a:endParaRPr lang="en-US" sz="2800" dirty="0">
              <a:solidFill>
                <a:schemeClr val="accent4">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2026 SESSION RECAP</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A Busy Cycle for Utility Law</a:t>
            </a:r>
            <a:endParaRPr lang="en-US" sz="3000" dirty="0"/>
          </a:p>
        </p:txBody>
      </p:sp>
      <p:sp>
        <p:nvSpPr>
          <p:cNvPr id="4" name="Shape 2"/>
          <p:cNvSpPr/>
          <p:nvPr/>
        </p:nvSpPr>
        <p:spPr>
          <a:xfrm>
            <a:off x="836676" y="1691640"/>
            <a:ext cx="3291840" cy="1737360"/>
          </a:xfrm>
          <a:prstGeom prst="roundRect">
            <a:avLst>
              <a:gd name="adj" fmla="val 4211"/>
            </a:avLst>
          </a:prstGeom>
          <a:solidFill>
            <a:srgbClr val="EAF3F8"/>
          </a:solidFill>
          <a:ln/>
          <a:effectLst>
            <a:outerShdw blurRad="76200" dist="25400" dir="5400000" algn="bl" rotWithShape="0">
              <a:srgbClr val="808080">
                <a:alpha val="25000"/>
              </a:srgbClr>
            </a:outerShdw>
          </a:effectLst>
        </p:spPr>
        <p:txBody>
          <a:bodyPr/>
          <a:lstStyle/>
          <a:p>
            <a:endParaRPr lang="en-US"/>
          </a:p>
        </p:txBody>
      </p:sp>
      <p:sp>
        <p:nvSpPr>
          <p:cNvPr id="5" name="Text 3"/>
          <p:cNvSpPr/>
          <p:nvPr/>
        </p:nvSpPr>
        <p:spPr>
          <a:xfrm>
            <a:off x="836676" y="1828800"/>
            <a:ext cx="3291840" cy="777240"/>
          </a:xfrm>
          <a:prstGeom prst="rect">
            <a:avLst/>
          </a:prstGeom>
          <a:noFill/>
          <a:ln/>
        </p:spPr>
        <p:txBody>
          <a:bodyPr wrap="square" rtlCol="0" anchor="ctr"/>
          <a:lstStyle/>
          <a:p>
            <a:pPr marL="0" indent="0" algn="ctr">
              <a:buNone/>
            </a:pPr>
            <a:r>
              <a:rPr lang="en-US" sz="4000" b="1" dirty="0">
                <a:solidFill>
                  <a:srgbClr val="065A82"/>
                </a:solidFill>
                <a:latin typeface="Cambria" pitchFamily="34" charset="0"/>
                <a:ea typeface="Cambria" pitchFamily="34" charset="-122"/>
                <a:cs typeface="Cambria" pitchFamily="34" charset="-120"/>
              </a:rPr>
              <a:t>65+</a:t>
            </a:r>
            <a:endParaRPr lang="en-US" sz="4000" dirty="0"/>
          </a:p>
        </p:txBody>
      </p:sp>
      <p:sp>
        <p:nvSpPr>
          <p:cNvPr id="6" name="Text 4"/>
          <p:cNvSpPr/>
          <p:nvPr/>
        </p:nvSpPr>
        <p:spPr>
          <a:xfrm>
            <a:off x="1019556" y="2606040"/>
            <a:ext cx="2926080" cy="731520"/>
          </a:xfrm>
          <a:prstGeom prst="rect">
            <a:avLst/>
          </a:prstGeom>
          <a:noFill/>
          <a:ln/>
        </p:spPr>
        <p:txBody>
          <a:bodyPr wrap="square" rtlCol="0" anchor="ctr"/>
          <a:lstStyle/>
          <a:p>
            <a:pPr marL="0" indent="0" algn="ctr">
              <a:lnSpc>
                <a:spcPct val="110000"/>
              </a:lnSpc>
              <a:buNone/>
            </a:pPr>
            <a:r>
              <a:rPr lang="en-US" sz="1200" dirty="0">
                <a:solidFill>
                  <a:srgbClr val="5B6B74"/>
                </a:solidFill>
                <a:latin typeface="Calibri" pitchFamily="34" charset="0"/>
                <a:ea typeface="Calibri" pitchFamily="34" charset="-122"/>
                <a:cs typeface="Calibri" pitchFamily="34" charset="-120"/>
              </a:rPr>
              <a:t>bills tracked by TAUD</a:t>
            </a:r>
            <a:endParaRPr lang="en-US" sz="1200" dirty="0"/>
          </a:p>
          <a:p>
            <a:pPr marL="0" indent="0" algn="ctr">
              <a:lnSpc>
                <a:spcPct val="110000"/>
              </a:lnSpc>
              <a:buNone/>
            </a:pPr>
            <a:r>
              <a:rPr lang="en-US" sz="1200" dirty="0">
                <a:solidFill>
                  <a:srgbClr val="5B6B74"/>
                </a:solidFill>
                <a:latin typeface="Calibri" pitchFamily="34" charset="0"/>
                <a:ea typeface="Calibri" pitchFamily="34" charset="-122"/>
                <a:cs typeface="Calibri" pitchFamily="34" charset="-120"/>
              </a:rPr>
              <a:t>this session</a:t>
            </a:r>
            <a:endParaRPr lang="en-US" sz="1200" dirty="0"/>
          </a:p>
        </p:txBody>
      </p:sp>
      <p:sp>
        <p:nvSpPr>
          <p:cNvPr id="7" name="Shape 5"/>
          <p:cNvSpPr/>
          <p:nvPr/>
        </p:nvSpPr>
        <p:spPr>
          <a:xfrm>
            <a:off x="4448556" y="1691640"/>
            <a:ext cx="3291840" cy="1737360"/>
          </a:xfrm>
          <a:prstGeom prst="roundRect">
            <a:avLst>
              <a:gd name="adj" fmla="val 4211"/>
            </a:avLst>
          </a:prstGeom>
          <a:solidFill>
            <a:srgbClr val="EAF3F8"/>
          </a:solidFill>
          <a:ln/>
          <a:effectLst>
            <a:outerShdw blurRad="76200" dist="25400" dir="5400000" algn="bl" rotWithShape="0">
              <a:srgbClr val="808080">
                <a:alpha val="25000"/>
              </a:srgbClr>
            </a:outerShdw>
          </a:effectLst>
        </p:spPr>
        <p:txBody>
          <a:bodyPr/>
          <a:lstStyle/>
          <a:p>
            <a:endParaRPr lang="en-US"/>
          </a:p>
        </p:txBody>
      </p:sp>
      <p:sp>
        <p:nvSpPr>
          <p:cNvPr id="8" name="Text 6"/>
          <p:cNvSpPr/>
          <p:nvPr/>
        </p:nvSpPr>
        <p:spPr>
          <a:xfrm>
            <a:off x="4448556" y="1828800"/>
            <a:ext cx="3291840" cy="777240"/>
          </a:xfrm>
          <a:prstGeom prst="rect">
            <a:avLst/>
          </a:prstGeom>
          <a:noFill/>
          <a:ln/>
        </p:spPr>
        <p:txBody>
          <a:bodyPr wrap="square" rtlCol="0" anchor="ctr"/>
          <a:lstStyle/>
          <a:p>
            <a:pPr marL="0" indent="0" algn="ctr">
              <a:buNone/>
            </a:pPr>
            <a:r>
              <a:rPr lang="en-US" sz="4000" b="1" dirty="0">
                <a:solidFill>
                  <a:srgbClr val="065A82"/>
                </a:solidFill>
                <a:latin typeface="Cambria" pitchFamily="34" charset="0"/>
                <a:ea typeface="Cambria" pitchFamily="34" charset="-122"/>
                <a:cs typeface="Cambria" pitchFamily="34" charset="-120"/>
              </a:rPr>
              <a:t>April 23</a:t>
            </a:r>
            <a:endParaRPr lang="en-US" sz="4000" dirty="0"/>
          </a:p>
        </p:txBody>
      </p:sp>
      <p:sp>
        <p:nvSpPr>
          <p:cNvPr id="9" name="Text 7"/>
          <p:cNvSpPr/>
          <p:nvPr/>
        </p:nvSpPr>
        <p:spPr>
          <a:xfrm>
            <a:off x="4631436" y="2606040"/>
            <a:ext cx="2926080" cy="731520"/>
          </a:xfrm>
          <a:prstGeom prst="rect">
            <a:avLst/>
          </a:prstGeom>
          <a:noFill/>
          <a:ln/>
        </p:spPr>
        <p:txBody>
          <a:bodyPr wrap="square" rtlCol="0" anchor="ctr"/>
          <a:lstStyle/>
          <a:p>
            <a:pPr marL="0" indent="0" algn="ctr">
              <a:lnSpc>
                <a:spcPct val="110000"/>
              </a:lnSpc>
              <a:buNone/>
            </a:pPr>
            <a:r>
              <a:rPr lang="en-US" sz="1200" dirty="0">
                <a:solidFill>
                  <a:srgbClr val="5B6B74"/>
                </a:solidFill>
                <a:latin typeface="Calibri" pitchFamily="34" charset="0"/>
                <a:ea typeface="Calibri" pitchFamily="34" charset="-122"/>
                <a:cs typeface="Calibri" pitchFamily="34" charset="-120"/>
              </a:rPr>
              <a:t>2026 — the 114th General</a:t>
            </a:r>
            <a:endParaRPr lang="en-US" sz="1200" dirty="0"/>
          </a:p>
          <a:p>
            <a:pPr marL="0" indent="0" algn="ctr">
              <a:lnSpc>
                <a:spcPct val="110000"/>
              </a:lnSpc>
              <a:buNone/>
            </a:pPr>
            <a:r>
              <a:rPr lang="en-US" sz="1200" dirty="0">
                <a:solidFill>
                  <a:srgbClr val="5B6B74"/>
                </a:solidFill>
                <a:latin typeface="Calibri" pitchFamily="34" charset="0"/>
                <a:ea typeface="Calibri" pitchFamily="34" charset="-122"/>
                <a:cs typeface="Calibri" pitchFamily="34" charset="-120"/>
              </a:rPr>
              <a:t>Assembly adjourned</a:t>
            </a:r>
            <a:endParaRPr lang="en-US" sz="1200" dirty="0"/>
          </a:p>
        </p:txBody>
      </p:sp>
      <p:sp>
        <p:nvSpPr>
          <p:cNvPr id="10" name="Shape 8"/>
          <p:cNvSpPr/>
          <p:nvPr/>
        </p:nvSpPr>
        <p:spPr>
          <a:xfrm>
            <a:off x="8060436" y="1691640"/>
            <a:ext cx="3291840" cy="1737360"/>
          </a:xfrm>
          <a:prstGeom prst="roundRect">
            <a:avLst>
              <a:gd name="adj" fmla="val 4211"/>
            </a:avLst>
          </a:prstGeom>
          <a:solidFill>
            <a:srgbClr val="EAF3F8"/>
          </a:solidFill>
          <a:ln/>
          <a:effectLst>
            <a:outerShdw blurRad="76200" dist="25400" dir="5400000" algn="bl" rotWithShape="0">
              <a:srgbClr val="808080">
                <a:alpha val="25000"/>
              </a:srgbClr>
            </a:outerShdw>
          </a:effectLst>
        </p:spPr>
        <p:txBody>
          <a:bodyPr/>
          <a:lstStyle/>
          <a:p>
            <a:endParaRPr lang="en-US"/>
          </a:p>
        </p:txBody>
      </p:sp>
      <p:sp>
        <p:nvSpPr>
          <p:cNvPr id="11" name="Text 9"/>
          <p:cNvSpPr/>
          <p:nvPr/>
        </p:nvSpPr>
        <p:spPr>
          <a:xfrm>
            <a:off x="8060436" y="1828800"/>
            <a:ext cx="3291840" cy="777240"/>
          </a:xfrm>
          <a:prstGeom prst="rect">
            <a:avLst/>
          </a:prstGeom>
          <a:noFill/>
          <a:ln/>
        </p:spPr>
        <p:txBody>
          <a:bodyPr wrap="square" rtlCol="0" anchor="ctr"/>
          <a:lstStyle/>
          <a:p>
            <a:pPr marL="0" indent="0" algn="ctr">
              <a:buNone/>
            </a:pPr>
            <a:r>
              <a:rPr lang="en-US" sz="4000" b="1" dirty="0">
                <a:solidFill>
                  <a:srgbClr val="065A82"/>
                </a:solidFill>
                <a:latin typeface="Cambria" pitchFamily="34" charset="0"/>
                <a:ea typeface="Cambria" pitchFamily="34" charset="-122"/>
                <a:cs typeface="Cambria" pitchFamily="34" charset="-120"/>
              </a:rPr>
              <a:t>2</a:t>
            </a:r>
            <a:endParaRPr lang="en-US" sz="4000" dirty="0"/>
          </a:p>
        </p:txBody>
      </p:sp>
      <p:sp>
        <p:nvSpPr>
          <p:cNvPr id="12" name="Text 10"/>
          <p:cNvSpPr/>
          <p:nvPr/>
        </p:nvSpPr>
        <p:spPr>
          <a:xfrm>
            <a:off x="8243316" y="2606040"/>
            <a:ext cx="2926080" cy="731520"/>
          </a:xfrm>
          <a:prstGeom prst="rect">
            <a:avLst/>
          </a:prstGeom>
          <a:noFill/>
          <a:ln/>
        </p:spPr>
        <p:txBody>
          <a:bodyPr wrap="square" rtlCol="0" anchor="ctr"/>
          <a:lstStyle/>
          <a:p>
            <a:pPr marL="0" indent="0" algn="ctr">
              <a:lnSpc>
                <a:spcPct val="110000"/>
              </a:lnSpc>
              <a:buNone/>
            </a:pPr>
            <a:r>
              <a:rPr lang="en-US" sz="1200" dirty="0">
                <a:solidFill>
                  <a:srgbClr val="5B6B74"/>
                </a:solidFill>
                <a:latin typeface="Calibri" pitchFamily="34" charset="0"/>
                <a:ea typeface="Calibri" pitchFamily="34" charset="-122"/>
                <a:cs typeface="Calibri" pitchFamily="34" charset="-120"/>
              </a:rPr>
              <a:t>defining changes for utility</a:t>
            </a:r>
            <a:endParaRPr lang="en-US" sz="1200" dirty="0"/>
          </a:p>
          <a:p>
            <a:pPr marL="0" indent="0" algn="ctr">
              <a:lnSpc>
                <a:spcPct val="110000"/>
              </a:lnSpc>
              <a:buNone/>
            </a:pPr>
            <a:r>
              <a:rPr lang="en-US" sz="1200" dirty="0">
                <a:solidFill>
                  <a:srgbClr val="5B6B74"/>
                </a:solidFill>
                <a:latin typeface="Calibri" pitchFamily="34" charset="0"/>
                <a:ea typeface="Calibri" pitchFamily="34" charset="-122"/>
                <a:cs typeface="Calibri" pitchFamily="34" charset="-120"/>
              </a:rPr>
              <a:t>district governance</a:t>
            </a:r>
            <a:endParaRPr lang="en-US" sz="1200" dirty="0"/>
          </a:p>
        </p:txBody>
      </p:sp>
      <p:sp>
        <p:nvSpPr>
          <p:cNvPr id="13" name="Text 11"/>
          <p:cNvSpPr/>
          <p:nvPr/>
        </p:nvSpPr>
        <p:spPr>
          <a:xfrm>
            <a:off x="502920" y="3977640"/>
            <a:ext cx="11183112" cy="1554480"/>
          </a:xfrm>
          <a:prstGeom prst="rect">
            <a:avLst/>
          </a:prstGeom>
          <a:noFill/>
          <a:ln/>
        </p:spPr>
        <p:txBody>
          <a:bodyPr wrap="square" rtlCol="0" anchor="ctr"/>
          <a:lstStyle/>
          <a:p>
            <a:pPr marL="0" indent="0" algn="ctr">
              <a:lnSpc>
                <a:spcPct val="125000"/>
              </a:lnSpc>
              <a:buNone/>
            </a:pPr>
            <a:r>
              <a:rPr lang="en-US" sz="2000" dirty="0">
                <a:solidFill>
                  <a:srgbClr val="1A1A1A"/>
                </a:solidFill>
                <a:latin typeface="Calibri" pitchFamily="34" charset="0"/>
                <a:ea typeface="Calibri" pitchFamily="34" charset="-122"/>
                <a:cs typeface="Calibri" pitchFamily="34" charset="-120"/>
              </a:rPr>
              <a:t>Two changes stand out from this cycle as the most significant for utilities statewide: </a:t>
            </a:r>
          </a:p>
          <a:p>
            <a:pPr marL="0" indent="0" algn="ctr">
              <a:lnSpc>
                <a:spcPct val="125000"/>
              </a:lnSpc>
              <a:buNone/>
            </a:pPr>
            <a:r>
              <a:rPr lang="en-US" sz="2000" dirty="0">
                <a:solidFill>
                  <a:srgbClr val="1A1A1A"/>
                </a:solidFill>
                <a:latin typeface="Calibri" pitchFamily="34" charset="0"/>
                <a:ea typeface="Calibri" pitchFamily="34" charset="-122"/>
                <a:cs typeface="Calibri" pitchFamily="34" charset="-120"/>
              </a:rPr>
              <a:t>Public Chapter 952 and Public Chapter 876</a:t>
            </a:r>
            <a:r>
              <a:rPr lang="en-US" sz="1500" dirty="0">
                <a:solidFill>
                  <a:srgbClr val="1A1A1A"/>
                </a:solidFill>
                <a:latin typeface="Calibri" pitchFamily="34" charset="0"/>
                <a:ea typeface="Calibri" pitchFamily="34" charset="-122"/>
                <a:cs typeface="Calibri" pitchFamily="34" charset="-120"/>
              </a:rPr>
              <a:t>.</a:t>
            </a:r>
            <a:endParaRPr lang="en-US" sz="1500" dirty="0"/>
          </a:p>
        </p:txBody>
      </p:sp>
      <p:sp>
        <p:nvSpPr>
          <p:cNvPr id="14" name="Text 12"/>
          <p:cNvSpPr/>
          <p:nvPr/>
        </p:nvSpPr>
        <p:spPr>
          <a:xfrm>
            <a:off x="502920" y="6492240"/>
            <a:ext cx="11183112" cy="274320"/>
          </a:xfrm>
          <a:prstGeom prst="rect">
            <a:avLst/>
          </a:prstGeom>
          <a:noFill/>
          <a:ln/>
        </p:spPr>
        <p:txBody>
          <a:bodyPr wrap="square" rtlCol="0" anchor="ctr"/>
          <a:lstStyle/>
          <a:p>
            <a:pPr marL="0" indent="0" algn="l">
              <a:buNone/>
            </a:pPr>
            <a:endParaRPr lang="en-US" sz="1000" dirty="0"/>
          </a:p>
        </p:txBody>
      </p:sp>
      <p:sp>
        <p:nvSpPr>
          <p:cNvPr id="15" name="Text 13"/>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THE BIG PICTURE</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Two Changes Define This Legislative Cycle</a:t>
            </a:r>
            <a:endParaRPr lang="en-US" sz="3000" dirty="0"/>
          </a:p>
        </p:txBody>
      </p:sp>
      <p:sp>
        <p:nvSpPr>
          <p:cNvPr id="4" name="Shape 2"/>
          <p:cNvSpPr/>
          <p:nvPr/>
        </p:nvSpPr>
        <p:spPr>
          <a:xfrm>
            <a:off x="653796" y="1783080"/>
            <a:ext cx="5212080" cy="4114800"/>
          </a:xfrm>
          <a:prstGeom prst="roundRect">
            <a:avLst>
              <a:gd name="adj" fmla="val 2222"/>
            </a:avLst>
          </a:prstGeom>
          <a:solidFill>
            <a:srgbClr val="EAF3F8"/>
          </a:solidFill>
          <a:ln w="19050">
            <a:solidFill>
              <a:srgbClr val="065A82"/>
            </a:solidFill>
            <a:prstDash val="solid"/>
          </a:ln>
        </p:spPr>
        <p:txBody>
          <a:bodyPr/>
          <a:lstStyle/>
          <a:p>
            <a:endParaRPr lang="en-US"/>
          </a:p>
        </p:txBody>
      </p:sp>
      <p:sp>
        <p:nvSpPr>
          <p:cNvPr id="5" name="Shape 3"/>
          <p:cNvSpPr/>
          <p:nvPr/>
        </p:nvSpPr>
        <p:spPr>
          <a:xfrm>
            <a:off x="973836" y="2103120"/>
            <a:ext cx="2743200" cy="310896"/>
          </a:xfrm>
          <a:prstGeom prst="roundRect">
            <a:avLst>
              <a:gd name="adj" fmla="val 23529"/>
            </a:avLst>
          </a:prstGeom>
          <a:solidFill>
            <a:srgbClr val="065A82"/>
          </a:solidFill>
          <a:ln/>
        </p:spPr>
        <p:txBody>
          <a:bodyPr/>
          <a:lstStyle/>
          <a:p>
            <a:endParaRPr lang="en-US"/>
          </a:p>
        </p:txBody>
      </p:sp>
      <p:sp>
        <p:nvSpPr>
          <p:cNvPr id="6" name="Text 4"/>
          <p:cNvSpPr/>
          <p:nvPr/>
        </p:nvSpPr>
        <p:spPr>
          <a:xfrm>
            <a:off x="973836" y="2103120"/>
            <a:ext cx="2743200" cy="310896"/>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PUBLIC CHAPTER 952</a:t>
            </a:r>
            <a:endParaRPr lang="en-US" sz="1100" dirty="0"/>
          </a:p>
        </p:txBody>
      </p:sp>
      <p:sp>
        <p:nvSpPr>
          <p:cNvPr id="7" name="Text 5"/>
          <p:cNvSpPr/>
          <p:nvPr/>
        </p:nvSpPr>
        <p:spPr>
          <a:xfrm>
            <a:off x="973836" y="2606040"/>
            <a:ext cx="4572000" cy="822960"/>
          </a:xfrm>
          <a:prstGeom prst="rect">
            <a:avLst/>
          </a:prstGeom>
          <a:noFill/>
          <a:ln/>
        </p:spPr>
        <p:txBody>
          <a:bodyPr wrap="square" rtlCol="0" anchor="ctr"/>
          <a:lstStyle/>
          <a:p>
            <a:pPr marL="0" indent="0">
              <a:lnSpc>
                <a:spcPct val="110000"/>
              </a:lnSpc>
              <a:buNone/>
            </a:pPr>
            <a:r>
              <a:rPr lang="en-US" sz="2000" b="1" dirty="0">
                <a:solidFill>
                  <a:srgbClr val="21295C"/>
                </a:solidFill>
                <a:latin typeface="Cambria" pitchFamily="34" charset="0"/>
                <a:ea typeface="Cambria" pitchFamily="34" charset="-122"/>
                <a:cs typeface="Cambria" pitchFamily="34" charset="-120"/>
              </a:rPr>
              <a:t>Utility Governance &amp;</a:t>
            </a:r>
            <a:endParaRPr lang="en-US" sz="2000" dirty="0"/>
          </a:p>
          <a:p>
            <a:pPr marL="0" indent="0">
              <a:lnSpc>
                <a:spcPct val="110000"/>
              </a:lnSpc>
              <a:buNone/>
            </a:pPr>
            <a:r>
              <a:rPr lang="en-US" sz="2000" b="1" dirty="0">
                <a:solidFill>
                  <a:srgbClr val="21295C"/>
                </a:solidFill>
                <a:latin typeface="Cambria" pitchFamily="34" charset="0"/>
                <a:ea typeface="Cambria" pitchFamily="34" charset="-122"/>
                <a:cs typeface="Cambria" pitchFamily="34" charset="-120"/>
              </a:rPr>
              <a:t>Consolidation Reform</a:t>
            </a:r>
            <a:endParaRPr lang="en-US" sz="2000" dirty="0"/>
          </a:p>
        </p:txBody>
      </p:sp>
      <p:sp>
        <p:nvSpPr>
          <p:cNvPr id="8" name="Text 6"/>
          <p:cNvSpPr/>
          <p:nvPr/>
        </p:nvSpPr>
        <p:spPr>
          <a:xfrm>
            <a:off x="973836" y="3566160"/>
            <a:ext cx="4572000" cy="2103120"/>
          </a:xfrm>
          <a:prstGeom prst="rect">
            <a:avLst/>
          </a:prstGeom>
          <a:noFill/>
          <a:ln/>
        </p:spPr>
        <p:txBody>
          <a:bodyPr wrap="square" rtlCol="0" anchor="ctr"/>
          <a:lstStyle/>
          <a:p>
            <a:pPr marL="342900" indent="-342900">
              <a:lnSpc>
                <a:spcPct val="120000"/>
              </a:lnSpc>
              <a:spcAft>
                <a:spcPts val="800"/>
              </a:spcAft>
              <a:buSzPct val="100000"/>
              <a:buChar char="•"/>
            </a:pPr>
            <a:r>
              <a:rPr lang="en-US" sz="1400" dirty="0">
                <a:solidFill>
                  <a:srgbClr val="1A1A1A"/>
                </a:solidFill>
                <a:latin typeface="Calibri" pitchFamily="34" charset="0"/>
                <a:ea typeface="Calibri" pitchFamily="34" charset="-122"/>
                <a:cs typeface="Calibri" pitchFamily="34" charset="-120"/>
              </a:rPr>
              <a:t>Comptroller-initiated bill revising TBOUR consolidation, training, audit, and enforcement rules.</a:t>
            </a:r>
            <a:endParaRPr lang="en-US" sz="1400" dirty="0"/>
          </a:p>
        </p:txBody>
      </p:sp>
      <p:sp>
        <p:nvSpPr>
          <p:cNvPr id="9" name="Shape 7"/>
          <p:cNvSpPr/>
          <p:nvPr/>
        </p:nvSpPr>
        <p:spPr>
          <a:xfrm>
            <a:off x="6323076" y="1783080"/>
            <a:ext cx="5212080" cy="4114800"/>
          </a:xfrm>
          <a:prstGeom prst="roundRect">
            <a:avLst>
              <a:gd name="adj" fmla="val 2222"/>
            </a:avLst>
          </a:prstGeom>
          <a:solidFill>
            <a:srgbClr val="EAF3F8"/>
          </a:solidFill>
          <a:ln w="19050">
            <a:solidFill>
              <a:srgbClr val="C9A227"/>
            </a:solidFill>
            <a:prstDash val="solid"/>
          </a:ln>
        </p:spPr>
        <p:txBody>
          <a:bodyPr/>
          <a:lstStyle/>
          <a:p>
            <a:endParaRPr lang="en-US"/>
          </a:p>
        </p:txBody>
      </p:sp>
      <p:sp>
        <p:nvSpPr>
          <p:cNvPr id="10" name="Shape 8"/>
          <p:cNvSpPr/>
          <p:nvPr/>
        </p:nvSpPr>
        <p:spPr>
          <a:xfrm>
            <a:off x="6643116" y="2103120"/>
            <a:ext cx="2743200" cy="310896"/>
          </a:xfrm>
          <a:prstGeom prst="roundRect">
            <a:avLst>
              <a:gd name="adj" fmla="val 23529"/>
            </a:avLst>
          </a:prstGeom>
          <a:solidFill>
            <a:srgbClr val="C9A227"/>
          </a:solidFill>
          <a:ln/>
        </p:spPr>
        <p:txBody>
          <a:bodyPr/>
          <a:lstStyle/>
          <a:p>
            <a:endParaRPr lang="en-US"/>
          </a:p>
        </p:txBody>
      </p:sp>
      <p:sp>
        <p:nvSpPr>
          <p:cNvPr id="11" name="Text 9"/>
          <p:cNvSpPr/>
          <p:nvPr/>
        </p:nvSpPr>
        <p:spPr>
          <a:xfrm>
            <a:off x="6643116" y="2103120"/>
            <a:ext cx="2743200" cy="310896"/>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PUBLIC CHAPTER 876</a:t>
            </a:r>
            <a:endParaRPr lang="en-US" sz="1100" dirty="0"/>
          </a:p>
        </p:txBody>
      </p:sp>
      <p:sp>
        <p:nvSpPr>
          <p:cNvPr id="12" name="Text 10"/>
          <p:cNvSpPr/>
          <p:nvPr/>
        </p:nvSpPr>
        <p:spPr>
          <a:xfrm>
            <a:off x="6643116" y="2606040"/>
            <a:ext cx="4572000" cy="822960"/>
          </a:xfrm>
          <a:prstGeom prst="rect">
            <a:avLst/>
          </a:prstGeom>
          <a:noFill/>
          <a:ln/>
        </p:spPr>
        <p:txBody>
          <a:bodyPr wrap="square" rtlCol="0" anchor="ctr"/>
          <a:lstStyle/>
          <a:p>
            <a:pPr marL="0" indent="0">
              <a:lnSpc>
                <a:spcPct val="110000"/>
              </a:lnSpc>
              <a:buNone/>
            </a:pPr>
            <a:r>
              <a:rPr lang="en-US" sz="2000" b="1" dirty="0">
                <a:solidFill>
                  <a:srgbClr val="21295C"/>
                </a:solidFill>
                <a:latin typeface="Cambria" pitchFamily="34" charset="0"/>
                <a:ea typeface="Cambria" pitchFamily="34" charset="-122"/>
                <a:cs typeface="Cambria" pitchFamily="34" charset="-120"/>
              </a:rPr>
              <a:t>Wastewater Permitting &amp;</a:t>
            </a:r>
            <a:endParaRPr lang="en-US" sz="2000" dirty="0"/>
          </a:p>
          <a:p>
            <a:pPr marL="0" indent="0">
              <a:lnSpc>
                <a:spcPct val="110000"/>
              </a:lnSpc>
              <a:buNone/>
            </a:pPr>
            <a:r>
              <a:rPr lang="en-US" sz="2000" b="1" dirty="0">
                <a:solidFill>
                  <a:srgbClr val="21295C"/>
                </a:solidFill>
                <a:latin typeface="Cambria" pitchFamily="34" charset="0"/>
                <a:ea typeface="Cambria" pitchFamily="34" charset="-122"/>
                <a:cs typeface="Cambria" pitchFamily="34" charset="-120"/>
              </a:rPr>
              <a:t>Developer Bypass</a:t>
            </a:r>
            <a:endParaRPr lang="en-US" sz="2000" dirty="0"/>
          </a:p>
        </p:txBody>
      </p:sp>
      <p:sp>
        <p:nvSpPr>
          <p:cNvPr id="13" name="Text 11"/>
          <p:cNvSpPr/>
          <p:nvPr/>
        </p:nvSpPr>
        <p:spPr>
          <a:xfrm>
            <a:off x="6643116" y="3566160"/>
            <a:ext cx="4572000" cy="2103120"/>
          </a:xfrm>
          <a:prstGeom prst="rect">
            <a:avLst/>
          </a:prstGeom>
          <a:noFill/>
          <a:ln/>
        </p:spPr>
        <p:txBody>
          <a:bodyPr wrap="square" rtlCol="0" anchor="ctr"/>
          <a:lstStyle/>
          <a:p>
            <a:pPr marL="342900" indent="-342900">
              <a:lnSpc>
                <a:spcPct val="120000"/>
              </a:lnSpc>
              <a:spcAft>
                <a:spcPts val="800"/>
              </a:spcAft>
              <a:buSzPct val="100000"/>
              <a:buChar char="•"/>
            </a:pPr>
            <a:r>
              <a:rPr lang="en-US" sz="1400" dirty="0">
                <a:solidFill>
                  <a:srgbClr val="1A1A1A"/>
                </a:solidFill>
                <a:latin typeface="Calibri" pitchFamily="34" charset="0"/>
                <a:ea typeface="Calibri" pitchFamily="34" charset="-122"/>
                <a:cs typeface="Calibri" pitchFamily="34" charset="-120"/>
              </a:rPr>
              <a:t>Lets developers of new subdivisions get TDEC approval of a wastewater system without utility consent.</a:t>
            </a:r>
            <a:endParaRPr lang="en-US" sz="1400" dirty="0"/>
          </a:p>
          <a:p>
            <a:pPr marL="342900" indent="-342900">
              <a:lnSpc>
                <a:spcPct val="120000"/>
              </a:lnSpc>
              <a:buSzPct val="100000"/>
              <a:buChar char="•"/>
            </a:pPr>
            <a:r>
              <a:rPr lang="en-US" sz="1400" dirty="0">
                <a:solidFill>
                  <a:srgbClr val="1A1A1A"/>
                </a:solidFill>
                <a:latin typeface="Calibri" pitchFamily="34" charset="0"/>
                <a:ea typeface="Calibri" pitchFamily="34" charset="-122"/>
                <a:cs typeface="Calibri" pitchFamily="34" charset="-120"/>
              </a:rPr>
              <a:t>TAUD lobbied hard against this bill. It passed nonetheless and takes effect July 1, 2026.</a:t>
            </a:r>
            <a:endParaRPr lang="en-US" sz="1400" dirty="0"/>
          </a:p>
        </p:txBody>
      </p:sp>
      <p:sp>
        <p:nvSpPr>
          <p:cNvPr id="14" name="Text 12"/>
          <p:cNvSpPr/>
          <p:nvPr/>
        </p:nvSpPr>
        <p:spPr>
          <a:xfrm>
            <a:off x="502920" y="6492240"/>
            <a:ext cx="11183112" cy="274320"/>
          </a:xfrm>
          <a:prstGeom prst="rect">
            <a:avLst/>
          </a:prstGeom>
          <a:noFill/>
          <a:ln/>
        </p:spPr>
        <p:txBody>
          <a:bodyPr wrap="square" rtlCol="0" anchor="ctr"/>
          <a:lstStyle/>
          <a:p>
            <a:pPr marL="0" indent="0" algn="l">
              <a:buNone/>
            </a:pPr>
            <a:endParaRPr lang="en-US" sz="1000" dirty="0"/>
          </a:p>
        </p:txBody>
      </p:sp>
      <p:sp>
        <p:nvSpPr>
          <p:cNvPr id="15" name="Text 13"/>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w Many Molecules Are in a Drop of Water?">
            <a:extLst>
              <a:ext uri="{FF2B5EF4-FFF2-40B4-BE49-F238E27FC236}">
                <a16:creationId xmlns:a16="http://schemas.microsoft.com/office/drawing/2014/main" id="{EAD4A035-D425-788E-0AF8-0202F946B30A}"/>
              </a:ext>
            </a:extLst>
          </p:cNvPr>
          <p:cNvPicPr>
            <a:picLocks noChangeAspect="1"/>
          </p:cNvPicPr>
          <p:nvPr/>
        </p:nvPicPr>
        <p:blipFill>
          <a:blip r:embed="rId2">
            <a:alphaModFix amt="50000"/>
          </a:blip>
          <a:srcRect t="7662" r="-1" b="8046"/>
          <a:stretch>
            <a:fillRect/>
          </a:stretch>
        </p:blipFill>
        <p:spPr>
          <a:xfrm>
            <a:off x="20" y="10"/>
            <a:ext cx="12188930" cy="6857990"/>
          </a:xfrm>
          <a:prstGeom prst="rect">
            <a:avLst/>
          </a:prstGeom>
        </p:spPr>
      </p:pic>
      <p:sp>
        <p:nvSpPr>
          <p:cNvPr id="2" name="Title 1">
            <a:extLst>
              <a:ext uri="{FF2B5EF4-FFF2-40B4-BE49-F238E27FC236}">
                <a16:creationId xmlns:a16="http://schemas.microsoft.com/office/drawing/2014/main" id="{46972BDF-C4C9-7F1A-6C31-629F5456EF31}"/>
              </a:ext>
            </a:extLst>
          </p:cNvPr>
          <p:cNvSpPr>
            <a:spLocks noGrp="1"/>
          </p:cNvSpPr>
          <p:nvPr>
            <p:ph type="ctrTitle"/>
          </p:nvPr>
        </p:nvSpPr>
        <p:spPr>
          <a:xfrm>
            <a:off x="1524000" y="1122363"/>
            <a:ext cx="9144000" cy="3063240"/>
          </a:xfrm>
        </p:spPr>
        <p:txBody>
          <a:bodyPr>
            <a:normAutofit fontScale="90000"/>
          </a:bodyPr>
          <a:lstStyle/>
          <a:p>
            <a:r>
              <a:rPr lang="en-US" sz="6600" b="1" dirty="0">
                <a:solidFill>
                  <a:schemeClr val="bg1"/>
                </a:solidFill>
                <a:latin typeface="Cambria" pitchFamily="34" charset="0"/>
                <a:ea typeface="Cambria" pitchFamily="34" charset="-122"/>
                <a:cs typeface="Cambria" pitchFamily="34" charset="-120"/>
              </a:rPr>
              <a:t>Utility Consolidation &amp; Governance Revisions</a:t>
            </a:r>
            <a:br>
              <a:rPr lang="en-US" sz="6600" dirty="0">
                <a:solidFill>
                  <a:schemeClr val="bg1"/>
                </a:solidFill>
              </a:rPr>
            </a:br>
            <a:endParaRPr lang="en-US" sz="6600" dirty="0">
              <a:solidFill>
                <a:schemeClr val="bg1"/>
              </a:solidFill>
            </a:endParaRPr>
          </a:p>
        </p:txBody>
      </p:sp>
      <p:sp>
        <p:nvSpPr>
          <p:cNvPr id="3" name="Subtitle 2">
            <a:extLst>
              <a:ext uri="{FF2B5EF4-FFF2-40B4-BE49-F238E27FC236}">
                <a16:creationId xmlns:a16="http://schemas.microsoft.com/office/drawing/2014/main" id="{C68D0E78-C77A-9011-8DC7-EAF55E636B80}"/>
              </a:ext>
            </a:extLst>
          </p:cNvPr>
          <p:cNvSpPr>
            <a:spLocks noGrp="1"/>
          </p:cNvSpPr>
          <p:nvPr>
            <p:ph type="subTitle" idx="1"/>
          </p:nvPr>
        </p:nvSpPr>
        <p:spPr>
          <a:xfrm>
            <a:off x="1527048" y="4599432"/>
            <a:ext cx="9144000" cy="1536192"/>
          </a:xfrm>
        </p:spPr>
        <p:txBody>
          <a:bodyPr>
            <a:normAutofit/>
          </a:bodyPr>
          <a:lstStyle/>
          <a:p>
            <a:r>
              <a:rPr lang="en-US" b="1" kern="0" spc="200">
                <a:solidFill>
                  <a:schemeClr val="bg1"/>
                </a:solidFill>
                <a:latin typeface="Calibri" pitchFamily="34" charset="0"/>
                <a:ea typeface="Calibri" pitchFamily="34" charset="-122"/>
                <a:cs typeface="Calibri" pitchFamily="34" charset="-120"/>
              </a:rPr>
              <a:t>PUBLIC CHAPTER 952 – Comptroller’s Bill</a:t>
            </a:r>
            <a:endParaRPr lang="en-US">
              <a:solidFill>
                <a:schemeClr val="bg1"/>
              </a:solidFill>
            </a:endParaRPr>
          </a:p>
          <a:p>
            <a:r>
              <a:rPr lang="en-US" b="1" i="1">
                <a:solidFill>
                  <a:schemeClr val="bg1"/>
                </a:solidFill>
                <a:latin typeface="Calibri" pitchFamily="34" charset="0"/>
                <a:ea typeface="Calibri" pitchFamily="34" charset="-122"/>
                <a:cs typeface="Calibri" pitchFamily="34" charset="-120"/>
              </a:rPr>
              <a:t>A representative from the Tennessee Board of Utility Regulation (TBOUR) will walk through this bill in depth later in today's agenda</a:t>
            </a:r>
            <a:endParaRPr lang="en-US">
              <a:solidFill>
                <a:schemeClr val="bg1"/>
              </a:solidFill>
            </a:endParaRPr>
          </a:p>
        </p:txBody>
      </p:sp>
    </p:spTree>
    <p:extLst>
      <p:ext uri="{BB962C8B-B14F-4D97-AF65-F5344CB8AC3E}">
        <p14:creationId xmlns:p14="http://schemas.microsoft.com/office/powerpoint/2010/main" val="3440793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PUBLIC CHAPTER 876  •  PART 1 OF 3</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Wastewater Permitting: Three Subjects</a:t>
            </a:r>
            <a:endParaRPr lang="en-US" sz="3000" dirty="0"/>
          </a:p>
        </p:txBody>
      </p:sp>
      <p:sp>
        <p:nvSpPr>
          <p:cNvPr id="4" name="Shape 2"/>
          <p:cNvSpPr/>
          <p:nvPr/>
        </p:nvSpPr>
        <p:spPr>
          <a:xfrm>
            <a:off x="502920" y="1828800"/>
            <a:ext cx="548640" cy="548640"/>
          </a:xfrm>
          <a:prstGeom prst="ellipse">
            <a:avLst/>
          </a:prstGeom>
          <a:solidFill>
            <a:srgbClr val="065A82"/>
          </a:solidFill>
          <a:ln/>
        </p:spPr>
        <p:txBody>
          <a:bodyPr/>
          <a:lstStyle/>
          <a:p>
            <a:endParaRPr lang="en-US"/>
          </a:p>
        </p:txBody>
      </p:sp>
      <p:sp>
        <p:nvSpPr>
          <p:cNvPr id="5" name="Text 3"/>
          <p:cNvSpPr/>
          <p:nvPr/>
        </p:nvSpPr>
        <p:spPr>
          <a:xfrm>
            <a:off x="502920" y="1828800"/>
            <a:ext cx="548640" cy="54864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1</a:t>
            </a:r>
            <a:endParaRPr lang="en-US" sz="2200" dirty="0"/>
          </a:p>
        </p:txBody>
      </p:sp>
      <p:sp>
        <p:nvSpPr>
          <p:cNvPr id="6" name="Text 4"/>
          <p:cNvSpPr/>
          <p:nvPr/>
        </p:nvSpPr>
        <p:spPr>
          <a:xfrm>
            <a:off x="1280160" y="1783080"/>
            <a:ext cx="10405872" cy="365760"/>
          </a:xfrm>
          <a:prstGeom prst="rect">
            <a:avLst/>
          </a:prstGeom>
          <a:noFill/>
          <a:ln/>
        </p:spPr>
        <p:txBody>
          <a:bodyPr wrap="square" rtlCol="0" anchor="ctr"/>
          <a:lstStyle/>
          <a:p>
            <a:pPr marL="0" indent="0">
              <a:buNone/>
            </a:pPr>
            <a:r>
              <a:rPr lang="en-US" sz="1700" b="1" dirty="0">
                <a:solidFill>
                  <a:srgbClr val="21295C"/>
                </a:solidFill>
                <a:latin typeface="Cambria" pitchFamily="34" charset="0"/>
                <a:ea typeface="Cambria" pitchFamily="34" charset="-122"/>
                <a:cs typeface="Cambria" pitchFamily="34" charset="-120"/>
              </a:rPr>
              <a:t>TDEC Plan Approvals No Longer Auto-Expire</a:t>
            </a:r>
            <a:endParaRPr lang="en-US" sz="1700" dirty="0"/>
          </a:p>
        </p:txBody>
      </p:sp>
      <p:sp>
        <p:nvSpPr>
          <p:cNvPr id="7" name="Text 5"/>
          <p:cNvSpPr/>
          <p:nvPr/>
        </p:nvSpPr>
        <p:spPr>
          <a:xfrm>
            <a:off x="1280160" y="2148840"/>
            <a:ext cx="10405872" cy="777240"/>
          </a:xfrm>
          <a:prstGeom prst="rect">
            <a:avLst/>
          </a:prstGeom>
          <a:noFill/>
          <a:ln/>
        </p:spPr>
        <p:txBody>
          <a:bodyPr wrap="square" rtlCol="0" anchor="ctr"/>
          <a:lstStyle/>
          <a:p>
            <a:pPr marL="0" indent="0">
              <a:lnSpc>
                <a:spcPct val="115000"/>
              </a:lnSpc>
              <a:buNone/>
            </a:pPr>
            <a:r>
              <a:rPr lang="en-US" sz="1300" dirty="0">
                <a:solidFill>
                  <a:srgbClr val="1A1A1A"/>
                </a:solidFill>
                <a:latin typeface="Calibri" pitchFamily="34" charset="0"/>
                <a:ea typeface="Calibri" pitchFamily="34" charset="-122"/>
                <a:cs typeface="Calibri" pitchFamily="34" charset="-120"/>
              </a:rPr>
              <a:t>TDEC-approved engineering plans for wastewater system construction will not expire 12 months after approval if the utility has started construction, or obtains an extension (up to 60 months total, with revised plans submitted to TDEC).</a:t>
            </a:r>
            <a:endParaRPr lang="en-US" sz="1300" dirty="0"/>
          </a:p>
        </p:txBody>
      </p:sp>
      <p:sp>
        <p:nvSpPr>
          <p:cNvPr id="8" name="Shape 6"/>
          <p:cNvSpPr/>
          <p:nvPr/>
        </p:nvSpPr>
        <p:spPr>
          <a:xfrm>
            <a:off x="502920" y="3200400"/>
            <a:ext cx="548640" cy="548640"/>
          </a:xfrm>
          <a:prstGeom prst="ellipse">
            <a:avLst/>
          </a:prstGeom>
          <a:solidFill>
            <a:srgbClr val="065A82"/>
          </a:solidFill>
          <a:ln/>
        </p:spPr>
        <p:txBody>
          <a:bodyPr/>
          <a:lstStyle/>
          <a:p>
            <a:endParaRPr lang="en-US"/>
          </a:p>
        </p:txBody>
      </p:sp>
      <p:sp>
        <p:nvSpPr>
          <p:cNvPr id="9" name="Text 7"/>
          <p:cNvSpPr/>
          <p:nvPr/>
        </p:nvSpPr>
        <p:spPr>
          <a:xfrm>
            <a:off x="502920" y="3200400"/>
            <a:ext cx="548640" cy="54864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2</a:t>
            </a:r>
            <a:endParaRPr lang="en-US" sz="2200" dirty="0"/>
          </a:p>
        </p:txBody>
      </p:sp>
      <p:sp>
        <p:nvSpPr>
          <p:cNvPr id="10" name="Text 8"/>
          <p:cNvSpPr/>
          <p:nvPr/>
        </p:nvSpPr>
        <p:spPr>
          <a:xfrm>
            <a:off x="1280160" y="3154680"/>
            <a:ext cx="10405872" cy="365760"/>
          </a:xfrm>
          <a:prstGeom prst="rect">
            <a:avLst/>
          </a:prstGeom>
          <a:noFill/>
          <a:ln/>
        </p:spPr>
        <p:txBody>
          <a:bodyPr wrap="square" rtlCol="0" anchor="ctr"/>
          <a:lstStyle/>
          <a:p>
            <a:pPr marL="0" indent="0">
              <a:buNone/>
            </a:pPr>
            <a:r>
              <a:rPr lang="en-US" sz="1700" b="1" dirty="0">
                <a:solidFill>
                  <a:srgbClr val="21295C"/>
                </a:solidFill>
                <a:latin typeface="Cambria" pitchFamily="34" charset="0"/>
                <a:ea typeface="Cambria" pitchFamily="34" charset="-122"/>
                <a:cs typeface="Cambria" pitchFamily="34" charset="-120"/>
              </a:rPr>
              <a:t>No New Permits for Noncompliant Systems</a:t>
            </a:r>
            <a:endParaRPr lang="en-US" sz="1700" dirty="0"/>
          </a:p>
        </p:txBody>
      </p:sp>
      <p:sp>
        <p:nvSpPr>
          <p:cNvPr id="11" name="Text 9"/>
          <p:cNvSpPr/>
          <p:nvPr/>
        </p:nvSpPr>
        <p:spPr>
          <a:xfrm>
            <a:off x="1280160" y="3520440"/>
            <a:ext cx="10405872" cy="777240"/>
          </a:xfrm>
          <a:prstGeom prst="rect">
            <a:avLst/>
          </a:prstGeom>
          <a:noFill/>
          <a:ln/>
        </p:spPr>
        <p:txBody>
          <a:bodyPr wrap="square" rtlCol="0" anchor="ctr"/>
          <a:lstStyle/>
          <a:p>
            <a:pPr marL="0" indent="0">
              <a:lnSpc>
                <a:spcPct val="115000"/>
              </a:lnSpc>
              <a:buNone/>
            </a:pPr>
            <a:r>
              <a:rPr lang="en-US" sz="1300" dirty="0">
                <a:solidFill>
                  <a:srgbClr val="1A1A1A"/>
                </a:solidFill>
                <a:latin typeface="Calibri" pitchFamily="34" charset="0"/>
                <a:ea typeface="Calibri" pitchFamily="34" charset="-122"/>
                <a:cs typeface="Calibri" pitchFamily="34" charset="-120"/>
              </a:rPr>
              <a:t>TDEC will not issue or modify a state operating permit for a decentralized wastewater system if the applicant is not in substantial compliance with TDEC orders.</a:t>
            </a:r>
            <a:endParaRPr lang="en-US" sz="1300" dirty="0"/>
          </a:p>
        </p:txBody>
      </p:sp>
      <p:sp>
        <p:nvSpPr>
          <p:cNvPr id="12" name="Shape 10"/>
          <p:cNvSpPr/>
          <p:nvPr/>
        </p:nvSpPr>
        <p:spPr>
          <a:xfrm>
            <a:off x="502920" y="4572000"/>
            <a:ext cx="548640" cy="548640"/>
          </a:xfrm>
          <a:prstGeom prst="ellipse">
            <a:avLst/>
          </a:prstGeom>
          <a:solidFill>
            <a:srgbClr val="C9A227"/>
          </a:solidFill>
          <a:ln/>
        </p:spPr>
        <p:txBody>
          <a:bodyPr/>
          <a:lstStyle/>
          <a:p>
            <a:endParaRPr lang="en-US"/>
          </a:p>
        </p:txBody>
      </p:sp>
      <p:sp>
        <p:nvSpPr>
          <p:cNvPr id="13" name="Text 11"/>
          <p:cNvSpPr/>
          <p:nvPr/>
        </p:nvSpPr>
        <p:spPr>
          <a:xfrm>
            <a:off x="502920" y="4572000"/>
            <a:ext cx="548640" cy="54864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14" name="Text 12"/>
          <p:cNvSpPr/>
          <p:nvPr/>
        </p:nvSpPr>
        <p:spPr>
          <a:xfrm>
            <a:off x="1280160" y="4526280"/>
            <a:ext cx="10405872" cy="365760"/>
          </a:xfrm>
          <a:prstGeom prst="rect">
            <a:avLst/>
          </a:prstGeom>
          <a:noFill/>
          <a:ln/>
        </p:spPr>
        <p:txBody>
          <a:bodyPr wrap="square" rtlCol="0" anchor="ctr"/>
          <a:lstStyle/>
          <a:p>
            <a:pPr marL="0" indent="0">
              <a:buNone/>
            </a:pPr>
            <a:r>
              <a:rPr lang="en-US" sz="1700" b="1" dirty="0">
                <a:solidFill>
                  <a:srgbClr val="21295C"/>
                </a:solidFill>
                <a:latin typeface="Cambria" pitchFamily="34" charset="0"/>
                <a:ea typeface="Cambria" pitchFamily="34" charset="-122"/>
                <a:cs typeface="Cambria" pitchFamily="34" charset="-120"/>
              </a:rPr>
              <a:t>Developer Bypass of the Local Utility</a:t>
            </a:r>
            <a:endParaRPr lang="en-US" sz="1700" dirty="0"/>
          </a:p>
        </p:txBody>
      </p:sp>
      <p:sp>
        <p:nvSpPr>
          <p:cNvPr id="15" name="Text 13"/>
          <p:cNvSpPr/>
          <p:nvPr/>
        </p:nvSpPr>
        <p:spPr>
          <a:xfrm>
            <a:off x="1280160" y="4892040"/>
            <a:ext cx="10405872" cy="777240"/>
          </a:xfrm>
          <a:prstGeom prst="rect">
            <a:avLst/>
          </a:prstGeom>
          <a:noFill/>
          <a:ln/>
        </p:spPr>
        <p:txBody>
          <a:bodyPr wrap="square" rtlCol="0" anchor="ctr"/>
          <a:lstStyle/>
          <a:p>
            <a:pPr marL="0" indent="0">
              <a:lnSpc>
                <a:spcPct val="115000"/>
              </a:lnSpc>
              <a:buNone/>
            </a:pPr>
            <a:r>
              <a:rPr lang="en-US" sz="1300" dirty="0">
                <a:solidFill>
                  <a:srgbClr val="1A1A1A"/>
                </a:solidFill>
                <a:latin typeface="Calibri" pitchFamily="34" charset="0"/>
                <a:ea typeface="Calibri" pitchFamily="34" charset="-122"/>
                <a:cs typeface="Calibri" pitchFamily="34" charset="-120"/>
              </a:rPr>
              <a:t>A subdivision developer may obtain TDEC approval to design and construct a new wastewater treatment and collection system directly, without the consent of the local wastewater utility whose service area it sits in.</a:t>
            </a:r>
            <a:endParaRPr lang="en-US" sz="1300" dirty="0"/>
          </a:p>
        </p:txBody>
      </p:sp>
      <p:sp>
        <p:nvSpPr>
          <p:cNvPr id="16" name="Text 14"/>
          <p:cNvSpPr/>
          <p:nvPr/>
        </p:nvSpPr>
        <p:spPr>
          <a:xfrm>
            <a:off x="502920" y="5943600"/>
            <a:ext cx="11183112" cy="365760"/>
          </a:xfrm>
          <a:prstGeom prst="rect">
            <a:avLst/>
          </a:prstGeom>
          <a:noFill/>
          <a:ln/>
        </p:spPr>
        <p:txBody>
          <a:bodyPr wrap="square" rtlCol="0" anchor="ctr"/>
          <a:lstStyle/>
          <a:p>
            <a:pPr marL="0" indent="0">
              <a:buNone/>
            </a:pPr>
            <a:r>
              <a:rPr lang="en-US" sz="1200" i="1" dirty="0">
                <a:solidFill>
                  <a:srgbClr val="5B6B74"/>
                </a:solidFill>
                <a:latin typeface="Calibri" pitchFamily="34" charset="0"/>
                <a:ea typeface="Calibri" pitchFamily="34" charset="-122"/>
                <a:cs typeface="Calibri" pitchFamily="34" charset="-120"/>
              </a:rPr>
              <a:t>Note: the developer-bypass provision (Subject 3) does not apply in Hamilton County.</a:t>
            </a:r>
            <a:endParaRPr lang="en-US" sz="1200" dirty="0"/>
          </a:p>
        </p:txBody>
      </p:sp>
      <p:sp>
        <p:nvSpPr>
          <p:cNvPr id="17" name="Text 15"/>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876  •  Effective July 1, 2026  •  SB564 / HB803</a:t>
            </a:r>
            <a:endParaRPr lang="en-US" sz="1000" dirty="0"/>
          </a:p>
        </p:txBody>
      </p:sp>
      <p:sp>
        <p:nvSpPr>
          <p:cNvPr id="18" name="Text 16"/>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PUBLIC CHAPTER 876  •  PART 2 OF 3</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How the Developer Bypass Works</a:t>
            </a:r>
            <a:endParaRPr lang="en-US" sz="3000" dirty="0"/>
          </a:p>
        </p:txBody>
      </p:sp>
      <p:sp>
        <p:nvSpPr>
          <p:cNvPr id="4" name="Shape 2"/>
          <p:cNvSpPr/>
          <p:nvPr/>
        </p:nvSpPr>
        <p:spPr>
          <a:xfrm>
            <a:off x="502920" y="1965960"/>
            <a:ext cx="2514600" cy="2103120"/>
          </a:xfrm>
          <a:prstGeom prst="roundRect">
            <a:avLst>
              <a:gd name="adj" fmla="val 3478"/>
            </a:avLst>
          </a:prstGeom>
          <a:solidFill>
            <a:srgbClr val="EAF3F8"/>
          </a:solidFill>
          <a:ln w="12700">
            <a:solidFill>
              <a:srgbClr val="C7D6DD"/>
            </a:solidFill>
            <a:prstDash val="solid"/>
          </a:ln>
        </p:spPr>
        <p:txBody>
          <a:bodyPr/>
          <a:lstStyle/>
          <a:p>
            <a:endParaRPr lang="en-US"/>
          </a:p>
        </p:txBody>
      </p:sp>
      <p:sp>
        <p:nvSpPr>
          <p:cNvPr id="5" name="Shape 3"/>
          <p:cNvSpPr/>
          <p:nvPr/>
        </p:nvSpPr>
        <p:spPr>
          <a:xfrm>
            <a:off x="1531620" y="1737360"/>
            <a:ext cx="457200" cy="457200"/>
          </a:xfrm>
          <a:prstGeom prst="ellipse">
            <a:avLst/>
          </a:prstGeom>
          <a:solidFill>
            <a:srgbClr val="065A82"/>
          </a:solidFill>
          <a:ln w="25400">
            <a:solidFill>
              <a:srgbClr val="FFFFFF"/>
            </a:solidFill>
            <a:prstDash val="solid"/>
          </a:ln>
        </p:spPr>
        <p:txBody>
          <a:bodyPr/>
          <a:lstStyle/>
          <a:p>
            <a:endParaRPr lang="en-US"/>
          </a:p>
        </p:txBody>
      </p:sp>
      <p:sp>
        <p:nvSpPr>
          <p:cNvPr id="6" name="Text 4"/>
          <p:cNvSpPr/>
          <p:nvPr/>
        </p:nvSpPr>
        <p:spPr>
          <a:xfrm>
            <a:off x="1531620" y="1737360"/>
            <a:ext cx="457200" cy="45720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1</a:t>
            </a:r>
            <a:endParaRPr lang="en-US" sz="1600" dirty="0"/>
          </a:p>
        </p:txBody>
      </p:sp>
      <p:sp>
        <p:nvSpPr>
          <p:cNvPr id="7" name="Text 5"/>
          <p:cNvSpPr/>
          <p:nvPr/>
        </p:nvSpPr>
        <p:spPr>
          <a:xfrm>
            <a:off x="667512" y="2240280"/>
            <a:ext cx="2185416" cy="1645920"/>
          </a:xfrm>
          <a:prstGeom prst="rect">
            <a:avLst/>
          </a:prstGeom>
          <a:noFill/>
          <a:ln/>
        </p:spPr>
        <p:txBody>
          <a:bodyPr wrap="square" rtlCol="0" anchor="t"/>
          <a:lstStyle/>
          <a:p>
            <a:pPr marL="0" indent="0">
              <a:lnSpc>
                <a:spcPct val="115000"/>
              </a:lnSpc>
              <a:buNone/>
            </a:pPr>
            <a:r>
              <a:rPr lang="en-US" sz="1150" dirty="0">
                <a:solidFill>
                  <a:srgbClr val="1A1A1A"/>
                </a:solidFill>
                <a:latin typeface="Calibri" pitchFamily="34" charset="0"/>
                <a:ea typeface="Calibri" pitchFamily="34" charset="-122"/>
                <a:cs typeface="Calibri" pitchFamily="34" charset="-120"/>
              </a:rPr>
              <a:t>Developer obtains TDEC approval to design and build a new wastewater system for the subdivision — no utility consent required.</a:t>
            </a:r>
            <a:endParaRPr lang="en-US" sz="1150" dirty="0"/>
          </a:p>
        </p:txBody>
      </p:sp>
      <p:sp>
        <p:nvSpPr>
          <p:cNvPr id="8" name="Text 6"/>
          <p:cNvSpPr/>
          <p:nvPr/>
        </p:nvSpPr>
        <p:spPr>
          <a:xfrm>
            <a:off x="3017520" y="2743200"/>
            <a:ext cx="320040" cy="548640"/>
          </a:xfrm>
          <a:prstGeom prst="rect">
            <a:avLst/>
          </a:prstGeom>
          <a:noFill/>
          <a:ln/>
        </p:spPr>
        <p:txBody>
          <a:bodyPr wrap="square" rtlCol="0" anchor="ctr"/>
          <a:lstStyle/>
          <a:p>
            <a:pPr marL="0" indent="0" algn="ctr">
              <a:buNone/>
            </a:pPr>
            <a:r>
              <a:rPr lang="en-US" sz="2000" b="1" dirty="0">
                <a:solidFill>
                  <a:srgbClr val="1C7293"/>
                </a:solidFill>
                <a:latin typeface="Calibri" pitchFamily="34" charset="0"/>
                <a:ea typeface="Calibri" pitchFamily="34" charset="-122"/>
                <a:cs typeface="Calibri" pitchFamily="34" charset="-120"/>
              </a:rPr>
              <a:t>→</a:t>
            </a:r>
            <a:endParaRPr lang="en-US" sz="2000" dirty="0"/>
          </a:p>
        </p:txBody>
      </p:sp>
      <p:sp>
        <p:nvSpPr>
          <p:cNvPr id="9" name="Shape 7"/>
          <p:cNvSpPr/>
          <p:nvPr/>
        </p:nvSpPr>
        <p:spPr>
          <a:xfrm>
            <a:off x="3337560" y="1965960"/>
            <a:ext cx="2514600" cy="2103120"/>
          </a:xfrm>
          <a:prstGeom prst="roundRect">
            <a:avLst>
              <a:gd name="adj" fmla="val 3478"/>
            </a:avLst>
          </a:prstGeom>
          <a:solidFill>
            <a:srgbClr val="EAF3F8"/>
          </a:solidFill>
          <a:ln w="12700">
            <a:solidFill>
              <a:srgbClr val="C7D6DD"/>
            </a:solidFill>
            <a:prstDash val="solid"/>
          </a:ln>
        </p:spPr>
        <p:txBody>
          <a:bodyPr/>
          <a:lstStyle/>
          <a:p>
            <a:endParaRPr lang="en-US"/>
          </a:p>
        </p:txBody>
      </p:sp>
      <p:sp>
        <p:nvSpPr>
          <p:cNvPr id="10" name="Shape 8"/>
          <p:cNvSpPr/>
          <p:nvPr/>
        </p:nvSpPr>
        <p:spPr>
          <a:xfrm>
            <a:off x="4366260" y="1737360"/>
            <a:ext cx="457200" cy="457200"/>
          </a:xfrm>
          <a:prstGeom prst="ellipse">
            <a:avLst/>
          </a:prstGeom>
          <a:solidFill>
            <a:srgbClr val="065A82"/>
          </a:solidFill>
          <a:ln w="25400">
            <a:solidFill>
              <a:srgbClr val="FFFFFF"/>
            </a:solidFill>
            <a:prstDash val="solid"/>
          </a:ln>
        </p:spPr>
        <p:txBody>
          <a:bodyPr/>
          <a:lstStyle/>
          <a:p>
            <a:endParaRPr lang="en-US"/>
          </a:p>
        </p:txBody>
      </p:sp>
      <p:sp>
        <p:nvSpPr>
          <p:cNvPr id="11" name="Text 9"/>
          <p:cNvSpPr/>
          <p:nvPr/>
        </p:nvSpPr>
        <p:spPr>
          <a:xfrm>
            <a:off x="4366260" y="1737360"/>
            <a:ext cx="457200" cy="45720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2</a:t>
            </a:r>
            <a:endParaRPr lang="en-US" sz="1600" dirty="0"/>
          </a:p>
        </p:txBody>
      </p:sp>
      <p:sp>
        <p:nvSpPr>
          <p:cNvPr id="12" name="Text 10"/>
          <p:cNvSpPr/>
          <p:nvPr/>
        </p:nvSpPr>
        <p:spPr>
          <a:xfrm>
            <a:off x="3502152" y="2240280"/>
            <a:ext cx="2185416" cy="1645920"/>
          </a:xfrm>
          <a:prstGeom prst="rect">
            <a:avLst/>
          </a:prstGeom>
          <a:noFill/>
          <a:ln/>
        </p:spPr>
        <p:txBody>
          <a:bodyPr wrap="square" rtlCol="0" anchor="t"/>
          <a:lstStyle/>
          <a:p>
            <a:pPr marL="0" indent="0">
              <a:lnSpc>
                <a:spcPct val="115000"/>
              </a:lnSpc>
              <a:buNone/>
            </a:pPr>
            <a:r>
              <a:rPr lang="en-US" sz="1150" dirty="0">
                <a:solidFill>
                  <a:srgbClr val="1A1A1A"/>
                </a:solidFill>
                <a:latin typeface="Calibri" pitchFamily="34" charset="0"/>
                <a:ea typeface="Calibri" pitchFamily="34" charset="-122"/>
                <a:cs typeface="Calibri" pitchFamily="34" charset="-120"/>
              </a:rPr>
              <a:t>Local utility has 30 days after the developer applies for service to agree to assume ownership of the TDEC-approved system.</a:t>
            </a:r>
            <a:endParaRPr lang="en-US" sz="1150" dirty="0"/>
          </a:p>
        </p:txBody>
      </p:sp>
      <p:sp>
        <p:nvSpPr>
          <p:cNvPr id="13" name="Text 11"/>
          <p:cNvSpPr/>
          <p:nvPr/>
        </p:nvSpPr>
        <p:spPr>
          <a:xfrm>
            <a:off x="5852160" y="2743200"/>
            <a:ext cx="320040" cy="548640"/>
          </a:xfrm>
          <a:prstGeom prst="rect">
            <a:avLst/>
          </a:prstGeom>
          <a:noFill/>
          <a:ln/>
        </p:spPr>
        <p:txBody>
          <a:bodyPr wrap="square" rtlCol="0" anchor="ctr"/>
          <a:lstStyle/>
          <a:p>
            <a:pPr marL="0" indent="0" algn="ctr">
              <a:buNone/>
            </a:pPr>
            <a:r>
              <a:rPr lang="en-US" sz="2000" b="1" dirty="0">
                <a:solidFill>
                  <a:srgbClr val="1C7293"/>
                </a:solidFill>
                <a:latin typeface="Calibri" pitchFamily="34" charset="0"/>
                <a:ea typeface="Calibri" pitchFamily="34" charset="-122"/>
                <a:cs typeface="Calibri" pitchFamily="34" charset="-120"/>
              </a:rPr>
              <a:t>→</a:t>
            </a:r>
            <a:endParaRPr lang="en-US" sz="2000" dirty="0"/>
          </a:p>
        </p:txBody>
      </p:sp>
      <p:sp>
        <p:nvSpPr>
          <p:cNvPr id="14" name="Shape 12"/>
          <p:cNvSpPr/>
          <p:nvPr/>
        </p:nvSpPr>
        <p:spPr>
          <a:xfrm>
            <a:off x="6172200" y="1965960"/>
            <a:ext cx="2514600" cy="2103120"/>
          </a:xfrm>
          <a:prstGeom prst="roundRect">
            <a:avLst>
              <a:gd name="adj" fmla="val 3478"/>
            </a:avLst>
          </a:prstGeom>
          <a:solidFill>
            <a:srgbClr val="EAF3F8"/>
          </a:solidFill>
          <a:ln w="12700">
            <a:solidFill>
              <a:srgbClr val="C7D6DD"/>
            </a:solidFill>
            <a:prstDash val="solid"/>
          </a:ln>
        </p:spPr>
        <p:txBody>
          <a:bodyPr/>
          <a:lstStyle/>
          <a:p>
            <a:endParaRPr lang="en-US"/>
          </a:p>
        </p:txBody>
      </p:sp>
      <p:sp>
        <p:nvSpPr>
          <p:cNvPr id="15" name="Shape 13"/>
          <p:cNvSpPr/>
          <p:nvPr/>
        </p:nvSpPr>
        <p:spPr>
          <a:xfrm>
            <a:off x="7200900" y="1737360"/>
            <a:ext cx="457200" cy="457200"/>
          </a:xfrm>
          <a:prstGeom prst="ellipse">
            <a:avLst/>
          </a:prstGeom>
          <a:solidFill>
            <a:srgbClr val="065A82"/>
          </a:solidFill>
          <a:ln w="25400">
            <a:solidFill>
              <a:srgbClr val="FFFFFF"/>
            </a:solidFill>
            <a:prstDash val="solid"/>
          </a:ln>
        </p:spPr>
        <p:txBody>
          <a:bodyPr/>
          <a:lstStyle/>
          <a:p>
            <a:endParaRPr lang="en-US"/>
          </a:p>
        </p:txBody>
      </p:sp>
      <p:sp>
        <p:nvSpPr>
          <p:cNvPr id="16" name="Text 14"/>
          <p:cNvSpPr/>
          <p:nvPr/>
        </p:nvSpPr>
        <p:spPr>
          <a:xfrm>
            <a:off x="7200900" y="1737360"/>
            <a:ext cx="457200" cy="45720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3</a:t>
            </a:r>
            <a:endParaRPr lang="en-US" sz="1600" dirty="0"/>
          </a:p>
        </p:txBody>
      </p:sp>
      <p:sp>
        <p:nvSpPr>
          <p:cNvPr id="17" name="Text 15"/>
          <p:cNvSpPr/>
          <p:nvPr/>
        </p:nvSpPr>
        <p:spPr>
          <a:xfrm>
            <a:off x="6336792" y="2240280"/>
            <a:ext cx="2185416" cy="1645920"/>
          </a:xfrm>
          <a:prstGeom prst="rect">
            <a:avLst/>
          </a:prstGeom>
          <a:noFill/>
          <a:ln/>
        </p:spPr>
        <p:txBody>
          <a:bodyPr wrap="square" rtlCol="0" anchor="t"/>
          <a:lstStyle/>
          <a:p>
            <a:pPr marL="0" indent="0">
              <a:lnSpc>
                <a:spcPct val="115000"/>
              </a:lnSpc>
              <a:buNone/>
            </a:pPr>
            <a:r>
              <a:rPr lang="en-US" sz="1150" dirty="0">
                <a:solidFill>
                  <a:srgbClr val="1A1A1A"/>
                </a:solidFill>
                <a:latin typeface="Calibri" pitchFamily="34" charset="0"/>
                <a:ea typeface="Calibri" pitchFamily="34" charset="-122"/>
                <a:cs typeface="Calibri" pitchFamily="34" charset="-120"/>
              </a:rPr>
              <a:t>If the utility refuses, or misses the 30-day window, the developer may contract with a different utility to own and operate the system instead.</a:t>
            </a:r>
            <a:endParaRPr lang="en-US" sz="1150" dirty="0"/>
          </a:p>
        </p:txBody>
      </p:sp>
      <p:sp>
        <p:nvSpPr>
          <p:cNvPr id="18" name="Text 16"/>
          <p:cNvSpPr/>
          <p:nvPr/>
        </p:nvSpPr>
        <p:spPr>
          <a:xfrm>
            <a:off x="8686800" y="2743200"/>
            <a:ext cx="320040" cy="548640"/>
          </a:xfrm>
          <a:prstGeom prst="rect">
            <a:avLst/>
          </a:prstGeom>
          <a:noFill/>
          <a:ln/>
        </p:spPr>
        <p:txBody>
          <a:bodyPr wrap="square" rtlCol="0" anchor="ctr"/>
          <a:lstStyle/>
          <a:p>
            <a:pPr marL="0" indent="0" algn="ctr">
              <a:buNone/>
            </a:pPr>
            <a:r>
              <a:rPr lang="en-US" sz="2000" b="1" dirty="0">
                <a:solidFill>
                  <a:srgbClr val="1C7293"/>
                </a:solidFill>
                <a:latin typeface="Calibri" pitchFamily="34" charset="0"/>
                <a:ea typeface="Calibri" pitchFamily="34" charset="-122"/>
                <a:cs typeface="Calibri" pitchFamily="34" charset="-120"/>
              </a:rPr>
              <a:t>→</a:t>
            </a:r>
            <a:endParaRPr lang="en-US" sz="2000" dirty="0"/>
          </a:p>
        </p:txBody>
      </p:sp>
      <p:sp>
        <p:nvSpPr>
          <p:cNvPr id="19" name="Shape 17"/>
          <p:cNvSpPr/>
          <p:nvPr/>
        </p:nvSpPr>
        <p:spPr>
          <a:xfrm>
            <a:off x="9006840" y="1965960"/>
            <a:ext cx="2514600" cy="2103120"/>
          </a:xfrm>
          <a:prstGeom prst="roundRect">
            <a:avLst>
              <a:gd name="adj" fmla="val 3478"/>
            </a:avLst>
          </a:prstGeom>
          <a:solidFill>
            <a:srgbClr val="EAF3F8"/>
          </a:solidFill>
          <a:ln w="12700">
            <a:solidFill>
              <a:srgbClr val="C7D6DD"/>
            </a:solidFill>
            <a:prstDash val="solid"/>
          </a:ln>
        </p:spPr>
        <p:txBody>
          <a:bodyPr/>
          <a:lstStyle/>
          <a:p>
            <a:endParaRPr lang="en-US"/>
          </a:p>
        </p:txBody>
      </p:sp>
      <p:sp>
        <p:nvSpPr>
          <p:cNvPr id="20" name="Shape 18"/>
          <p:cNvSpPr/>
          <p:nvPr/>
        </p:nvSpPr>
        <p:spPr>
          <a:xfrm>
            <a:off x="10035540" y="1737360"/>
            <a:ext cx="457200" cy="457200"/>
          </a:xfrm>
          <a:prstGeom prst="ellipse">
            <a:avLst/>
          </a:prstGeom>
          <a:solidFill>
            <a:srgbClr val="065A82"/>
          </a:solidFill>
          <a:ln w="25400">
            <a:solidFill>
              <a:srgbClr val="FFFFFF"/>
            </a:solidFill>
            <a:prstDash val="solid"/>
          </a:ln>
        </p:spPr>
        <p:txBody>
          <a:bodyPr/>
          <a:lstStyle/>
          <a:p>
            <a:endParaRPr lang="en-US"/>
          </a:p>
        </p:txBody>
      </p:sp>
      <p:sp>
        <p:nvSpPr>
          <p:cNvPr id="21" name="Text 19"/>
          <p:cNvSpPr/>
          <p:nvPr/>
        </p:nvSpPr>
        <p:spPr>
          <a:xfrm>
            <a:off x="10035540" y="1737360"/>
            <a:ext cx="457200" cy="45720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4</a:t>
            </a:r>
            <a:endParaRPr lang="en-US" sz="1600" dirty="0"/>
          </a:p>
        </p:txBody>
      </p:sp>
      <p:sp>
        <p:nvSpPr>
          <p:cNvPr id="22" name="Text 20"/>
          <p:cNvSpPr/>
          <p:nvPr/>
        </p:nvSpPr>
        <p:spPr>
          <a:xfrm>
            <a:off x="9171432" y="2240280"/>
            <a:ext cx="2185416" cy="1645920"/>
          </a:xfrm>
          <a:prstGeom prst="rect">
            <a:avLst/>
          </a:prstGeom>
          <a:noFill/>
          <a:ln/>
        </p:spPr>
        <p:txBody>
          <a:bodyPr wrap="square" rtlCol="0" anchor="t"/>
          <a:lstStyle/>
          <a:p>
            <a:pPr marL="0" indent="0">
              <a:lnSpc>
                <a:spcPct val="115000"/>
              </a:lnSpc>
              <a:buNone/>
            </a:pPr>
            <a:r>
              <a:rPr lang="en-US" sz="1150" dirty="0">
                <a:solidFill>
                  <a:srgbClr val="1A1A1A"/>
                </a:solidFill>
                <a:latin typeface="Calibri" pitchFamily="34" charset="0"/>
                <a:ea typeface="Calibri" pitchFamily="34" charset="-122"/>
                <a:cs typeface="Calibri" pitchFamily="34" charset="-120"/>
              </a:rPr>
              <a:t>The original utility can still assume ownership later — up to 2 years after its initial refusal — via a three-party agreement with the developer and the utility that took over.</a:t>
            </a:r>
            <a:endParaRPr lang="en-US" sz="1150" dirty="0"/>
          </a:p>
        </p:txBody>
      </p:sp>
      <p:sp>
        <p:nvSpPr>
          <p:cNvPr id="23" name="Shape 21"/>
          <p:cNvSpPr/>
          <p:nvPr/>
        </p:nvSpPr>
        <p:spPr>
          <a:xfrm>
            <a:off x="502920" y="4434840"/>
            <a:ext cx="11183112" cy="1417320"/>
          </a:xfrm>
          <a:prstGeom prst="roundRect">
            <a:avLst>
              <a:gd name="adj" fmla="val 5161"/>
            </a:avLst>
          </a:prstGeom>
          <a:solidFill>
            <a:srgbClr val="FBF3DD"/>
          </a:solidFill>
          <a:ln w="12700">
            <a:solidFill>
              <a:srgbClr val="C9A227"/>
            </a:solidFill>
            <a:prstDash val="solid"/>
          </a:ln>
        </p:spPr>
        <p:txBody>
          <a:bodyPr/>
          <a:lstStyle/>
          <a:p>
            <a:endParaRPr lang="en-US"/>
          </a:p>
        </p:txBody>
      </p:sp>
      <p:sp>
        <p:nvSpPr>
          <p:cNvPr id="24" name="Text 22"/>
          <p:cNvSpPr/>
          <p:nvPr/>
        </p:nvSpPr>
        <p:spPr>
          <a:xfrm>
            <a:off x="777240" y="4553712"/>
            <a:ext cx="10634472" cy="320040"/>
          </a:xfrm>
          <a:prstGeom prst="rect">
            <a:avLst/>
          </a:prstGeom>
          <a:noFill/>
          <a:ln/>
        </p:spPr>
        <p:txBody>
          <a:bodyPr wrap="square" rtlCol="0" anchor="ctr"/>
          <a:lstStyle/>
          <a:p>
            <a:pPr marL="0" indent="0">
              <a:buNone/>
            </a:pPr>
            <a:r>
              <a:rPr lang="en-US" sz="1300" b="1" dirty="0">
                <a:solidFill>
                  <a:srgbClr val="21295C"/>
                </a:solidFill>
                <a:latin typeface="Calibri" pitchFamily="34" charset="0"/>
                <a:ea typeface="Calibri" pitchFamily="34" charset="-122"/>
                <a:cs typeface="Calibri" pitchFamily="34" charset="-120"/>
              </a:rPr>
              <a:t>Performance Bonds the Local Government May Require</a:t>
            </a:r>
            <a:endParaRPr lang="en-US" sz="1300" dirty="0"/>
          </a:p>
        </p:txBody>
      </p:sp>
      <p:sp>
        <p:nvSpPr>
          <p:cNvPr id="25" name="Text 23"/>
          <p:cNvSpPr/>
          <p:nvPr/>
        </p:nvSpPr>
        <p:spPr>
          <a:xfrm>
            <a:off x="777240" y="4892040"/>
            <a:ext cx="10634472" cy="868680"/>
          </a:xfrm>
          <a:prstGeom prst="rect">
            <a:avLst/>
          </a:prstGeom>
          <a:noFill/>
          <a:ln/>
        </p:spPr>
        <p:txBody>
          <a:bodyPr wrap="square" rtlCol="0" anchor="ctr"/>
          <a:lstStyle/>
          <a:p>
            <a:pPr marL="342900" indent="-342900">
              <a:lnSpc>
                <a:spcPct val="115000"/>
              </a:lnSpc>
              <a:buSzPct val="100000"/>
              <a:buChar char="•"/>
            </a:pPr>
            <a:r>
              <a:rPr lang="en-US" sz="1250" dirty="0">
                <a:solidFill>
                  <a:srgbClr val="1A1A1A"/>
                </a:solidFill>
                <a:latin typeface="Calibri" pitchFamily="34" charset="0"/>
                <a:ea typeface="Calibri" pitchFamily="34" charset="-122"/>
                <a:cs typeface="Calibri" pitchFamily="34" charset="-120"/>
              </a:rPr>
              <a:t>Developer: bond for 100% of replacement cost, years 1–2 of operation.</a:t>
            </a:r>
            <a:endParaRPr lang="en-US" sz="1250" dirty="0"/>
          </a:p>
          <a:p>
            <a:pPr marL="342900" indent="-342900">
              <a:lnSpc>
                <a:spcPct val="115000"/>
              </a:lnSpc>
              <a:buSzPct val="100000"/>
              <a:buChar char="•"/>
            </a:pPr>
            <a:r>
              <a:rPr lang="en-US" sz="1250" dirty="0">
                <a:solidFill>
                  <a:srgbClr val="1A1A1A"/>
                </a:solidFill>
                <a:latin typeface="Calibri" pitchFamily="34" charset="0"/>
                <a:ea typeface="Calibri" pitchFamily="34" charset="-122"/>
                <a:cs typeface="Calibri" pitchFamily="34" charset="-120"/>
              </a:rPr>
              <a:t>Assuming utility: bond for 50% of replacement cost, years 3–10 of operation.</a:t>
            </a:r>
            <a:endParaRPr lang="en-US" sz="1250" dirty="0"/>
          </a:p>
        </p:txBody>
      </p:sp>
      <p:sp>
        <p:nvSpPr>
          <p:cNvPr id="26" name="Text 24"/>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876  •  Effective July 1, 2026  •  SB564 / HB803</a:t>
            </a:r>
            <a:endParaRPr lang="en-US" sz="1000" dirty="0"/>
          </a:p>
        </p:txBody>
      </p:sp>
      <p:sp>
        <p:nvSpPr>
          <p:cNvPr id="27" name="Text 25"/>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1295C"/>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9FD3EA"/>
                </a:solidFill>
                <a:latin typeface="Calibri" pitchFamily="34" charset="0"/>
                <a:ea typeface="Calibri" pitchFamily="34" charset="-122"/>
                <a:cs typeface="Calibri" pitchFamily="34" charset="-120"/>
              </a:rPr>
              <a:t>PUBLIC CHAPTER 876  •  PART 3 OF 3</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Practical Impact for Your District</a:t>
            </a:r>
            <a:endParaRPr lang="en-US" sz="3000" dirty="0"/>
          </a:p>
        </p:txBody>
      </p:sp>
      <p:sp>
        <p:nvSpPr>
          <p:cNvPr id="4" name="Shape 2"/>
          <p:cNvSpPr/>
          <p:nvPr/>
        </p:nvSpPr>
        <p:spPr>
          <a:xfrm>
            <a:off x="502920" y="1828800"/>
            <a:ext cx="11183112" cy="914400"/>
          </a:xfrm>
          <a:prstGeom prst="roundRect">
            <a:avLst>
              <a:gd name="adj" fmla="val 8000"/>
            </a:avLst>
          </a:prstGeom>
          <a:solidFill>
            <a:srgbClr val="C9A227"/>
          </a:solidFill>
          <a:ln/>
        </p:spPr>
        <p:txBody>
          <a:bodyPr/>
          <a:lstStyle/>
          <a:p>
            <a:endParaRPr lang="en-US"/>
          </a:p>
        </p:txBody>
      </p:sp>
      <p:sp>
        <p:nvSpPr>
          <p:cNvPr id="5" name="Text 3"/>
          <p:cNvSpPr/>
          <p:nvPr/>
        </p:nvSpPr>
        <p:spPr>
          <a:xfrm>
            <a:off x="777240" y="1828800"/>
            <a:ext cx="10634472" cy="914400"/>
          </a:xfrm>
          <a:prstGeom prst="rect">
            <a:avLst/>
          </a:prstGeom>
          <a:noFill/>
          <a:ln/>
        </p:spPr>
        <p:txBody>
          <a:bodyPr wrap="square" rtlCol="0" anchor="ctr"/>
          <a:lstStyle/>
          <a:p>
            <a:pPr marL="0" indent="0">
              <a:buNone/>
            </a:pPr>
            <a:r>
              <a:rPr lang="en-US" sz="1700" b="1" dirty="0">
                <a:solidFill>
                  <a:srgbClr val="21295C"/>
                </a:solidFill>
                <a:latin typeface="Cambria" pitchFamily="34" charset="0"/>
                <a:ea typeface="Cambria" pitchFamily="34" charset="-122"/>
                <a:cs typeface="Cambria" pitchFamily="34" charset="-120"/>
              </a:rPr>
              <a:t>TAUD lobbied hard against this bill throughout the session. It passed nonetheless and took effect July 1, 2026.</a:t>
            </a:r>
            <a:endParaRPr lang="en-US" sz="1700" dirty="0"/>
          </a:p>
        </p:txBody>
      </p:sp>
      <p:sp>
        <p:nvSpPr>
          <p:cNvPr id="6" name="Text 4"/>
          <p:cNvSpPr/>
          <p:nvPr/>
        </p:nvSpPr>
        <p:spPr>
          <a:xfrm>
            <a:off x="502920" y="3017520"/>
            <a:ext cx="11183112" cy="3017520"/>
          </a:xfrm>
          <a:prstGeom prst="rect">
            <a:avLst/>
          </a:prstGeom>
          <a:noFill/>
          <a:ln/>
        </p:spPr>
        <p:txBody>
          <a:bodyPr wrap="square" rtlCol="0" anchor="ctr"/>
          <a:lstStyle/>
          <a:p>
            <a:pPr marL="342900" indent="-342900">
              <a:lnSpc>
                <a:spcPct val="120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Utility providing sewer service may lose control over the design and initial ownership of wastewater systems for new subdivisions in its own service area if it does not act within 30 days.</a:t>
            </a:r>
            <a:endParaRPr lang="en-US" sz="1500" dirty="0"/>
          </a:p>
          <a:p>
            <a:pPr marL="342900" indent="-342900">
              <a:lnSpc>
                <a:spcPct val="120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Weigh the 30-day assumption decision carefully: assuming ownership will require the utility own and operate a system not designed by the utility and may become very expensive to operate with new bonding requirements. </a:t>
            </a:r>
            <a:endParaRPr lang="en-US" sz="1500" dirty="0"/>
          </a:p>
          <a:p>
            <a:pPr marL="342900" indent="-342900">
              <a:lnSpc>
                <a:spcPct val="120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The 2-year window to assume a system later requires a three-party agreement which may be impractical due to relationships with a  developers and any potentially compensating the assuming utility after an initial refusal.</a:t>
            </a:r>
            <a:endParaRPr lang="en-US" sz="1500" dirty="0"/>
          </a:p>
          <a:p>
            <a:pPr marL="342900" indent="-342900">
              <a:lnSpc>
                <a:spcPct val="120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Track applications for subdivision wastewater approval submitted directly to TDEC in your service area - you will not necessarily be a party to that initial approval and may lose the opportunity to enforce the utility’s prior right to serve the subdivision</a:t>
            </a:r>
            <a:endParaRPr lang="en-US" sz="1500" dirty="0"/>
          </a:p>
        </p:txBody>
      </p:sp>
      <p:sp>
        <p:nvSpPr>
          <p:cNvPr id="7" name="Text 5"/>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9FD3EA"/>
                </a:solidFill>
                <a:latin typeface="Calibri" pitchFamily="34" charset="0"/>
                <a:ea typeface="Calibri" pitchFamily="34" charset="-122"/>
                <a:cs typeface="Calibri" pitchFamily="34" charset="-120"/>
              </a:rPr>
              <a:t>PC 876  •  Effective July 1, 2026  •  SB564 / HB803</a:t>
            </a:r>
            <a:endParaRPr lang="en-US" sz="1000" dirty="0"/>
          </a:p>
        </p:txBody>
      </p:sp>
      <p:sp>
        <p:nvSpPr>
          <p:cNvPr id="8" name="Text 6"/>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PUBLIC CHAPTER 1055</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Access to Replace Lead &amp; Galvanized Service Lines</a:t>
            </a:r>
            <a:endParaRPr lang="en-US" sz="3000" dirty="0"/>
          </a:p>
        </p:txBody>
      </p:sp>
      <p:sp>
        <p:nvSpPr>
          <p:cNvPr id="4" name="Text 2"/>
          <p:cNvSpPr/>
          <p:nvPr/>
        </p:nvSpPr>
        <p:spPr>
          <a:xfrm>
            <a:off x="502920" y="1783080"/>
            <a:ext cx="6035040" cy="365760"/>
          </a:xfrm>
          <a:prstGeom prst="rect">
            <a:avLst/>
          </a:prstGeom>
          <a:noFill/>
          <a:ln/>
        </p:spPr>
        <p:txBody>
          <a:bodyPr wrap="square" rtlCol="0" anchor="ctr"/>
          <a:lstStyle/>
          <a:p>
            <a:pPr marL="0" indent="0">
              <a:buNone/>
            </a:pPr>
            <a:r>
              <a:rPr lang="en-US" sz="1600" b="1" dirty="0">
                <a:solidFill>
                  <a:srgbClr val="21295C"/>
                </a:solidFill>
                <a:latin typeface="Cambria" pitchFamily="34" charset="0"/>
                <a:ea typeface="Cambria" pitchFamily="34" charset="-122"/>
                <a:cs typeface="Cambria" pitchFamily="34" charset="-120"/>
              </a:rPr>
              <a:t>What the act does</a:t>
            </a:r>
            <a:endParaRPr lang="en-US" sz="1600" dirty="0"/>
          </a:p>
        </p:txBody>
      </p:sp>
      <p:sp>
        <p:nvSpPr>
          <p:cNvPr id="5" name="Text 3"/>
          <p:cNvSpPr/>
          <p:nvPr/>
        </p:nvSpPr>
        <p:spPr>
          <a:xfrm>
            <a:off x="502920" y="2194560"/>
            <a:ext cx="6035040" cy="1463040"/>
          </a:xfrm>
          <a:prstGeom prst="rect">
            <a:avLst/>
          </a:prstGeom>
          <a:noFill/>
          <a:ln/>
        </p:spPr>
        <p:txBody>
          <a:bodyPr wrap="square" rtlCol="0" anchor="ctr"/>
          <a:lstStyle/>
          <a:p>
            <a:pPr marL="0" indent="0">
              <a:lnSpc>
                <a:spcPct val="120000"/>
              </a:lnSpc>
              <a:buNone/>
            </a:pPr>
            <a:r>
              <a:rPr lang="en-US" sz="1400" dirty="0">
                <a:solidFill>
                  <a:srgbClr val="1A1A1A"/>
                </a:solidFill>
                <a:latin typeface="Calibri" pitchFamily="34" charset="0"/>
                <a:ea typeface="Calibri" pitchFamily="34" charset="-122"/>
                <a:cs typeface="Calibri" pitchFamily="34" charset="-120"/>
              </a:rPr>
              <a:t>Permits a water utility to assess, renew, or replace a customer-owned service line behind the utility's meter when necessary to address lead or galvanized lines needing replacement, provided the property owner consents and agrees to hold the utility harmless for the work.</a:t>
            </a:r>
            <a:endParaRPr lang="en-US" sz="1400" dirty="0"/>
          </a:p>
        </p:txBody>
      </p:sp>
      <p:sp>
        <p:nvSpPr>
          <p:cNvPr id="6" name="Text 4"/>
          <p:cNvSpPr/>
          <p:nvPr/>
        </p:nvSpPr>
        <p:spPr>
          <a:xfrm>
            <a:off x="502920" y="3749040"/>
            <a:ext cx="6035040" cy="365760"/>
          </a:xfrm>
          <a:prstGeom prst="rect">
            <a:avLst/>
          </a:prstGeom>
          <a:noFill/>
          <a:ln/>
        </p:spPr>
        <p:txBody>
          <a:bodyPr wrap="square" rtlCol="0" anchor="ctr"/>
          <a:lstStyle/>
          <a:p>
            <a:pPr marL="0" indent="0">
              <a:buNone/>
            </a:pPr>
            <a:r>
              <a:rPr lang="en-US" sz="1600" b="1" dirty="0">
                <a:solidFill>
                  <a:srgbClr val="21295C"/>
                </a:solidFill>
                <a:latin typeface="Cambria" pitchFamily="34" charset="0"/>
                <a:ea typeface="Cambria" pitchFamily="34" charset="-122"/>
                <a:cs typeface="Cambria" pitchFamily="34" charset="-120"/>
              </a:rPr>
              <a:t>Why it matters right now</a:t>
            </a:r>
            <a:endParaRPr lang="en-US" sz="1600" dirty="0"/>
          </a:p>
        </p:txBody>
      </p:sp>
      <p:sp>
        <p:nvSpPr>
          <p:cNvPr id="7" name="Text 5"/>
          <p:cNvSpPr/>
          <p:nvPr/>
        </p:nvSpPr>
        <p:spPr>
          <a:xfrm>
            <a:off x="502920" y="4114800"/>
            <a:ext cx="6035040" cy="1463040"/>
          </a:xfrm>
          <a:prstGeom prst="rect">
            <a:avLst/>
          </a:prstGeom>
          <a:noFill/>
          <a:ln/>
        </p:spPr>
        <p:txBody>
          <a:bodyPr wrap="square" rtlCol="0" anchor="ctr"/>
          <a:lstStyle/>
          <a:p>
            <a:pPr marL="342900" indent="-342900">
              <a:lnSpc>
                <a:spcPct val="120000"/>
              </a:lnSpc>
              <a:spcAft>
                <a:spcPts val="800"/>
              </a:spcAft>
              <a:buSzPct val="100000"/>
              <a:buChar char="•"/>
            </a:pPr>
            <a:r>
              <a:rPr lang="en-US" sz="1400" dirty="0">
                <a:solidFill>
                  <a:srgbClr val="1A1A1A"/>
                </a:solidFill>
                <a:latin typeface="Calibri" pitchFamily="34" charset="0"/>
                <a:ea typeface="Calibri" pitchFamily="34" charset="-122"/>
                <a:cs typeface="Calibri" pitchFamily="34" charset="-120"/>
              </a:rPr>
              <a:t>TDEC pushed for the act to make funding available in its SRF program for lead service line replacement.</a:t>
            </a:r>
            <a:endParaRPr lang="en-US" sz="1400" dirty="0"/>
          </a:p>
          <a:p>
            <a:pPr marL="342900" indent="-342900">
              <a:lnSpc>
                <a:spcPct val="120000"/>
              </a:lnSpc>
              <a:buSzPct val="100000"/>
              <a:buChar char="•"/>
            </a:pPr>
            <a:r>
              <a:rPr lang="en-US" sz="1400" dirty="0">
                <a:solidFill>
                  <a:srgbClr val="1A1A1A"/>
                </a:solidFill>
                <a:latin typeface="Calibri" pitchFamily="34" charset="0"/>
                <a:ea typeface="Calibri" pitchFamily="34" charset="-122"/>
                <a:cs typeface="Calibri" pitchFamily="34" charset="-120"/>
              </a:rPr>
              <a:t>The act may have implications for future obligations water utilities may have to replace customer-owned lead service lines.</a:t>
            </a:r>
            <a:endParaRPr lang="en-US" sz="1400" dirty="0"/>
          </a:p>
        </p:txBody>
      </p:sp>
      <p:sp>
        <p:nvSpPr>
          <p:cNvPr id="8" name="Shape 6"/>
          <p:cNvSpPr/>
          <p:nvPr/>
        </p:nvSpPr>
        <p:spPr>
          <a:xfrm>
            <a:off x="6995160" y="1783080"/>
            <a:ext cx="4690872" cy="3977640"/>
          </a:xfrm>
          <a:prstGeom prst="roundRect">
            <a:avLst>
              <a:gd name="adj" fmla="val 2299"/>
            </a:avLst>
          </a:prstGeom>
          <a:solidFill>
            <a:srgbClr val="065A82"/>
          </a:solidFill>
          <a:ln/>
        </p:spPr>
        <p:txBody>
          <a:bodyPr/>
          <a:lstStyle/>
          <a:p>
            <a:endParaRPr lang="en-US"/>
          </a:p>
        </p:txBody>
      </p:sp>
      <p:sp>
        <p:nvSpPr>
          <p:cNvPr id="9" name="Text 7"/>
          <p:cNvSpPr/>
          <p:nvPr/>
        </p:nvSpPr>
        <p:spPr>
          <a:xfrm>
            <a:off x="7269480" y="2057400"/>
            <a:ext cx="4142232" cy="320040"/>
          </a:xfrm>
          <a:prstGeom prst="rect">
            <a:avLst/>
          </a:prstGeom>
          <a:noFill/>
          <a:ln/>
        </p:spPr>
        <p:txBody>
          <a:bodyPr wrap="square" rtlCol="0" anchor="ctr"/>
          <a:lstStyle/>
          <a:p>
            <a:pPr marL="0" indent="0">
              <a:buNone/>
            </a:pPr>
            <a:r>
              <a:rPr lang="en-US" sz="1200" b="1" kern="0" spc="200" dirty="0">
                <a:solidFill>
                  <a:srgbClr val="9FD3EA"/>
                </a:solidFill>
                <a:latin typeface="Calibri" pitchFamily="34" charset="0"/>
                <a:ea typeface="Calibri" pitchFamily="34" charset="-122"/>
                <a:cs typeface="Calibri" pitchFamily="34" charset="-120"/>
              </a:rPr>
              <a:t>KEY CONDITIONS</a:t>
            </a:r>
            <a:endParaRPr lang="en-US" sz="1200" dirty="0"/>
          </a:p>
        </p:txBody>
      </p:sp>
      <p:sp>
        <p:nvSpPr>
          <p:cNvPr id="10" name="Text 8"/>
          <p:cNvSpPr/>
          <p:nvPr/>
        </p:nvSpPr>
        <p:spPr>
          <a:xfrm>
            <a:off x="7269480" y="2468880"/>
            <a:ext cx="4142232" cy="3108960"/>
          </a:xfrm>
          <a:prstGeom prst="rect">
            <a:avLst/>
          </a:prstGeom>
          <a:noFill/>
          <a:ln/>
        </p:spPr>
        <p:txBody>
          <a:bodyPr wrap="square" rtlCol="0" anchor="ctr"/>
          <a:lstStyle/>
          <a:p>
            <a:pPr marL="342900" indent="-342900">
              <a:lnSpc>
                <a:spcPct val="120000"/>
              </a:lnSpc>
              <a:spcAft>
                <a:spcPts val="1000"/>
              </a:spcAft>
              <a:buSzPct val="100000"/>
              <a:buChar char="•"/>
            </a:pPr>
            <a:r>
              <a:rPr lang="en-US" sz="1300" dirty="0">
                <a:solidFill>
                  <a:srgbClr val="FFFFFF"/>
                </a:solidFill>
                <a:latin typeface="Calibri" pitchFamily="34" charset="0"/>
                <a:ea typeface="Calibri" pitchFamily="34" charset="-122"/>
                <a:cs typeface="Calibri" pitchFamily="34" charset="-120"/>
              </a:rPr>
              <a:t>Property owner must consent to the work.</a:t>
            </a:r>
            <a:endParaRPr lang="en-US" sz="1300" dirty="0"/>
          </a:p>
          <a:p>
            <a:pPr marL="342900" indent="-342900">
              <a:lnSpc>
                <a:spcPct val="120000"/>
              </a:lnSpc>
              <a:spcAft>
                <a:spcPts val="1000"/>
              </a:spcAft>
              <a:buSzPct val="100000"/>
              <a:buChar char="•"/>
            </a:pPr>
            <a:r>
              <a:rPr lang="en-US" sz="1300" dirty="0">
                <a:solidFill>
                  <a:srgbClr val="FFFFFF"/>
                </a:solidFill>
                <a:latin typeface="Calibri" pitchFamily="34" charset="0"/>
                <a:ea typeface="Calibri" pitchFamily="34" charset="-122"/>
                <a:cs typeface="Calibri" pitchFamily="34" charset="-120"/>
              </a:rPr>
              <a:t>Owner must agree to hold the utility harmless.</a:t>
            </a:r>
            <a:endParaRPr lang="en-US" sz="1300" dirty="0"/>
          </a:p>
          <a:p>
            <a:pPr marL="342900" indent="-342900">
              <a:lnSpc>
                <a:spcPct val="120000"/>
              </a:lnSpc>
              <a:spcAft>
                <a:spcPts val="1000"/>
              </a:spcAft>
              <a:buSzPct val="100000"/>
              <a:buChar char="•"/>
            </a:pPr>
            <a:r>
              <a:rPr lang="en-US" sz="1300" dirty="0">
                <a:solidFill>
                  <a:srgbClr val="FFFFFF"/>
                </a:solidFill>
                <a:latin typeface="Calibri" pitchFamily="34" charset="0"/>
                <a:ea typeface="Calibri" pitchFamily="34" charset="-122"/>
                <a:cs typeface="Calibri" pitchFamily="34" charset="-120"/>
              </a:rPr>
              <a:t>Applies behind the meter — the customer-owned portion of the service line.</a:t>
            </a:r>
            <a:endParaRPr lang="en-US" sz="1300" dirty="0"/>
          </a:p>
          <a:p>
            <a:pPr marL="342900" indent="-342900">
              <a:lnSpc>
                <a:spcPct val="120000"/>
              </a:lnSpc>
              <a:buSzPct val="100000"/>
              <a:buChar char="•"/>
            </a:pPr>
            <a:r>
              <a:rPr lang="en-US" sz="1300" dirty="0">
                <a:solidFill>
                  <a:srgbClr val="FFFFFF"/>
                </a:solidFill>
                <a:latin typeface="Calibri" pitchFamily="34" charset="0"/>
                <a:ea typeface="Calibri" pitchFamily="34" charset="-122"/>
                <a:cs typeface="Calibri" pitchFamily="34" charset="-120"/>
              </a:rPr>
              <a:t>Targets lead lines and galvanized lines requiring replacement.</a:t>
            </a:r>
            <a:endParaRPr lang="en-US" sz="1300" dirty="0"/>
          </a:p>
        </p:txBody>
      </p:sp>
      <p:sp>
        <p:nvSpPr>
          <p:cNvPr id="11" name="Text 9"/>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1055  •  Effective July 1, 2026  •  SB639 / HB1259</a:t>
            </a:r>
            <a:endParaRPr lang="en-US" sz="1000" dirty="0"/>
          </a:p>
        </p:txBody>
      </p:sp>
      <p:sp>
        <p:nvSpPr>
          <p:cNvPr id="12" name="Text 10"/>
          <p:cNvSpPr/>
          <p:nvPr/>
        </p:nvSpPr>
        <p:spPr>
          <a:xfrm>
            <a:off x="502920" y="6492240"/>
            <a:ext cx="11183112" cy="274320"/>
          </a:xfrm>
          <a:prstGeom prst="rect">
            <a:avLst/>
          </a:prstGeom>
          <a:noFill/>
          <a:ln/>
        </p:spPr>
        <p:txBody>
          <a:bodyPr wrap="square" rtlCol="0" anchor="ctr"/>
          <a:lstStyle/>
          <a:p>
            <a:pPr marL="0" indent="0" algn="r">
              <a:buNone/>
            </a:pP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84048"/>
            <a:ext cx="11183112" cy="274320"/>
          </a:xfrm>
          <a:prstGeom prst="rect">
            <a:avLst/>
          </a:prstGeom>
          <a:noFill/>
          <a:ln/>
        </p:spPr>
        <p:txBody>
          <a:bodyPr wrap="square" rtlCol="0" anchor="ctr"/>
          <a:lstStyle/>
          <a:p>
            <a:pPr marL="0" indent="0">
              <a:buNone/>
            </a:pPr>
            <a:r>
              <a:rPr lang="en-US" sz="1200" b="1" kern="0" spc="200" dirty="0">
                <a:solidFill>
                  <a:srgbClr val="1C7293"/>
                </a:solidFill>
                <a:latin typeface="Calibri" pitchFamily="34" charset="0"/>
                <a:ea typeface="Calibri" pitchFamily="34" charset="-122"/>
                <a:cs typeface="Calibri" pitchFamily="34" charset="-120"/>
              </a:rPr>
              <a:t>OPEN MEETINGS ACT COMPLIANCE</a:t>
            </a:r>
            <a:endParaRPr lang="en-US" sz="1200" dirty="0"/>
          </a:p>
        </p:txBody>
      </p:sp>
      <p:sp>
        <p:nvSpPr>
          <p:cNvPr id="3" name="Text 1"/>
          <p:cNvSpPr/>
          <p:nvPr/>
        </p:nvSpPr>
        <p:spPr>
          <a:xfrm>
            <a:off x="502920" y="658368"/>
            <a:ext cx="11183112" cy="822960"/>
          </a:xfrm>
          <a:prstGeom prst="rect">
            <a:avLst/>
          </a:prstGeom>
          <a:noFill/>
          <a:ln/>
        </p:spPr>
        <p:txBody>
          <a:bodyPr wrap="square" rtlCol="0" anchor="ctr"/>
          <a:lstStyle/>
          <a:p>
            <a:pPr marL="0" indent="0">
              <a:buNone/>
            </a:pPr>
            <a:r>
              <a:rPr lang="en-US" sz="3000" b="1" dirty="0">
                <a:solidFill>
                  <a:srgbClr val="21295C"/>
                </a:solidFill>
                <a:latin typeface="Cambria" pitchFamily="34" charset="0"/>
                <a:ea typeface="Cambria" pitchFamily="34" charset="-122"/>
                <a:cs typeface="Cambria" pitchFamily="34" charset="-120"/>
              </a:rPr>
              <a:t>Public Comment &amp; Agenda Requirements</a:t>
            </a:r>
            <a:endParaRPr lang="en-US" sz="3000" dirty="0"/>
          </a:p>
        </p:txBody>
      </p:sp>
      <p:sp>
        <p:nvSpPr>
          <p:cNvPr id="4" name="Shape 2"/>
          <p:cNvSpPr/>
          <p:nvPr/>
        </p:nvSpPr>
        <p:spPr>
          <a:xfrm>
            <a:off x="653796" y="1737360"/>
            <a:ext cx="5212080" cy="4160520"/>
          </a:xfrm>
          <a:prstGeom prst="roundRect">
            <a:avLst>
              <a:gd name="adj" fmla="val 2198"/>
            </a:avLst>
          </a:prstGeom>
          <a:solidFill>
            <a:srgbClr val="EAF3F8"/>
          </a:solidFill>
          <a:ln w="19050">
            <a:solidFill>
              <a:srgbClr val="065A82"/>
            </a:solidFill>
            <a:prstDash val="solid"/>
          </a:ln>
        </p:spPr>
        <p:txBody>
          <a:bodyPr/>
          <a:lstStyle/>
          <a:p>
            <a:endParaRPr lang="en-US"/>
          </a:p>
        </p:txBody>
      </p:sp>
      <p:sp>
        <p:nvSpPr>
          <p:cNvPr id="5" name="Shape 3"/>
          <p:cNvSpPr/>
          <p:nvPr/>
        </p:nvSpPr>
        <p:spPr>
          <a:xfrm>
            <a:off x="973836" y="2029968"/>
            <a:ext cx="2743200" cy="310896"/>
          </a:xfrm>
          <a:prstGeom prst="roundRect">
            <a:avLst>
              <a:gd name="adj" fmla="val 23529"/>
            </a:avLst>
          </a:prstGeom>
          <a:solidFill>
            <a:srgbClr val="065A82"/>
          </a:solidFill>
          <a:ln/>
        </p:spPr>
        <p:txBody>
          <a:bodyPr/>
          <a:lstStyle/>
          <a:p>
            <a:endParaRPr lang="en-US"/>
          </a:p>
        </p:txBody>
      </p:sp>
      <p:sp>
        <p:nvSpPr>
          <p:cNvPr id="6" name="Text 4"/>
          <p:cNvSpPr/>
          <p:nvPr/>
        </p:nvSpPr>
        <p:spPr>
          <a:xfrm>
            <a:off x="973836" y="2029968"/>
            <a:ext cx="2743200" cy="310896"/>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PUBLIC CHAPTER 620</a:t>
            </a:r>
            <a:endParaRPr lang="en-US" sz="1100" dirty="0"/>
          </a:p>
        </p:txBody>
      </p:sp>
      <p:sp>
        <p:nvSpPr>
          <p:cNvPr id="7" name="Text 5"/>
          <p:cNvSpPr/>
          <p:nvPr/>
        </p:nvSpPr>
        <p:spPr>
          <a:xfrm>
            <a:off x="973836" y="2514600"/>
            <a:ext cx="4572000" cy="822960"/>
          </a:xfrm>
          <a:prstGeom prst="rect">
            <a:avLst/>
          </a:prstGeom>
          <a:noFill/>
          <a:ln/>
        </p:spPr>
        <p:txBody>
          <a:bodyPr wrap="square" rtlCol="0" anchor="ctr"/>
          <a:lstStyle/>
          <a:p>
            <a:pPr marL="0" indent="0">
              <a:lnSpc>
                <a:spcPct val="110000"/>
              </a:lnSpc>
              <a:buNone/>
            </a:pPr>
            <a:r>
              <a:rPr lang="en-US" sz="1800" b="1" dirty="0">
                <a:solidFill>
                  <a:srgbClr val="21295C"/>
                </a:solidFill>
                <a:latin typeface="Cambria" pitchFamily="34" charset="0"/>
                <a:ea typeface="Cambria" pitchFamily="34" charset="-122"/>
                <a:cs typeface="Cambria" pitchFamily="34" charset="-120"/>
              </a:rPr>
              <a:t>Public Comment Period</a:t>
            </a:r>
            <a:endParaRPr lang="en-US" sz="1800" dirty="0"/>
          </a:p>
          <a:p>
            <a:pPr marL="0" indent="0">
              <a:lnSpc>
                <a:spcPct val="110000"/>
              </a:lnSpc>
              <a:buNone/>
            </a:pPr>
            <a:r>
              <a:rPr lang="en-US" sz="1800" b="1" dirty="0">
                <a:solidFill>
                  <a:srgbClr val="21295C"/>
                </a:solidFill>
                <a:latin typeface="Cambria" pitchFamily="34" charset="0"/>
                <a:ea typeface="Cambria" pitchFamily="34" charset="-122"/>
                <a:cs typeface="Cambria" pitchFamily="34" charset="-120"/>
              </a:rPr>
              <a:t>Required at Every Meeting</a:t>
            </a:r>
            <a:endParaRPr lang="en-US" sz="1800" dirty="0"/>
          </a:p>
        </p:txBody>
      </p:sp>
      <p:sp>
        <p:nvSpPr>
          <p:cNvPr id="8" name="Text 6"/>
          <p:cNvSpPr/>
          <p:nvPr/>
        </p:nvSpPr>
        <p:spPr>
          <a:xfrm>
            <a:off x="973836" y="3429000"/>
            <a:ext cx="4572000" cy="2011680"/>
          </a:xfrm>
          <a:prstGeom prst="rect">
            <a:avLst/>
          </a:prstGeom>
          <a:noFill/>
          <a:ln/>
        </p:spPr>
        <p:txBody>
          <a:bodyPr wrap="square" rtlCol="0" anchor="ctr"/>
          <a:lstStyle/>
          <a:p>
            <a:pPr marL="342900" indent="-342900">
              <a:lnSpc>
                <a:spcPct val="118000"/>
              </a:lnSpc>
              <a:spcAft>
                <a:spcPts val="900"/>
              </a:spcAft>
              <a:buSzPct val="100000"/>
              <a:buChar char="•"/>
            </a:pPr>
            <a:r>
              <a:rPr lang="en-US" sz="1300" dirty="0">
                <a:solidFill>
                  <a:srgbClr val="1A1A1A"/>
                </a:solidFill>
                <a:latin typeface="Calibri" pitchFamily="34" charset="0"/>
                <a:ea typeface="Calibri" pitchFamily="34" charset="-122"/>
                <a:cs typeface="Calibri" pitchFamily="34" charset="-120"/>
              </a:rPr>
              <a:t>Every local governing body must reserve a period at each public meeting for public comment.</a:t>
            </a:r>
            <a:endParaRPr lang="en-US" sz="1300" dirty="0"/>
          </a:p>
          <a:p>
            <a:pPr marL="342900" indent="-342900">
              <a:lnSpc>
                <a:spcPct val="118000"/>
              </a:lnSpc>
              <a:spcAft>
                <a:spcPts val="900"/>
              </a:spcAft>
              <a:buSzPct val="100000"/>
              <a:buChar char="•"/>
            </a:pPr>
            <a:r>
              <a:rPr lang="en-US" sz="1300" dirty="0">
                <a:solidFill>
                  <a:srgbClr val="1A1A1A"/>
                </a:solidFill>
                <a:latin typeface="Calibri" pitchFamily="34" charset="0"/>
                <a:ea typeface="Calibri" pitchFamily="34" charset="-122"/>
                <a:cs typeface="Calibri" pitchFamily="34" charset="-120"/>
              </a:rPr>
              <a:t>Comment must be allowed both on matters germane to that meeting's agenda and on any matter germane to the body's jurisdiction, whether or not it is on the agenda.</a:t>
            </a:r>
            <a:endParaRPr lang="en-US" sz="1300" dirty="0"/>
          </a:p>
          <a:p>
            <a:pPr marL="342900" indent="-342900">
              <a:lnSpc>
                <a:spcPct val="118000"/>
              </a:lnSpc>
              <a:buSzPct val="100000"/>
              <a:buChar char="•"/>
            </a:pPr>
            <a:r>
              <a:rPr lang="en-US" sz="1300" dirty="0">
                <a:solidFill>
                  <a:srgbClr val="1A1A1A"/>
                </a:solidFill>
                <a:latin typeface="Calibri" pitchFamily="34" charset="0"/>
                <a:ea typeface="Calibri" pitchFamily="34" charset="-122"/>
                <a:cs typeface="Calibri" pitchFamily="34" charset="-120"/>
              </a:rPr>
              <a:t>Covers cities and towns, counties, metro governments, school districts, regional authorities, and other political subdivisions — not state agencies.</a:t>
            </a:r>
            <a:endParaRPr lang="en-US" sz="1300" dirty="0"/>
          </a:p>
        </p:txBody>
      </p:sp>
      <p:sp>
        <p:nvSpPr>
          <p:cNvPr id="9" name="Text 7"/>
          <p:cNvSpPr/>
          <p:nvPr/>
        </p:nvSpPr>
        <p:spPr>
          <a:xfrm>
            <a:off x="973836" y="5486400"/>
            <a:ext cx="4572000" cy="320040"/>
          </a:xfrm>
          <a:prstGeom prst="rect">
            <a:avLst/>
          </a:prstGeom>
          <a:noFill/>
          <a:ln/>
        </p:spPr>
        <p:txBody>
          <a:bodyPr wrap="square" rtlCol="0" anchor="ctr"/>
          <a:lstStyle/>
          <a:p>
            <a:pPr marL="0" indent="0">
              <a:buNone/>
            </a:pPr>
            <a:r>
              <a:rPr lang="en-US" sz="1050" i="1" dirty="0">
                <a:solidFill>
                  <a:srgbClr val="5B6B74"/>
                </a:solidFill>
                <a:latin typeface="Calibri" pitchFamily="34" charset="0"/>
                <a:ea typeface="Calibri" pitchFamily="34" charset="-122"/>
                <a:cs typeface="Calibri" pitchFamily="34" charset="-120"/>
              </a:rPr>
              <a:t>T.C.A. § 8-44-112  •  HB22  •  Signed March 26, 2026</a:t>
            </a:r>
            <a:endParaRPr lang="en-US" sz="1050" dirty="0"/>
          </a:p>
        </p:txBody>
      </p:sp>
      <p:sp>
        <p:nvSpPr>
          <p:cNvPr id="10" name="Shape 8"/>
          <p:cNvSpPr/>
          <p:nvPr/>
        </p:nvSpPr>
        <p:spPr>
          <a:xfrm>
            <a:off x="6323076" y="1737360"/>
            <a:ext cx="5212080" cy="4160520"/>
          </a:xfrm>
          <a:prstGeom prst="roundRect">
            <a:avLst>
              <a:gd name="adj" fmla="val 2198"/>
            </a:avLst>
          </a:prstGeom>
          <a:solidFill>
            <a:srgbClr val="EAF3F8"/>
          </a:solidFill>
          <a:ln w="19050">
            <a:solidFill>
              <a:srgbClr val="1C7293"/>
            </a:solidFill>
            <a:prstDash val="solid"/>
          </a:ln>
        </p:spPr>
        <p:txBody>
          <a:bodyPr/>
          <a:lstStyle/>
          <a:p>
            <a:endParaRPr lang="en-US"/>
          </a:p>
        </p:txBody>
      </p:sp>
      <p:sp>
        <p:nvSpPr>
          <p:cNvPr id="11" name="Shape 9"/>
          <p:cNvSpPr/>
          <p:nvPr/>
        </p:nvSpPr>
        <p:spPr>
          <a:xfrm>
            <a:off x="7406554" y="2019703"/>
            <a:ext cx="2743200" cy="310896"/>
          </a:xfrm>
          <a:prstGeom prst="roundRect">
            <a:avLst>
              <a:gd name="adj" fmla="val 23529"/>
            </a:avLst>
          </a:prstGeom>
          <a:solidFill>
            <a:srgbClr val="1C7293"/>
          </a:solidFill>
          <a:ln/>
        </p:spPr>
        <p:txBody>
          <a:bodyPr/>
          <a:lstStyle/>
          <a:p>
            <a:endParaRPr lang="en-US" dirty="0"/>
          </a:p>
        </p:txBody>
      </p:sp>
      <p:sp>
        <p:nvSpPr>
          <p:cNvPr id="12" name="Text 10"/>
          <p:cNvSpPr/>
          <p:nvPr/>
        </p:nvSpPr>
        <p:spPr>
          <a:xfrm>
            <a:off x="7445373" y="2034971"/>
            <a:ext cx="2665562" cy="310896"/>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PUBLIC CHAPTER 360 – Friendly Reminder from Last Year</a:t>
            </a:r>
            <a:endParaRPr lang="en-US" sz="1100" dirty="0"/>
          </a:p>
        </p:txBody>
      </p:sp>
      <p:sp>
        <p:nvSpPr>
          <p:cNvPr id="13" name="Text 11"/>
          <p:cNvSpPr/>
          <p:nvPr/>
        </p:nvSpPr>
        <p:spPr>
          <a:xfrm>
            <a:off x="6643116" y="2514600"/>
            <a:ext cx="4572000" cy="822960"/>
          </a:xfrm>
          <a:prstGeom prst="rect">
            <a:avLst/>
          </a:prstGeom>
          <a:noFill/>
          <a:ln/>
        </p:spPr>
        <p:txBody>
          <a:bodyPr wrap="square" rtlCol="0" anchor="ctr"/>
          <a:lstStyle/>
          <a:p>
            <a:pPr marL="0" indent="0">
              <a:lnSpc>
                <a:spcPct val="110000"/>
              </a:lnSpc>
              <a:buNone/>
            </a:pPr>
            <a:r>
              <a:rPr lang="en-US" sz="1800" b="1" dirty="0">
                <a:solidFill>
                  <a:srgbClr val="21295C"/>
                </a:solidFill>
                <a:latin typeface="Cambria" pitchFamily="34" charset="0"/>
                <a:ea typeface="Cambria" pitchFamily="34" charset="-122"/>
                <a:cs typeface="Cambria" pitchFamily="34" charset="-120"/>
              </a:rPr>
              <a:t>Agenda Rules Now Expressly</a:t>
            </a:r>
            <a:endParaRPr lang="en-US" sz="1800" dirty="0"/>
          </a:p>
          <a:p>
            <a:pPr marL="0" indent="0">
              <a:lnSpc>
                <a:spcPct val="110000"/>
              </a:lnSpc>
              <a:buNone/>
            </a:pPr>
            <a:r>
              <a:rPr lang="en-US" sz="1800" b="1" dirty="0">
                <a:solidFill>
                  <a:srgbClr val="21295C"/>
                </a:solidFill>
                <a:latin typeface="Cambria" pitchFamily="34" charset="0"/>
                <a:ea typeface="Cambria" pitchFamily="34" charset="-122"/>
                <a:cs typeface="Cambria" pitchFamily="34" charset="-120"/>
              </a:rPr>
              <a:t>Cover Public Utility Boards</a:t>
            </a:r>
            <a:endParaRPr lang="en-US" sz="1800" dirty="0"/>
          </a:p>
        </p:txBody>
      </p:sp>
      <p:sp>
        <p:nvSpPr>
          <p:cNvPr id="14" name="Text 12"/>
          <p:cNvSpPr/>
          <p:nvPr/>
        </p:nvSpPr>
        <p:spPr>
          <a:xfrm>
            <a:off x="6643116" y="3429000"/>
            <a:ext cx="4572000" cy="2011680"/>
          </a:xfrm>
          <a:prstGeom prst="rect">
            <a:avLst/>
          </a:prstGeom>
          <a:noFill/>
          <a:ln/>
        </p:spPr>
        <p:txBody>
          <a:bodyPr wrap="square" rtlCol="0" anchor="ctr"/>
          <a:lstStyle/>
          <a:p>
            <a:pPr marL="342900" indent="-342900">
              <a:lnSpc>
                <a:spcPct val="118000"/>
              </a:lnSpc>
              <a:spcAft>
                <a:spcPts val="900"/>
              </a:spcAft>
              <a:buSzPct val="100000"/>
              <a:buChar char="•"/>
            </a:pPr>
            <a:r>
              <a:rPr lang="en-US" sz="1300" dirty="0">
                <a:solidFill>
                  <a:srgbClr val="1A1A1A"/>
                </a:solidFill>
                <a:latin typeface="Calibri" pitchFamily="34" charset="0"/>
                <a:ea typeface="Calibri" pitchFamily="34" charset="-122"/>
                <a:cs typeface="Calibri" pitchFamily="34" charset="-120"/>
              </a:rPr>
              <a:t>Requires Agenda be posted </a:t>
            </a:r>
            <a:r>
              <a:rPr lang="en-US" sz="1300" b="1" dirty="0">
                <a:solidFill>
                  <a:srgbClr val="1A1A1A"/>
                </a:solidFill>
                <a:latin typeface="Calibri" pitchFamily="34" charset="0"/>
                <a:ea typeface="Calibri" pitchFamily="34" charset="-122"/>
                <a:cs typeface="Calibri" pitchFamily="34" charset="-120"/>
              </a:rPr>
              <a:t>48 Hours prior to board meeting. </a:t>
            </a:r>
            <a:endParaRPr lang="en-US" sz="1300" dirty="0"/>
          </a:p>
          <a:p>
            <a:pPr marL="342900" indent="-342900">
              <a:lnSpc>
                <a:spcPct val="118000"/>
              </a:lnSpc>
              <a:buSzPct val="100000"/>
              <a:buChar char="•"/>
            </a:pPr>
            <a:r>
              <a:rPr lang="en-US" sz="1300" dirty="0">
                <a:solidFill>
                  <a:srgbClr val="1A1A1A"/>
                </a:solidFill>
                <a:latin typeface="Calibri" pitchFamily="34" charset="0"/>
                <a:ea typeface="Calibri" pitchFamily="34" charset="-122"/>
                <a:cs typeface="Calibri" pitchFamily="34" charset="-120"/>
              </a:rPr>
              <a:t>Redefines “local governmental body” to expressly list a public utility board, alongside planning commissions, boards of zoning appeals, IDBs, housing authorities, airport authorities, election commissions, and budget committees.</a:t>
            </a:r>
            <a:endParaRPr lang="en-US" sz="1300" dirty="0"/>
          </a:p>
        </p:txBody>
      </p:sp>
      <p:sp>
        <p:nvSpPr>
          <p:cNvPr id="15" name="Text 13"/>
          <p:cNvSpPr/>
          <p:nvPr/>
        </p:nvSpPr>
        <p:spPr>
          <a:xfrm>
            <a:off x="6643116" y="5486400"/>
            <a:ext cx="4572000" cy="320040"/>
          </a:xfrm>
          <a:prstGeom prst="rect">
            <a:avLst/>
          </a:prstGeom>
          <a:noFill/>
          <a:ln/>
        </p:spPr>
        <p:txBody>
          <a:bodyPr wrap="square" rtlCol="0" anchor="ctr"/>
          <a:lstStyle/>
          <a:p>
            <a:pPr marL="0" indent="0">
              <a:buNone/>
            </a:pPr>
            <a:r>
              <a:rPr lang="en-US" sz="1050" i="1" dirty="0">
                <a:solidFill>
                  <a:srgbClr val="5B6B74"/>
                </a:solidFill>
                <a:latin typeface="Calibri" pitchFamily="34" charset="0"/>
                <a:ea typeface="Calibri" pitchFamily="34" charset="-122"/>
                <a:cs typeface="Calibri" pitchFamily="34" charset="-120"/>
              </a:rPr>
              <a:t>T.C.A. § 8-44-110  •  SB212  •  Signed May 5, 2025</a:t>
            </a:r>
            <a:endParaRPr lang="en-US" sz="1050" dirty="0"/>
          </a:p>
        </p:txBody>
      </p:sp>
      <p:sp>
        <p:nvSpPr>
          <p:cNvPr id="16" name="Text 14"/>
          <p:cNvSpPr/>
          <p:nvPr/>
        </p:nvSpPr>
        <p:spPr>
          <a:xfrm>
            <a:off x="502920" y="6492240"/>
            <a:ext cx="11183112" cy="274320"/>
          </a:xfrm>
          <a:prstGeom prst="rect">
            <a:avLst/>
          </a:prstGeom>
          <a:noFill/>
          <a:ln/>
        </p:spPr>
        <p:txBody>
          <a:bodyPr wrap="square" rtlCol="0" anchor="ctr"/>
          <a:lstStyle/>
          <a:p>
            <a:pPr marL="0" indent="0" algn="l">
              <a:buNone/>
            </a:pPr>
            <a:r>
              <a:rPr lang="en-US" sz="1000" dirty="0">
                <a:solidFill>
                  <a:srgbClr val="5B6B74"/>
                </a:solidFill>
                <a:latin typeface="Calibri" pitchFamily="34" charset="0"/>
                <a:ea typeface="Calibri" pitchFamily="34" charset="-122"/>
                <a:cs typeface="Calibri" pitchFamily="34" charset="-120"/>
              </a:rPr>
              <a:t>PC 620 &amp; PC 360  •  Open Meetings Act, Title 8, Chapter 44</a:t>
            </a:r>
            <a:endParaRPr lang="en-US" sz="1000" dirty="0"/>
          </a:p>
        </p:txBody>
      </p:sp>
      <p:sp>
        <p:nvSpPr>
          <p:cNvPr id="17" name="Text 15"/>
          <p:cNvSpPr/>
          <p:nvPr/>
        </p:nvSpPr>
        <p:spPr>
          <a:xfrm>
            <a:off x="502920" y="6492240"/>
            <a:ext cx="11183112" cy="274320"/>
          </a:xfrm>
          <a:prstGeom prst="rect">
            <a:avLst/>
          </a:prstGeom>
          <a:noFill/>
          <a:ln/>
        </p:spPr>
        <p:txBody>
          <a:bodyPr wrap="square" rtlCol="0" anchor="ctr"/>
          <a:lstStyle/>
          <a:p>
            <a:pPr marL="0" indent="0" algn="r">
              <a:buNone/>
            </a:pPr>
            <a:r>
              <a:rPr lang="en-US" sz="1000" dirty="0">
                <a:solidFill>
                  <a:srgbClr val="5B6B74"/>
                </a:solidFill>
                <a:latin typeface="Calibri" pitchFamily="34" charset="0"/>
                <a:ea typeface="Calibri" pitchFamily="34" charset="-122"/>
                <a:cs typeface="Calibri" pitchFamily="34" charset="-120"/>
              </a:rPr>
              <a:t>Privileged &amp; Confidential — Prepared for Board Discussion</a:t>
            </a:r>
            <a:endParaRPr lang="en-US" sz="10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TotalTime>
  <Words>2083</Words>
  <Application>Microsoft Office PowerPoint</Application>
  <PresentationFormat>Widescreen</PresentationFormat>
  <Paragraphs>202</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Cambria</vt:lpstr>
      <vt:lpstr>Office Theme</vt:lpstr>
      <vt:lpstr>PowerPoint Presentation</vt:lpstr>
      <vt:lpstr>PowerPoint Presentation</vt:lpstr>
      <vt:lpstr>PowerPoint Presentation</vt:lpstr>
      <vt:lpstr>Utility Consolidation &amp; Governance Revisions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Ethan Carter</cp:lastModifiedBy>
  <cp:revision>4</cp:revision>
  <dcterms:created xsi:type="dcterms:W3CDTF">2026-07-16T21:36:42Z</dcterms:created>
  <dcterms:modified xsi:type="dcterms:W3CDTF">2026-08-13T14:40:37Z</dcterms:modified>
</cp:coreProperties>
</file>