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sldIdLst>
    <p:sldId id="256" r:id="rId5"/>
    <p:sldId id="257" r:id="rId6"/>
    <p:sldId id="258" r:id="rId7"/>
    <p:sldId id="2774" r:id="rId8"/>
    <p:sldId id="259" r:id="rId9"/>
    <p:sldId id="2659" r:id="rId10"/>
    <p:sldId id="295" r:id="rId11"/>
    <p:sldId id="2790" r:id="rId12"/>
    <p:sldId id="2791" r:id="rId13"/>
    <p:sldId id="2795" r:id="rId14"/>
    <p:sldId id="2806" r:id="rId15"/>
    <p:sldId id="508" r:id="rId16"/>
    <p:sldId id="2807" r:id="rId17"/>
    <p:sldId id="281" r:id="rId18"/>
    <p:sldId id="287" r:id="rId19"/>
    <p:sldId id="2796" r:id="rId20"/>
    <p:sldId id="2797" r:id="rId21"/>
    <p:sldId id="2799" r:id="rId22"/>
    <p:sldId id="2800" r:id="rId23"/>
    <p:sldId id="2801" r:id="rId24"/>
    <p:sldId id="2802" r:id="rId25"/>
    <p:sldId id="2794" r:id="rId26"/>
    <p:sldId id="314" r:id="rId27"/>
    <p:sldId id="2808" r:id="rId28"/>
    <p:sldId id="2603" r:id="rId29"/>
  </p:sldIdLst>
  <p:sldSz cx="9144000" cy="5143500" type="screen16x9"/>
  <p:notesSz cx="6858000" cy="91440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87A4538-5672-43BD-5123-E6E7D8EF9603}" name="Carson Haines" initials="CH" userId="S::BG33087@tn.gov::9eec0f84-409e-41fb-9e27-41493198fce7" providerId="AD"/>
  <p188:author id="{D77B2075-269D-1C4C-8044-D5FA9EE029E2}" name="Vena L. Jones" initials="VLJ" userId="S::BG34087@tn.gov::37d4c82e-dcd8-4714-8d56-bfe3d0a2cb4a" providerId="AD"/>
  <p188:author id="{1C53C2C9-B6AF-9C83-F532-104779C979AA}" name="Emily Royal" initials="ER" userId="S::BG34422@tn.gov::da489e6f-889f-4d09-a2d0-0fd6c5ee6f9c" providerId="AD"/>
  <p188:author id="{B152C6D9-3F13-0101-2CC4-4D79E428FBAE}" name="Christopher S. Marlow" initials="CM" userId="S::BG34356@tn.gov::3fae0cb1-4af4-42e9-a0aa-39678926867c" providerId="AD"/>
  <p188:author id="{E4BC12E3-D52B-4425-B22B-A59867D636A9}" name="Samia Noor" initials="SN" userId="S::bg34391@tn.gov::ba4fac4f-9e49-425b-9828-638e25f30a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927277-D58C-4964-9891-477C336511D5}" v="47" dt="2026-08-06T13:31:43.5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5425" autoAdjust="0"/>
  </p:normalViewPr>
  <p:slideViewPr>
    <p:cSldViewPr snapToGrid="0">
      <p:cViewPr varScale="1">
        <p:scale>
          <a:sx n="70" d="100"/>
          <a:sy n="70" d="100"/>
        </p:scale>
        <p:origin x="1838" y="4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hyperlink" Target="https://www.tn.gov/environment/program-areas/wr-water-resources/srfp/srf-home/srf-subsidy-and-ability-to-pay-index.html" TargetMode="External"/><Relationship Id="rId4" Type="http://schemas.openxmlformats.org/officeDocument/2006/relationships/image" Target="../media/image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 Id="rId4" Type="http://schemas.openxmlformats.org/officeDocument/2006/relationships/hyperlink" Target="https://www.tn.gov/environment/program-areas/wr-water-resources/srfp/srf-home/srf-subsidy-and-ability-to-pay-index.html"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5FCE02-E617-4B91-BC10-B7D7BE9D4257}" type="doc">
      <dgm:prSet loTypeId="urn:microsoft.com/office/officeart/2018/2/layout/IconVerticalSolidList" loCatId="icon" qsTypeId="urn:microsoft.com/office/officeart/2005/8/quickstyle/simple4" qsCatId="simple" csTypeId="urn:microsoft.com/office/officeart/2005/8/colors/accent2_2" csCatId="accent2" phldr="1"/>
      <dgm:spPr/>
      <dgm:t>
        <a:bodyPr/>
        <a:lstStyle/>
        <a:p>
          <a:endParaRPr lang="en-US"/>
        </a:p>
      </dgm:t>
    </dgm:pt>
    <dgm:pt modelId="{B399A832-47D3-46F6-8474-6930C63EC4AF}">
      <dgm:prSet/>
      <dgm:spPr/>
      <dgm:t>
        <a:bodyPr/>
        <a:lstStyle/>
        <a:p>
          <a:pPr>
            <a:lnSpc>
              <a:spcPct val="100000"/>
            </a:lnSpc>
          </a:pPr>
          <a:r>
            <a:rPr lang="en-US" dirty="0">
              <a:solidFill>
                <a:schemeClr val="bg1"/>
              </a:solidFill>
            </a:rPr>
            <a:t>Low ATPI (0-10): very economically disadvantaged. </a:t>
          </a:r>
        </a:p>
        <a:p>
          <a:pPr>
            <a:lnSpc>
              <a:spcPct val="100000"/>
            </a:lnSpc>
          </a:pPr>
          <a:r>
            <a:rPr lang="en-US" dirty="0">
              <a:solidFill>
                <a:schemeClr val="bg1"/>
              </a:solidFill>
            </a:rPr>
            <a:t>Eligible for up to 50% in principal forgiveness. </a:t>
          </a:r>
        </a:p>
      </dgm:t>
    </dgm:pt>
    <dgm:pt modelId="{5D3F62C6-8DED-4A36-9412-86455CF25560}" type="parTrans" cxnId="{9423286A-40AC-4468-BDF5-0881B607779F}">
      <dgm:prSet/>
      <dgm:spPr/>
      <dgm:t>
        <a:bodyPr/>
        <a:lstStyle/>
        <a:p>
          <a:endParaRPr lang="en-US"/>
        </a:p>
      </dgm:t>
    </dgm:pt>
    <dgm:pt modelId="{AD560C20-ABCB-453E-AC98-FE425E53B5AE}" type="sibTrans" cxnId="{9423286A-40AC-4468-BDF5-0881B607779F}">
      <dgm:prSet/>
      <dgm:spPr/>
      <dgm:t>
        <a:bodyPr/>
        <a:lstStyle/>
        <a:p>
          <a:endParaRPr lang="en-US"/>
        </a:p>
      </dgm:t>
    </dgm:pt>
    <dgm:pt modelId="{F6BD698F-545F-4C70-A4D5-82C994CF3CBB}">
      <dgm:prSet/>
      <dgm:spPr/>
      <dgm:t>
        <a:bodyPr/>
        <a:lstStyle/>
        <a:p>
          <a:pPr>
            <a:lnSpc>
              <a:spcPct val="100000"/>
            </a:lnSpc>
          </a:pPr>
          <a:r>
            <a:rPr lang="en-US">
              <a:solidFill>
                <a:schemeClr val="bg1"/>
              </a:solidFill>
            </a:rPr>
            <a:t>Mid-range (20–30): moderately economically disadvantaged. </a:t>
          </a:r>
        </a:p>
        <a:p>
          <a:pPr>
            <a:lnSpc>
              <a:spcPct val="100000"/>
            </a:lnSpc>
          </a:pPr>
          <a:r>
            <a:rPr lang="en-US">
              <a:solidFill>
                <a:schemeClr val="bg1"/>
              </a:solidFill>
            </a:rPr>
            <a:t>Eligible for up to 40% in principal forgiveness. </a:t>
          </a:r>
        </a:p>
      </dgm:t>
    </dgm:pt>
    <dgm:pt modelId="{BAFFF483-841E-49C7-8E53-EE0F68ADB041}" type="parTrans" cxnId="{84768D62-3B5F-4C5B-95CF-DB537C10E90A}">
      <dgm:prSet/>
      <dgm:spPr/>
      <dgm:t>
        <a:bodyPr/>
        <a:lstStyle/>
        <a:p>
          <a:endParaRPr lang="en-US"/>
        </a:p>
      </dgm:t>
    </dgm:pt>
    <dgm:pt modelId="{CCF36D9F-EC07-44F2-8BCC-F9E3986EFD09}" type="sibTrans" cxnId="{84768D62-3B5F-4C5B-95CF-DB537C10E90A}">
      <dgm:prSet/>
      <dgm:spPr/>
      <dgm:t>
        <a:bodyPr/>
        <a:lstStyle/>
        <a:p>
          <a:endParaRPr lang="en-US"/>
        </a:p>
      </dgm:t>
    </dgm:pt>
    <dgm:pt modelId="{DDF54BE2-4D70-42E7-8A67-F7BEDA267B76}">
      <dgm:prSet/>
      <dgm:spPr>
        <a:solidFill>
          <a:schemeClr val="tx2"/>
        </a:solidFill>
      </dgm:spPr>
      <dgm:t>
        <a:bodyPr/>
        <a:lstStyle/>
        <a:p>
          <a:pPr>
            <a:lnSpc>
              <a:spcPct val="100000"/>
            </a:lnSpc>
          </a:pPr>
          <a:r>
            <a:rPr lang="en-US">
              <a:solidFill>
                <a:schemeClr val="bg1"/>
              </a:solidFill>
            </a:rPr>
            <a:t>Financially disadvantaged economic status based on the SRF </a:t>
          </a:r>
          <a:r>
            <a:rPr lang="en-US" u="sng">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Ability to Pay Index (ATPI)</a:t>
          </a:r>
          <a:r>
            <a:rPr lang="en-US">
              <a:solidFill>
                <a:schemeClr val="bg1"/>
              </a:solidFill>
            </a:rPr>
            <a:t> scores of 50 or less</a:t>
          </a:r>
        </a:p>
      </dgm:t>
    </dgm:pt>
    <dgm:pt modelId="{C2A16223-57BA-42DB-ACD7-48F1E6A13BBB}" type="parTrans" cxnId="{0E369E64-400A-4382-B15C-7DCCC396825F}">
      <dgm:prSet/>
      <dgm:spPr/>
      <dgm:t>
        <a:bodyPr/>
        <a:lstStyle/>
        <a:p>
          <a:endParaRPr lang="en-US"/>
        </a:p>
      </dgm:t>
    </dgm:pt>
    <dgm:pt modelId="{C8645694-D392-4853-BFEC-CA3A15E3CC5B}" type="sibTrans" cxnId="{0E369E64-400A-4382-B15C-7DCCC396825F}">
      <dgm:prSet/>
      <dgm:spPr/>
      <dgm:t>
        <a:bodyPr/>
        <a:lstStyle/>
        <a:p>
          <a:endParaRPr lang="en-US"/>
        </a:p>
      </dgm:t>
    </dgm:pt>
    <dgm:pt modelId="{FD1158A9-6F67-4300-AB51-4A43203D2716}">
      <dgm:prSet/>
      <dgm:spPr/>
      <dgm:t>
        <a:bodyPr/>
        <a:lstStyle/>
        <a:p>
          <a:pPr>
            <a:lnSpc>
              <a:spcPct val="100000"/>
            </a:lnSpc>
          </a:pPr>
          <a:endParaRPr lang="en-US"/>
        </a:p>
      </dgm:t>
    </dgm:pt>
    <dgm:pt modelId="{6EA1B867-DFAC-4F94-95B2-732CB07A7CED}" type="parTrans" cxnId="{D0A0F2EA-C354-4E26-B6C8-C549B9B26DAB}">
      <dgm:prSet/>
      <dgm:spPr/>
      <dgm:t>
        <a:bodyPr/>
        <a:lstStyle/>
        <a:p>
          <a:endParaRPr lang="en-US"/>
        </a:p>
      </dgm:t>
    </dgm:pt>
    <dgm:pt modelId="{B51F44D8-1665-472F-8F52-3CB98AB96816}" type="sibTrans" cxnId="{D0A0F2EA-C354-4E26-B6C8-C549B9B26DAB}">
      <dgm:prSet/>
      <dgm:spPr/>
      <dgm:t>
        <a:bodyPr/>
        <a:lstStyle/>
        <a:p>
          <a:endParaRPr lang="en-US"/>
        </a:p>
      </dgm:t>
    </dgm:pt>
    <dgm:pt modelId="{7FE475D8-1602-4A7E-93C7-A673D5108158}" type="pres">
      <dgm:prSet presAssocID="{055FCE02-E617-4B91-BC10-B7D7BE9D4257}" presName="root" presStyleCnt="0">
        <dgm:presLayoutVars>
          <dgm:dir/>
          <dgm:resizeHandles val="exact"/>
        </dgm:presLayoutVars>
      </dgm:prSet>
      <dgm:spPr/>
    </dgm:pt>
    <dgm:pt modelId="{AADCA0B1-309E-4CB6-A34E-77E9265888FF}" type="pres">
      <dgm:prSet presAssocID="{B399A832-47D3-46F6-8474-6930C63EC4AF}" presName="compNode" presStyleCnt="0"/>
      <dgm:spPr/>
    </dgm:pt>
    <dgm:pt modelId="{30C27C3F-7ABF-42A9-96F0-A077D00D27BD}" type="pres">
      <dgm:prSet presAssocID="{B399A832-47D3-46F6-8474-6930C63EC4AF}" presName="bgRect" presStyleLbl="bgShp" presStyleIdx="0" presStyleCnt="4"/>
      <dgm:spPr>
        <a:solidFill>
          <a:schemeClr val="tx2"/>
        </a:solidFill>
      </dgm:spPr>
    </dgm:pt>
    <dgm:pt modelId="{814AFC7C-826B-4F68-8B00-A915AA21022B}" type="pres">
      <dgm:prSet presAssocID="{B399A832-47D3-46F6-8474-6930C63EC4AF}" presName="iconRect" presStyleLbl="node1" presStyleIdx="0"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corn with solid fill"/>
        </a:ext>
      </dgm:extLst>
    </dgm:pt>
    <dgm:pt modelId="{385A8DF9-C9A5-4D83-B72B-5C191BB1C3E2}" type="pres">
      <dgm:prSet presAssocID="{B399A832-47D3-46F6-8474-6930C63EC4AF}" presName="spaceRect" presStyleCnt="0"/>
      <dgm:spPr/>
    </dgm:pt>
    <dgm:pt modelId="{2C3251E1-DA1A-4DD7-8F57-E167479FB31C}" type="pres">
      <dgm:prSet presAssocID="{B399A832-47D3-46F6-8474-6930C63EC4AF}" presName="parTx" presStyleLbl="revTx" presStyleIdx="0" presStyleCnt="4">
        <dgm:presLayoutVars>
          <dgm:chMax val="0"/>
          <dgm:chPref val="0"/>
        </dgm:presLayoutVars>
      </dgm:prSet>
      <dgm:spPr/>
    </dgm:pt>
    <dgm:pt modelId="{DFF6855E-27CE-4C5A-B655-E0D2B95FE534}" type="pres">
      <dgm:prSet presAssocID="{AD560C20-ABCB-453E-AC98-FE425E53B5AE}" presName="sibTrans" presStyleCnt="0"/>
      <dgm:spPr/>
    </dgm:pt>
    <dgm:pt modelId="{554BF913-590C-4CD3-9159-80C1231219EC}" type="pres">
      <dgm:prSet presAssocID="{FD1158A9-6F67-4300-AB51-4A43203D2716}" presName="compNode" presStyleCnt="0"/>
      <dgm:spPr/>
    </dgm:pt>
    <dgm:pt modelId="{167827EB-83F5-4F88-A8C3-CFFB9B2F9D76}" type="pres">
      <dgm:prSet presAssocID="{FD1158A9-6F67-4300-AB51-4A43203D2716}" presName="bgRect" presStyleLbl="bgShp" presStyleIdx="1" presStyleCnt="4" custLinFactY="24405" custLinFactNeighborY="100000"/>
      <dgm:spPr>
        <a:solidFill>
          <a:srgbClr val="1B365D"/>
        </a:solidFill>
      </dgm:spPr>
    </dgm:pt>
    <dgm:pt modelId="{DB7B5C2A-B5D0-45BE-B70D-3E3EC266CD3B}" type="pres">
      <dgm:prSet presAssocID="{FD1158A9-6F67-4300-AB51-4A43203D2716}" presName="iconRect" presStyleLbl="node1" presStyleIdx="1" presStyleCnt="4"/>
      <dgm:spPr/>
    </dgm:pt>
    <dgm:pt modelId="{33AB74BF-4454-45EF-B7BF-D419E80D52FF}" type="pres">
      <dgm:prSet presAssocID="{FD1158A9-6F67-4300-AB51-4A43203D2716}" presName="spaceRect" presStyleCnt="0"/>
      <dgm:spPr/>
    </dgm:pt>
    <dgm:pt modelId="{4141C314-FAD4-461A-9E3B-F5A9638ED685}" type="pres">
      <dgm:prSet presAssocID="{FD1158A9-6F67-4300-AB51-4A43203D2716}" presName="parTx" presStyleLbl="revTx" presStyleIdx="1" presStyleCnt="4">
        <dgm:presLayoutVars>
          <dgm:chMax val="0"/>
          <dgm:chPref val="0"/>
        </dgm:presLayoutVars>
      </dgm:prSet>
      <dgm:spPr/>
    </dgm:pt>
    <dgm:pt modelId="{D7CF3BB4-DD8B-4832-A458-AED3ADC1AF1B}" type="pres">
      <dgm:prSet presAssocID="{B51F44D8-1665-472F-8F52-3CB98AB96816}" presName="sibTrans" presStyleCnt="0"/>
      <dgm:spPr/>
    </dgm:pt>
    <dgm:pt modelId="{FF6FEEAB-F1F1-43B8-BE64-2891D5DDB5FE}" type="pres">
      <dgm:prSet presAssocID="{F6BD698F-545F-4C70-A4D5-82C994CF3CBB}" presName="compNode" presStyleCnt="0"/>
      <dgm:spPr/>
    </dgm:pt>
    <dgm:pt modelId="{D382835A-BBB5-492E-8E2D-6719BDCAC6C5}" type="pres">
      <dgm:prSet presAssocID="{F6BD698F-545F-4C70-A4D5-82C994CF3CBB}" presName="bgRect" presStyleLbl="bgShp" presStyleIdx="2" presStyleCnt="4" custLinFactY="-28673" custLinFactNeighborY="-100000"/>
      <dgm:spPr>
        <a:solidFill>
          <a:schemeClr val="tx2"/>
        </a:solidFill>
      </dgm:spPr>
    </dgm:pt>
    <dgm:pt modelId="{173ABFAE-1408-4024-8210-C42DA620E688}" type="pres">
      <dgm:prSet presAssocID="{F6BD698F-545F-4C70-A4D5-82C994CF3CBB}" presName="iconRect" presStyleLbl="node1" presStyleIdx="2" presStyleCnt="4" custLinFactY="-100000" custLinFactNeighborX="-8456" custLinFactNeighborY="-147331"/>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Watering Plant with solid fill"/>
        </a:ext>
      </dgm:extLst>
    </dgm:pt>
    <dgm:pt modelId="{BDB4A168-936C-4729-B9C8-F3F7D6BD57D3}" type="pres">
      <dgm:prSet presAssocID="{F6BD698F-545F-4C70-A4D5-82C994CF3CBB}" presName="spaceRect" presStyleCnt="0"/>
      <dgm:spPr/>
    </dgm:pt>
    <dgm:pt modelId="{7CA97CF8-D249-4761-AFCB-2FFC1BA4CEFA}" type="pres">
      <dgm:prSet presAssocID="{F6BD698F-545F-4C70-A4D5-82C994CF3CBB}" presName="parTx" presStyleLbl="revTx" presStyleIdx="2" presStyleCnt="4" custLinFactY="-28673" custLinFactNeighborX="-142" custLinFactNeighborY="-100000">
        <dgm:presLayoutVars>
          <dgm:chMax val="0"/>
          <dgm:chPref val="0"/>
        </dgm:presLayoutVars>
      </dgm:prSet>
      <dgm:spPr/>
    </dgm:pt>
    <dgm:pt modelId="{DA63247C-084F-4FF1-967E-7AF2E803A997}" type="pres">
      <dgm:prSet presAssocID="{CCF36D9F-EC07-44F2-8BCC-F9E3986EFD09}" presName="sibTrans" presStyleCnt="0"/>
      <dgm:spPr/>
    </dgm:pt>
    <dgm:pt modelId="{589F883B-BE1B-4F57-BA1C-82C7DFDD064A}" type="pres">
      <dgm:prSet presAssocID="{DDF54BE2-4D70-42E7-8A67-F7BEDA267B76}" presName="compNode" presStyleCnt="0"/>
      <dgm:spPr/>
    </dgm:pt>
    <dgm:pt modelId="{2E0D6B5E-99D1-44D4-9B0E-9FEE98E6215E}" type="pres">
      <dgm:prSet presAssocID="{DDF54BE2-4D70-42E7-8A67-F7BEDA267B76}" presName="bgRect" presStyleLbl="bgShp" presStyleIdx="3" presStyleCnt="4"/>
      <dgm:spPr>
        <a:solidFill>
          <a:schemeClr val="tx2"/>
        </a:solidFill>
      </dgm:spPr>
    </dgm:pt>
    <dgm:pt modelId="{5D7BB798-BC00-4FB5-8679-67183ECB05F8}" type="pres">
      <dgm:prSet presAssocID="{DDF54BE2-4D70-42E7-8A67-F7BEDA267B76}"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ollar"/>
        </a:ext>
      </dgm:extLst>
    </dgm:pt>
    <dgm:pt modelId="{F724229D-6321-42D5-8169-F277A16A02CE}" type="pres">
      <dgm:prSet presAssocID="{DDF54BE2-4D70-42E7-8A67-F7BEDA267B76}" presName="spaceRect" presStyleCnt="0"/>
      <dgm:spPr/>
    </dgm:pt>
    <dgm:pt modelId="{572C635D-4417-40D6-A97B-37F209C2CE81}" type="pres">
      <dgm:prSet presAssocID="{DDF54BE2-4D70-42E7-8A67-F7BEDA267B76}" presName="parTx" presStyleLbl="revTx" presStyleIdx="3" presStyleCnt="4">
        <dgm:presLayoutVars>
          <dgm:chMax val="0"/>
          <dgm:chPref val="0"/>
        </dgm:presLayoutVars>
      </dgm:prSet>
      <dgm:spPr/>
    </dgm:pt>
  </dgm:ptLst>
  <dgm:cxnLst>
    <dgm:cxn modelId="{5F823402-443F-4712-960B-41EA84E494CC}" type="presOf" srcId="{FD1158A9-6F67-4300-AB51-4A43203D2716}" destId="{4141C314-FAD4-461A-9E3B-F5A9638ED685}" srcOrd="0" destOrd="0" presId="urn:microsoft.com/office/officeart/2018/2/layout/IconVerticalSolidList"/>
    <dgm:cxn modelId="{B427D917-EF3A-4226-A004-EDF8A2CD8DF2}" type="presOf" srcId="{F6BD698F-545F-4C70-A4D5-82C994CF3CBB}" destId="{7CA97CF8-D249-4761-AFCB-2FFC1BA4CEFA}" srcOrd="0" destOrd="0" presId="urn:microsoft.com/office/officeart/2018/2/layout/IconVerticalSolidList"/>
    <dgm:cxn modelId="{84768D62-3B5F-4C5B-95CF-DB537C10E90A}" srcId="{055FCE02-E617-4B91-BC10-B7D7BE9D4257}" destId="{F6BD698F-545F-4C70-A4D5-82C994CF3CBB}" srcOrd="2" destOrd="0" parTransId="{BAFFF483-841E-49C7-8E53-EE0F68ADB041}" sibTransId="{CCF36D9F-EC07-44F2-8BCC-F9E3986EFD09}"/>
    <dgm:cxn modelId="{0E369E64-400A-4382-B15C-7DCCC396825F}" srcId="{055FCE02-E617-4B91-BC10-B7D7BE9D4257}" destId="{DDF54BE2-4D70-42E7-8A67-F7BEDA267B76}" srcOrd="3" destOrd="0" parTransId="{C2A16223-57BA-42DB-ACD7-48F1E6A13BBB}" sibTransId="{C8645694-D392-4853-BFEC-CA3A15E3CC5B}"/>
    <dgm:cxn modelId="{9423286A-40AC-4468-BDF5-0881B607779F}" srcId="{055FCE02-E617-4B91-BC10-B7D7BE9D4257}" destId="{B399A832-47D3-46F6-8474-6930C63EC4AF}" srcOrd="0" destOrd="0" parTransId="{5D3F62C6-8DED-4A36-9412-86455CF25560}" sibTransId="{AD560C20-ABCB-453E-AC98-FE425E53B5AE}"/>
    <dgm:cxn modelId="{6E1965B3-D14F-46F9-87C0-F1477FA7CBEB}" type="presOf" srcId="{DDF54BE2-4D70-42E7-8A67-F7BEDA267B76}" destId="{572C635D-4417-40D6-A97B-37F209C2CE81}" srcOrd="0" destOrd="0" presId="urn:microsoft.com/office/officeart/2018/2/layout/IconVerticalSolidList"/>
    <dgm:cxn modelId="{8096D5B8-E12C-4E17-B0D0-1155883860FD}" type="presOf" srcId="{B399A832-47D3-46F6-8474-6930C63EC4AF}" destId="{2C3251E1-DA1A-4DD7-8F57-E167479FB31C}" srcOrd="0" destOrd="0" presId="urn:microsoft.com/office/officeart/2018/2/layout/IconVerticalSolidList"/>
    <dgm:cxn modelId="{148587E4-6E79-418C-9AFB-E8B291BF9680}" type="presOf" srcId="{055FCE02-E617-4B91-BC10-B7D7BE9D4257}" destId="{7FE475D8-1602-4A7E-93C7-A673D5108158}" srcOrd="0" destOrd="0" presId="urn:microsoft.com/office/officeart/2018/2/layout/IconVerticalSolidList"/>
    <dgm:cxn modelId="{D0A0F2EA-C354-4E26-B6C8-C549B9B26DAB}" srcId="{055FCE02-E617-4B91-BC10-B7D7BE9D4257}" destId="{FD1158A9-6F67-4300-AB51-4A43203D2716}" srcOrd="1" destOrd="0" parTransId="{6EA1B867-DFAC-4F94-95B2-732CB07A7CED}" sibTransId="{B51F44D8-1665-472F-8F52-3CB98AB96816}"/>
    <dgm:cxn modelId="{F984DD2E-5ED5-4B0F-A744-9A26017FA243}" type="presParOf" srcId="{7FE475D8-1602-4A7E-93C7-A673D5108158}" destId="{AADCA0B1-309E-4CB6-A34E-77E9265888FF}" srcOrd="0" destOrd="0" presId="urn:microsoft.com/office/officeart/2018/2/layout/IconVerticalSolidList"/>
    <dgm:cxn modelId="{251375CD-0A09-4180-9363-94F81DACF059}" type="presParOf" srcId="{AADCA0B1-309E-4CB6-A34E-77E9265888FF}" destId="{30C27C3F-7ABF-42A9-96F0-A077D00D27BD}" srcOrd="0" destOrd="0" presId="urn:microsoft.com/office/officeart/2018/2/layout/IconVerticalSolidList"/>
    <dgm:cxn modelId="{F5156009-3F64-4C04-AF9B-2B23E2077849}" type="presParOf" srcId="{AADCA0B1-309E-4CB6-A34E-77E9265888FF}" destId="{814AFC7C-826B-4F68-8B00-A915AA21022B}" srcOrd="1" destOrd="0" presId="urn:microsoft.com/office/officeart/2018/2/layout/IconVerticalSolidList"/>
    <dgm:cxn modelId="{32CC2C6B-4FF6-4E4F-B2A5-CB9592D86111}" type="presParOf" srcId="{AADCA0B1-309E-4CB6-A34E-77E9265888FF}" destId="{385A8DF9-C9A5-4D83-B72B-5C191BB1C3E2}" srcOrd="2" destOrd="0" presId="urn:microsoft.com/office/officeart/2018/2/layout/IconVerticalSolidList"/>
    <dgm:cxn modelId="{BEF55F96-EF89-450C-B765-F99B545FE035}" type="presParOf" srcId="{AADCA0B1-309E-4CB6-A34E-77E9265888FF}" destId="{2C3251E1-DA1A-4DD7-8F57-E167479FB31C}" srcOrd="3" destOrd="0" presId="urn:microsoft.com/office/officeart/2018/2/layout/IconVerticalSolidList"/>
    <dgm:cxn modelId="{91FF4D1D-C3BF-4E23-BB55-C893384A3EF9}" type="presParOf" srcId="{7FE475D8-1602-4A7E-93C7-A673D5108158}" destId="{DFF6855E-27CE-4C5A-B655-E0D2B95FE534}" srcOrd="1" destOrd="0" presId="urn:microsoft.com/office/officeart/2018/2/layout/IconVerticalSolidList"/>
    <dgm:cxn modelId="{3494683F-88F5-4B11-B652-688B6BD3DFEA}" type="presParOf" srcId="{7FE475D8-1602-4A7E-93C7-A673D5108158}" destId="{554BF913-590C-4CD3-9159-80C1231219EC}" srcOrd="2" destOrd="0" presId="urn:microsoft.com/office/officeart/2018/2/layout/IconVerticalSolidList"/>
    <dgm:cxn modelId="{2055C17C-4A60-49DB-8E61-8616562ADE6E}" type="presParOf" srcId="{554BF913-590C-4CD3-9159-80C1231219EC}" destId="{167827EB-83F5-4F88-A8C3-CFFB9B2F9D76}" srcOrd="0" destOrd="0" presId="urn:microsoft.com/office/officeart/2018/2/layout/IconVerticalSolidList"/>
    <dgm:cxn modelId="{87303167-014A-4F07-8BF1-86052CE26E74}" type="presParOf" srcId="{554BF913-590C-4CD3-9159-80C1231219EC}" destId="{DB7B5C2A-B5D0-45BE-B70D-3E3EC266CD3B}" srcOrd="1" destOrd="0" presId="urn:microsoft.com/office/officeart/2018/2/layout/IconVerticalSolidList"/>
    <dgm:cxn modelId="{66FEE712-2A3C-4168-B984-02AF04C48A0D}" type="presParOf" srcId="{554BF913-590C-4CD3-9159-80C1231219EC}" destId="{33AB74BF-4454-45EF-B7BF-D419E80D52FF}" srcOrd="2" destOrd="0" presId="urn:microsoft.com/office/officeart/2018/2/layout/IconVerticalSolidList"/>
    <dgm:cxn modelId="{19606512-8AD4-4F1A-9F2A-92A3459B3EE4}" type="presParOf" srcId="{554BF913-590C-4CD3-9159-80C1231219EC}" destId="{4141C314-FAD4-461A-9E3B-F5A9638ED685}" srcOrd="3" destOrd="0" presId="urn:microsoft.com/office/officeart/2018/2/layout/IconVerticalSolidList"/>
    <dgm:cxn modelId="{32FB9422-430D-4353-8B73-E9E9546253A0}" type="presParOf" srcId="{7FE475D8-1602-4A7E-93C7-A673D5108158}" destId="{D7CF3BB4-DD8B-4832-A458-AED3ADC1AF1B}" srcOrd="3" destOrd="0" presId="urn:microsoft.com/office/officeart/2018/2/layout/IconVerticalSolidList"/>
    <dgm:cxn modelId="{615E50F3-92FC-4260-AF91-93EB6182825B}" type="presParOf" srcId="{7FE475D8-1602-4A7E-93C7-A673D5108158}" destId="{FF6FEEAB-F1F1-43B8-BE64-2891D5DDB5FE}" srcOrd="4" destOrd="0" presId="urn:microsoft.com/office/officeart/2018/2/layout/IconVerticalSolidList"/>
    <dgm:cxn modelId="{E5DC734D-4BED-449F-9F1E-4FFE19015821}" type="presParOf" srcId="{FF6FEEAB-F1F1-43B8-BE64-2891D5DDB5FE}" destId="{D382835A-BBB5-492E-8E2D-6719BDCAC6C5}" srcOrd="0" destOrd="0" presId="urn:microsoft.com/office/officeart/2018/2/layout/IconVerticalSolidList"/>
    <dgm:cxn modelId="{A4E18315-F9AF-4511-ADC9-4702ACAB0321}" type="presParOf" srcId="{FF6FEEAB-F1F1-43B8-BE64-2891D5DDB5FE}" destId="{173ABFAE-1408-4024-8210-C42DA620E688}" srcOrd="1" destOrd="0" presId="urn:microsoft.com/office/officeart/2018/2/layout/IconVerticalSolidList"/>
    <dgm:cxn modelId="{FB0E74EB-0204-46AF-9793-22141BC1D1FB}" type="presParOf" srcId="{FF6FEEAB-F1F1-43B8-BE64-2891D5DDB5FE}" destId="{BDB4A168-936C-4729-B9C8-F3F7D6BD57D3}" srcOrd="2" destOrd="0" presId="urn:microsoft.com/office/officeart/2018/2/layout/IconVerticalSolidList"/>
    <dgm:cxn modelId="{B6032154-03CF-48B2-95F9-B3BAB608AB28}" type="presParOf" srcId="{FF6FEEAB-F1F1-43B8-BE64-2891D5DDB5FE}" destId="{7CA97CF8-D249-4761-AFCB-2FFC1BA4CEFA}" srcOrd="3" destOrd="0" presId="urn:microsoft.com/office/officeart/2018/2/layout/IconVerticalSolidList"/>
    <dgm:cxn modelId="{B2A4A74C-31E8-4E38-8861-629FBE77F41E}" type="presParOf" srcId="{7FE475D8-1602-4A7E-93C7-A673D5108158}" destId="{DA63247C-084F-4FF1-967E-7AF2E803A997}" srcOrd="5" destOrd="0" presId="urn:microsoft.com/office/officeart/2018/2/layout/IconVerticalSolidList"/>
    <dgm:cxn modelId="{D6D09556-A0CC-48A0-A4D5-C048D48966E6}" type="presParOf" srcId="{7FE475D8-1602-4A7E-93C7-A673D5108158}" destId="{589F883B-BE1B-4F57-BA1C-82C7DFDD064A}" srcOrd="6" destOrd="0" presId="urn:microsoft.com/office/officeart/2018/2/layout/IconVerticalSolidList"/>
    <dgm:cxn modelId="{B78184E7-A024-4FA0-A59E-75A49F1C0D22}" type="presParOf" srcId="{589F883B-BE1B-4F57-BA1C-82C7DFDD064A}" destId="{2E0D6B5E-99D1-44D4-9B0E-9FEE98E6215E}" srcOrd="0" destOrd="0" presId="urn:microsoft.com/office/officeart/2018/2/layout/IconVerticalSolidList"/>
    <dgm:cxn modelId="{275595E0-141B-481A-AFCF-6C445E1785CC}" type="presParOf" srcId="{589F883B-BE1B-4F57-BA1C-82C7DFDD064A}" destId="{5D7BB798-BC00-4FB5-8679-67183ECB05F8}" srcOrd="1" destOrd="0" presId="urn:microsoft.com/office/officeart/2018/2/layout/IconVerticalSolidList"/>
    <dgm:cxn modelId="{65EC3115-B8FD-4654-8703-FC86EE81C0BE}" type="presParOf" srcId="{589F883B-BE1B-4F57-BA1C-82C7DFDD064A}" destId="{F724229D-6321-42D5-8169-F277A16A02CE}" srcOrd="2" destOrd="0" presId="urn:microsoft.com/office/officeart/2018/2/layout/IconVerticalSolidList"/>
    <dgm:cxn modelId="{871B79A0-9848-4655-9FFF-1B017A372C09}" type="presParOf" srcId="{589F883B-BE1B-4F57-BA1C-82C7DFDD064A}" destId="{572C635D-4417-40D6-A97B-37F209C2CE81}" srcOrd="3" destOrd="0" presId="urn:microsoft.com/office/officeart/2018/2/layout/IconVerticalSolidList"/>
  </dgm:cxnLst>
  <dgm:bg>
    <a:noFill/>
  </dgm:bg>
  <dgm:whole>
    <a:ln>
      <a:noFill/>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C27C3F-7ABF-42A9-96F0-A077D00D27BD}">
      <dsp:nvSpPr>
        <dsp:cNvPr id="0" name=""/>
        <dsp:cNvSpPr/>
      </dsp:nvSpPr>
      <dsp:spPr>
        <a:xfrm>
          <a:off x="0" y="1369"/>
          <a:ext cx="6487768" cy="693942"/>
        </a:xfrm>
        <a:prstGeom prst="roundRect">
          <a:avLst>
            <a:gd name="adj" fmla="val 10000"/>
          </a:avLst>
        </a:prstGeom>
        <a:solidFill>
          <a:schemeClr val="tx2"/>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14AFC7C-826B-4F68-8B00-A915AA21022B}">
      <dsp:nvSpPr>
        <dsp:cNvPr id="0" name=""/>
        <dsp:cNvSpPr/>
      </dsp:nvSpPr>
      <dsp:spPr>
        <a:xfrm>
          <a:off x="209917" y="157506"/>
          <a:ext cx="381668" cy="381668"/>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C3251E1-DA1A-4DD7-8F57-E167479FB31C}">
      <dsp:nvSpPr>
        <dsp:cNvPr id="0" name=""/>
        <dsp:cNvSpPr/>
      </dsp:nvSpPr>
      <dsp:spPr>
        <a:xfrm>
          <a:off x="801503" y="1369"/>
          <a:ext cx="5686264" cy="693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442" tIns="73442" rIns="73442" bIns="73442" numCol="1" spcCol="1270" anchor="ctr" anchorCtr="0">
          <a:noAutofit/>
        </a:bodyPr>
        <a:lstStyle/>
        <a:p>
          <a:pPr marL="0" lvl="0" indent="0" algn="l" defTabSz="666750">
            <a:lnSpc>
              <a:spcPct val="100000"/>
            </a:lnSpc>
            <a:spcBef>
              <a:spcPct val="0"/>
            </a:spcBef>
            <a:spcAft>
              <a:spcPct val="35000"/>
            </a:spcAft>
            <a:buNone/>
          </a:pPr>
          <a:r>
            <a:rPr lang="en-US" sz="1500" kern="1200" dirty="0">
              <a:solidFill>
                <a:schemeClr val="bg1"/>
              </a:solidFill>
            </a:rPr>
            <a:t>Low ATPI (0-10): very economically disadvantaged. </a:t>
          </a:r>
        </a:p>
        <a:p>
          <a:pPr marL="0" lvl="0" indent="0" algn="l" defTabSz="666750">
            <a:lnSpc>
              <a:spcPct val="100000"/>
            </a:lnSpc>
            <a:spcBef>
              <a:spcPct val="0"/>
            </a:spcBef>
            <a:spcAft>
              <a:spcPct val="35000"/>
            </a:spcAft>
            <a:buNone/>
          </a:pPr>
          <a:r>
            <a:rPr lang="en-US" sz="1500" kern="1200" dirty="0">
              <a:solidFill>
                <a:schemeClr val="bg1"/>
              </a:solidFill>
            </a:rPr>
            <a:t>Eligible for up to 50% in principal forgiveness. </a:t>
          </a:r>
        </a:p>
      </dsp:txBody>
      <dsp:txXfrm>
        <a:off x="801503" y="1369"/>
        <a:ext cx="5686264" cy="693942"/>
      </dsp:txXfrm>
    </dsp:sp>
    <dsp:sp modelId="{167827EB-83F5-4F88-A8C3-CFFB9B2F9D76}">
      <dsp:nvSpPr>
        <dsp:cNvPr id="0" name=""/>
        <dsp:cNvSpPr/>
      </dsp:nvSpPr>
      <dsp:spPr>
        <a:xfrm>
          <a:off x="0" y="1732095"/>
          <a:ext cx="6487768" cy="693942"/>
        </a:xfrm>
        <a:prstGeom prst="roundRect">
          <a:avLst>
            <a:gd name="adj" fmla="val 10000"/>
          </a:avLst>
        </a:prstGeom>
        <a:solidFill>
          <a:srgbClr val="1B365D"/>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DB7B5C2A-B5D0-45BE-B70D-3E3EC266CD3B}">
      <dsp:nvSpPr>
        <dsp:cNvPr id="0" name=""/>
        <dsp:cNvSpPr/>
      </dsp:nvSpPr>
      <dsp:spPr>
        <a:xfrm>
          <a:off x="209917" y="1024933"/>
          <a:ext cx="381668" cy="38166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141C314-FAD4-461A-9E3B-F5A9638ED685}">
      <dsp:nvSpPr>
        <dsp:cNvPr id="0" name=""/>
        <dsp:cNvSpPr/>
      </dsp:nvSpPr>
      <dsp:spPr>
        <a:xfrm>
          <a:off x="801503" y="868796"/>
          <a:ext cx="5686264" cy="693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442" tIns="73442" rIns="73442" bIns="73442" numCol="1" spcCol="1270" anchor="ctr" anchorCtr="0">
          <a:noAutofit/>
        </a:bodyPr>
        <a:lstStyle/>
        <a:p>
          <a:pPr marL="0" lvl="0" indent="0" algn="l" defTabSz="666750">
            <a:lnSpc>
              <a:spcPct val="100000"/>
            </a:lnSpc>
            <a:spcBef>
              <a:spcPct val="0"/>
            </a:spcBef>
            <a:spcAft>
              <a:spcPct val="35000"/>
            </a:spcAft>
            <a:buNone/>
          </a:pPr>
          <a:endParaRPr lang="en-US" sz="1500" kern="1200"/>
        </a:p>
      </dsp:txBody>
      <dsp:txXfrm>
        <a:off x="801503" y="868796"/>
        <a:ext cx="5686264" cy="693942"/>
      </dsp:txXfrm>
    </dsp:sp>
    <dsp:sp modelId="{D382835A-BBB5-492E-8E2D-6719BDCAC6C5}">
      <dsp:nvSpPr>
        <dsp:cNvPr id="0" name=""/>
        <dsp:cNvSpPr/>
      </dsp:nvSpPr>
      <dsp:spPr>
        <a:xfrm>
          <a:off x="0" y="843308"/>
          <a:ext cx="6487768" cy="693942"/>
        </a:xfrm>
        <a:prstGeom prst="roundRect">
          <a:avLst>
            <a:gd name="adj" fmla="val 10000"/>
          </a:avLst>
        </a:prstGeom>
        <a:solidFill>
          <a:schemeClr val="tx2"/>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173ABFAE-1408-4024-8210-C42DA620E688}">
      <dsp:nvSpPr>
        <dsp:cNvPr id="0" name=""/>
        <dsp:cNvSpPr/>
      </dsp:nvSpPr>
      <dsp:spPr>
        <a:xfrm>
          <a:off x="177643" y="948377"/>
          <a:ext cx="381668" cy="381668"/>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CA97CF8-D249-4761-AFCB-2FFC1BA4CEFA}">
      <dsp:nvSpPr>
        <dsp:cNvPr id="0" name=""/>
        <dsp:cNvSpPr/>
      </dsp:nvSpPr>
      <dsp:spPr>
        <a:xfrm>
          <a:off x="793428" y="843308"/>
          <a:ext cx="5686264" cy="693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442" tIns="73442" rIns="73442" bIns="73442" numCol="1" spcCol="1270" anchor="ctr" anchorCtr="0">
          <a:noAutofit/>
        </a:bodyPr>
        <a:lstStyle/>
        <a:p>
          <a:pPr marL="0" lvl="0" indent="0" algn="l" defTabSz="666750">
            <a:lnSpc>
              <a:spcPct val="100000"/>
            </a:lnSpc>
            <a:spcBef>
              <a:spcPct val="0"/>
            </a:spcBef>
            <a:spcAft>
              <a:spcPct val="35000"/>
            </a:spcAft>
            <a:buNone/>
          </a:pPr>
          <a:r>
            <a:rPr lang="en-US" sz="1500" kern="1200">
              <a:solidFill>
                <a:schemeClr val="bg1"/>
              </a:solidFill>
            </a:rPr>
            <a:t>Mid-range (20–30): moderately economically disadvantaged. </a:t>
          </a:r>
        </a:p>
        <a:p>
          <a:pPr marL="0" lvl="0" indent="0" algn="l" defTabSz="666750">
            <a:lnSpc>
              <a:spcPct val="100000"/>
            </a:lnSpc>
            <a:spcBef>
              <a:spcPct val="0"/>
            </a:spcBef>
            <a:spcAft>
              <a:spcPct val="35000"/>
            </a:spcAft>
            <a:buNone/>
          </a:pPr>
          <a:r>
            <a:rPr lang="en-US" sz="1500" kern="1200">
              <a:solidFill>
                <a:schemeClr val="bg1"/>
              </a:solidFill>
            </a:rPr>
            <a:t>Eligible for up to 40% in principal forgiveness. </a:t>
          </a:r>
        </a:p>
      </dsp:txBody>
      <dsp:txXfrm>
        <a:off x="793428" y="843308"/>
        <a:ext cx="5686264" cy="693942"/>
      </dsp:txXfrm>
    </dsp:sp>
    <dsp:sp modelId="{2E0D6B5E-99D1-44D4-9B0E-9FEE98E6215E}">
      <dsp:nvSpPr>
        <dsp:cNvPr id="0" name=""/>
        <dsp:cNvSpPr/>
      </dsp:nvSpPr>
      <dsp:spPr>
        <a:xfrm>
          <a:off x="0" y="2603651"/>
          <a:ext cx="6487768" cy="693942"/>
        </a:xfrm>
        <a:prstGeom prst="roundRect">
          <a:avLst>
            <a:gd name="adj" fmla="val 10000"/>
          </a:avLst>
        </a:prstGeom>
        <a:solidFill>
          <a:schemeClr val="tx2"/>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5D7BB798-BC00-4FB5-8679-67183ECB05F8}">
      <dsp:nvSpPr>
        <dsp:cNvPr id="0" name=""/>
        <dsp:cNvSpPr/>
      </dsp:nvSpPr>
      <dsp:spPr>
        <a:xfrm>
          <a:off x="209917" y="2759788"/>
          <a:ext cx="381668" cy="38166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72C635D-4417-40D6-A97B-37F209C2CE81}">
      <dsp:nvSpPr>
        <dsp:cNvPr id="0" name=""/>
        <dsp:cNvSpPr/>
      </dsp:nvSpPr>
      <dsp:spPr>
        <a:xfrm>
          <a:off x="801503" y="2603651"/>
          <a:ext cx="5686264" cy="693942"/>
        </a:xfrm>
        <a:prstGeom prst="rect">
          <a:avLst/>
        </a:prstGeom>
        <a:solidFill>
          <a:schemeClr val="tx2"/>
        </a:solidFill>
        <a:ln>
          <a:noFill/>
        </a:ln>
        <a:effectLst/>
      </dsp:spPr>
      <dsp:style>
        <a:lnRef idx="0">
          <a:scrgbClr r="0" g="0" b="0"/>
        </a:lnRef>
        <a:fillRef idx="0">
          <a:scrgbClr r="0" g="0" b="0"/>
        </a:fillRef>
        <a:effectRef idx="0">
          <a:scrgbClr r="0" g="0" b="0"/>
        </a:effectRef>
        <a:fontRef idx="minor"/>
      </dsp:style>
      <dsp:txBody>
        <a:bodyPr spcFirstLastPara="0" vert="horz" wrap="square" lIns="73442" tIns="73442" rIns="73442" bIns="73442" numCol="1" spcCol="1270" anchor="ctr" anchorCtr="0">
          <a:noAutofit/>
        </a:bodyPr>
        <a:lstStyle/>
        <a:p>
          <a:pPr marL="0" lvl="0" indent="0" algn="l" defTabSz="666750">
            <a:lnSpc>
              <a:spcPct val="100000"/>
            </a:lnSpc>
            <a:spcBef>
              <a:spcPct val="0"/>
            </a:spcBef>
            <a:spcAft>
              <a:spcPct val="35000"/>
            </a:spcAft>
            <a:buNone/>
          </a:pPr>
          <a:r>
            <a:rPr lang="en-US" sz="1500" kern="1200">
              <a:solidFill>
                <a:schemeClr val="bg1"/>
              </a:solidFill>
            </a:rPr>
            <a:t>Financially disadvantaged economic status based on the SRF </a:t>
          </a:r>
          <a:r>
            <a:rPr lang="en-US" sz="1500" u="sng" kern="1200">
              <a:solidFill>
                <a:schemeClr val="bg1"/>
              </a:solidFill>
              <a:hlinkClick xmlns:r="http://schemas.openxmlformats.org/officeDocument/2006/relationships" r:id="rId4">
                <a:extLst>
                  <a:ext uri="{A12FA001-AC4F-418D-AE19-62706E023703}">
                    <ahyp:hlinkClr xmlns:ahyp="http://schemas.microsoft.com/office/drawing/2018/hyperlinkcolor" val="tx"/>
                  </a:ext>
                </a:extLst>
              </a:hlinkClick>
            </a:rPr>
            <a:t>Ability to Pay Index (ATPI)</a:t>
          </a:r>
          <a:r>
            <a:rPr lang="en-US" sz="1500" kern="1200">
              <a:solidFill>
                <a:schemeClr val="bg1"/>
              </a:solidFill>
            </a:rPr>
            <a:t> scores of 50 or less</a:t>
          </a:r>
        </a:p>
      </dsp:txBody>
      <dsp:txXfrm>
        <a:off x="801503" y="2603651"/>
        <a:ext cx="5686264" cy="69394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FED186-11EF-4930-9AA0-2CB1EA30DA35}"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0A5AE-9247-45B9-B230-5145483DAB58}" type="slidenum">
              <a:rPr lang="en-US" smtClean="0"/>
              <a:t>‹#›</a:t>
            </a:fld>
            <a:endParaRPr lang="en-US"/>
          </a:p>
        </p:txBody>
      </p:sp>
    </p:spTree>
    <p:extLst>
      <p:ext uri="{BB962C8B-B14F-4D97-AF65-F5344CB8AC3E}">
        <p14:creationId xmlns:p14="http://schemas.microsoft.com/office/powerpoint/2010/main" val="748755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10A5AE-9247-45B9-B230-5145483DAB58}" type="slidenum">
              <a:rPr lang="en-US" smtClean="0"/>
              <a:t>1</a:t>
            </a:fld>
            <a:endParaRPr lang="en-US"/>
          </a:p>
        </p:txBody>
      </p:sp>
    </p:spTree>
    <p:extLst>
      <p:ext uri="{BB962C8B-B14F-4D97-AF65-F5344CB8AC3E}">
        <p14:creationId xmlns:p14="http://schemas.microsoft.com/office/powerpoint/2010/main" val="2553621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cap grants that funded last year’s solicitation – we don’t know what the next grants look like yet. Clean water and Drinking water both require the state to provide a 20% match to accept the funds. State leadership refused to provide that match for the Clean Water Infrastructure Investment and Jobs Act money, so we could not accept that grant for FFY2026. Last year we also advertised supplemental funding for Helene-impacted communities. We will not be soliciting more projects for that funding, because we received more applications than we have funding. We’ll be using our base program funds to cover the additional funding needed for those communities.  </a:t>
            </a:r>
          </a:p>
          <a:p>
            <a:endParaRPr lang="en-US" dirty="0"/>
          </a:p>
          <a:p>
            <a:r>
              <a:rPr lang="en-US" dirty="0"/>
              <a:t>Now, these are the annual totals that are being added to the revolving fund. The revolving clean water fund has about $455M available for projects and the drinking water fund has about $161M.</a:t>
            </a:r>
          </a:p>
        </p:txBody>
      </p:sp>
      <p:sp>
        <p:nvSpPr>
          <p:cNvPr id="4" name="Slide Number Placeholder 3"/>
          <p:cNvSpPr>
            <a:spLocks noGrp="1"/>
          </p:cNvSpPr>
          <p:nvPr>
            <p:ph type="sldNum" sz="quarter" idx="5"/>
          </p:nvPr>
        </p:nvSpPr>
        <p:spPr/>
        <p:txBody>
          <a:bodyPr/>
          <a:lstStyle/>
          <a:p>
            <a:fld id="{2710A5AE-9247-45B9-B230-5145483DAB58}" type="slidenum">
              <a:rPr lang="en-US" smtClean="0"/>
              <a:t>11</a:t>
            </a:fld>
            <a:endParaRPr lang="en-US"/>
          </a:p>
        </p:txBody>
      </p:sp>
    </p:spTree>
    <p:extLst>
      <p:ext uri="{BB962C8B-B14F-4D97-AF65-F5344CB8AC3E}">
        <p14:creationId xmlns:p14="http://schemas.microsoft.com/office/powerpoint/2010/main" val="3289796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loan forgiveness is awarded on a “first-come-first-serve" basis for disadvantaged communities. To be considered disadvantaged, a Community must have an ATPI of 50 or below. Communities with an ATPI of 10 or below are eligible for 50% forgiveness, Communities with an ATPI of 20-30 are eligible for 40% forgiveness, and Communities with an ATPI of 40-50 are eligible for 30% forgiveness.  For most projects, forgiveness is capped at $5 million. These numbers may change before the next solicitation depending on the demand and federal funding received.</a:t>
            </a:r>
          </a:p>
          <a:p>
            <a:endParaRPr lang="en-US" dirty="0"/>
          </a:p>
          <a:p>
            <a:endParaRPr lang="en-US" dirty="0"/>
          </a:p>
        </p:txBody>
      </p:sp>
      <p:sp>
        <p:nvSpPr>
          <p:cNvPr id="4" name="Slide Number Placeholder 3"/>
          <p:cNvSpPr>
            <a:spLocks noGrp="1"/>
          </p:cNvSpPr>
          <p:nvPr>
            <p:ph type="sldNum" sz="quarter" idx="5"/>
          </p:nvPr>
        </p:nvSpPr>
        <p:spPr/>
        <p:txBody>
          <a:bodyPr/>
          <a:lstStyle/>
          <a:p>
            <a:fld id="{F7FEE0E4-979C-4813-92F3-EEF6BAEF68DE}" type="slidenum">
              <a:rPr lang="en-US" smtClean="0"/>
              <a:t>12</a:t>
            </a:fld>
            <a:endParaRPr lang="en-US"/>
          </a:p>
        </p:txBody>
      </p:sp>
    </p:spTree>
    <p:extLst>
      <p:ext uri="{BB962C8B-B14F-4D97-AF65-F5344CB8AC3E}">
        <p14:creationId xmlns:p14="http://schemas.microsoft.com/office/powerpoint/2010/main" val="3594952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FA1E0-DE52-CAE2-59D1-0831CEE345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3766B6-1D43-4C96-2AB2-6CC2CD8D8C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9B1BCB-BE2F-5DFE-BAFD-7D6C06D78876}"/>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We know our timeline is the least enticing part about the program. It takes about 600 days from application to loan agreement. This can be reduced by applicants quickly responding to our requests for information. The first few months after application can be a little quiet, but once you’re ranked on the PRL, it’s a more active process.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 November to January, you’re submitting applications and SRF will hold an application workshop. After the window closes, we review, score and rank those projects to create the priority ranking list. We also draft our intended use plans which explain how we’re going to use the federal cap grants. Phase 1 ends with us sending out the ranked or unranked letters. Applicants then come back into the grants management system to complete the Phase 2 activity which then allows SRF to review the applicant’s financial sufficiency and start the interdisciplinary environmental review. If an applicant is financially sufficient, we move to the environmental determination. Then we send the encumbrance letter and draft the loan documents. The loan documents are presented to the board of the Tennessee Local Development Authority for approval and final signature.</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Extra:</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Phase I: Questionnaire</a:t>
            </a:r>
          </a:p>
          <a:p>
            <a:r>
              <a:rPr lang="en-US" sz="1200" kern="1200" dirty="0">
                <a:solidFill>
                  <a:schemeClr val="tx1"/>
                </a:solidFill>
                <a:effectLst/>
                <a:latin typeface="+mn-lt"/>
                <a:ea typeface="+mn-ea"/>
                <a:cs typeface="+mn-cs"/>
              </a:rPr>
              <a:t>SRF opens Solicitation	</a:t>
            </a:r>
          </a:p>
          <a:p>
            <a:r>
              <a:rPr lang="en-US" sz="1200" kern="1200" dirty="0">
                <a:solidFill>
                  <a:schemeClr val="tx1"/>
                </a:solidFill>
                <a:effectLst/>
                <a:latin typeface="+mn-lt"/>
                <a:ea typeface="+mn-ea"/>
                <a:cs typeface="+mn-cs"/>
              </a:rPr>
              <a:t>Approximately 45 days</a:t>
            </a:r>
          </a:p>
          <a:p>
            <a:r>
              <a:rPr lang="en-US" sz="1200" kern="1200" dirty="0">
                <a:solidFill>
                  <a:schemeClr val="tx1"/>
                </a:solidFill>
                <a:effectLst/>
                <a:latin typeface="+mn-lt"/>
                <a:ea typeface="+mn-ea"/>
                <a:cs typeface="+mn-cs"/>
              </a:rPr>
              <a:t>Applicants submit Questionnaires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Questionnaires reviewed, scored and ranked</a:t>
            </a:r>
          </a:p>
          <a:p>
            <a:r>
              <a:rPr lang="en-US" sz="1200" kern="1200" dirty="0">
                <a:solidFill>
                  <a:schemeClr val="tx1"/>
                </a:solidFill>
                <a:effectLst/>
                <a:latin typeface="+mn-lt"/>
                <a:ea typeface="+mn-ea"/>
                <a:cs typeface="+mn-cs"/>
              </a:rPr>
              <a:t>90 days</a:t>
            </a:r>
          </a:p>
          <a:p>
            <a:r>
              <a:rPr lang="en-US" sz="1200" kern="1200" dirty="0">
                <a:solidFill>
                  <a:schemeClr val="tx1"/>
                </a:solidFill>
                <a:effectLst/>
                <a:latin typeface="+mn-lt"/>
                <a:ea typeface="+mn-ea"/>
                <a:cs typeface="+mn-cs"/>
              </a:rPr>
              <a:t>Draft IUPs &amp; PRLs public noticed</a:t>
            </a:r>
          </a:p>
          <a:p>
            <a:r>
              <a:rPr lang="en-US" sz="1200" kern="1200" dirty="0">
                <a:solidFill>
                  <a:schemeClr val="tx1"/>
                </a:solidFill>
                <a:effectLst/>
                <a:latin typeface="+mn-lt"/>
                <a:ea typeface="+mn-ea"/>
                <a:cs typeface="+mn-cs"/>
              </a:rPr>
              <a:t>30 days</a:t>
            </a:r>
          </a:p>
          <a:p>
            <a:r>
              <a:rPr lang="en-US" sz="1200" kern="1200" dirty="0">
                <a:solidFill>
                  <a:schemeClr val="tx1"/>
                </a:solidFill>
                <a:effectLst/>
                <a:latin typeface="+mn-lt"/>
                <a:ea typeface="+mn-ea"/>
                <a:cs typeface="+mn-cs"/>
              </a:rPr>
              <a:t>Response to Comment and Final IUPs &amp; PRLs published</a:t>
            </a:r>
          </a:p>
          <a:p>
            <a:r>
              <a:rPr lang="en-US" sz="1200" kern="1200" dirty="0">
                <a:solidFill>
                  <a:schemeClr val="tx1"/>
                </a:solidFill>
                <a:effectLst/>
                <a:latin typeface="+mn-lt"/>
                <a:ea typeface="+mn-ea"/>
                <a:cs typeface="+mn-cs"/>
              </a:rPr>
              <a:t>45 days </a:t>
            </a:r>
          </a:p>
          <a:p>
            <a:r>
              <a:rPr lang="en-US" sz="1200" kern="1200" dirty="0">
                <a:solidFill>
                  <a:schemeClr val="tx1"/>
                </a:solidFill>
                <a:effectLst/>
                <a:latin typeface="+mn-lt"/>
                <a:ea typeface="+mn-ea"/>
                <a:cs typeface="+mn-cs"/>
              </a:rPr>
              <a:t>SRF sends Ranked and Unranked letters to entities on the Final PRL (by state fiscal year)</a:t>
            </a:r>
          </a:p>
          <a:p>
            <a:r>
              <a:rPr lang="en-US" sz="1200" kern="1200" dirty="0">
                <a:solidFill>
                  <a:schemeClr val="tx1"/>
                </a:solidFill>
                <a:effectLst/>
                <a:latin typeface="+mn-lt"/>
                <a:ea typeface="+mn-ea"/>
                <a:cs typeface="+mn-cs"/>
              </a:rPr>
              <a:t>30 days – End of Phase I</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Phase II: Financial Sufficiency Review &amp; Initial Environmental Review</a:t>
            </a:r>
          </a:p>
          <a:p>
            <a:r>
              <a:rPr lang="en-US" sz="1200" kern="1200" dirty="0">
                <a:solidFill>
                  <a:schemeClr val="tx1"/>
                </a:solidFill>
                <a:effectLst/>
                <a:latin typeface="+mn-lt"/>
                <a:ea typeface="+mn-ea"/>
                <a:cs typeface="+mn-cs"/>
              </a:rPr>
              <a:t>Applicant initiates GMS Phase II activity (Financial &amp; Environmental Review)</a:t>
            </a:r>
          </a:p>
          <a:p>
            <a:r>
              <a:rPr lang="en-US" sz="1200" kern="1200" dirty="0">
                <a:solidFill>
                  <a:schemeClr val="tx1"/>
                </a:solidFill>
                <a:effectLst/>
                <a:latin typeface="+mn-lt"/>
                <a:ea typeface="+mn-ea"/>
                <a:cs typeface="+mn-cs"/>
              </a:rPr>
              <a:t>30 days</a:t>
            </a:r>
          </a:p>
          <a:p>
            <a:r>
              <a:rPr lang="en-US" sz="1200" kern="1200" dirty="0">
                <a:solidFill>
                  <a:schemeClr val="tx1"/>
                </a:solidFill>
                <a:effectLst/>
                <a:latin typeface="+mn-lt"/>
                <a:ea typeface="+mn-ea"/>
                <a:cs typeface="+mn-cs"/>
              </a:rPr>
              <a:t>SRF reviews for financial sufficiency	</a:t>
            </a:r>
          </a:p>
          <a:p>
            <a:r>
              <a:rPr lang="en-US" sz="1200" kern="1200" dirty="0">
                <a:solidFill>
                  <a:schemeClr val="tx1"/>
                </a:solidFill>
                <a:effectLst/>
                <a:latin typeface="+mn-lt"/>
                <a:ea typeface="+mn-ea"/>
                <a:cs typeface="+mn-cs"/>
              </a:rPr>
              <a:t>30 days</a:t>
            </a:r>
          </a:p>
          <a:p>
            <a:r>
              <a:rPr lang="en-US" sz="1200" kern="1200" dirty="0">
                <a:solidFill>
                  <a:schemeClr val="tx1"/>
                </a:solidFill>
                <a:effectLst/>
                <a:latin typeface="+mn-lt"/>
                <a:ea typeface="+mn-ea"/>
                <a:cs typeface="+mn-cs"/>
              </a:rPr>
              <a:t>SRF initiates Interdisciplinary Environmental Review	</a:t>
            </a:r>
          </a:p>
          <a:p>
            <a:r>
              <a:rPr lang="en-US" sz="1200" kern="1200" dirty="0">
                <a:solidFill>
                  <a:schemeClr val="tx1"/>
                </a:solidFill>
                <a:effectLst/>
                <a:latin typeface="+mn-lt"/>
                <a:ea typeface="+mn-ea"/>
                <a:cs typeface="+mn-cs"/>
              </a:rPr>
              <a:t>45 days</a:t>
            </a:r>
          </a:p>
          <a:p>
            <a:r>
              <a:rPr lang="en-US" sz="1200" kern="1200" dirty="0">
                <a:solidFill>
                  <a:schemeClr val="tx1"/>
                </a:solidFill>
                <a:effectLst/>
                <a:latin typeface="+mn-lt"/>
                <a:ea typeface="+mn-ea"/>
                <a:cs typeface="+mn-cs"/>
              </a:rPr>
              <a:t>SRF sends notification of financial sufficiency and next steps for Phase 3	</a:t>
            </a:r>
          </a:p>
          <a:p>
            <a:r>
              <a:rPr lang="en-US" sz="1200" kern="1200" dirty="0">
                <a:solidFill>
                  <a:schemeClr val="tx1"/>
                </a:solidFill>
                <a:effectLst/>
                <a:latin typeface="+mn-lt"/>
                <a:ea typeface="+mn-ea"/>
                <a:cs typeface="+mn-cs"/>
              </a:rPr>
              <a:t>Sent within 2 weeks of the IER crosscutter review completion – End of Phase II</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Phase III: Environmental Determination</a:t>
            </a:r>
          </a:p>
          <a:p>
            <a:r>
              <a:rPr lang="en-US" sz="1200" kern="1200" dirty="0">
                <a:solidFill>
                  <a:schemeClr val="tx1"/>
                </a:solidFill>
                <a:effectLst/>
                <a:latin typeface="+mn-lt"/>
                <a:ea typeface="+mn-ea"/>
                <a:cs typeface="+mn-cs"/>
              </a:rPr>
              <a:t>Applicant provides facilities plan documents	</a:t>
            </a:r>
          </a:p>
          <a:p>
            <a:r>
              <a:rPr lang="en-US" sz="1200" kern="1200" dirty="0">
                <a:solidFill>
                  <a:schemeClr val="tx1"/>
                </a:solidFill>
                <a:effectLst/>
                <a:latin typeface="+mn-lt"/>
                <a:ea typeface="+mn-ea"/>
                <a:cs typeface="+mn-cs"/>
              </a:rPr>
              <a:t>60 days</a:t>
            </a:r>
          </a:p>
          <a:p>
            <a:r>
              <a:rPr lang="en-US" sz="1200" kern="1200" dirty="0">
                <a:solidFill>
                  <a:schemeClr val="tx1"/>
                </a:solidFill>
                <a:effectLst/>
                <a:latin typeface="+mn-lt"/>
                <a:ea typeface="+mn-ea"/>
                <a:cs typeface="+mn-cs"/>
              </a:rPr>
              <a:t>SRF Review and Environmental Determination	</a:t>
            </a:r>
          </a:p>
          <a:p>
            <a:r>
              <a:rPr lang="en-US" sz="1200" kern="1200" dirty="0">
                <a:solidFill>
                  <a:schemeClr val="tx1"/>
                </a:solidFill>
                <a:effectLst/>
                <a:latin typeface="+mn-lt"/>
                <a:ea typeface="+mn-ea"/>
                <a:cs typeface="+mn-cs"/>
              </a:rPr>
              <a:t>90 days</a:t>
            </a:r>
          </a:p>
          <a:p>
            <a:r>
              <a:rPr lang="en-US" sz="1200" kern="1200" dirty="0">
                <a:solidFill>
                  <a:schemeClr val="tx1"/>
                </a:solidFill>
                <a:effectLst/>
                <a:latin typeface="+mn-lt"/>
                <a:ea typeface="+mn-ea"/>
                <a:cs typeface="+mn-cs"/>
              </a:rPr>
              <a:t>SRF sends Encumbrance Letter</a:t>
            </a:r>
          </a:p>
          <a:p>
            <a:r>
              <a:rPr lang="en-US" sz="1200" kern="1200" dirty="0">
                <a:solidFill>
                  <a:schemeClr val="tx1"/>
                </a:solidFill>
                <a:effectLst/>
                <a:latin typeface="+mn-lt"/>
                <a:ea typeface="+mn-ea"/>
                <a:cs typeface="+mn-cs"/>
              </a:rPr>
              <a:t>dispatched no less than 2 weeks after the issuance of a CE or FNSI – End of Phase III</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Phase IV: Loan Application</a:t>
            </a:r>
          </a:p>
          <a:p>
            <a:r>
              <a:rPr lang="en-US" sz="1200" kern="1200" dirty="0">
                <a:solidFill>
                  <a:schemeClr val="tx1"/>
                </a:solidFill>
                <a:effectLst/>
                <a:latin typeface="+mn-lt"/>
                <a:ea typeface="+mn-ea"/>
                <a:cs typeface="+mn-cs"/>
              </a:rPr>
              <a:t>SRF drafts loan documents immediately after issuing an Encumbrance Letter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Applicants initiate Phase IV when they provide public meeting information and Authorizing Resolution	</a:t>
            </a:r>
          </a:p>
          <a:p>
            <a:r>
              <a:rPr lang="en-US" sz="1200" kern="1200" dirty="0">
                <a:solidFill>
                  <a:schemeClr val="tx1"/>
                </a:solidFill>
                <a:effectLst/>
                <a:latin typeface="+mn-lt"/>
                <a:ea typeface="+mn-ea"/>
                <a:cs typeface="+mn-cs"/>
              </a:rPr>
              <a:t>60 days or as otherwise required by local policies.</a:t>
            </a:r>
          </a:p>
          <a:p>
            <a:endParaRPr lang="en-US" dirty="0"/>
          </a:p>
        </p:txBody>
      </p:sp>
      <p:sp>
        <p:nvSpPr>
          <p:cNvPr id="4" name="Slide Number Placeholder 3">
            <a:extLst>
              <a:ext uri="{FF2B5EF4-FFF2-40B4-BE49-F238E27FC236}">
                <a16:creationId xmlns:a16="http://schemas.microsoft.com/office/drawing/2014/main" id="{B16C7F8E-7E3F-7F83-7376-ACE8C10C0AAA}"/>
              </a:ext>
            </a:extLst>
          </p:cNvPr>
          <p:cNvSpPr>
            <a:spLocks noGrp="1"/>
          </p:cNvSpPr>
          <p:nvPr>
            <p:ph type="sldNum" sz="quarter" idx="10"/>
          </p:nvPr>
        </p:nvSpPr>
        <p:spPr/>
        <p:txBody>
          <a:bodyPr/>
          <a:lstStyle/>
          <a:p>
            <a:fld id="{382AE5E7-5214-4B9D-9C15-FCD7F097241C}"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2883952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benefit of the SRF program over the bond market. If you’re a community with an </a:t>
            </a:r>
            <a:r>
              <a:rPr lang="en-US" dirty="0" err="1"/>
              <a:t>atpi</a:t>
            </a:r>
            <a:r>
              <a:rPr lang="en-US" dirty="0"/>
              <a:t> of 30 or 40, and you’re trying to do a loan with a 5 year term (like planning and design loans), you’d have an interest rate of 1.48% right now. If you have an </a:t>
            </a:r>
            <a:r>
              <a:rPr lang="en-US" dirty="0" err="1"/>
              <a:t>atpi</a:t>
            </a:r>
            <a:r>
              <a:rPr lang="en-US" dirty="0"/>
              <a:t> of 0-20, you’d have an interest rate of 1.5% for a 30 year term. Compare that rate to the bond rate of 4.5% over a 20 year term – and that’s $6 million saved in interest. This doesn’t even take principal forgiveness into consideration.</a:t>
            </a:r>
          </a:p>
        </p:txBody>
      </p:sp>
      <p:sp>
        <p:nvSpPr>
          <p:cNvPr id="4" name="Slide Number Placeholder 3"/>
          <p:cNvSpPr>
            <a:spLocks noGrp="1"/>
          </p:cNvSpPr>
          <p:nvPr>
            <p:ph type="sldNum" sz="quarter" idx="5"/>
          </p:nvPr>
        </p:nvSpPr>
        <p:spPr/>
        <p:txBody>
          <a:bodyPr/>
          <a:lstStyle/>
          <a:p>
            <a:fld id="{2710A5AE-9247-45B9-B230-5145483DAB58}" type="slidenum">
              <a:rPr lang="en-US" smtClean="0"/>
              <a:t>14</a:t>
            </a:fld>
            <a:endParaRPr lang="en-US"/>
          </a:p>
        </p:txBody>
      </p:sp>
    </p:spTree>
    <p:extLst>
      <p:ext uri="{BB962C8B-B14F-4D97-AF65-F5344CB8AC3E}">
        <p14:creationId xmlns:p14="http://schemas.microsoft.com/office/powerpoint/2010/main" val="1486760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all know SRF takes time, but we should all be thinking about the long term needs of our systems, even if you’re not considering SRF funding. A $5M project delayed 5 years will increase by $1.8M at 6% inflation. And these are real examples of times that we’ve seen waiting and inflation impact project costs.</a:t>
            </a:r>
          </a:p>
        </p:txBody>
      </p:sp>
      <p:sp>
        <p:nvSpPr>
          <p:cNvPr id="4" name="Slide Number Placeholder 3"/>
          <p:cNvSpPr>
            <a:spLocks noGrp="1"/>
          </p:cNvSpPr>
          <p:nvPr>
            <p:ph type="sldNum" sz="quarter" idx="5"/>
          </p:nvPr>
        </p:nvSpPr>
        <p:spPr/>
        <p:txBody>
          <a:bodyPr/>
          <a:lstStyle/>
          <a:p>
            <a:fld id="{2710A5AE-9247-45B9-B230-5145483DAB58}" type="slidenum">
              <a:rPr lang="en-US" smtClean="0"/>
              <a:t>15</a:t>
            </a:fld>
            <a:endParaRPr lang="en-US"/>
          </a:p>
        </p:txBody>
      </p:sp>
    </p:spTree>
    <p:extLst>
      <p:ext uri="{BB962C8B-B14F-4D97-AF65-F5344CB8AC3E}">
        <p14:creationId xmlns:p14="http://schemas.microsoft.com/office/powerpoint/2010/main" val="10265974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7AF46-1406-265F-76B4-1271E1DC79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876EBB-0612-EF4E-A743-C37DC33180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BE6873-8AEB-1E97-1315-C0C9EB60CDE9}"/>
              </a:ext>
            </a:extLst>
          </p:cNvPr>
          <p:cNvSpPr>
            <a:spLocks noGrp="1"/>
          </p:cNvSpPr>
          <p:nvPr>
            <p:ph type="body" idx="1"/>
          </p:nvPr>
        </p:nvSpPr>
        <p:spPr/>
        <p:txBody>
          <a:bodyPr/>
          <a:lstStyle/>
          <a:p>
            <a:r>
              <a:rPr lang="en-US" dirty="0"/>
              <a:t>So are you just waiting, or are you planning? My program references so many different types of plans, so I thought it might be helpful to clarify.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Asset management plans are federally required. In the past, these have also been referred to as fiscal sustainability plans. </a:t>
            </a:r>
            <a:r>
              <a:rPr lang="en-US" sz="1200" b="0" i="0" kern="1200" dirty="0">
                <a:solidFill>
                  <a:schemeClr val="tx1"/>
                </a:solidFill>
                <a:effectLst/>
                <a:latin typeface="+mn-lt"/>
                <a:ea typeface="+mn-ea"/>
                <a:cs typeface="+mn-cs"/>
              </a:rPr>
              <a:t>T</a:t>
            </a:r>
            <a:r>
              <a:rPr lang="en-US" dirty="0"/>
              <a:t>his should be a living document that</a:t>
            </a:r>
            <a:r>
              <a:rPr lang="en-US" sz="1200" b="0" i="0" kern="1200" dirty="0">
                <a:solidFill>
                  <a:schemeClr val="tx1"/>
                </a:solidFill>
                <a:effectLst/>
                <a:latin typeface="+mn-lt"/>
                <a:ea typeface="+mn-ea"/>
                <a:cs typeface="+mn-cs"/>
              </a:rPr>
              <a:t> supports a utility’s technical, managerial, and financial (TMF) capacity. The AMP must be completed and in place by the “Notice to Proceed” for an SRF project and made available for review by the first construction inspection.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Capital improvement plans are part of an asset management plan. EPA often references these when the Clean or Drinking Water Needs Survey occurs. They should describe </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Future projects to add new assets to the system that upgrade or improve existing capacity.  And </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Renewal projects to restore an existing asset to its original capacity.  </a:t>
            </a:r>
          </a:p>
          <a:p>
            <a:pPr marL="0" indent="0">
              <a:buFont typeface="Arial" panose="020B0604020202020204" pitchFamily="34" charset="0"/>
              <a:buNone/>
            </a:pPr>
            <a:endParaRPr lang="en-US" sz="1200" b="0" i="0" kern="1200" dirty="0">
              <a:solidFill>
                <a:schemeClr val="tx1"/>
              </a:solidFill>
              <a:effectLst/>
              <a:latin typeface="+mn-lt"/>
              <a:ea typeface="+mn-ea"/>
              <a:cs typeface="+mn-cs"/>
            </a:endParaRPr>
          </a:p>
          <a:p>
            <a:r>
              <a:rPr lang="en-US" dirty="0"/>
              <a:t>Facilities Plans are project-specific and required by SRF. Depending on the breadth of the project, we might recommend a regular facilities plan or a lite facilities plan. Guidance for both is available in the resources tab of the grants management system. A facilities plan should explore the purpose and need for a proposed project. This include future conditions, the alternatives that were considered, project costs, environmental impacts, and other general information about the project.</a:t>
            </a:r>
          </a:p>
          <a:p>
            <a:endParaRPr lang="en-US" dirty="0"/>
          </a:p>
          <a:p>
            <a:r>
              <a:rPr lang="en-US" dirty="0"/>
              <a:t>Extra if needed: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At a minimum, an AMP should include </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an inventory of critical assets that are part of the treatment works;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An evaluation of the condition and performance of those assets;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A certification that the assistance recipient has evaluated and will implement water and energy conservation efforts as part of the plant; and</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A plan to maintain, repair, and, as necessary, replace the treatment works and a plan to fund such activities</a:t>
            </a:r>
          </a:p>
          <a:p>
            <a:pPr marL="171450" indent="-171450">
              <a:buFont typeface="Arial" panose="020B0604020202020204" pitchFamily="34" charset="0"/>
              <a:buChar char="•"/>
            </a:pP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Capital improvement planning determines a system’s short- and long-term asset rehabilitation and replacement projections, based on the asset inventory and O&amp;M data.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The asset management plan should include all projects within a 5-year timeframe, at minimum. However, a 20-year timeframe is preferred to accurately assess and plan for improvements. If a system has already developed a Capital Improvement Plan (CIP), the asset management plan can reference it, specifically the timing and cost of the rehabilitations and replacements. Because the expected needs of the system will change, the CIP projects listed in the asset management plan should be updated as necessary to reflect those changes.</a:t>
            </a:r>
          </a:p>
          <a:p>
            <a:pPr marL="171450" indent="-171450">
              <a:buFont typeface="Arial" panose="020B0604020202020204" pitchFamily="34" charset="0"/>
              <a:buChar char="•"/>
            </a:pPr>
            <a:endParaRPr lang="en-US" sz="1200" b="0" i="0" kern="1200" dirty="0">
              <a:solidFill>
                <a:schemeClr val="tx1"/>
              </a:solidFill>
              <a:effectLst/>
              <a:latin typeface="+mn-lt"/>
              <a:ea typeface="+mn-ea"/>
              <a:cs typeface="+mn-cs"/>
            </a:endParaRP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119B33FF-105A-96C2-6C4B-1F44685D5922}"/>
              </a:ext>
            </a:extLst>
          </p:cNvPr>
          <p:cNvSpPr>
            <a:spLocks noGrp="1"/>
          </p:cNvSpPr>
          <p:nvPr>
            <p:ph type="sldNum" sz="quarter" idx="10"/>
          </p:nvPr>
        </p:nvSpPr>
        <p:spPr/>
        <p:txBody>
          <a:bodyPr/>
          <a:lstStyle/>
          <a:p>
            <a:fld id="{382AE5E7-5214-4B9D-9C15-FCD7F097241C}"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3271280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Handoff to Jordan</a:t>
            </a:r>
          </a:p>
        </p:txBody>
      </p:sp>
      <p:sp>
        <p:nvSpPr>
          <p:cNvPr id="4" name="Slide Number Placeholder 3"/>
          <p:cNvSpPr>
            <a:spLocks noGrp="1"/>
          </p:cNvSpPr>
          <p:nvPr>
            <p:ph type="sldNum" sz="quarter" idx="5"/>
          </p:nvPr>
        </p:nvSpPr>
        <p:spPr/>
        <p:txBody>
          <a:bodyPr/>
          <a:lstStyle/>
          <a:p>
            <a:fld id="{2710A5AE-9247-45B9-B230-5145483DAB58}" type="slidenum">
              <a:rPr lang="en-US" smtClean="0"/>
              <a:t>17</a:t>
            </a:fld>
            <a:endParaRPr lang="en-US"/>
          </a:p>
        </p:txBody>
      </p:sp>
    </p:spTree>
    <p:extLst>
      <p:ext uri="{BB962C8B-B14F-4D97-AF65-F5344CB8AC3E}">
        <p14:creationId xmlns:p14="http://schemas.microsoft.com/office/powerpoint/2010/main" val="7374761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0B0E2D5-6083-499F-8816-D9397A28759B}" type="slidenum">
              <a:rPr lang="en-US" smtClean="0"/>
              <a:t>18</a:t>
            </a:fld>
            <a:endParaRPr lang="en-US"/>
          </a:p>
        </p:txBody>
      </p:sp>
    </p:spTree>
    <p:extLst>
      <p:ext uri="{BB962C8B-B14F-4D97-AF65-F5344CB8AC3E}">
        <p14:creationId xmlns:p14="http://schemas.microsoft.com/office/powerpoint/2010/main" val="29544794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0B0E2D5-6083-499F-8816-D9397A28759B}" type="slidenum">
              <a:rPr lang="en-US" smtClean="0"/>
              <a:t>19</a:t>
            </a:fld>
            <a:endParaRPr lang="en-US"/>
          </a:p>
        </p:txBody>
      </p:sp>
    </p:spTree>
    <p:extLst>
      <p:ext uri="{BB962C8B-B14F-4D97-AF65-F5344CB8AC3E}">
        <p14:creationId xmlns:p14="http://schemas.microsoft.com/office/powerpoint/2010/main" val="41454051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B5628-68BD-72A1-2359-149F9864D5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9EA2E0-27C6-D4A8-2522-7B106FA1DED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7DD487F9-4935-3FC9-5C3D-61548BE9307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43F1D59-6DB4-49FE-6586-28F951C7DF37}"/>
              </a:ext>
            </a:extLst>
          </p:cNvPr>
          <p:cNvSpPr>
            <a:spLocks noGrp="1"/>
          </p:cNvSpPr>
          <p:nvPr>
            <p:ph type="sldNum" sz="quarter" idx="10"/>
          </p:nvPr>
        </p:nvSpPr>
        <p:spPr/>
        <p:txBody>
          <a:bodyPr/>
          <a:lstStyle/>
          <a:p>
            <a:fld id="{90B0E2D5-6083-499F-8816-D9397A28759B}" type="slidenum">
              <a:rPr lang="en-US" smtClean="0"/>
              <a:t>20</a:t>
            </a:fld>
            <a:endParaRPr lang="en-US"/>
          </a:p>
        </p:txBody>
      </p:sp>
    </p:spTree>
    <p:extLst>
      <p:ext uri="{BB962C8B-B14F-4D97-AF65-F5344CB8AC3E}">
        <p14:creationId xmlns:p14="http://schemas.microsoft.com/office/powerpoint/2010/main" val="4177153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710A5AE-9247-45B9-B230-5145483DAB58}" type="slidenum">
              <a:rPr lang="en-US" smtClean="0"/>
              <a:t>2</a:t>
            </a:fld>
            <a:endParaRPr lang="en-US"/>
          </a:p>
        </p:txBody>
      </p:sp>
    </p:spTree>
    <p:extLst>
      <p:ext uri="{BB962C8B-B14F-4D97-AF65-F5344CB8AC3E}">
        <p14:creationId xmlns:p14="http://schemas.microsoft.com/office/powerpoint/2010/main" val="32149248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overarching requirements of the contract. TAUD:</a:t>
            </a:r>
          </a:p>
          <a:p>
            <a:pPr marL="171450" indent="-171450">
              <a:buFont typeface="Arial" panose="020B0604020202020204" pitchFamily="34" charset="0"/>
              <a:buChar char="•"/>
            </a:pPr>
            <a:r>
              <a:rPr lang="en-US" dirty="0"/>
              <a:t>assists TDEC and communities with the Drinking water needs survey, </a:t>
            </a:r>
          </a:p>
          <a:p>
            <a:pPr marL="171450" indent="-171450">
              <a:buFont typeface="Arial" panose="020B0604020202020204" pitchFamily="34" charset="0"/>
              <a:buChar char="•"/>
            </a:pPr>
            <a:r>
              <a:rPr lang="en-US" dirty="0"/>
              <a:t>Creates an opportunities list of communities that could benefit from SRF funding or technical assistance</a:t>
            </a:r>
          </a:p>
          <a:p>
            <a:pPr marL="171450" indent="-171450">
              <a:buFont typeface="Arial" panose="020B0604020202020204" pitchFamily="34" charset="0"/>
              <a:buChar char="•"/>
            </a:pPr>
            <a:r>
              <a:rPr lang="en-US" dirty="0"/>
              <a:t>And then TAUD hosts technical assistance workgroup meetings that help steer the technical assistance that they’ll then provide to communities. We met in June to kick off this contract-renewal, and we’ll have another meeting in January to solidify the topics that TAUD will focus on.</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So let us know if there are specific topics that you would like to see expanded in future trainings. We can also take questions now, because the next slide is just </a:t>
            </a:r>
            <a:r>
              <a:rPr lang="en-US"/>
              <a:t>some resources.</a:t>
            </a:r>
            <a:endParaRPr lang="en-US" dirty="0"/>
          </a:p>
          <a:p>
            <a:pPr marL="0" indent="0">
              <a:buFont typeface="Arial"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Business Action Plans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Getting SRF Ready</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Using the AMP to get ahead in SRF</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Talk about importance of DW and CW needs survey</a:t>
            </a:r>
            <a:endParaRPr lang="en-US" dirty="0"/>
          </a:p>
        </p:txBody>
      </p:sp>
      <p:sp>
        <p:nvSpPr>
          <p:cNvPr id="4" name="Slide Number Placeholder 3"/>
          <p:cNvSpPr>
            <a:spLocks noGrp="1"/>
          </p:cNvSpPr>
          <p:nvPr>
            <p:ph type="sldNum" sz="quarter" idx="10"/>
          </p:nvPr>
        </p:nvSpPr>
        <p:spPr/>
        <p:txBody>
          <a:bodyPr/>
          <a:lstStyle/>
          <a:p>
            <a:fld id="{382AE5E7-5214-4B9D-9C15-FCD7F097241C}"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37060896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A3170-D545-F677-DAE7-F8D78D2BD0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112F4B-CDA0-B2D2-FF65-64F83E1A76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9952A6-FDCE-1B10-8B46-66D23B596A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A245C3-95C3-2192-6CF2-88CB8559ED49}"/>
              </a:ext>
            </a:extLst>
          </p:cNvPr>
          <p:cNvSpPr>
            <a:spLocks noGrp="1"/>
          </p:cNvSpPr>
          <p:nvPr>
            <p:ph type="sldNum" sz="quarter" idx="10"/>
          </p:nvPr>
        </p:nvSpPr>
        <p:spPr/>
        <p:txBody>
          <a:bodyPr/>
          <a:lstStyle/>
          <a:p>
            <a:fld id="{382AE5E7-5214-4B9D-9C15-FCD7F097241C}"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11288490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0FA9F-8E45-40F4-BD6C-19CAD1DD4B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9023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TDEC’s mission is to protect and improve the quality of Tennessee’s natural resources while protecting human health and safety. SRF and SWIG both help the Division of Water Resources meet this mission. SRF </a:t>
            </a:r>
            <a:r>
              <a:rPr lang="en-US" sz="1200" dirty="0">
                <a:solidFill>
                  <a:schemeClr val="tx1"/>
                </a:solidFill>
                <a:latin typeface="Open Sans"/>
                <a:ea typeface="Open Sans"/>
                <a:cs typeface="Open Sans"/>
              </a:rPr>
              <a:t>provides </a:t>
            </a:r>
            <a:r>
              <a:rPr lang="en-US" sz="1200" b="1" dirty="0">
                <a:solidFill>
                  <a:schemeClr val="tx1"/>
                </a:solidFill>
                <a:latin typeface="Open Sans"/>
                <a:ea typeface="Open Sans"/>
                <a:cs typeface="Open Sans"/>
              </a:rPr>
              <a:t>low-interest loans </a:t>
            </a:r>
            <a:r>
              <a:rPr lang="en-US" sz="1200" dirty="0">
                <a:solidFill>
                  <a:schemeClr val="tx1"/>
                </a:solidFill>
                <a:latin typeface="Open Sans"/>
                <a:ea typeface="Open Sans"/>
                <a:cs typeface="Open Sans"/>
              </a:rPr>
              <a:t>and assistance to cities, counties, utility districts, and stormwater authorities for the planning, design, and construction of drinking water, wastewater and stormwater systems. Then </a:t>
            </a:r>
            <a:r>
              <a:rPr lang="en-US" sz="1200" dirty="0">
                <a:solidFill>
                  <a:schemeClr val="tx1"/>
                </a:solidFill>
              </a:rPr>
              <a:t>SWIG supports the rollout of SRF and American Rescue Plan funds through non-competitive and competitive grant programs. I primarily work for SRF, so that will be the main focus today. However, if you have questions about grants, I can definitely point you in the right direction.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F7FEE0E4-979C-4813-92F3-EEF6BAEF68DE}" type="slidenum">
              <a:rPr lang="en-US" smtClean="0"/>
              <a:t>4</a:t>
            </a:fld>
            <a:endParaRPr lang="en-US"/>
          </a:p>
        </p:txBody>
      </p:sp>
    </p:spTree>
    <p:extLst>
      <p:ext uri="{BB962C8B-B14F-4D97-AF65-F5344CB8AC3E}">
        <p14:creationId xmlns:p14="http://schemas.microsoft.com/office/powerpoint/2010/main" val="3365766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SRF is a grant and loan program that finances wastewater, stormwater, and drinking water infrastructure through low interest rates and long terms. Our fund receives federal grants through the EPA and the state matches a percent of those grants in order to receive the funds. Then repayments from loans come back into the fund, allowing it to revolve and fund new projects through repaid dollars. </a:t>
            </a:r>
          </a:p>
        </p:txBody>
      </p:sp>
      <p:sp>
        <p:nvSpPr>
          <p:cNvPr id="4" name="Slide Number Placeholder 3"/>
          <p:cNvSpPr>
            <a:spLocks noGrp="1"/>
          </p:cNvSpPr>
          <p:nvPr>
            <p:ph type="sldNum" sz="quarter" idx="5"/>
          </p:nvPr>
        </p:nvSpPr>
        <p:spPr/>
        <p:txBody>
          <a:bodyPr/>
          <a:lstStyle/>
          <a:p>
            <a:fld id="{2710A5AE-9247-45B9-B230-5145483DAB58}" type="slidenum">
              <a:rPr lang="en-US" smtClean="0"/>
              <a:t>5</a:t>
            </a:fld>
            <a:endParaRPr lang="en-US"/>
          </a:p>
        </p:txBody>
      </p:sp>
    </p:spTree>
    <p:extLst>
      <p:ext uri="{BB962C8B-B14F-4D97-AF65-F5344CB8AC3E}">
        <p14:creationId xmlns:p14="http://schemas.microsoft.com/office/powerpoint/2010/main" val="1300456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ea typeface="Calibri"/>
                <a:cs typeface="Calibri"/>
              </a:rPr>
              <a:t>Projects must be an eligible category to received funding. For Clean Water, these categories include </a:t>
            </a:r>
          </a:p>
          <a:p>
            <a:pPr marL="171450" indent="-171450">
              <a:buFont typeface="Arial" panose="020B0604020202020204" pitchFamily="34" charset="0"/>
              <a:buChar char="•"/>
            </a:pPr>
            <a:r>
              <a:rPr lang="en-US" dirty="0"/>
              <a:t>Construction of wastewater facilities </a:t>
            </a:r>
            <a:endParaRPr lang="en-US" dirty="0">
              <a:ea typeface="Calibri"/>
              <a:cs typeface="Calibri"/>
            </a:endParaRPr>
          </a:p>
          <a:p>
            <a:pPr marL="285750" indent="-285750">
              <a:buFont typeface="Arial" panose="020B0604020202020204" pitchFamily="34" charset="0"/>
              <a:buChar char="•"/>
            </a:pPr>
            <a:r>
              <a:rPr lang="en-US" dirty="0"/>
              <a:t>Control non-point source pollution </a:t>
            </a:r>
            <a:endParaRPr lang="en-US" dirty="0">
              <a:ea typeface="Calibri"/>
              <a:cs typeface="Calibri"/>
            </a:endParaRPr>
          </a:p>
          <a:p>
            <a:pPr marL="285750" indent="-285750">
              <a:buFont typeface="Arial" panose="020B0604020202020204" pitchFamily="34" charset="0"/>
              <a:buChar char="•"/>
            </a:pPr>
            <a:r>
              <a:rPr lang="en-US" dirty="0"/>
              <a:t>Decentralized wastewater treatment systems </a:t>
            </a:r>
            <a:endParaRPr lang="en-US" dirty="0">
              <a:ea typeface="Calibri"/>
              <a:cs typeface="Calibri"/>
            </a:endParaRPr>
          </a:p>
          <a:p>
            <a:pPr marL="285750" indent="-285750">
              <a:buFont typeface="Arial" panose="020B0604020202020204" pitchFamily="34" charset="0"/>
              <a:buChar char="•"/>
            </a:pPr>
            <a:r>
              <a:rPr lang="en-US" dirty="0"/>
              <a:t>Green infrastructure projects </a:t>
            </a:r>
            <a:endParaRPr lang="en-US" dirty="0">
              <a:ea typeface="Calibri"/>
              <a:cs typeface="Calibri"/>
            </a:endParaRPr>
          </a:p>
          <a:p>
            <a:pPr marL="285750" indent="-285750">
              <a:buFont typeface="Arial" panose="020B0604020202020204" pitchFamily="34" charset="0"/>
              <a:buChar char="•"/>
            </a:pPr>
            <a:r>
              <a:rPr lang="en-US" dirty="0"/>
              <a:t>Water quality projects </a:t>
            </a:r>
            <a:endParaRPr lang="en-US" dirty="0">
              <a:ea typeface="Calibri"/>
              <a:cs typeface="Calibri"/>
            </a:endParaRPr>
          </a:p>
          <a:p>
            <a:pPr marL="285750" indent="-285750">
              <a:buFont typeface="Arial" panose="020B0604020202020204" pitchFamily="34" charset="0"/>
              <a:buChar char="•"/>
            </a:pPr>
            <a:r>
              <a:rPr lang="en-US" dirty="0"/>
              <a:t>Stormwater management </a:t>
            </a:r>
            <a:endParaRPr lang="en-US" dirty="0">
              <a:ea typeface="Calibri"/>
              <a:cs typeface="Calibri"/>
            </a:endParaRPr>
          </a:p>
          <a:p>
            <a:pPr marL="285750" indent="-285750">
              <a:buFont typeface="Arial" panose="020B0604020202020204" pitchFamily="34" charset="0"/>
              <a:buChar char="•"/>
            </a:pPr>
            <a:r>
              <a:rPr lang="en-US" dirty="0"/>
              <a:t>Brownfields </a:t>
            </a:r>
            <a:endParaRPr lang="en-US" dirty="0">
              <a:ea typeface="Calibri"/>
              <a:cs typeface="Calibri"/>
            </a:endParaRPr>
          </a:p>
          <a:p>
            <a:pPr marL="285750" indent="-285750">
              <a:buFont typeface="Arial" panose="020B0604020202020204" pitchFamily="34" charset="0"/>
              <a:buChar char="•"/>
            </a:pPr>
            <a:r>
              <a:rPr lang="en-US" dirty="0"/>
              <a:t>Consolidation </a:t>
            </a:r>
            <a:endParaRPr lang="en-US" dirty="0">
              <a:ea typeface="Calibri"/>
              <a:cs typeface="Calibri"/>
            </a:endParaRPr>
          </a:p>
          <a:p>
            <a:pPr marL="285750" indent="-285750">
              <a:buFont typeface="Arial" panose="020B0604020202020204" pitchFamily="34" charset="0"/>
              <a:buChar char="•"/>
            </a:pPr>
            <a:r>
              <a:rPr lang="en-US" dirty="0"/>
              <a:t>Water reuse</a:t>
            </a:r>
            <a:endParaRPr lang="en-US" dirty="0">
              <a:ea typeface="Calibri"/>
              <a:cs typeface="Calibri"/>
            </a:endParaRPr>
          </a:p>
          <a:p>
            <a:pPr marL="285750" indent="-285750">
              <a:buFont typeface="Arial" panose="020B0604020202020204" pitchFamily="34" charset="0"/>
              <a:buChar char="•"/>
            </a:pPr>
            <a:r>
              <a:rPr lang="en-US" dirty="0"/>
              <a:t>Asset management </a:t>
            </a:r>
            <a:endParaRPr lang="en-US" dirty="0">
              <a:ea typeface="Calibri"/>
              <a:cs typeface="Calibri"/>
            </a:endParaRPr>
          </a:p>
          <a:p>
            <a:pPr marL="285750" indent="-285750">
              <a:buFont typeface="Arial" panose="020B0604020202020204" pitchFamily="34" charset="0"/>
              <a:buChar char="•"/>
            </a:pPr>
            <a:r>
              <a:rPr lang="en-US" dirty="0"/>
              <a:t>Capacity management </a:t>
            </a:r>
          </a:p>
          <a:p>
            <a:pPr marL="285750" indent="-285750">
              <a:buFont typeface="Arial" panose="020B0604020202020204" pitchFamily="34" charset="0"/>
              <a:buChar char="•"/>
            </a:pPr>
            <a:r>
              <a:rPr lang="en-US" dirty="0"/>
              <a:t>And Compliance Issues </a:t>
            </a:r>
          </a:p>
          <a:p>
            <a:pPr marL="285750" indent="-285750">
              <a:buFont typeface="Arial" panose="020B0604020202020204" pitchFamily="34" charset="0"/>
              <a:buChar char="•"/>
            </a:pPr>
            <a:endParaRPr lang="en-US" dirty="0">
              <a:ea typeface="Calibri"/>
              <a:cs typeface="Calibri"/>
            </a:endParaRPr>
          </a:p>
          <a:p>
            <a:pPr marL="285750" indent="-285750">
              <a:buFont typeface="Arial" panose="020B0604020202020204" pitchFamily="34" charset="0"/>
              <a:buChar char="•"/>
            </a:pP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10"/>
          </p:nvPr>
        </p:nvSpPr>
        <p:spPr/>
        <p:txBody>
          <a:bodyPr/>
          <a:lstStyle/>
          <a:p>
            <a:fld id="{382AE5E7-5214-4B9D-9C15-FCD7F097241C}"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4133337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Eligible drinking water projects include </a:t>
            </a:r>
          </a:p>
          <a:p>
            <a:pPr marL="171450" indent="-171450">
              <a:buFont typeface="Arial" panose="020B0604020202020204" pitchFamily="34" charset="0"/>
              <a:buChar char="•"/>
            </a:pPr>
            <a:r>
              <a:rPr lang="en-US" dirty="0"/>
              <a:t>Water Quality Issues </a:t>
            </a:r>
          </a:p>
          <a:p>
            <a:pPr marL="171450" indent="-171450">
              <a:buFont typeface="Arial" panose="020B0604020202020204" pitchFamily="34" charset="0"/>
              <a:buChar char="•"/>
            </a:pPr>
            <a:r>
              <a:rPr lang="en-US" dirty="0"/>
              <a:t>Source or Capacity Challenges </a:t>
            </a:r>
          </a:p>
          <a:p>
            <a:pPr marL="171450" indent="-171450">
              <a:buFont typeface="Arial" panose="020B0604020202020204" pitchFamily="34" charset="0"/>
              <a:buChar char="•"/>
            </a:pPr>
            <a:r>
              <a:rPr lang="en-US" dirty="0"/>
              <a:t>Water Storage </a:t>
            </a:r>
          </a:p>
          <a:p>
            <a:pPr marL="171450" indent="-171450">
              <a:buFont typeface="Arial" panose="020B0604020202020204" pitchFamily="34" charset="0"/>
              <a:buChar char="•"/>
            </a:pPr>
            <a:r>
              <a:rPr lang="en-US" dirty="0"/>
              <a:t>Leakage Problems </a:t>
            </a:r>
          </a:p>
          <a:p>
            <a:pPr marL="171450" indent="-171450">
              <a:buFont typeface="Arial" panose="020B0604020202020204" pitchFamily="34" charset="0"/>
              <a:buChar char="•"/>
            </a:pPr>
            <a:r>
              <a:rPr lang="en-US" dirty="0"/>
              <a:t>Pressure Issues</a:t>
            </a:r>
          </a:p>
          <a:p>
            <a:pPr marL="171450" indent="-171450">
              <a:buFont typeface="Arial" panose="020B0604020202020204" pitchFamily="34" charset="0"/>
              <a:buChar char="•"/>
            </a:pPr>
            <a:r>
              <a:rPr lang="en-US" dirty="0"/>
              <a:t>Replacement or Rehabilitation Needs </a:t>
            </a:r>
          </a:p>
          <a:p>
            <a:pPr marL="171450" indent="-171450">
              <a:buFont typeface="Arial" panose="020B0604020202020204" pitchFamily="34" charset="0"/>
              <a:buChar char="•"/>
            </a:pPr>
            <a:r>
              <a:rPr lang="en-US" dirty="0"/>
              <a:t>Water Line Extensions </a:t>
            </a:r>
          </a:p>
          <a:p>
            <a:pPr marL="171450" indent="-171450">
              <a:buFont typeface="Arial" panose="020B0604020202020204" pitchFamily="34" charset="0"/>
              <a:buChar char="•"/>
            </a:pPr>
            <a:r>
              <a:rPr lang="en-US" dirty="0"/>
              <a:t>Regional Drinking Water Consolidation </a:t>
            </a:r>
          </a:p>
          <a:p>
            <a:pPr marL="171450" indent="-171450">
              <a:buFont typeface="Arial" panose="020B0604020202020204" pitchFamily="34" charset="0"/>
              <a:buChar char="•"/>
            </a:pPr>
            <a:r>
              <a:rPr lang="en-US" dirty="0"/>
              <a:t>New Drinking Water Systems </a:t>
            </a:r>
          </a:p>
          <a:p>
            <a:endParaRPr lang="en-US" dirty="0"/>
          </a:p>
          <a:p>
            <a:r>
              <a:rPr lang="en-US" dirty="0"/>
              <a:t>Non eligible projects include future growth and economic development, fire protection, lab fees for monitoring, and O&amp;M expenses.</a:t>
            </a:r>
          </a:p>
        </p:txBody>
      </p:sp>
      <p:sp>
        <p:nvSpPr>
          <p:cNvPr id="4" name="Slide Number Placeholder 3"/>
          <p:cNvSpPr>
            <a:spLocks noGrp="1"/>
          </p:cNvSpPr>
          <p:nvPr>
            <p:ph type="sldNum" sz="quarter" idx="10"/>
          </p:nvPr>
        </p:nvSpPr>
        <p:spPr/>
        <p:txBody>
          <a:bodyPr/>
          <a:lstStyle/>
          <a:p>
            <a:fld id="{382AE5E7-5214-4B9D-9C15-FCD7F097241C}"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4133337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2A4AA-1CCD-B125-B324-B5E54E9EE3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BB47A9-63F9-2537-87B3-E1159E1B76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B3CCA4-0DC6-0901-0E3B-F370C1C162F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Our Program only has one application window right now – so all entities must apply from Mid November to Early January.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SRF can only loan money to applicants with projects on a Priority Ranking List. Utilities must complete an SRF application through the Grants Management System to get on that List.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We’ve historically hosted a virtual workshop to help walk applicants through the process. This year, we’re also considering infiltrating the regional TAUD meetings to provide in-person assistance. Either way, information about this solicitation window and the associated workshops will be sent to everyone on our mailing list. If you would like to be added to this email blast, please email ask.srf@tn.gov to receive those emails.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Applicants must meet </a:t>
            </a:r>
            <a:r>
              <a:rPr lang="en-US" dirty="0" err="1"/>
              <a:t>rankability</a:t>
            </a:r>
            <a:r>
              <a:rPr lang="en-US" dirty="0"/>
              <a:t> requirements to be scored and placed on the list of fundable projects. The </a:t>
            </a:r>
            <a:r>
              <a:rPr lang="en-US" dirty="0" err="1"/>
              <a:t>rankability</a:t>
            </a:r>
            <a:r>
              <a:rPr lang="en-US" dirty="0"/>
              <a:t> requirements are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attesting that  you have submitted the last 3 years of audited financials to the comptroller and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attesting that a facilities plan is being developed for the project – it does not have to be complete at the time you’re applying.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Last year we had 67 applications in total, not counting the ones that were left in draft status and not submitted. Out of these, 55 were ranked on the PRL – leaving 12 unranked. </a:t>
            </a:r>
          </a:p>
        </p:txBody>
      </p:sp>
      <p:sp>
        <p:nvSpPr>
          <p:cNvPr id="4" name="Slide Number Placeholder 3">
            <a:extLst>
              <a:ext uri="{FF2B5EF4-FFF2-40B4-BE49-F238E27FC236}">
                <a16:creationId xmlns:a16="http://schemas.microsoft.com/office/drawing/2014/main" id="{C04BDCBA-9473-CDA7-AAFF-31071DA0E211}"/>
              </a:ext>
            </a:extLst>
          </p:cNvPr>
          <p:cNvSpPr>
            <a:spLocks noGrp="1"/>
          </p:cNvSpPr>
          <p:nvPr>
            <p:ph type="sldNum" sz="quarter" idx="10"/>
          </p:nvPr>
        </p:nvSpPr>
        <p:spPr/>
        <p:txBody>
          <a:bodyPr/>
          <a:lstStyle/>
          <a:p>
            <a:fld id="{382AE5E7-5214-4B9D-9C15-FCD7F097241C}"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411517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A2C24-103B-1A95-BB11-69C40994F4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BAA2FB-8F76-30F5-5A9B-45AD1F6A6C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67FD6E-3455-D626-A75B-F2B10EB70718}"/>
              </a:ext>
            </a:extLst>
          </p:cNvPr>
          <p:cNvSpPr>
            <a:spLocks noGrp="1"/>
          </p:cNvSpPr>
          <p:nvPr>
            <p:ph type="body" idx="1"/>
          </p:nvPr>
        </p:nvSpPr>
        <p:spPr/>
        <p:txBody>
          <a:bodyPr/>
          <a:lstStyle/>
          <a:p>
            <a:r>
              <a:rPr lang="en-US" dirty="0"/>
              <a:t>Our program, with the help of the University of Tennessee, has created an ability to pay index. This is a single number that </a:t>
            </a:r>
            <a:r>
              <a:rPr lang="en-US" sz="1200" b="0" i="0" u="none" strike="noStrike" kern="1200" dirty="0">
                <a:solidFill>
                  <a:schemeClr val="tx1"/>
                </a:solidFill>
                <a:effectLst/>
                <a:latin typeface="+mn-lt"/>
                <a:ea typeface="+mn-ea"/>
                <a:cs typeface="+mn-cs"/>
              </a:rPr>
              <a:t>represents nine factors unique to each community across the state.  Those factors include the median household income, unemployment, food stamp dependence, families in poverty, community assets, revenues, debt, expenditures, and changes in population. We use </a:t>
            </a:r>
            <a:r>
              <a:rPr lang="en-US" dirty="0"/>
              <a:t>the ATPI to determine limitations for subsidies, to set interest rates, and to award loan forgiveness. Having a high or a low ATPI does not automatically impact your eligibility for a loan. </a:t>
            </a:r>
          </a:p>
          <a:p>
            <a:endParaRPr lang="en-US" dirty="0"/>
          </a:p>
          <a:p>
            <a:r>
              <a:rPr lang="en-US" dirty="0"/>
              <a:t>To see your community’s ATPI, you can google TDEC ATPI or use this link.</a:t>
            </a:r>
          </a:p>
        </p:txBody>
      </p:sp>
      <p:sp>
        <p:nvSpPr>
          <p:cNvPr id="4" name="Slide Number Placeholder 3">
            <a:extLst>
              <a:ext uri="{FF2B5EF4-FFF2-40B4-BE49-F238E27FC236}">
                <a16:creationId xmlns:a16="http://schemas.microsoft.com/office/drawing/2014/main" id="{64B6E8DC-EDE4-2146-7911-4341E46F58D0}"/>
              </a:ext>
            </a:extLst>
          </p:cNvPr>
          <p:cNvSpPr>
            <a:spLocks noGrp="1"/>
          </p:cNvSpPr>
          <p:nvPr>
            <p:ph type="sldNum" sz="quarter" idx="10"/>
          </p:nvPr>
        </p:nvSpPr>
        <p:spPr/>
        <p:txBody>
          <a:bodyPr/>
          <a:lstStyle/>
          <a:p>
            <a:fld id="{382AE5E7-5214-4B9D-9C15-FCD7F097241C}"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3987643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BC89C-FD8B-6491-BB2F-A17A73FD7E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3B9A8A-2245-1F9F-7DCA-BA4BBD3811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83068D-E921-80C4-6575-E4D29748E06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Interest rates are set on a quarterly basis and published to the SRF website on the first Monday of the quarter. A community’s interest rate will be based on its ATPI and the length of the loan. For projects that service more than one county, the assigned ATPI will be based on the service area benefiting most from the project. Here you’ll see how we tier our interest rate reductions. ATPIs of 20 or less will be awarded a 0.40 multiplier on the base interest rate. ATPI scores ranging from 30–40 will be awarded a 0.60 multiplier, 50-60 will be awarded a 0.80 multiplier, and ATPIs of 70 or greater get the standard reported interest rates. Then SRF interest rates are further stratified by the term of the loan. </a:t>
            </a:r>
          </a:p>
          <a:p>
            <a:endParaRPr lang="en-US" dirty="0"/>
          </a:p>
        </p:txBody>
      </p:sp>
      <p:sp>
        <p:nvSpPr>
          <p:cNvPr id="4" name="Slide Number Placeholder 3">
            <a:extLst>
              <a:ext uri="{FF2B5EF4-FFF2-40B4-BE49-F238E27FC236}">
                <a16:creationId xmlns:a16="http://schemas.microsoft.com/office/drawing/2014/main" id="{21E3815A-8893-F0FB-FFDA-3160EBA04FAB}"/>
              </a:ext>
            </a:extLst>
          </p:cNvPr>
          <p:cNvSpPr>
            <a:spLocks noGrp="1"/>
          </p:cNvSpPr>
          <p:nvPr>
            <p:ph type="sldNum" sz="quarter" idx="5"/>
          </p:nvPr>
        </p:nvSpPr>
        <p:spPr/>
        <p:txBody>
          <a:bodyPr/>
          <a:lstStyle/>
          <a:p>
            <a:fld id="{2710A5AE-9247-45B9-B230-5145483DAB58}" type="slidenum">
              <a:rPr lang="en-US" smtClean="0"/>
              <a:t>10</a:t>
            </a:fld>
            <a:endParaRPr lang="en-US"/>
          </a:p>
        </p:txBody>
      </p:sp>
    </p:spTree>
    <p:extLst>
      <p:ext uri="{BB962C8B-B14F-4D97-AF65-F5344CB8AC3E}">
        <p14:creationId xmlns:p14="http://schemas.microsoft.com/office/powerpoint/2010/main" val="12353125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2914650"/>
            <a:ext cx="9144000" cy="18859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 y="3028953"/>
            <a:ext cx="8839200" cy="1066800"/>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7" name="Text Placeholder 13"/>
          <p:cNvSpPr>
            <a:spLocks noGrp="1"/>
          </p:cNvSpPr>
          <p:nvPr>
            <p:ph type="body" sz="quarter" idx="12" hasCustomPrompt="1"/>
          </p:nvPr>
        </p:nvSpPr>
        <p:spPr>
          <a:xfrm>
            <a:off x="152400" y="4095751"/>
            <a:ext cx="8839200" cy="6096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a:t>Sub-Title</a:t>
            </a:r>
          </a:p>
        </p:txBody>
      </p:sp>
      <p:sp>
        <p:nvSpPr>
          <p:cNvPr id="8" name="Text Placeholder 11"/>
          <p:cNvSpPr>
            <a:spLocks noGrp="1"/>
          </p:cNvSpPr>
          <p:nvPr>
            <p:ph type="body" sz="quarter" idx="11" hasCustomPrompt="1"/>
          </p:nvPr>
        </p:nvSpPr>
        <p:spPr>
          <a:xfrm>
            <a:off x="0" y="4800600"/>
            <a:ext cx="9144000" cy="3429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Name, Position | Date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000" y="285750"/>
            <a:ext cx="5943600" cy="2743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33352"/>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3"/>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228600" y="895350"/>
            <a:ext cx="8763000" cy="3718849"/>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742952"/>
            <a:ext cx="9144000" cy="66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1"/>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4781551"/>
            <a:ext cx="2895600" cy="273844"/>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16" name="Slide Number Placeholder 5"/>
          <p:cNvSpPr>
            <a:spLocks noGrp="1"/>
          </p:cNvSpPr>
          <p:nvPr>
            <p:ph type="sldNum" sz="quarter" idx="12"/>
          </p:nvPr>
        </p:nvSpPr>
        <p:spPr>
          <a:xfrm>
            <a:off x="6858000" y="4781551"/>
            <a:ext cx="2133600" cy="273844"/>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4594860"/>
            <a:ext cx="1188720" cy="548640"/>
          </a:xfrm>
          <a:prstGeom prst="rect">
            <a:avLst/>
          </a:prstGeom>
        </p:spPr>
      </p:pic>
    </p:spTree>
    <p:extLst>
      <p:ext uri="{BB962C8B-B14F-4D97-AF65-F5344CB8AC3E}">
        <p14:creationId xmlns:p14="http://schemas.microsoft.com/office/powerpoint/2010/main" val="2448185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33352"/>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3"/>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228600" y="895353"/>
            <a:ext cx="8763000" cy="3718847"/>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742952"/>
            <a:ext cx="9144000" cy="6667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0" y="4614201"/>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4"/>
          <p:cNvSpPr>
            <a:spLocks noGrp="1"/>
          </p:cNvSpPr>
          <p:nvPr>
            <p:ph type="ftr" sz="quarter" idx="11"/>
          </p:nvPr>
        </p:nvSpPr>
        <p:spPr>
          <a:xfrm>
            <a:off x="3124200" y="4781551"/>
            <a:ext cx="2895600" cy="273844"/>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13" name="Slide Number Placeholder 5"/>
          <p:cNvSpPr>
            <a:spLocks noGrp="1"/>
          </p:cNvSpPr>
          <p:nvPr>
            <p:ph type="sldNum" sz="quarter" idx="12"/>
          </p:nvPr>
        </p:nvSpPr>
        <p:spPr>
          <a:xfrm>
            <a:off x="6858000" y="4781551"/>
            <a:ext cx="2133600" cy="273844"/>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4594860"/>
            <a:ext cx="1188720" cy="548640"/>
          </a:xfrm>
          <a:prstGeom prst="rect">
            <a:avLst/>
          </a:prstGeom>
        </p:spPr>
      </p:pic>
    </p:spTree>
    <p:extLst>
      <p:ext uri="{BB962C8B-B14F-4D97-AF65-F5344CB8AC3E}">
        <p14:creationId xmlns:p14="http://schemas.microsoft.com/office/powerpoint/2010/main" val="25636035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33352"/>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3"/>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228600" y="895353"/>
            <a:ext cx="4191000" cy="3718847"/>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idx="13"/>
          </p:nvPr>
        </p:nvSpPr>
        <p:spPr>
          <a:xfrm>
            <a:off x="4724400" y="895353"/>
            <a:ext cx="4191000" cy="3718847"/>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p:cNvSpPr/>
          <p:nvPr userDrawn="1"/>
        </p:nvSpPr>
        <p:spPr>
          <a:xfrm>
            <a:off x="0" y="4614201"/>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p:cNvSpPr>
            <a:spLocks noGrp="1"/>
          </p:cNvSpPr>
          <p:nvPr>
            <p:ph type="ftr" sz="quarter" idx="11"/>
          </p:nvPr>
        </p:nvSpPr>
        <p:spPr>
          <a:xfrm>
            <a:off x="3124200" y="4781551"/>
            <a:ext cx="2895600" cy="273844"/>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14" name="Slide Number Placeholder 5"/>
          <p:cNvSpPr>
            <a:spLocks noGrp="1"/>
          </p:cNvSpPr>
          <p:nvPr>
            <p:ph type="sldNum" sz="quarter" idx="12"/>
          </p:nvPr>
        </p:nvSpPr>
        <p:spPr>
          <a:xfrm>
            <a:off x="6858000" y="4781551"/>
            <a:ext cx="2133600" cy="273844"/>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4594860"/>
            <a:ext cx="1188720" cy="548640"/>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5143500"/>
          </a:xfrm>
        </p:spPr>
        <p:txBody>
          <a:bodyPr/>
          <a:lstStyle>
            <a:lvl1pPr marL="0" indent="0">
              <a:buNone/>
              <a:defRPr/>
            </a:lvl1pPr>
          </a:lstStyle>
          <a:p>
            <a:r>
              <a:rPr lang="en-US"/>
              <a:t>Click icon to add picture</a:t>
            </a:r>
          </a:p>
        </p:txBody>
      </p:sp>
      <p:sp>
        <p:nvSpPr>
          <p:cNvPr id="10" name="Title 9"/>
          <p:cNvSpPr>
            <a:spLocks noGrp="1"/>
          </p:cNvSpPr>
          <p:nvPr>
            <p:ph type="title"/>
          </p:nvPr>
        </p:nvSpPr>
        <p:spPr>
          <a:xfrm>
            <a:off x="381000" y="1657352"/>
            <a:ext cx="3962400" cy="1676400"/>
          </a:xfrm>
        </p:spPr>
        <p:txBody>
          <a:bodyPr>
            <a:noAutofit/>
          </a:bodyPr>
          <a:lstStyle>
            <a:lvl1pPr marL="0" indent="0" algn="l">
              <a:defRPr sz="3600">
                <a:effectLst/>
                <a:latin typeface="PermianSlabSerifTypeface" pitchFamily="50" charset="0"/>
              </a:defRPr>
            </a:lvl1pPr>
          </a:lstStyle>
          <a:p>
            <a:r>
              <a:rPr lang="en-US"/>
              <a:t>Click to edit Master title style</a:t>
            </a:r>
          </a:p>
        </p:txBody>
      </p:sp>
      <p:sp>
        <p:nvSpPr>
          <p:cNvPr id="12" name="Text Placeholder 11"/>
          <p:cNvSpPr>
            <a:spLocks noGrp="1"/>
          </p:cNvSpPr>
          <p:nvPr>
            <p:ph type="body" sz="quarter" idx="11" hasCustomPrompt="1"/>
          </p:nvPr>
        </p:nvSpPr>
        <p:spPr>
          <a:xfrm>
            <a:off x="381000" y="4171950"/>
            <a:ext cx="4038600" cy="8382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Name, Position</a:t>
            </a:r>
          </a:p>
          <a:p>
            <a:pPr lvl="0"/>
            <a:r>
              <a:rPr lang="en-US"/>
              <a:t>Date</a:t>
            </a:r>
          </a:p>
        </p:txBody>
      </p:sp>
      <p:sp>
        <p:nvSpPr>
          <p:cNvPr id="14" name="Text Placeholder 13"/>
          <p:cNvSpPr>
            <a:spLocks noGrp="1"/>
          </p:cNvSpPr>
          <p:nvPr>
            <p:ph type="body" sz="quarter" idx="12" hasCustomPrompt="1"/>
          </p:nvPr>
        </p:nvSpPr>
        <p:spPr>
          <a:xfrm>
            <a:off x="381000" y="3333752"/>
            <a:ext cx="3962400" cy="609600"/>
          </a:xfrm>
        </p:spPr>
        <p:txBody>
          <a:bodyPr>
            <a:normAutofit/>
          </a:bodyPr>
          <a:lstStyle>
            <a:lvl1pPr marL="0" indent="0">
              <a:buNone/>
              <a:defRPr sz="2800">
                <a:solidFill>
                  <a:schemeClr val="accent5"/>
                </a:solidFill>
                <a:latin typeface="PermianSlabSerifTypeface" pitchFamily="50" charset="0"/>
              </a:defRPr>
            </a:lvl1pPr>
          </a:lstStyle>
          <a:p>
            <a:pPr lvl="0"/>
            <a:r>
              <a:rPr lang="en-US"/>
              <a:t>Sub-Title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0520" y="228600"/>
            <a:ext cx="2763774" cy="1275588"/>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5" name="Rectangle 4"/>
          <p:cNvSpPr/>
          <p:nvPr userDrawn="1"/>
        </p:nvSpPr>
        <p:spPr>
          <a:xfrm>
            <a:off x="3200400" y="2906078"/>
            <a:ext cx="5943600" cy="168021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ctrTitle"/>
          </p:nvPr>
        </p:nvSpPr>
        <p:spPr>
          <a:xfrm>
            <a:off x="3276600" y="2971800"/>
            <a:ext cx="5715000" cy="154305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5800" y="2495550"/>
            <a:ext cx="2510028" cy="2510028"/>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33352"/>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3"/>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152400" y="857250"/>
            <a:ext cx="8839200" cy="417195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41792" y="4279392"/>
            <a:ext cx="864108" cy="864108"/>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7" name="Rectangle 6"/>
          <p:cNvSpPr/>
          <p:nvPr userDrawn="1"/>
        </p:nvSpPr>
        <p:spPr>
          <a:xfrm>
            <a:off x="0" y="133352"/>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3"/>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228600" y="895353"/>
            <a:ext cx="8763000" cy="3718847"/>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0" y="4614201"/>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4"/>
          <p:cNvSpPr>
            <a:spLocks noGrp="1"/>
          </p:cNvSpPr>
          <p:nvPr>
            <p:ph type="ftr" sz="quarter" idx="11"/>
          </p:nvPr>
        </p:nvSpPr>
        <p:spPr>
          <a:xfrm>
            <a:off x="3124200" y="4781551"/>
            <a:ext cx="2895600" cy="273844"/>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13" name="Slide Number Placeholder 5"/>
          <p:cNvSpPr>
            <a:spLocks noGrp="1"/>
          </p:cNvSpPr>
          <p:nvPr>
            <p:ph type="sldNum" sz="quarter" idx="12"/>
          </p:nvPr>
        </p:nvSpPr>
        <p:spPr>
          <a:xfrm>
            <a:off x="6858000" y="4781551"/>
            <a:ext cx="2133600" cy="273844"/>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4594860"/>
            <a:ext cx="1188720" cy="548640"/>
          </a:xfrm>
          <a:prstGeom prst="rect">
            <a:avLst/>
          </a:prstGeom>
        </p:spPr>
      </p:pic>
    </p:spTree>
    <p:extLst>
      <p:ext uri="{BB962C8B-B14F-4D97-AF65-F5344CB8AC3E}">
        <p14:creationId xmlns:p14="http://schemas.microsoft.com/office/powerpoint/2010/main" val="783884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33352"/>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3"/>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228600" y="895350"/>
            <a:ext cx="8763000" cy="3718849"/>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742952"/>
            <a:ext cx="9144000" cy="66675"/>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1"/>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4781551"/>
            <a:ext cx="2895600" cy="273844"/>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16" name="Slide Number Placeholder 5"/>
          <p:cNvSpPr>
            <a:spLocks noGrp="1"/>
          </p:cNvSpPr>
          <p:nvPr>
            <p:ph type="sldNum" sz="quarter" idx="12"/>
          </p:nvPr>
        </p:nvSpPr>
        <p:spPr>
          <a:xfrm>
            <a:off x="6858000" y="4781551"/>
            <a:ext cx="2133600" cy="273844"/>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4594860"/>
            <a:ext cx="1188720" cy="548640"/>
          </a:xfrm>
          <a:prstGeom prst="rect">
            <a:avLst/>
          </a:prstGeom>
        </p:spPr>
      </p:pic>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33352"/>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p:nvPr>
        </p:nvSpPr>
        <p:spPr>
          <a:xfrm>
            <a:off x="152400" y="133353"/>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14" name="Content Placeholder 2"/>
          <p:cNvSpPr>
            <a:spLocks noGrp="1"/>
          </p:cNvSpPr>
          <p:nvPr>
            <p:ph idx="1"/>
          </p:nvPr>
        </p:nvSpPr>
        <p:spPr>
          <a:xfrm>
            <a:off x="228600" y="895350"/>
            <a:ext cx="8763000" cy="3718849"/>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Rectangle 16"/>
          <p:cNvSpPr/>
          <p:nvPr userDrawn="1"/>
        </p:nvSpPr>
        <p:spPr>
          <a:xfrm>
            <a:off x="0" y="742952"/>
            <a:ext cx="9144000" cy="66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1"/>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4781551"/>
            <a:ext cx="2895600" cy="273844"/>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16" name="Slide Number Placeholder 5"/>
          <p:cNvSpPr>
            <a:spLocks noGrp="1"/>
          </p:cNvSpPr>
          <p:nvPr>
            <p:ph type="sldNum" sz="quarter" idx="12"/>
          </p:nvPr>
        </p:nvSpPr>
        <p:spPr>
          <a:xfrm>
            <a:off x="6858000" y="4781551"/>
            <a:ext cx="2133600" cy="273844"/>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4594860"/>
            <a:ext cx="1188720" cy="548640"/>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33352"/>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3"/>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228600" y="895350"/>
            <a:ext cx="8763000" cy="3718849"/>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742952"/>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1"/>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4781551"/>
            <a:ext cx="2895600" cy="273844"/>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16" name="Slide Number Placeholder 5"/>
          <p:cNvSpPr>
            <a:spLocks noGrp="1"/>
          </p:cNvSpPr>
          <p:nvPr>
            <p:ph type="sldNum" sz="quarter" idx="12"/>
          </p:nvPr>
        </p:nvSpPr>
        <p:spPr>
          <a:xfrm>
            <a:off x="6858000" y="4781551"/>
            <a:ext cx="2133600" cy="273844"/>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4594860"/>
            <a:ext cx="1188720" cy="548640"/>
          </a:xfrm>
          <a:prstGeom prst="rect">
            <a:avLst/>
          </a:prstGeom>
        </p:spPr>
      </p:pic>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33352"/>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3"/>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228600" y="895350"/>
            <a:ext cx="8763000" cy="3718849"/>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742952"/>
            <a:ext cx="9144000" cy="66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1"/>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4781551"/>
            <a:ext cx="2895600" cy="273844"/>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16" name="Slide Number Placeholder 5"/>
          <p:cNvSpPr>
            <a:spLocks noGrp="1"/>
          </p:cNvSpPr>
          <p:nvPr>
            <p:ph type="sldNum" sz="quarter" idx="12"/>
          </p:nvPr>
        </p:nvSpPr>
        <p:spPr>
          <a:xfrm>
            <a:off x="6858000" y="4781551"/>
            <a:ext cx="2133600" cy="273844"/>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4594860"/>
            <a:ext cx="1188720" cy="548640"/>
          </a:xfrm>
          <a:prstGeom prst="rect">
            <a:avLst/>
          </a:prstGeom>
        </p:spPr>
      </p:pic>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124200" y="4812507"/>
            <a:ext cx="2895600" cy="273844"/>
          </a:xfrm>
          <a:prstGeom prst="rect">
            <a:avLst/>
          </a:prstGeom>
        </p:spPr>
        <p:txBody>
          <a:bodyPr vert="horz" lIns="91440" tIns="45720" rIns="91440" bIns="45720" rtlCol="0"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7" name="Slide Number Placeholder 5"/>
          <p:cNvSpPr>
            <a:spLocks noGrp="1"/>
          </p:cNvSpPr>
          <p:nvPr>
            <p:ph type="sldNum" sz="quarter" idx="4"/>
          </p:nvPr>
        </p:nvSpPr>
        <p:spPr>
          <a:xfrm>
            <a:off x="6858000" y="4807746"/>
            <a:ext cx="2133600" cy="273844"/>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1" r:id="rId5"/>
    <p:sldLayoutId id="2147483668" r:id="rId6"/>
    <p:sldLayoutId id="2147483665" r:id="rId7"/>
    <p:sldLayoutId id="2147483672" r:id="rId8"/>
    <p:sldLayoutId id="2147483673" r:id="rId9"/>
    <p:sldLayoutId id="2147483674" r:id="rId10"/>
    <p:sldLayoutId id="2147483679" r:id="rId11"/>
    <p:sldLayoutId id="2147483662" r:id="rId12"/>
    <p:sldLayoutId id="2147483663" r:id="rId13"/>
    <p:sldLayoutId id="2147483676" r:id="rId14"/>
    <p:sldLayoutId id="2147483677" r:id="rId15"/>
    <p:sldLayoutId id="2147483675" r:id="rId16"/>
    <p:sldLayoutId id="2147483678"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hyperlink" Target="https://www.tn.gov/environment/program-areas/wr-water-resources/srfp/srf-home/swig/amp-grant.html"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www.tnwarn.org/Default.aspx" TargetMode="External"/><Relationship Id="rId7" Type="http://schemas.openxmlformats.org/officeDocument/2006/relationships/hyperlink" Target="https://www.tn.gov/environment/program-areas/wr-water-resources/fleming-training-center/tnpop.html"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hyperlink" Target="https://www.epa.gov/cyberwater/forms/epas-water-sector-cybersecurity-evaluation-program" TargetMode="External"/><Relationship Id="rId5" Type="http://schemas.openxmlformats.org/officeDocument/2006/relationships/hyperlink" Target="https://www.tn.gov/environment/program-areas/wr-water-resources/srfp.html" TargetMode="External"/><Relationship Id="rId4" Type="http://schemas.openxmlformats.org/officeDocument/2006/relationships/hyperlink" Target="https://taud.org/region-meetings/#region-event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mailto:Ask.SRF@TN.gov"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352226"/>
            <a:ext cx="8839200" cy="1066800"/>
          </a:xfrm>
        </p:spPr>
        <p:txBody>
          <a:bodyPr>
            <a:normAutofit/>
          </a:bodyPr>
          <a:lstStyle/>
          <a:p>
            <a:r>
              <a:rPr lang="en-US" dirty="0"/>
              <a:t>SRF Funding: 2027 &amp; Beyond</a:t>
            </a:r>
            <a:br>
              <a:rPr lang="en-US" dirty="0"/>
            </a:br>
            <a:r>
              <a:rPr lang="en-US" sz="2000" dirty="0"/>
              <a:t>August 13, 2026</a:t>
            </a:r>
            <a:endParaRPr lang="en-US" dirty="0"/>
          </a:p>
        </p:txBody>
      </p:sp>
    </p:spTree>
    <p:extLst>
      <p:ext uri="{BB962C8B-B14F-4D97-AF65-F5344CB8AC3E}">
        <p14:creationId xmlns:p14="http://schemas.microsoft.com/office/powerpoint/2010/main" val="479260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C215E-8FAD-33AD-157C-089C5A4CF5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00CE62-74A0-00A7-8CCA-6F751B89520F}"/>
              </a:ext>
            </a:extLst>
          </p:cNvPr>
          <p:cNvSpPr>
            <a:spLocks noGrp="1"/>
          </p:cNvSpPr>
          <p:nvPr>
            <p:ph type="title"/>
          </p:nvPr>
        </p:nvSpPr>
        <p:spPr/>
        <p:txBody>
          <a:bodyPr/>
          <a:lstStyle/>
          <a:p>
            <a:pPr algn="ctr"/>
            <a:r>
              <a:rPr lang="en-US"/>
              <a:t>SRF Interest Rates</a:t>
            </a:r>
          </a:p>
        </p:txBody>
      </p:sp>
      <p:sp>
        <p:nvSpPr>
          <p:cNvPr id="3" name="Content Placeholder 2">
            <a:extLst>
              <a:ext uri="{FF2B5EF4-FFF2-40B4-BE49-F238E27FC236}">
                <a16:creationId xmlns:a16="http://schemas.microsoft.com/office/drawing/2014/main" id="{481AEDBE-09DF-50E6-F55B-A0A09E8909DD}"/>
              </a:ext>
            </a:extLst>
          </p:cNvPr>
          <p:cNvSpPr>
            <a:spLocks noGrp="1"/>
          </p:cNvSpPr>
          <p:nvPr>
            <p:ph idx="1"/>
          </p:nvPr>
        </p:nvSpPr>
        <p:spPr/>
        <p:txBody>
          <a:bodyPr/>
          <a:lstStyle/>
          <a:p>
            <a:pPr marL="0" indent="0">
              <a:buNone/>
            </a:pPr>
            <a:endParaRPr lang="en-US"/>
          </a:p>
          <a:p>
            <a:pPr marL="0" indent="0">
              <a:buNone/>
            </a:pPr>
            <a:endParaRPr lang="en-US"/>
          </a:p>
        </p:txBody>
      </p:sp>
      <p:pic>
        <p:nvPicPr>
          <p:cNvPr id="1026" name="Picture 1">
            <a:extLst>
              <a:ext uri="{FF2B5EF4-FFF2-40B4-BE49-F238E27FC236}">
                <a16:creationId xmlns:a16="http://schemas.microsoft.com/office/drawing/2014/main" id="{8041FD3F-95B9-0CE3-BB7A-08A81FB531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832" y="1421664"/>
            <a:ext cx="8210335" cy="2300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8846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3B062-6D58-1C98-0413-A723CFC5C159}"/>
              </a:ext>
            </a:extLst>
          </p:cNvPr>
          <p:cNvSpPr>
            <a:spLocks noGrp="1"/>
          </p:cNvSpPr>
          <p:nvPr>
            <p:ph type="title"/>
          </p:nvPr>
        </p:nvSpPr>
        <p:spPr/>
        <p:txBody>
          <a:bodyPr/>
          <a:lstStyle/>
          <a:p>
            <a:pPr algn="ctr"/>
            <a:r>
              <a:rPr lang="en-US" dirty="0"/>
              <a:t>SRF Budget</a:t>
            </a:r>
          </a:p>
        </p:txBody>
      </p:sp>
      <p:sp>
        <p:nvSpPr>
          <p:cNvPr id="3" name="Content Placeholder 2">
            <a:extLst>
              <a:ext uri="{FF2B5EF4-FFF2-40B4-BE49-F238E27FC236}">
                <a16:creationId xmlns:a16="http://schemas.microsoft.com/office/drawing/2014/main" id="{D3E76711-F110-BBAC-A9F6-DB9BA728A47B}"/>
              </a:ext>
            </a:extLst>
          </p:cNvPr>
          <p:cNvSpPr>
            <a:spLocks noGrp="1"/>
          </p:cNvSpPr>
          <p:nvPr>
            <p:ph idx="1"/>
          </p:nvPr>
        </p:nvSpPr>
        <p:spPr/>
        <p:txBody>
          <a:bodyPr/>
          <a:lstStyle/>
          <a:p>
            <a:pPr marL="0" indent="0">
              <a:buNone/>
            </a:pPr>
            <a:r>
              <a:rPr lang="en-US" dirty="0"/>
              <a:t>EPA Capitalization Grants</a:t>
            </a:r>
          </a:p>
          <a:p>
            <a:r>
              <a:rPr lang="en-US" dirty="0"/>
              <a:t>FFY 2025 Lead Service Line: 	</a:t>
            </a:r>
            <a:r>
              <a:rPr lang="en-US" b="1" dirty="0"/>
              <a:t>$48,423,000</a:t>
            </a:r>
          </a:p>
          <a:p>
            <a:r>
              <a:rPr lang="en-US" dirty="0"/>
              <a:t>FFY 2026 Clean Water SRF: 	</a:t>
            </a:r>
            <a:r>
              <a:rPr lang="en-US" b="1" dirty="0"/>
              <a:t>$10,481,000</a:t>
            </a:r>
          </a:p>
          <a:p>
            <a:pPr fontAlgn="base"/>
            <a:r>
              <a:rPr lang="en-US" dirty="0"/>
              <a:t>FFY 2026 Drinking Water SRF: 	</a:t>
            </a:r>
            <a:r>
              <a:rPr lang="en-US" b="1" dirty="0"/>
              <a:t>$6,468,000</a:t>
            </a:r>
            <a:endParaRPr lang="en-US" dirty="0"/>
          </a:p>
          <a:p>
            <a:pPr fontAlgn="base"/>
            <a:r>
              <a:rPr lang="en-US" dirty="0"/>
              <a:t>FFY 2026 Drinking Water IIJA: 	</a:t>
            </a:r>
            <a:r>
              <a:rPr lang="en-US" b="1" dirty="0"/>
              <a:t>$41,896,000</a:t>
            </a:r>
            <a:endParaRPr lang="en-US" dirty="0"/>
          </a:p>
          <a:p>
            <a:endParaRPr lang="en-US" dirty="0"/>
          </a:p>
        </p:txBody>
      </p:sp>
    </p:spTree>
    <p:extLst>
      <p:ext uri="{BB962C8B-B14F-4D97-AF65-F5344CB8AC3E}">
        <p14:creationId xmlns:p14="http://schemas.microsoft.com/office/powerpoint/2010/main" val="2301955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78363-F8A4-4974-9245-D07DE123E2E6}"/>
              </a:ext>
            </a:extLst>
          </p:cNvPr>
          <p:cNvSpPr>
            <a:spLocks noGrp="1"/>
          </p:cNvSpPr>
          <p:nvPr>
            <p:ph type="title"/>
          </p:nvPr>
        </p:nvSpPr>
        <p:spPr/>
        <p:txBody>
          <a:bodyPr/>
          <a:lstStyle/>
          <a:p>
            <a:pPr algn="ctr"/>
            <a:r>
              <a:rPr lang="en-US" dirty="0"/>
              <a:t>Principal Forgiveness</a:t>
            </a:r>
          </a:p>
        </p:txBody>
      </p:sp>
      <p:graphicFrame>
        <p:nvGraphicFramePr>
          <p:cNvPr id="7" name="Content Placeholder 2">
            <a:extLst>
              <a:ext uri="{FF2B5EF4-FFF2-40B4-BE49-F238E27FC236}">
                <a16:creationId xmlns:a16="http://schemas.microsoft.com/office/drawing/2014/main" id="{4EAFAC90-DACD-C0F3-E2C7-4A28B25D039C}"/>
              </a:ext>
            </a:extLst>
          </p:cNvPr>
          <p:cNvGraphicFramePr>
            <a:graphicFrameLocks noGrp="1"/>
          </p:cNvGraphicFramePr>
          <p:nvPr>
            <p:ph idx="1"/>
            <p:extLst>
              <p:ext uri="{D42A27DB-BD31-4B8C-83A1-F6EECF244321}">
                <p14:modId xmlns:p14="http://schemas.microsoft.com/office/powerpoint/2010/main" val="4122139995"/>
              </p:ext>
            </p:extLst>
          </p:nvPr>
        </p:nvGraphicFramePr>
        <p:xfrm>
          <a:off x="1328116" y="1034499"/>
          <a:ext cx="6487768" cy="329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7E99B5C2-F22E-69AA-CE34-A2DB4CDCC578}"/>
              </a:ext>
            </a:extLst>
          </p:cNvPr>
          <p:cNvSpPr txBox="1"/>
          <p:nvPr/>
        </p:nvSpPr>
        <p:spPr>
          <a:xfrm>
            <a:off x="2216076" y="2847547"/>
            <a:ext cx="5670625" cy="553998"/>
          </a:xfrm>
          <a:prstGeom prst="rect">
            <a:avLst/>
          </a:prstGeom>
          <a:noFill/>
        </p:spPr>
        <p:txBody>
          <a:bodyPr wrap="square" rtlCol="0">
            <a:spAutoFit/>
          </a:bodyPr>
          <a:lstStyle/>
          <a:p>
            <a:pPr lvl="0">
              <a:lnSpc>
                <a:spcPct val="100000"/>
              </a:lnSpc>
            </a:pPr>
            <a:r>
              <a:rPr lang="en-US" sz="1500">
                <a:solidFill>
                  <a:schemeClr val="bg1"/>
                </a:solidFill>
              </a:rPr>
              <a:t>High-range (40–50): moderately economically disadvantaged. </a:t>
            </a:r>
          </a:p>
          <a:p>
            <a:pPr lvl="0">
              <a:lnSpc>
                <a:spcPct val="100000"/>
              </a:lnSpc>
            </a:pPr>
            <a:r>
              <a:rPr lang="en-US" sz="1500">
                <a:solidFill>
                  <a:schemeClr val="bg1"/>
                </a:solidFill>
              </a:rPr>
              <a:t>Eligible for up to 30% in principal forgiveness. </a:t>
            </a:r>
          </a:p>
        </p:txBody>
      </p:sp>
      <p:pic>
        <p:nvPicPr>
          <p:cNvPr id="6" name="Graphic 5" descr="Tree With Roots with solid fill">
            <a:extLst>
              <a:ext uri="{FF2B5EF4-FFF2-40B4-BE49-F238E27FC236}">
                <a16:creationId xmlns:a16="http://schemas.microsoft.com/office/drawing/2014/main" id="{A1ACDB33-6483-B453-F385-510206F8EEB1}"/>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424935" y="2869710"/>
            <a:ext cx="508752" cy="508752"/>
          </a:xfrm>
          <a:prstGeom prst="rect">
            <a:avLst/>
          </a:prstGeom>
        </p:spPr>
      </p:pic>
      <p:sp>
        <p:nvSpPr>
          <p:cNvPr id="3" name="TextBox 2">
            <a:extLst>
              <a:ext uri="{FF2B5EF4-FFF2-40B4-BE49-F238E27FC236}">
                <a16:creationId xmlns:a16="http://schemas.microsoft.com/office/drawing/2014/main" id="{9C936730-1C36-A7BF-9CB0-4574D500B17C}"/>
              </a:ext>
            </a:extLst>
          </p:cNvPr>
          <p:cNvSpPr txBox="1"/>
          <p:nvPr/>
        </p:nvSpPr>
        <p:spPr>
          <a:xfrm>
            <a:off x="3497305" y="4333461"/>
            <a:ext cx="2195986" cy="300082"/>
          </a:xfrm>
          <a:prstGeom prst="rect">
            <a:avLst/>
          </a:prstGeom>
          <a:noFill/>
        </p:spPr>
        <p:txBody>
          <a:bodyPr wrap="none" rtlCol="0">
            <a:spAutoFit/>
          </a:bodyPr>
          <a:lstStyle/>
          <a:p>
            <a:r>
              <a:rPr lang="en-US" sz="1350"/>
              <a:t>*Must include construction*</a:t>
            </a:r>
          </a:p>
        </p:txBody>
      </p:sp>
    </p:spTree>
    <p:extLst>
      <p:ext uri="{BB962C8B-B14F-4D97-AF65-F5344CB8AC3E}">
        <p14:creationId xmlns:p14="http://schemas.microsoft.com/office/powerpoint/2010/main" val="4241960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50458-B0A1-BAE3-F2E7-DF8745D4FED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8EFB6FE6-A78C-520B-F8DC-49E6655E3A53}"/>
              </a:ext>
            </a:extLst>
          </p:cNvPr>
          <p:cNvSpPr>
            <a:spLocks noGrp="1"/>
          </p:cNvSpPr>
          <p:nvPr>
            <p:ph type="title"/>
          </p:nvPr>
        </p:nvSpPr>
        <p:spPr>
          <a:xfrm>
            <a:off x="83819" y="133352"/>
            <a:ext cx="8990511" cy="619125"/>
          </a:xfrm>
        </p:spPr>
        <p:txBody>
          <a:bodyPr/>
          <a:lstStyle/>
          <a:p>
            <a:pPr algn="ctr"/>
            <a:r>
              <a:rPr lang="en-US" b="0" dirty="0"/>
              <a:t>SRF Timeline: Application to Loan Agreement</a:t>
            </a:r>
          </a:p>
        </p:txBody>
      </p:sp>
      <p:sp>
        <p:nvSpPr>
          <p:cNvPr id="13" name="timeline-spine">
            <a:extLst>
              <a:ext uri="{FF2B5EF4-FFF2-40B4-BE49-F238E27FC236}">
                <a16:creationId xmlns:a16="http://schemas.microsoft.com/office/drawing/2014/main" id="{12BFC451-18AF-F201-A0F0-1CD3FC16D07E}"/>
              </a:ext>
            </a:extLst>
          </p:cNvPr>
          <p:cNvSpPr>
            <a:spLocks noGrp="1"/>
          </p:cNvSpPr>
          <p:nvPr/>
        </p:nvSpPr>
        <p:spPr>
          <a:xfrm>
            <a:off x="342900" y="1092994"/>
            <a:ext cx="42863" cy="3193256"/>
          </a:xfrm>
          <a:prstGeom prst="roundRect">
            <a:avLst>
              <a:gd name="adj" fmla="val 50000"/>
            </a:avLst>
          </a:prstGeom>
          <a:solidFill>
            <a:srgbClr val="D8DEE5"/>
          </a:solidFill>
          <a:ln w="0">
            <a:noFill/>
            <a:prstDash val="solid"/>
          </a:ln>
        </p:spPr>
        <p:txBody>
          <a:bodyPr/>
          <a:lstStyle/>
          <a:p>
            <a:endParaRPr lang="en-US" sz="1350"/>
          </a:p>
        </p:txBody>
      </p:sp>
      <p:sp>
        <p:nvSpPr>
          <p:cNvPr id="15" name="row-01">
            <a:extLst>
              <a:ext uri="{FF2B5EF4-FFF2-40B4-BE49-F238E27FC236}">
                <a16:creationId xmlns:a16="http://schemas.microsoft.com/office/drawing/2014/main" id="{5ED84833-C6A1-CA50-FF7B-F4C21CDCFA78}"/>
              </a:ext>
            </a:extLst>
          </p:cNvPr>
          <p:cNvSpPr>
            <a:spLocks noGrp="1"/>
          </p:cNvSpPr>
          <p:nvPr/>
        </p:nvSpPr>
        <p:spPr>
          <a:xfrm>
            <a:off x="285750" y="1000125"/>
            <a:ext cx="8572500" cy="842963"/>
          </a:xfrm>
          <a:prstGeom prst="roundRect">
            <a:avLst>
              <a:gd name="adj" fmla="val 6780"/>
            </a:avLst>
          </a:prstGeom>
          <a:solidFill>
            <a:srgbClr val="EAF2FB"/>
          </a:solidFill>
          <a:ln w="0">
            <a:noFill/>
            <a:prstDash val="solid"/>
          </a:ln>
        </p:spPr>
        <p:txBody>
          <a:bodyPr/>
          <a:lstStyle/>
          <a:p>
            <a:endParaRPr lang="en-US" sz="1350"/>
          </a:p>
        </p:txBody>
      </p:sp>
      <p:sp>
        <p:nvSpPr>
          <p:cNvPr id="17" name="row-accent-01">
            <a:extLst>
              <a:ext uri="{FF2B5EF4-FFF2-40B4-BE49-F238E27FC236}">
                <a16:creationId xmlns:a16="http://schemas.microsoft.com/office/drawing/2014/main" id="{9F938E86-67FF-A21F-357C-C5AFDF5AFDAA}"/>
              </a:ext>
            </a:extLst>
          </p:cNvPr>
          <p:cNvSpPr>
            <a:spLocks noGrp="1"/>
          </p:cNvSpPr>
          <p:nvPr/>
        </p:nvSpPr>
        <p:spPr>
          <a:xfrm>
            <a:off x="285751" y="1000125"/>
            <a:ext cx="50006" cy="842963"/>
          </a:xfrm>
          <a:prstGeom prst="roundRect">
            <a:avLst>
              <a:gd name="adj" fmla="val 50000"/>
            </a:avLst>
          </a:prstGeom>
          <a:solidFill>
            <a:srgbClr val="244C78"/>
          </a:solidFill>
          <a:ln w="0">
            <a:noFill/>
            <a:prstDash val="solid"/>
          </a:ln>
        </p:spPr>
        <p:txBody>
          <a:bodyPr/>
          <a:lstStyle/>
          <a:p>
            <a:endParaRPr lang="en-US" sz="1350"/>
          </a:p>
        </p:txBody>
      </p:sp>
      <p:sp>
        <p:nvSpPr>
          <p:cNvPr id="19" name="node-01">
            <a:extLst>
              <a:ext uri="{FF2B5EF4-FFF2-40B4-BE49-F238E27FC236}">
                <a16:creationId xmlns:a16="http://schemas.microsoft.com/office/drawing/2014/main" id="{4DD710C0-011B-53F9-FC77-690DC8F1B95C}"/>
              </a:ext>
            </a:extLst>
          </p:cNvPr>
          <p:cNvSpPr>
            <a:spLocks noGrp="1"/>
          </p:cNvSpPr>
          <p:nvPr/>
        </p:nvSpPr>
        <p:spPr>
          <a:xfrm>
            <a:off x="171450" y="1207294"/>
            <a:ext cx="385763" cy="328613"/>
          </a:xfrm>
          <a:prstGeom prst="roundRect">
            <a:avLst>
              <a:gd name="adj" fmla="val 17391"/>
            </a:avLst>
          </a:prstGeom>
          <a:solidFill>
            <a:srgbClr val="244C78"/>
          </a:solidFill>
          <a:ln w="0">
            <a:noFill/>
            <a:prstDash val="solid"/>
          </a:ln>
        </p:spPr>
        <p:txBody>
          <a:bodyPr/>
          <a:lstStyle/>
          <a:p>
            <a:endParaRPr lang="en-US" sz="1350"/>
          </a:p>
        </p:txBody>
      </p:sp>
      <p:sp>
        <p:nvSpPr>
          <p:cNvPr id="21" name="Rectangle 20">
            <a:extLst>
              <a:ext uri="{FF2B5EF4-FFF2-40B4-BE49-F238E27FC236}">
                <a16:creationId xmlns:a16="http://schemas.microsoft.com/office/drawing/2014/main" id="{9BB7E57F-5A48-1396-C0F3-163D5B1E2B0E}"/>
              </a:ext>
            </a:extLst>
          </p:cNvPr>
          <p:cNvSpPr>
            <a:spLocks noGrp="1"/>
          </p:cNvSpPr>
          <p:nvPr/>
        </p:nvSpPr>
        <p:spPr>
          <a:xfrm>
            <a:off x="171450" y="1271588"/>
            <a:ext cx="385763" cy="171450"/>
          </a:xfrm>
          <a:prstGeom prst="rect">
            <a:avLst/>
          </a:prstGeom>
          <a:noFill/>
          <a:ln w="0">
            <a:noFill/>
            <a:prstDash val="solid"/>
          </a:ln>
        </p:spPr>
        <p:txBody>
          <a:bodyPr/>
          <a:lstStyle/>
          <a:p>
            <a:pPr>
              <a:defRPr sz="1275" b="1">
                <a:solidFill>
                  <a:srgbClr val="FFFFFF"/>
                </a:solidFill>
              </a:defRPr>
            </a:pPr>
            <a:r>
              <a:rPr sz="956" b="1">
                <a:solidFill>
                  <a:srgbClr val="FFFFFF"/>
                </a:solidFill>
              </a:rPr>
              <a:t>01</a:t>
            </a:r>
          </a:p>
        </p:txBody>
      </p:sp>
      <p:sp>
        <p:nvSpPr>
          <p:cNvPr id="23" name="Rectangle 22">
            <a:extLst>
              <a:ext uri="{FF2B5EF4-FFF2-40B4-BE49-F238E27FC236}">
                <a16:creationId xmlns:a16="http://schemas.microsoft.com/office/drawing/2014/main" id="{5CC57D72-6AA9-CAAB-465E-E157899D912E}"/>
              </a:ext>
            </a:extLst>
          </p:cNvPr>
          <p:cNvSpPr>
            <a:spLocks noGrp="1"/>
          </p:cNvSpPr>
          <p:nvPr/>
        </p:nvSpPr>
        <p:spPr>
          <a:xfrm>
            <a:off x="685800" y="1100137"/>
            <a:ext cx="2428875" cy="128588"/>
          </a:xfrm>
          <a:prstGeom prst="rect">
            <a:avLst/>
          </a:prstGeom>
          <a:noFill/>
          <a:ln w="0">
            <a:noFill/>
            <a:prstDash val="solid"/>
          </a:ln>
        </p:spPr>
        <p:txBody>
          <a:bodyPr/>
          <a:lstStyle/>
          <a:p>
            <a:pPr>
              <a:defRPr sz="975" b="1">
                <a:solidFill>
                  <a:srgbClr val="244C78"/>
                </a:solidFill>
              </a:defRPr>
            </a:pPr>
            <a:r>
              <a:rPr sz="731" b="1">
                <a:solidFill>
                  <a:srgbClr val="244C78"/>
                </a:solidFill>
              </a:rPr>
              <a:t>PHASE I</a:t>
            </a:r>
          </a:p>
        </p:txBody>
      </p:sp>
      <p:sp>
        <p:nvSpPr>
          <p:cNvPr id="25" name="Rectangle 24">
            <a:extLst>
              <a:ext uri="{FF2B5EF4-FFF2-40B4-BE49-F238E27FC236}">
                <a16:creationId xmlns:a16="http://schemas.microsoft.com/office/drawing/2014/main" id="{00A9E299-5C97-3639-3BB8-0D68E445D300}"/>
              </a:ext>
            </a:extLst>
          </p:cNvPr>
          <p:cNvSpPr>
            <a:spLocks noGrp="1"/>
          </p:cNvSpPr>
          <p:nvPr/>
        </p:nvSpPr>
        <p:spPr>
          <a:xfrm>
            <a:off x="685800" y="1243012"/>
            <a:ext cx="2571750" cy="300038"/>
          </a:xfrm>
          <a:prstGeom prst="rect">
            <a:avLst/>
          </a:prstGeom>
          <a:noFill/>
          <a:ln w="0">
            <a:noFill/>
            <a:prstDash val="solid"/>
          </a:ln>
        </p:spPr>
        <p:txBody>
          <a:bodyPr/>
          <a:lstStyle/>
          <a:p>
            <a:pPr>
              <a:defRPr sz="1650" b="1">
                <a:solidFill>
                  <a:srgbClr val="173A63"/>
                </a:solidFill>
              </a:defRPr>
            </a:pPr>
            <a:r>
              <a:rPr sz="1238" b="1">
                <a:solidFill>
                  <a:srgbClr val="173A63"/>
                </a:solidFill>
              </a:rPr>
              <a:t>Questionnaire</a:t>
            </a:r>
          </a:p>
        </p:txBody>
      </p:sp>
      <p:sp>
        <p:nvSpPr>
          <p:cNvPr id="27" name="Rectangle 26">
            <a:extLst>
              <a:ext uri="{FF2B5EF4-FFF2-40B4-BE49-F238E27FC236}">
                <a16:creationId xmlns:a16="http://schemas.microsoft.com/office/drawing/2014/main" id="{38ED2E4B-0012-91B3-D26A-AB6D51E02B61}"/>
              </a:ext>
            </a:extLst>
          </p:cNvPr>
          <p:cNvSpPr>
            <a:spLocks noGrp="1"/>
          </p:cNvSpPr>
          <p:nvPr/>
        </p:nvSpPr>
        <p:spPr>
          <a:xfrm>
            <a:off x="685800" y="1585912"/>
            <a:ext cx="2571750" cy="128588"/>
          </a:xfrm>
          <a:prstGeom prst="rect">
            <a:avLst/>
          </a:prstGeom>
          <a:noFill/>
          <a:ln w="0">
            <a:noFill/>
            <a:prstDash val="solid"/>
          </a:ln>
        </p:spPr>
        <p:txBody>
          <a:bodyPr/>
          <a:lstStyle/>
          <a:p>
            <a:pPr>
              <a:defRPr sz="975" i="1">
                <a:solidFill>
                  <a:srgbClr val="5B6770"/>
                </a:solidFill>
              </a:defRPr>
            </a:pPr>
            <a:r>
              <a:rPr sz="731" i="1" dirty="0">
                <a:solidFill>
                  <a:srgbClr val="5B6770"/>
                </a:solidFill>
              </a:rPr>
              <a:t>Ends with ranked / unranked projects</a:t>
            </a:r>
          </a:p>
        </p:txBody>
      </p:sp>
      <p:sp>
        <p:nvSpPr>
          <p:cNvPr id="29" name="Rectangle 28">
            <a:extLst>
              <a:ext uri="{FF2B5EF4-FFF2-40B4-BE49-F238E27FC236}">
                <a16:creationId xmlns:a16="http://schemas.microsoft.com/office/drawing/2014/main" id="{B4BCA7C4-B6D9-6793-63E8-282CDECE252F}"/>
              </a:ext>
            </a:extLst>
          </p:cNvPr>
          <p:cNvSpPr>
            <a:spLocks noGrp="1"/>
          </p:cNvSpPr>
          <p:nvPr/>
        </p:nvSpPr>
        <p:spPr>
          <a:xfrm>
            <a:off x="3514725" y="1100137"/>
            <a:ext cx="85725" cy="128588"/>
          </a:xfrm>
          <a:prstGeom prst="rect">
            <a:avLst/>
          </a:prstGeom>
          <a:noFill/>
          <a:ln w="0">
            <a:noFill/>
            <a:prstDash val="solid"/>
          </a:ln>
        </p:spPr>
        <p:txBody>
          <a:bodyPr/>
          <a:lstStyle/>
          <a:p>
            <a:pPr>
              <a:defRPr sz="1200" b="1">
                <a:solidFill>
                  <a:srgbClr val="244C78"/>
                </a:solidFill>
              </a:defRPr>
            </a:pPr>
            <a:r>
              <a:rPr sz="900" b="1">
                <a:solidFill>
                  <a:srgbClr val="244C78"/>
                </a:solidFill>
              </a:rPr>
              <a:t>•</a:t>
            </a:r>
          </a:p>
        </p:txBody>
      </p:sp>
      <p:sp>
        <p:nvSpPr>
          <p:cNvPr id="31" name="Rectangle 30">
            <a:extLst>
              <a:ext uri="{FF2B5EF4-FFF2-40B4-BE49-F238E27FC236}">
                <a16:creationId xmlns:a16="http://schemas.microsoft.com/office/drawing/2014/main" id="{A59D805A-5713-6CD7-43EA-CF953F4A1493}"/>
              </a:ext>
            </a:extLst>
          </p:cNvPr>
          <p:cNvSpPr>
            <a:spLocks noGrp="1"/>
          </p:cNvSpPr>
          <p:nvPr/>
        </p:nvSpPr>
        <p:spPr>
          <a:xfrm>
            <a:off x="3643313" y="1085850"/>
            <a:ext cx="3371850" cy="150019"/>
          </a:xfrm>
          <a:prstGeom prst="rect">
            <a:avLst/>
          </a:prstGeom>
          <a:noFill/>
          <a:ln w="0">
            <a:noFill/>
            <a:prstDash val="solid"/>
          </a:ln>
        </p:spPr>
        <p:txBody>
          <a:bodyPr/>
          <a:lstStyle/>
          <a:p>
            <a:pPr>
              <a:defRPr sz="1200">
                <a:solidFill>
                  <a:srgbClr val="1F2933"/>
                </a:solidFill>
              </a:defRPr>
            </a:pPr>
            <a:r>
              <a:rPr sz="900">
                <a:solidFill>
                  <a:srgbClr val="1F2933"/>
                </a:solidFill>
              </a:rPr>
              <a:t>SRF opens solicitation</a:t>
            </a:r>
          </a:p>
        </p:txBody>
      </p:sp>
      <p:sp>
        <p:nvSpPr>
          <p:cNvPr id="33" name="Rectangle 32">
            <a:extLst>
              <a:ext uri="{FF2B5EF4-FFF2-40B4-BE49-F238E27FC236}">
                <a16:creationId xmlns:a16="http://schemas.microsoft.com/office/drawing/2014/main" id="{FDA3FC12-0525-7B37-0AAA-87066F906D8C}"/>
              </a:ext>
            </a:extLst>
          </p:cNvPr>
          <p:cNvSpPr>
            <a:spLocks noGrp="1"/>
          </p:cNvSpPr>
          <p:nvPr/>
        </p:nvSpPr>
        <p:spPr>
          <a:xfrm>
            <a:off x="7215188" y="1085850"/>
            <a:ext cx="1535906" cy="257175"/>
          </a:xfrm>
          <a:prstGeom prst="rect">
            <a:avLst/>
          </a:prstGeom>
          <a:noFill/>
          <a:ln w="0">
            <a:noFill/>
            <a:prstDash val="solid"/>
          </a:ln>
        </p:spPr>
        <p:txBody>
          <a:bodyPr/>
          <a:lstStyle/>
          <a:p>
            <a:pPr>
              <a:defRPr sz="1050" b="1">
                <a:solidFill>
                  <a:srgbClr val="244C78"/>
                </a:solidFill>
              </a:defRPr>
            </a:pPr>
            <a:r>
              <a:rPr sz="788" b="1">
                <a:solidFill>
                  <a:srgbClr val="244C78"/>
                </a:solidFill>
              </a:rPr>
              <a:t>~45 days</a:t>
            </a:r>
          </a:p>
        </p:txBody>
      </p:sp>
      <p:sp>
        <p:nvSpPr>
          <p:cNvPr id="35" name="Rectangle 34">
            <a:extLst>
              <a:ext uri="{FF2B5EF4-FFF2-40B4-BE49-F238E27FC236}">
                <a16:creationId xmlns:a16="http://schemas.microsoft.com/office/drawing/2014/main" id="{CB291D45-663B-582C-AC4C-AAD156B6735E}"/>
              </a:ext>
            </a:extLst>
          </p:cNvPr>
          <p:cNvSpPr>
            <a:spLocks noGrp="1"/>
          </p:cNvSpPr>
          <p:nvPr/>
        </p:nvSpPr>
        <p:spPr>
          <a:xfrm>
            <a:off x="3514725" y="1228725"/>
            <a:ext cx="85725" cy="128588"/>
          </a:xfrm>
          <a:prstGeom prst="rect">
            <a:avLst/>
          </a:prstGeom>
          <a:noFill/>
          <a:ln w="0">
            <a:noFill/>
            <a:prstDash val="solid"/>
          </a:ln>
        </p:spPr>
        <p:txBody>
          <a:bodyPr/>
          <a:lstStyle/>
          <a:p>
            <a:pPr>
              <a:defRPr sz="1200" b="1">
                <a:solidFill>
                  <a:srgbClr val="244C78"/>
                </a:solidFill>
              </a:defRPr>
            </a:pPr>
            <a:r>
              <a:rPr sz="900" b="1">
                <a:solidFill>
                  <a:srgbClr val="244C78"/>
                </a:solidFill>
              </a:rPr>
              <a:t>•</a:t>
            </a:r>
          </a:p>
        </p:txBody>
      </p:sp>
      <p:sp>
        <p:nvSpPr>
          <p:cNvPr id="37" name="Rectangle 36">
            <a:extLst>
              <a:ext uri="{FF2B5EF4-FFF2-40B4-BE49-F238E27FC236}">
                <a16:creationId xmlns:a16="http://schemas.microsoft.com/office/drawing/2014/main" id="{BA5CF5CD-E029-9060-74E3-6BE985A4338D}"/>
              </a:ext>
            </a:extLst>
          </p:cNvPr>
          <p:cNvSpPr>
            <a:spLocks noGrp="1"/>
          </p:cNvSpPr>
          <p:nvPr/>
        </p:nvSpPr>
        <p:spPr>
          <a:xfrm>
            <a:off x="3643313" y="1214438"/>
            <a:ext cx="3371850" cy="150019"/>
          </a:xfrm>
          <a:prstGeom prst="rect">
            <a:avLst/>
          </a:prstGeom>
          <a:noFill/>
          <a:ln w="0">
            <a:noFill/>
            <a:prstDash val="solid"/>
          </a:ln>
        </p:spPr>
        <p:txBody>
          <a:bodyPr/>
          <a:lstStyle/>
          <a:p>
            <a:pPr>
              <a:defRPr sz="1200">
                <a:solidFill>
                  <a:srgbClr val="1F2933"/>
                </a:solidFill>
              </a:defRPr>
            </a:pPr>
            <a:r>
              <a:rPr sz="900">
                <a:solidFill>
                  <a:srgbClr val="1F2933"/>
                </a:solidFill>
              </a:rPr>
              <a:t>Applicants submit questionnaires</a:t>
            </a:r>
          </a:p>
        </p:txBody>
      </p:sp>
      <p:sp>
        <p:nvSpPr>
          <p:cNvPr id="39" name="Rectangle 38">
            <a:extLst>
              <a:ext uri="{FF2B5EF4-FFF2-40B4-BE49-F238E27FC236}">
                <a16:creationId xmlns:a16="http://schemas.microsoft.com/office/drawing/2014/main" id="{EB8B1A0F-3919-2E61-10F8-4F9155BE7CEF}"/>
              </a:ext>
            </a:extLst>
          </p:cNvPr>
          <p:cNvSpPr>
            <a:spLocks noGrp="1"/>
          </p:cNvSpPr>
          <p:nvPr/>
        </p:nvSpPr>
        <p:spPr>
          <a:xfrm>
            <a:off x="7215188" y="1214438"/>
            <a:ext cx="1535906" cy="257175"/>
          </a:xfrm>
          <a:prstGeom prst="rect">
            <a:avLst/>
          </a:prstGeom>
          <a:noFill/>
          <a:ln w="0">
            <a:noFill/>
            <a:prstDash val="solid"/>
          </a:ln>
        </p:spPr>
        <p:txBody>
          <a:bodyPr/>
          <a:lstStyle/>
          <a:p>
            <a:pPr>
              <a:defRPr sz="1050" b="1">
                <a:solidFill>
                  <a:srgbClr val="244C78"/>
                </a:solidFill>
              </a:defRPr>
            </a:pPr>
            <a:r>
              <a:rPr sz="788" b="1">
                <a:solidFill>
                  <a:srgbClr val="244C78"/>
                </a:solidFill>
              </a:rPr>
              <a:t>90 days</a:t>
            </a:r>
          </a:p>
        </p:txBody>
      </p:sp>
      <p:sp>
        <p:nvSpPr>
          <p:cNvPr id="41" name="Rectangle 40">
            <a:extLst>
              <a:ext uri="{FF2B5EF4-FFF2-40B4-BE49-F238E27FC236}">
                <a16:creationId xmlns:a16="http://schemas.microsoft.com/office/drawing/2014/main" id="{BD25CF30-A442-8044-B508-32B7F6A6506B}"/>
              </a:ext>
            </a:extLst>
          </p:cNvPr>
          <p:cNvSpPr>
            <a:spLocks noGrp="1"/>
          </p:cNvSpPr>
          <p:nvPr/>
        </p:nvSpPr>
        <p:spPr>
          <a:xfrm>
            <a:off x="3514725" y="1357312"/>
            <a:ext cx="85725" cy="128588"/>
          </a:xfrm>
          <a:prstGeom prst="rect">
            <a:avLst/>
          </a:prstGeom>
          <a:noFill/>
          <a:ln w="0">
            <a:noFill/>
            <a:prstDash val="solid"/>
          </a:ln>
        </p:spPr>
        <p:txBody>
          <a:bodyPr/>
          <a:lstStyle/>
          <a:p>
            <a:pPr>
              <a:defRPr sz="1200" b="1">
                <a:solidFill>
                  <a:srgbClr val="244C78"/>
                </a:solidFill>
              </a:defRPr>
            </a:pPr>
            <a:r>
              <a:rPr sz="900" b="1">
                <a:solidFill>
                  <a:srgbClr val="244C78"/>
                </a:solidFill>
              </a:rPr>
              <a:t>•</a:t>
            </a:r>
          </a:p>
        </p:txBody>
      </p:sp>
      <p:sp>
        <p:nvSpPr>
          <p:cNvPr id="43" name="Rectangle 42">
            <a:extLst>
              <a:ext uri="{FF2B5EF4-FFF2-40B4-BE49-F238E27FC236}">
                <a16:creationId xmlns:a16="http://schemas.microsoft.com/office/drawing/2014/main" id="{8617CC37-2396-8C29-927F-4DD0BCC33268}"/>
              </a:ext>
            </a:extLst>
          </p:cNvPr>
          <p:cNvSpPr>
            <a:spLocks noGrp="1"/>
          </p:cNvSpPr>
          <p:nvPr/>
        </p:nvSpPr>
        <p:spPr>
          <a:xfrm>
            <a:off x="3643313" y="1343025"/>
            <a:ext cx="3371850" cy="150019"/>
          </a:xfrm>
          <a:prstGeom prst="rect">
            <a:avLst/>
          </a:prstGeom>
          <a:noFill/>
          <a:ln w="0">
            <a:noFill/>
            <a:prstDash val="solid"/>
          </a:ln>
        </p:spPr>
        <p:txBody>
          <a:bodyPr/>
          <a:lstStyle/>
          <a:p>
            <a:pPr>
              <a:defRPr sz="1200">
                <a:solidFill>
                  <a:srgbClr val="1F2933"/>
                </a:solidFill>
              </a:defRPr>
            </a:pPr>
            <a:r>
              <a:rPr sz="900">
                <a:solidFill>
                  <a:srgbClr val="1F2933"/>
                </a:solidFill>
              </a:rPr>
              <a:t>Questionnaires are reviewed, scored, and ranked</a:t>
            </a:r>
          </a:p>
        </p:txBody>
      </p:sp>
      <p:sp>
        <p:nvSpPr>
          <p:cNvPr id="45" name="Rectangle 44">
            <a:extLst>
              <a:ext uri="{FF2B5EF4-FFF2-40B4-BE49-F238E27FC236}">
                <a16:creationId xmlns:a16="http://schemas.microsoft.com/office/drawing/2014/main" id="{62FFD10C-31D6-28BC-84F1-C4850E5FBA4F}"/>
              </a:ext>
            </a:extLst>
          </p:cNvPr>
          <p:cNvSpPr>
            <a:spLocks noGrp="1"/>
          </p:cNvSpPr>
          <p:nvPr/>
        </p:nvSpPr>
        <p:spPr>
          <a:xfrm>
            <a:off x="7215188" y="1343025"/>
            <a:ext cx="1535906" cy="257175"/>
          </a:xfrm>
          <a:prstGeom prst="rect">
            <a:avLst/>
          </a:prstGeom>
          <a:noFill/>
          <a:ln w="0">
            <a:noFill/>
            <a:prstDash val="solid"/>
          </a:ln>
        </p:spPr>
        <p:txBody>
          <a:bodyPr/>
          <a:lstStyle/>
          <a:p>
            <a:pPr>
              <a:defRPr sz="1050" b="1">
                <a:solidFill>
                  <a:srgbClr val="244C78"/>
                </a:solidFill>
              </a:defRPr>
            </a:pPr>
            <a:r>
              <a:rPr sz="788" b="1">
                <a:solidFill>
                  <a:srgbClr val="244C78"/>
                </a:solidFill>
              </a:rPr>
              <a:t>30 days</a:t>
            </a:r>
          </a:p>
        </p:txBody>
      </p:sp>
      <p:sp>
        <p:nvSpPr>
          <p:cNvPr id="47" name="Rectangle 46">
            <a:extLst>
              <a:ext uri="{FF2B5EF4-FFF2-40B4-BE49-F238E27FC236}">
                <a16:creationId xmlns:a16="http://schemas.microsoft.com/office/drawing/2014/main" id="{19B8EFDE-2CA2-F674-E80F-3DFFC943E844}"/>
              </a:ext>
            </a:extLst>
          </p:cNvPr>
          <p:cNvSpPr>
            <a:spLocks noGrp="1"/>
          </p:cNvSpPr>
          <p:nvPr/>
        </p:nvSpPr>
        <p:spPr>
          <a:xfrm>
            <a:off x="3514725" y="1485900"/>
            <a:ext cx="85725" cy="128588"/>
          </a:xfrm>
          <a:prstGeom prst="rect">
            <a:avLst/>
          </a:prstGeom>
          <a:noFill/>
          <a:ln w="0">
            <a:noFill/>
            <a:prstDash val="solid"/>
          </a:ln>
        </p:spPr>
        <p:txBody>
          <a:bodyPr/>
          <a:lstStyle/>
          <a:p>
            <a:pPr>
              <a:defRPr sz="1200" b="1">
                <a:solidFill>
                  <a:srgbClr val="244C78"/>
                </a:solidFill>
              </a:defRPr>
            </a:pPr>
            <a:r>
              <a:rPr sz="900" b="1">
                <a:solidFill>
                  <a:srgbClr val="244C78"/>
                </a:solidFill>
              </a:rPr>
              <a:t>•</a:t>
            </a:r>
          </a:p>
        </p:txBody>
      </p:sp>
      <p:sp>
        <p:nvSpPr>
          <p:cNvPr id="49" name="Rectangle 48">
            <a:extLst>
              <a:ext uri="{FF2B5EF4-FFF2-40B4-BE49-F238E27FC236}">
                <a16:creationId xmlns:a16="http://schemas.microsoft.com/office/drawing/2014/main" id="{E29BDBBB-A2A7-34B2-35AF-D5A536F9E588}"/>
              </a:ext>
            </a:extLst>
          </p:cNvPr>
          <p:cNvSpPr>
            <a:spLocks noGrp="1"/>
          </p:cNvSpPr>
          <p:nvPr/>
        </p:nvSpPr>
        <p:spPr>
          <a:xfrm>
            <a:off x="3643313" y="1471613"/>
            <a:ext cx="3371850" cy="150019"/>
          </a:xfrm>
          <a:prstGeom prst="rect">
            <a:avLst/>
          </a:prstGeom>
          <a:noFill/>
          <a:ln w="0">
            <a:noFill/>
            <a:prstDash val="solid"/>
          </a:ln>
        </p:spPr>
        <p:txBody>
          <a:bodyPr/>
          <a:lstStyle/>
          <a:p>
            <a:pPr>
              <a:defRPr sz="1200">
                <a:solidFill>
                  <a:srgbClr val="1F2933"/>
                </a:solidFill>
              </a:defRPr>
            </a:pPr>
            <a:r>
              <a:rPr sz="900">
                <a:solidFill>
                  <a:srgbClr val="1F2933"/>
                </a:solidFill>
              </a:rPr>
              <a:t>Draft IUPs &amp; PRLs are public noticed</a:t>
            </a:r>
          </a:p>
        </p:txBody>
      </p:sp>
      <p:sp>
        <p:nvSpPr>
          <p:cNvPr id="51" name="Rectangle 50">
            <a:extLst>
              <a:ext uri="{FF2B5EF4-FFF2-40B4-BE49-F238E27FC236}">
                <a16:creationId xmlns:a16="http://schemas.microsoft.com/office/drawing/2014/main" id="{F66DB63A-E20F-C3CE-E994-37A19A7F34CD}"/>
              </a:ext>
            </a:extLst>
          </p:cNvPr>
          <p:cNvSpPr>
            <a:spLocks noGrp="1"/>
          </p:cNvSpPr>
          <p:nvPr/>
        </p:nvSpPr>
        <p:spPr>
          <a:xfrm>
            <a:off x="7215188" y="1471613"/>
            <a:ext cx="1535906" cy="257175"/>
          </a:xfrm>
          <a:prstGeom prst="rect">
            <a:avLst/>
          </a:prstGeom>
          <a:noFill/>
          <a:ln w="0">
            <a:noFill/>
            <a:prstDash val="solid"/>
          </a:ln>
        </p:spPr>
        <p:txBody>
          <a:bodyPr/>
          <a:lstStyle/>
          <a:p>
            <a:pPr>
              <a:defRPr sz="1050" b="1">
                <a:solidFill>
                  <a:srgbClr val="244C78"/>
                </a:solidFill>
              </a:defRPr>
            </a:pPr>
            <a:r>
              <a:rPr sz="788" b="1">
                <a:solidFill>
                  <a:srgbClr val="244C78"/>
                </a:solidFill>
              </a:rPr>
              <a:t>45 days</a:t>
            </a:r>
          </a:p>
        </p:txBody>
      </p:sp>
      <p:sp>
        <p:nvSpPr>
          <p:cNvPr id="53" name="Rectangle 52">
            <a:extLst>
              <a:ext uri="{FF2B5EF4-FFF2-40B4-BE49-F238E27FC236}">
                <a16:creationId xmlns:a16="http://schemas.microsoft.com/office/drawing/2014/main" id="{129042D0-FA24-E494-D670-7254C8938E21}"/>
              </a:ext>
            </a:extLst>
          </p:cNvPr>
          <p:cNvSpPr>
            <a:spLocks noGrp="1"/>
          </p:cNvSpPr>
          <p:nvPr/>
        </p:nvSpPr>
        <p:spPr>
          <a:xfrm>
            <a:off x="3514725" y="1614487"/>
            <a:ext cx="85725" cy="128588"/>
          </a:xfrm>
          <a:prstGeom prst="rect">
            <a:avLst/>
          </a:prstGeom>
          <a:noFill/>
          <a:ln w="0">
            <a:noFill/>
            <a:prstDash val="solid"/>
          </a:ln>
        </p:spPr>
        <p:txBody>
          <a:bodyPr/>
          <a:lstStyle/>
          <a:p>
            <a:pPr>
              <a:defRPr sz="1200" b="1">
                <a:solidFill>
                  <a:srgbClr val="244C78"/>
                </a:solidFill>
              </a:defRPr>
            </a:pPr>
            <a:r>
              <a:rPr sz="900" b="1">
                <a:solidFill>
                  <a:srgbClr val="244C78"/>
                </a:solidFill>
              </a:rPr>
              <a:t>•</a:t>
            </a:r>
          </a:p>
        </p:txBody>
      </p:sp>
      <p:sp>
        <p:nvSpPr>
          <p:cNvPr id="55" name="Rectangle 54">
            <a:extLst>
              <a:ext uri="{FF2B5EF4-FFF2-40B4-BE49-F238E27FC236}">
                <a16:creationId xmlns:a16="http://schemas.microsoft.com/office/drawing/2014/main" id="{105A64A9-2A7A-002A-ED45-36146A797F65}"/>
              </a:ext>
            </a:extLst>
          </p:cNvPr>
          <p:cNvSpPr>
            <a:spLocks noGrp="1"/>
          </p:cNvSpPr>
          <p:nvPr/>
        </p:nvSpPr>
        <p:spPr>
          <a:xfrm>
            <a:off x="3643313" y="1600200"/>
            <a:ext cx="3371850" cy="150019"/>
          </a:xfrm>
          <a:prstGeom prst="rect">
            <a:avLst/>
          </a:prstGeom>
          <a:noFill/>
          <a:ln w="0">
            <a:noFill/>
            <a:prstDash val="solid"/>
          </a:ln>
        </p:spPr>
        <p:txBody>
          <a:bodyPr/>
          <a:lstStyle/>
          <a:p>
            <a:pPr>
              <a:defRPr sz="1200">
                <a:solidFill>
                  <a:srgbClr val="1F2933"/>
                </a:solidFill>
              </a:defRPr>
            </a:pPr>
            <a:r>
              <a:rPr sz="900">
                <a:solidFill>
                  <a:srgbClr val="1F2933"/>
                </a:solidFill>
              </a:rPr>
              <a:t>Response to comment; final IUPs &amp; PRLs</a:t>
            </a:r>
          </a:p>
        </p:txBody>
      </p:sp>
      <p:sp>
        <p:nvSpPr>
          <p:cNvPr id="57" name="Rectangle 56">
            <a:extLst>
              <a:ext uri="{FF2B5EF4-FFF2-40B4-BE49-F238E27FC236}">
                <a16:creationId xmlns:a16="http://schemas.microsoft.com/office/drawing/2014/main" id="{E2DDF4D5-4D88-E83D-C27B-52A02B38DD80}"/>
              </a:ext>
            </a:extLst>
          </p:cNvPr>
          <p:cNvSpPr>
            <a:spLocks noGrp="1"/>
          </p:cNvSpPr>
          <p:nvPr/>
        </p:nvSpPr>
        <p:spPr>
          <a:xfrm>
            <a:off x="7215188" y="1600200"/>
            <a:ext cx="1535906" cy="257175"/>
          </a:xfrm>
          <a:prstGeom prst="rect">
            <a:avLst/>
          </a:prstGeom>
          <a:noFill/>
          <a:ln w="0">
            <a:noFill/>
            <a:prstDash val="solid"/>
          </a:ln>
        </p:spPr>
        <p:txBody>
          <a:bodyPr/>
          <a:lstStyle/>
          <a:p>
            <a:pPr>
              <a:defRPr sz="1050" b="1">
                <a:solidFill>
                  <a:srgbClr val="244C78"/>
                </a:solidFill>
              </a:defRPr>
            </a:pPr>
            <a:r>
              <a:rPr sz="788" b="1">
                <a:solidFill>
                  <a:srgbClr val="244C78"/>
                </a:solidFill>
              </a:rPr>
              <a:t>30 days</a:t>
            </a:r>
          </a:p>
        </p:txBody>
      </p:sp>
      <p:sp>
        <p:nvSpPr>
          <p:cNvPr id="59" name="row-02">
            <a:extLst>
              <a:ext uri="{FF2B5EF4-FFF2-40B4-BE49-F238E27FC236}">
                <a16:creationId xmlns:a16="http://schemas.microsoft.com/office/drawing/2014/main" id="{DAA41BD7-3AB5-465B-5B1C-9248C0C4DC99}"/>
              </a:ext>
            </a:extLst>
          </p:cNvPr>
          <p:cNvSpPr>
            <a:spLocks noGrp="1"/>
          </p:cNvSpPr>
          <p:nvPr/>
        </p:nvSpPr>
        <p:spPr>
          <a:xfrm>
            <a:off x="285750" y="1900237"/>
            <a:ext cx="8572500" cy="842963"/>
          </a:xfrm>
          <a:prstGeom prst="roundRect">
            <a:avLst>
              <a:gd name="adj" fmla="val 6780"/>
            </a:avLst>
          </a:prstGeom>
          <a:solidFill>
            <a:srgbClr val="F7F0E5"/>
          </a:solidFill>
          <a:ln w="0">
            <a:noFill/>
            <a:prstDash val="solid"/>
          </a:ln>
        </p:spPr>
        <p:txBody>
          <a:bodyPr/>
          <a:lstStyle/>
          <a:p>
            <a:endParaRPr lang="en-US" sz="1350"/>
          </a:p>
        </p:txBody>
      </p:sp>
      <p:sp>
        <p:nvSpPr>
          <p:cNvPr id="61" name="row-accent-02">
            <a:extLst>
              <a:ext uri="{FF2B5EF4-FFF2-40B4-BE49-F238E27FC236}">
                <a16:creationId xmlns:a16="http://schemas.microsoft.com/office/drawing/2014/main" id="{0666E5D9-2A22-7B9E-6B0D-47A23259477B}"/>
              </a:ext>
            </a:extLst>
          </p:cNvPr>
          <p:cNvSpPr>
            <a:spLocks noGrp="1"/>
          </p:cNvSpPr>
          <p:nvPr/>
        </p:nvSpPr>
        <p:spPr>
          <a:xfrm>
            <a:off x="285751" y="1900237"/>
            <a:ext cx="50006" cy="842963"/>
          </a:xfrm>
          <a:prstGeom prst="roundRect">
            <a:avLst>
              <a:gd name="adj" fmla="val 50000"/>
            </a:avLst>
          </a:prstGeom>
          <a:solidFill>
            <a:srgbClr val="C98222"/>
          </a:solidFill>
          <a:ln w="0">
            <a:noFill/>
            <a:prstDash val="solid"/>
          </a:ln>
        </p:spPr>
        <p:txBody>
          <a:bodyPr/>
          <a:lstStyle/>
          <a:p>
            <a:endParaRPr lang="en-US" sz="1350"/>
          </a:p>
        </p:txBody>
      </p:sp>
      <p:sp>
        <p:nvSpPr>
          <p:cNvPr id="63" name="node-02">
            <a:extLst>
              <a:ext uri="{FF2B5EF4-FFF2-40B4-BE49-F238E27FC236}">
                <a16:creationId xmlns:a16="http://schemas.microsoft.com/office/drawing/2014/main" id="{E888FEAE-6953-E267-BC43-C6AD21F8EBCE}"/>
              </a:ext>
            </a:extLst>
          </p:cNvPr>
          <p:cNvSpPr>
            <a:spLocks noGrp="1"/>
          </p:cNvSpPr>
          <p:nvPr/>
        </p:nvSpPr>
        <p:spPr>
          <a:xfrm>
            <a:off x="171450" y="2107406"/>
            <a:ext cx="385763" cy="328613"/>
          </a:xfrm>
          <a:prstGeom prst="roundRect">
            <a:avLst>
              <a:gd name="adj" fmla="val 17391"/>
            </a:avLst>
          </a:prstGeom>
          <a:solidFill>
            <a:srgbClr val="C98222"/>
          </a:solidFill>
          <a:ln w="0">
            <a:noFill/>
            <a:prstDash val="solid"/>
          </a:ln>
        </p:spPr>
        <p:txBody>
          <a:bodyPr/>
          <a:lstStyle/>
          <a:p>
            <a:endParaRPr lang="en-US" sz="1350"/>
          </a:p>
        </p:txBody>
      </p:sp>
      <p:sp>
        <p:nvSpPr>
          <p:cNvPr id="65" name="Rectangle 64">
            <a:extLst>
              <a:ext uri="{FF2B5EF4-FFF2-40B4-BE49-F238E27FC236}">
                <a16:creationId xmlns:a16="http://schemas.microsoft.com/office/drawing/2014/main" id="{5CF4C83F-6582-C12A-C5FE-2F7178AE99B5}"/>
              </a:ext>
            </a:extLst>
          </p:cNvPr>
          <p:cNvSpPr>
            <a:spLocks noGrp="1"/>
          </p:cNvSpPr>
          <p:nvPr/>
        </p:nvSpPr>
        <p:spPr>
          <a:xfrm>
            <a:off x="171450" y="2171700"/>
            <a:ext cx="385763" cy="171450"/>
          </a:xfrm>
          <a:prstGeom prst="rect">
            <a:avLst/>
          </a:prstGeom>
          <a:noFill/>
          <a:ln w="0">
            <a:noFill/>
            <a:prstDash val="solid"/>
          </a:ln>
        </p:spPr>
        <p:txBody>
          <a:bodyPr/>
          <a:lstStyle/>
          <a:p>
            <a:pPr>
              <a:defRPr sz="1275" b="1">
                <a:solidFill>
                  <a:srgbClr val="FFFFFF"/>
                </a:solidFill>
              </a:defRPr>
            </a:pPr>
            <a:r>
              <a:rPr sz="956" b="1">
                <a:solidFill>
                  <a:srgbClr val="FFFFFF"/>
                </a:solidFill>
              </a:rPr>
              <a:t>02</a:t>
            </a:r>
          </a:p>
        </p:txBody>
      </p:sp>
      <p:sp>
        <p:nvSpPr>
          <p:cNvPr id="67" name="Rectangle 66">
            <a:extLst>
              <a:ext uri="{FF2B5EF4-FFF2-40B4-BE49-F238E27FC236}">
                <a16:creationId xmlns:a16="http://schemas.microsoft.com/office/drawing/2014/main" id="{5EC28C6A-4BF0-9FB8-2735-58FCB5645ABE}"/>
              </a:ext>
            </a:extLst>
          </p:cNvPr>
          <p:cNvSpPr>
            <a:spLocks noGrp="1"/>
          </p:cNvSpPr>
          <p:nvPr/>
        </p:nvSpPr>
        <p:spPr>
          <a:xfrm>
            <a:off x="685800" y="2000250"/>
            <a:ext cx="2428875" cy="128588"/>
          </a:xfrm>
          <a:prstGeom prst="rect">
            <a:avLst/>
          </a:prstGeom>
          <a:noFill/>
          <a:ln w="0">
            <a:noFill/>
            <a:prstDash val="solid"/>
          </a:ln>
        </p:spPr>
        <p:txBody>
          <a:bodyPr/>
          <a:lstStyle/>
          <a:p>
            <a:pPr>
              <a:defRPr sz="975" b="1">
                <a:solidFill>
                  <a:srgbClr val="C98222"/>
                </a:solidFill>
              </a:defRPr>
            </a:pPr>
            <a:r>
              <a:rPr sz="731" b="1">
                <a:solidFill>
                  <a:srgbClr val="C98222"/>
                </a:solidFill>
              </a:rPr>
              <a:t>PHASE II</a:t>
            </a:r>
          </a:p>
        </p:txBody>
      </p:sp>
      <p:sp>
        <p:nvSpPr>
          <p:cNvPr id="69" name="Rectangle 68">
            <a:extLst>
              <a:ext uri="{FF2B5EF4-FFF2-40B4-BE49-F238E27FC236}">
                <a16:creationId xmlns:a16="http://schemas.microsoft.com/office/drawing/2014/main" id="{AABAC9FE-0F4E-B142-A118-64C4A3D6FCDC}"/>
              </a:ext>
            </a:extLst>
          </p:cNvPr>
          <p:cNvSpPr>
            <a:spLocks noGrp="1"/>
          </p:cNvSpPr>
          <p:nvPr/>
        </p:nvSpPr>
        <p:spPr>
          <a:xfrm>
            <a:off x="685800" y="2143125"/>
            <a:ext cx="2571750" cy="300038"/>
          </a:xfrm>
          <a:prstGeom prst="rect">
            <a:avLst/>
          </a:prstGeom>
          <a:noFill/>
          <a:ln w="0">
            <a:noFill/>
            <a:prstDash val="solid"/>
          </a:ln>
        </p:spPr>
        <p:txBody>
          <a:bodyPr/>
          <a:lstStyle/>
          <a:p>
            <a:pPr>
              <a:defRPr sz="1500" b="1">
                <a:solidFill>
                  <a:srgbClr val="173A63"/>
                </a:solidFill>
              </a:defRPr>
            </a:pPr>
            <a:r>
              <a:rPr sz="1125" b="1">
                <a:solidFill>
                  <a:srgbClr val="173A63"/>
                </a:solidFill>
              </a:rPr>
              <a:t>Financial Sufficiency &amp; Initial Environmental Review</a:t>
            </a:r>
          </a:p>
        </p:txBody>
      </p:sp>
      <p:sp>
        <p:nvSpPr>
          <p:cNvPr id="71" name="Rectangle 70">
            <a:extLst>
              <a:ext uri="{FF2B5EF4-FFF2-40B4-BE49-F238E27FC236}">
                <a16:creationId xmlns:a16="http://schemas.microsoft.com/office/drawing/2014/main" id="{8F413E55-8C6D-E364-0789-66D02524AFEE}"/>
              </a:ext>
            </a:extLst>
          </p:cNvPr>
          <p:cNvSpPr>
            <a:spLocks noGrp="1"/>
          </p:cNvSpPr>
          <p:nvPr/>
        </p:nvSpPr>
        <p:spPr>
          <a:xfrm>
            <a:off x="685800" y="2557462"/>
            <a:ext cx="2571750" cy="128588"/>
          </a:xfrm>
          <a:prstGeom prst="rect">
            <a:avLst/>
          </a:prstGeom>
          <a:noFill/>
          <a:ln w="0">
            <a:noFill/>
            <a:prstDash val="solid"/>
          </a:ln>
        </p:spPr>
        <p:txBody>
          <a:bodyPr/>
          <a:lstStyle/>
          <a:p>
            <a:pPr>
              <a:defRPr sz="975" i="1">
                <a:solidFill>
                  <a:srgbClr val="5B6770"/>
                </a:solidFill>
              </a:defRPr>
            </a:pPr>
            <a:r>
              <a:rPr sz="731" i="1">
                <a:solidFill>
                  <a:srgbClr val="5B6770"/>
                </a:solidFill>
              </a:rPr>
              <a:t>Ends with notification of financial sufficiency and next steps</a:t>
            </a:r>
          </a:p>
        </p:txBody>
      </p:sp>
      <p:sp>
        <p:nvSpPr>
          <p:cNvPr id="73" name="Rectangle 72">
            <a:extLst>
              <a:ext uri="{FF2B5EF4-FFF2-40B4-BE49-F238E27FC236}">
                <a16:creationId xmlns:a16="http://schemas.microsoft.com/office/drawing/2014/main" id="{5B7D5917-0F78-582D-17A8-70888E5F7013}"/>
              </a:ext>
            </a:extLst>
          </p:cNvPr>
          <p:cNvSpPr>
            <a:spLocks noGrp="1"/>
          </p:cNvSpPr>
          <p:nvPr/>
        </p:nvSpPr>
        <p:spPr>
          <a:xfrm>
            <a:off x="3514725" y="1948201"/>
            <a:ext cx="85725" cy="128588"/>
          </a:xfrm>
          <a:prstGeom prst="rect">
            <a:avLst/>
          </a:prstGeom>
          <a:noFill/>
          <a:ln w="0">
            <a:noFill/>
            <a:prstDash val="solid"/>
          </a:ln>
        </p:spPr>
        <p:txBody>
          <a:bodyPr/>
          <a:lstStyle/>
          <a:p>
            <a:pPr>
              <a:defRPr sz="1200" b="1">
                <a:solidFill>
                  <a:srgbClr val="C98222"/>
                </a:solidFill>
              </a:defRPr>
            </a:pPr>
            <a:r>
              <a:rPr sz="900" b="1">
                <a:solidFill>
                  <a:srgbClr val="C98222"/>
                </a:solidFill>
              </a:rPr>
              <a:t>•</a:t>
            </a:r>
          </a:p>
        </p:txBody>
      </p:sp>
      <p:sp>
        <p:nvSpPr>
          <p:cNvPr id="75" name="Rectangle 74">
            <a:extLst>
              <a:ext uri="{FF2B5EF4-FFF2-40B4-BE49-F238E27FC236}">
                <a16:creationId xmlns:a16="http://schemas.microsoft.com/office/drawing/2014/main" id="{2E597D9D-E88B-936E-23B1-3EDB420CBFD2}"/>
              </a:ext>
            </a:extLst>
          </p:cNvPr>
          <p:cNvSpPr>
            <a:spLocks noGrp="1"/>
          </p:cNvSpPr>
          <p:nvPr/>
        </p:nvSpPr>
        <p:spPr>
          <a:xfrm>
            <a:off x="3643313" y="1933914"/>
            <a:ext cx="3371850" cy="150019"/>
          </a:xfrm>
          <a:prstGeom prst="rect">
            <a:avLst/>
          </a:prstGeom>
          <a:noFill/>
          <a:ln w="0">
            <a:noFill/>
            <a:prstDash val="solid"/>
          </a:ln>
        </p:spPr>
        <p:txBody>
          <a:bodyPr/>
          <a:lstStyle/>
          <a:p>
            <a:pPr>
              <a:defRPr sz="1200">
                <a:solidFill>
                  <a:srgbClr val="1F2933"/>
                </a:solidFill>
              </a:defRPr>
            </a:pPr>
            <a:r>
              <a:rPr sz="900">
                <a:solidFill>
                  <a:srgbClr val="1F2933"/>
                </a:solidFill>
              </a:rPr>
              <a:t>Applicant initiates GMS Phase II</a:t>
            </a:r>
          </a:p>
        </p:txBody>
      </p:sp>
      <p:sp>
        <p:nvSpPr>
          <p:cNvPr id="77" name="Rectangle 76">
            <a:extLst>
              <a:ext uri="{FF2B5EF4-FFF2-40B4-BE49-F238E27FC236}">
                <a16:creationId xmlns:a16="http://schemas.microsoft.com/office/drawing/2014/main" id="{187C8FBB-588D-96F5-545F-CF59B19BFEF6}"/>
              </a:ext>
            </a:extLst>
          </p:cNvPr>
          <p:cNvSpPr>
            <a:spLocks noGrp="1"/>
          </p:cNvSpPr>
          <p:nvPr/>
        </p:nvSpPr>
        <p:spPr>
          <a:xfrm>
            <a:off x="7215188" y="1933914"/>
            <a:ext cx="1535906" cy="257175"/>
          </a:xfrm>
          <a:prstGeom prst="rect">
            <a:avLst/>
          </a:prstGeom>
          <a:noFill/>
          <a:ln w="0">
            <a:noFill/>
            <a:prstDash val="solid"/>
          </a:ln>
        </p:spPr>
        <p:txBody>
          <a:bodyPr/>
          <a:lstStyle/>
          <a:p>
            <a:pPr>
              <a:defRPr sz="1050" b="1">
                <a:solidFill>
                  <a:srgbClr val="C98222"/>
                </a:solidFill>
              </a:defRPr>
            </a:pPr>
            <a:r>
              <a:rPr sz="788" b="1">
                <a:solidFill>
                  <a:srgbClr val="C98222"/>
                </a:solidFill>
              </a:rPr>
              <a:t>30 days</a:t>
            </a:r>
          </a:p>
        </p:txBody>
      </p:sp>
      <p:sp>
        <p:nvSpPr>
          <p:cNvPr id="79" name="Rectangle 78">
            <a:extLst>
              <a:ext uri="{FF2B5EF4-FFF2-40B4-BE49-F238E27FC236}">
                <a16:creationId xmlns:a16="http://schemas.microsoft.com/office/drawing/2014/main" id="{1192341E-D874-5071-460A-8A3AA1579717}"/>
              </a:ext>
            </a:extLst>
          </p:cNvPr>
          <p:cNvSpPr>
            <a:spLocks noGrp="1"/>
          </p:cNvSpPr>
          <p:nvPr/>
        </p:nvSpPr>
        <p:spPr>
          <a:xfrm>
            <a:off x="3514725" y="2105363"/>
            <a:ext cx="85725" cy="128588"/>
          </a:xfrm>
          <a:prstGeom prst="rect">
            <a:avLst/>
          </a:prstGeom>
          <a:noFill/>
          <a:ln w="0">
            <a:noFill/>
            <a:prstDash val="solid"/>
          </a:ln>
        </p:spPr>
        <p:txBody>
          <a:bodyPr/>
          <a:lstStyle/>
          <a:p>
            <a:pPr>
              <a:defRPr sz="1200" b="1">
                <a:solidFill>
                  <a:srgbClr val="C98222"/>
                </a:solidFill>
              </a:defRPr>
            </a:pPr>
            <a:r>
              <a:rPr sz="900" b="1">
                <a:solidFill>
                  <a:srgbClr val="C98222"/>
                </a:solidFill>
              </a:rPr>
              <a:t>•</a:t>
            </a:r>
          </a:p>
        </p:txBody>
      </p:sp>
      <p:sp>
        <p:nvSpPr>
          <p:cNvPr id="81" name="Rectangle 80">
            <a:extLst>
              <a:ext uri="{FF2B5EF4-FFF2-40B4-BE49-F238E27FC236}">
                <a16:creationId xmlns:a16="http://schemas.microsoft.com/office/drawing/2014/main" id="{3D527EDE-9221-451C-E185-4530D4785913}"/>
              </a:ext>
            </a:extLst>
          </p:cNvPr>
          <p:cNvSpPr>
            <a:spLocks noGrp="1"/>
          </p:cNvSpPr>
          <p:nvPr/>
        </p:nvSpPr>
        <p:spPr>
          <a:xfrm>
            <a:off x="3643313" y="2091076"/>
            <a:ext cx="3371850" cy="150019"/>
          </a:xfrm>
          <a:prstGeom prst="rect">
            <a:avLst/>
          </a:prstGeom>
          <a:noFill/>
          <a:ln w="0">
            <a:noFill/>
            <a:prstDash val="solid"/>
          </a:ln>
        </p:spPr>
        <p:txBody>
          <a:bodyPr/>
          <a:lstStyle/>
          <a:p>
            <a:pPr>
              <a:defRPr sz="1200">
                <a:solidFill>
                  <a:srgbClr val="1F2933"/>
                </a:solidFill>
              </a:defRPr>
            </a:pPr>
            <a:r>
              <a:rPr sz="900" dirty="0">
                <a:solidFill>
                  <a:srgbClr val="1F2933"/>
                </a:solidFill>
              </a:rPr>
              <a:t>SRF reviews for financial sufficiency</a:t>
            </a:r>
          </a:p>
        </p:txBody>
      </p:sp>
      <p:sp>
        <p:nvSpPr>
          <p:cNvPr id="83" name="Rectangle 82">
            <a:extLst>
              <a:ext uri="{FF2B5EF4-FFF2-40B4-BE49-F238E27FC236}">
                <a16:creationId xmlns:a16="http://schemas.microsoft.com/office/drawing/2014/main" id="{99F88FAE-325B-54DA-C757-06F656312837}"/>
              </a:ext>
            </a:extLst>
          </p:cNvPr>
          <p:cNvSpPr>
            <a:spLocks noGrp="1"/>
          </p:cNvSpPr>
          <p:nvPr/>
        </p:nvSpPr>
        <p:spPr>
          <a:xfrm>
            <a:off x="7215188" y="2091076"/>
            <a:ext cx="1535906" cy="257175"/>
          </a:xfrm>
          <a:prstGeom prst="rect">
            <a:avLst/>
          </a:prstGeom>
          <a:noFill/>
          <a:ln w="0">
            <a:noFill/>
            <a:prstDash val="solid"/>
          </a:ln>
        </p:spPr>
        <p:txBody>
          <a:bodyPr/>
          <a:lstStyle/>
          <a:p>
            <a:pPr>
              <a:defRPr sz="1050" b="1">
                <a:solidFill>
                  <a:srgbClr val="C98222"/>
                </a:solidFill>
              </a:defRPr>
            </a:pPr>
            <a:r>
              <a:rPr sz="788" b="1">
                <a:solidFill>
                  <a:srgbClr val="C98222"/>
                </a:solidFill>
              </a:rPr>
              <a:t>30 days</a:t>
            </a:r>
          </a:p>
        </p:txBody>
      </p:sp>
      <p:sp>
        <p:nvSpPr>
          <p:cNvPr id="85" name="Rectangle 84">
            <a:extLst>
              <a:ext uri="{FF2B5EF4-FFF2-40B4-BE49-F238E27FC236}">
                <a16:creationId xmlns:a16="http://schemas.microsoft.com/office/drawing/2014/main" id="{43B2BFE9-3422-5860-1052-BD1729F697CF}"/>
              </a:ext>
            </a:extLst>
          </p:cNvPr>
          <p:cNvSpPr>
            <a:spLocks noGrp="1"/>
          </p:cNvSpPr>
          <p:nvPr/>
        </p:nvSpPr>
        <p:spPr>
          <a:xfrm>
            <a:off x="3514725" y="2262526"/>
            <a:ext cx="85725" cy="128588"/>
          </a:xfrm>
          <a:prstGeom prst="rect">
            <a:avLst/>
          </a:prstGeom>
          <a:noFill/>
          <a:ln w="0">
            <a:noFill/>
            <a:prstDash val="solid"/>
          </a:ln>
        </p:spPr>
        <p:txBody>
          <a:bodyPr/>
          <a:lstStyle/>
          <a:p>
            <a:pPr>
              <a:defRPr sz="1200" b="1">
                <a:solidFill>
                  <a:srgbClr val="C98222"/>
                </a:solidFill>
              </a:defRPr>
            </a:pPr>
            <a:r>
              <a:rPr sz="900" b="1">
                <a:solidFill>
                  <a:srgbClr val="C98222"/>
                </a:solidFill>
              </a:rPr>
              <a:t>•</a:t>
            </a:r>
          </a:p>
        </p:txBody>
      </p:sp>
      <p:sp>
        <p:nvSpPr>
          <p:cNvPr id="87" name="Rectangle 86">
            <a:extLst>
              <a:ext uri="{FF2B5EF4-FFF2-40B4-BE49-F238E27FC236}">
                <a16:creationId xmlns:a16="http://schemas.microsoft.com/office/drawing/2014/main" id="{CACE362C-AFA2-657E-8744-D77CD4880F9E}"/>
              </a:ext>
            </a:extLst>
          </p:cNvPr>
          <p:cNvSpPr>
            <a:spLocks noGrp="1"/>
          </p:cNvSpPr>
          <p:nvPr/>
        </p:nvSpPr>
        <p:spPr>
          <a:xfrm>
            <a:off x="3643313" y="2248239"/>
            <a:ext cx="3371850" cy="150019"/>
          </a:xfrm>
          <a:prstGeom prst="rect">
            <a:avLst/>
          </a:prstGeom>
          <a:noFill/>
          <a:ln w="0">
            <a:noFill/>
            <a:prstDash val="solid"/>
          </a:ln>
        </p:spPr>
        <p:txBody>
          <a:bodyPr/>
          <a:lstStyle/>
          <a:p>
            <a:pPr>
              <a:defRPr sz="1200">
                <a:solidFill>
                  <a:srgbClr val="1F2933"/>
                </a:solidFill>
              </a:defRPr>
            </a:pPr>
            <a:r>
              <a:rPr sz="900">
                <a:solidFill>
                  <a:srgbClr val="1F2933"/>
                </a:solidFill>
              </a:rPr>
              <a:t>SRF initiates interdisciplinary environmental review</a:t>
            </a:r>
          </a:p>
        </p:txBody>
      </p:sp>
      <p:sp>
        <p:nvSpPr>
          <p:cNvPr id="89" name="Rectangle 88">
            <a:extLst>
              <a:ext uri="{FF2B5EF4-FFF2-40B4-BE49-F238E27FC236}">
                <a16:creationId xmlns:a16="http://schemas.microsoft.com/office/drawing/2014/main" id="{D626EA52-DBF3-0714-612C-B19FC8DCC170}"/>
              </a:ext>
            </a:extLst>
          </p:cNvPr>
          <p:cNvSpPr>
            <a:spLocks noGrp="1"/>
          </p:cNvSpPr>
          <p:nvPr/>
        </p:nvSpPr>
        <p:spPr>
          <a:xfrm>
            <a:off x="7215188" y="2248239"/>
            <a:ext cx="1535906" cy="257175"/>
          </a:xfrm>
          <a:prstGeom prst="rect">
            <a:avLst/>
          </a:prstGeom>
          <a:noFill/>
          <a:ln w="0">
            <a:noFill/>
            <a:prstDash val="solid"/>
          </a:ln>
        </p:spPr>
        <p:txBody>
          <a:bodyPr/>
          <a:lstStyle/>
          <a:p>
            <a:pPr>
              <a:defRPr sz="1050" b="1">
                <a:solidFill>
                  <a:srgbClr val="C98222"/>
                </a:solidFill>
              </a:defRPr>
            </a:pPr>
            <a:r>
              <a:rPr sz="788" b="1">
                <a:solidFill>
                  <a:srgbClr val="C98222"/>
                </a:solidFill>
              </a:rPr>
              <a:t>45 days</a:t>
            </a:r>
          </a:p>
        </p:txBody>
      </p:sp>
      <p:sp>
        <p:nvSpPr>
          <p:cNvPr id="91" name="Rectangle 90">
            <a:extLst>
              <a:ext uri="{FF2B5EF4-FFF2-40B4-BE49-F238E27FC236}">
                <a16:creationId xmlns:a16="http://schemas.microsoft.com/office/drawing/2014/main" id="{59BF5EAB-22FE-0F48-7BF0-B7BB22A4F506}"/>
              </a:ext>
            </a:extLst>
          </p:cNvPr>
          <p:cNvSpPr>
            <a:spLocks noGrp="1"/>
          </p:cNvSpPr>
          <p:nvPr/>
        </p:nvSpPr>
        <p:spPr>
          <a:xfrm>
            <a:off x="3514725" y="2419688"/>
            <a:ext cx="85725" cy="128588"/>
          </a:xfrm>
          <a:prstGeom prst="rect">
            <a:avLst/>
          </a:prstGeom>
          <a:noFill/>
          <a:ln w="0">
            <a:noFill/>
            <a:prstDash val="solid"/>
          </a:ln>
        </p:spPr>
        <p:txBody>
          <a:bodyPr/>
          <a:lstStyle/>
          <a:p>
            <a:pPr>
              <a:defRPr sz="1200" b="1">
                <a:solidFill>
                  <a:srgbClr val="C98222"/>
                </a:solidFill>
              </a:defRPr>
            </a:pPr>
            <a:r>
              <a:rPr sz="900" b="1">
                <a:solidFill>
                  <a:srgbClr val="C98222"/>
                </a:solidFill>
              </a:rPr>
              <a:t>•</a:t>
            </a:r>
          </a:p>
        </p:txBody>
      </p:sp>
      <p:sp>
        <p:nvSpPr>
          <p:cNvPr id="93" name="Rectangle 92">
            <a:extLst>
              <a:ext uri="{FF2B5EF4-FFF2-40B4-BE49-F238E27FC236}">
                <a16:creationId xmlns:a16="http://schemas.microsoft.com/office/drawing/2014/main" id="{7D4B11FB-9CDF-4AE5-152E-D57748198DD5}"/>
              </a:ext>
            </a:extLst>
          </p:cNvPr>
          <p:cNvSpPr>
            <a:spLocks noGrp="1"/>
          </p:cNvSpPr>
          <p:nvPr/>
        </p:nvSpPr>
        <p:spPr>
          <a:xfrm>
            <a:off x="3643313" y="2405401"/>
            <a:ext cx="3371850" cy="150019"/>
          </a:xfrm>
          <a:prstGeom prst="rect">
            <a:avLst/>
          </a:prstGeom>
          <a:noFill/>
          <a:ln w="0">
            <a:noFill/>
            <a:prstDash val="solid"/>
          </a:ln>
        </p:spPr>
        <p:txBody>
          <a:bodyPr/>
          <a:lstStyle/>
          <a:p>
            <a:pPr>
              <a:defRPr sz="1200">
                <a:solidFill>
                  <a:srgbClr val="1F2933"/>
                </a:solidFill>
              </a:defRPr>
            </a:pPr>
            <a:r>
              <a:rPr sz="900">
                <a:solidFill>
                  <a:srgbClr val="1F2933"/>
                </a:solidFill>
              </a:rPr>
              <a:t>SRF notifies applicant of financial sufficiency and next steps for Phase III</a:t>
            </a:r>
          </a:p>
        </p:txBody>
      </p:sp>
      <p:sp>
        <p:nvSpPr>
          <p:cNvPr id="95" name="Rectangle 94">
            <a:extLst>
              <a:ext uri="{FF2B5EF4-FFF2-40B4-BE49-F238E27FC236}">
                <a16:creationId xmlns:a16="http://schemas.microsoft.com/office/drawing/2014/main" id="{C7C867EB-C3FC-2FE1-1ADD-1C2513FC675C}"/>
              </a:ext>
            </a:extLst>
          </p:cNvPr>
          <p:cNvSpPr>
            <a:spLocks noGrp="1"/>
          </p:cNvSpPr>
          <p:nvPr/>
        </p:nvSpPr>
        <p:spPr>
          <a:xfrm>
            <a:off x="7215188" y="2405401"/>
            <a:ext cx="1535906" cy="257175"/>
          </a:xfrm>
          <a:prstGeom prst="rect">
            <a:avLst/>
          </a:prstGeom>
          <a:noFill/>
          <a:ln w="0">
            <a:noFill/>
            <a:prstDash val="solid"/>
          </a:ln>
        </p:spPr>
        <p:txBody>
          <a:bodyPr/>
          <a:lstStyle/>
          <a:p>
            <a:pPr>
              <a:defRPr sz="1050" b="1">
                <a:solidFill>
                  <a:srgbClr val="C98222"/>
                </a:solidFill>
              </a:defRPr>
            </a:pPr>
            <a:r>
              <a:rPr sz="788" b="1">
                <a:solidFill>
                  <a:srgbClr val="C98222"/>
                </a:solidFill>
              </a:rPr>
              <a:t>Within 2 weeks after IER cross-cutter review</a:t>
            </a:r>
          </a:p>
        </p:txBody>
      </p:sp>
      <p:sp>
        <p:nvSpPr>
          <p:cNvPr id="97" name="row-03">
            <a:extLst>
              <a:ext uri="{FF2B5EF4-FFF2-40B4-BE49-F238E27FC236}">
                <a16:creationId xmlns:a16="http://schemas.microsoft.com/office/drawing/2014/main" id="{5E5C4F3E-ABF2-7842-00F3-972B87055D0B}"/>
              </a:ext>
            </a:extLst>
          </p:cNvPr>
          <p:cNvSpPr>
            <a:spLocks noGrp="1"/>
          </p:cNvSpPr>
          <p:nvPr/>
        </p:nvSpPr>
        <p:spPr>
          <a:xfrm>
            <a:off x="285750" y="2800350"/>
            <a:ext cx="8572500" cy="842963"/>
          </a:xfrm>
          <a:prstGeom prst="roundRect">
            <a:avLst>
              <a:gd name="adj" fmla="val 6780"/>
            </a:avLst>
          </a:prstGeom>
          <a:solidFill>
            <a:srgbClr val="EAF5F0"/>
          </a:solidFill>
          <a:ln w="0">
            <a:noFill/>
            <a:prstDash val="solid"/>
          </a:ln>
        </p:spPr>
        <p:txBody>
          <a:bodyPr/>
          <a:lstStyle/>
          <a:p>
            <a:endParaRPr lang="en-US" sz="1350"/>
          </a:p>
        </p:txBody>
      </p:sp>
      <p:sp>
        <p:nvSpPr>
          <p:cNvPr id="99" name="row-accent-03">
            <a:extLst>
              <a:ext uri="{FF2B5EF4-FFF2-40B4-BE49-F238E27FC236}">
                <a16:creationId xmlns:a16="http://schemas.microsoft.com/office/drawing/2014/main" id="{0183120A-744E-1ADB-552D-A478B762CF02}"/>
              </a:ext>
            </a:extLst>
          </p:cNvPr>
          <p:cNvSpPr>
            <a:spLocks noGrp="1"/>
          </p:cNvSpPr>
          <p:nvPr/>
        </p:nvSpPr>
        <p:spPr>
          <a:xfrm>
            <a:off x="285751" y="2800350"/>
            <a:ext cx="50006" cy="842963"/>
          </a:xfrm>
          <a:prstGeom prst="roundRect">
            <a:avLst>
              <a:gd name="adj" fmla="val 50000"/>
            </a:avLst>
          </a:prstGeom>
          <a:solidFill>
            <a:srgbClr val="27855B"/>
          </a:solidFill>
          <a:ln w="0">
            <a:noFill/>
            <a:prstDash val="solid"/>
          </a:ln>
        </p:spPr>
        <p:txBody>
          <a:bodyPr/>
          <a:lstStyle/>
          <a:p>
            <a:endParaRPr lang="en-US" sz="1350"/>
          </a:p>
        </p:txBody>
      </p:sp>
      <p:sp>
        <p:nvSpPr>
          <p:cNvPr id="101" name="node-03">
            <a:extLst>
              <a:ext uri="{FF2B5EF4-FFF2-40B4-BE49-F238E27FC236}">
                <a16:creationId xmlns:a16="http://schemas.microsoft.com/office/drawing/2014/main" id="{41B7B885-7E8D-81F2-271B-089597203C3D}"/>
              </a:ext>
            </a:extLst>
          </p:cNvPr>
          <p:cNvSpPr>
            <a:spLocks noGrp="1"/>
          </p:cNvSpPr>
          <p:nvPr/>
        </p:nvSpPr>
        <p:spPr>
          <a:xfrm>
            <a:off x="171450" y="3007519"/>
            <a:ext cx="385763" cy="328613"/>
          </a:xfrm>
          <a:prstGeom prst="roundRect">
            <a:avLst>
              <a:gd name="adj" fmla="val 17391"/>
            </a:avLst>
          </a:prstGeom>
          <a:solidFill>
            <a:srgbClr val="27855B"/>
          </a:solidFill>
          <a:ln w="0">
            <a:noFill/>
            <a:prstDash val="solid"/>
          </a:ln>
        </p:spPr>
        <p:txBody>
          <a:bodyPr/>
          <a:lstStyle/>
          <a:p>
            <a:endParaRPr lang="en-US" sz="1350"/>
          </a:p>
        </p:txBody>
      </p:sp>
      <p:sp>
        <p:nvSpPr>
          <p:cNvPr id="103" name="Rectangle 102">
            <a:extLst>
              <a:ext uri="{FF2B5EF4-FFF2-40B4-BE49-F238E27FC236}">
                <a16:creationId xmlns:a16="http://schemas.microsoft.com/office/drawing/2014/main" id="{C0FFB696-BC1D-38BE-53B7-22247588AC8F}"/>
              </a:ext>
            </a:extLst>
          </p:cNvPr>
          <p:cNvSpPr>
            <a:spLocks noGrp="1"/>
          </p:cNvSpPr>
          <p:nvPr/>
        </p:nvSpPr>
        <p:spPr>
          <a:xfrm>
            <a:off x="171450" y="3071813"/>
            <a:ext cx="385763" cy="171450"/>
          </a:xfrm>
          <a:prstGeom prst="rect">
            <a:avLst/>
          </a:prstGeom>
          <a:noFill/>
          <a:ln w="0">
            <a:noFill/>
            <a:prstDash val="solid"/>
          </a:ln>
        </p:spPr>
        <p:txBody>
          <a:bodyPr/>
          <a:lstStyle/>
          <a:p>
            <a:pPr>
              <a:defRPr sz="1275" b="1">
                <a:solidFill>
                  <a:srgbClr val="FFFFFF"/>
                </a:solidFill>
              </a:defRPr>
            </a:pPr>
            <a:r>
              <a:rPr sz="956" b="1">
                <a:solidFill>
                  <a:srgbClr val="FFFFFF"/>
                </a:solidFill>
              </a:rPr>
              <a:t>03</a:t>
            </a:r>
          </a:p>
        </p:txBody>
      </p:sp>
      <p:sp>
        <p:nvSpPr>
          <p:cNvPr id="105" name="Rectangle 104">
            <a:extLst>
              <a:ext uri="{FF2B5EF4-FFF2-40B4-BE49-F238E27FC236}">
                <a16:creationId xmlns:a16="http://schemas.microsoft.com/office/drawing/2014/main" id="{AEF62651-B013-1375-364F-C95881E32484}"/>
              </a:ext>
            </a:extLst>
          </p:cNvPr>
          <p:cNvSpPr>
            <a:spLocks noGrp="1"/>
          </p:cNvSpPr>
          <p:nvPr/>
        </p:nvSpPr>
        <p:spPr>
          <a:xfrm>
            <a:off x="685800" y="2900362"/>
            <a:ext cx="2428875" cy="128588"/>
          </a:xfrm>
          <a:prstGeom prst="rect">
            <a:avLst/>
          </a:prstGeom>
          <a:noFill/>
          <a:ln w="0">
            <a:noFill/>
            <a:prstDash val="solid"/>
          </a:ln>
        </p:spPr>
        <p:txBody>
          <a:bodyPr/>
          <a:lstStyle/>
          <a:p>
            <a:pPr>
              <a:defRPr sz="975" b="1">
                <a:solidFill>
                  <a:srgbClr val="27855B"/>
                </a:solidFill>
              </a:defRPr>
            </a:pPr>
            <a:r>
              <a:rPr sz="731" b="1">
                <a:solidFill>
                  <a:srgbClr val="27855B"/>
                </a:solidFill>
              </a:rPr>
              <a:t>PHASE III</a:t>
            </a:r>
          </a:p>
        </p:txBody>
      </p:sp>
      <p:sp>
        <p:nvSpPr>
          <p:cNvPr id="107" name="Rectangle 106">
            <a:extLst>
              <a:ext uri="{FF2B5EF4-FFF2-40B4-BE49-F238E27FC236}">
                <a16:creationId xmlns:a16="http://schemas.microsoft.com/office/drawing/2014/main" id="{0B5683B5-31BA-3BE3-FC45-BC806961916F}"/>
              </a:ext>
            </a:extLst>
          </p:cNvPr>
          <p:cNvSpPr>
            <a:spLocks noGrp="1"/>
          </p:cNvSpPr>
          <p:nvPr/>
        </p:nvSpPr>
        <p:spPr>
          <a:xfrm>
            <a:off x="685800" y="3043237"/>
            <a:ext cx="2571750" cy="300038"/>
          </a:xfrm>
          <a:prstGeom prst="rect">
            <a:avLst/>
          </a:prstGeom>
          <a:noFill/>
          <a:ln w="0">
            <a:noFill/>
            <a:prstDash val="solid"/>
          </a:ln>
        </p:spPr>
        <p:txBody>
          <a:bodyPr/>
          <a:lstStyle/>
          <a:p>
            <a:pPr>
              <a:defRPr sz="1650" b="1">
                <a:solidFill>
                  <a:srgbClr val="173A63"/>
                </a:solidFill>
              </a:defRPr>
            </a:pPr>
            <a:r>
              <a:rPr sz="1238" b="1">
                <a:solidFill>
                  <a:srgbClr val="173A63"/>
                </a:solidFill>
              </a:rPr>
              <a:t>Environmental Determination</a:t>
            </a:r>
          </a:p>
        </p:txBody>
      </p:sp>
      <p:sp>
        <p:nvSpPr>
          <p:cNvPr id="109" name="Rectangle 108">
            <a:extLst>
              <a:ext uri="{FF2B5EF4-FFF2-40B4-BE49-F238E27FC236}">
                <a16:creationId xmlns:a16="http://schemas.microsoft.com/office/drawing/2014/main" id="{00D7EAB6-73B1-3ECB-27C2-3D119C61E96A}"/>
              </a:ext>
            </a:extLst>
          </p:cNvPr>
          <p:cNvSpPr>
            <a:spLocks noGrp="1"/>
          </p:cNvSpPr>
          <p:nvPr/>
        </p:nvSpPr>
        <p:spPr>
          <a:xfrm>
            <a:off x="685800" y="3386137"/>
            <a:ext cx="2571750" cy="128588"/>
          </a:xfrm>
          <a:prstGeom prst="rect">
            <a:avLst/>
          </a:prstGeom>
          <a:noFill/>
          <a:ln w="0">
            <a:noFill/>
            <a:prstDash val="solid"/>
          </a:ln>
        </p:spPr>
        <p:txBody>
          <a:bodyPr/>
          <a:lstStyle/>
          <a:p>
            <a:pPr>
              <a:defRPr sz="975" i="1">
                <a:solidFill>
                  <a:srgbClr val="5B6770"/>
                </a:solidFill>
              </a:defRPr>
            </a:pPr>
            <a:r>
              <a:rPr sz="731" i="1">
                <a:solidFill>
                  <a:srgbClr val="5B6770"/>
                </a:solidFill>
              </a:rPr>
              <a:t>Ends with encumbrance letter</a:t>
            </a:r>
          </a:p>
        </p:txBody>
      </p:sp>
      <p:sp>
        <p:nvSpPr>
          <p:cNvPr id="111" name="Rectangle 110">
            <a:extLst>
              <a:ext uri="{FF2B5EF4-FFF2-40B4-BE49-F238E27FC236}">
                <a16:creationId xmlns:a16="http://schemas.microsoft.com/office/drawing/2014/main" id="{34E867BF-953F-7727-51B9-508C3EEB3CB3}"/>
              </a:ext>
            </a:extLst>
          </p:cNvPr>
          <p:cNvSpPr>
            <a:spLocks noGrp="1"/>
          </p:cNvSpPr>
          <p:nvPr/>
        </p:nvSpPr>
        <p:spPr>
          <a:xfrm>
            <a:off x="3514725" y="2900362"/>
            <a:ext cx="85725" cy="128588"/>
          </a:xfrm>
          <a:prstGeom prst="rect">
            <a:avLst/>
          </a:prstGeom>
          <a:noFill/>
          <a:ln w="0">
            <a:noFill/>
            <a:prstDash val="solid"/>
          </a:ln>
        </p:spPr>
        <p:txBody>
          <a:bodyPr/>
          <a:lstStyle/>
          <a:p>
            <a:pPr>
              <a:defRPr sz="1200" b="1">
                <a:solidFill>
                  <a:srgbClr val="27855B"/>
                </a:solidFill>
              </a:defRPr>
            </a:pPr>
            <a:r>
              <a:rPr sz="900" b="1">
                <a:solidFill>
                  <a:srgbClr val="27855B"/>
                </a:solidFill>
              </a:rPr>
              <a:t>•</a:t>
            </a:r>
          </a:p>
        </p:txBody>
      </p:sp>
      <p:sp>
        <p:nvSpPr>
          <p:cNvPr id="113" name="Rectangle 112">
            <a:extLst>
              <a:ext uri="{FF2B5EF4-FFF2-40B4-BE49-F238E27FC236}">
                <a16:creationId xmlns:a16="http://schemas.microsoft.com/office/drawing/2014/main" id="{CA0C4399-B691-9F79-B4E8-908F214EFE02}"/>
              </a:ext>
            </a:extLst>
          </p:cNvPr>
          <p:cNvSpPr>
            <a:spLocks noGrp="1"/>
          </p:cNvSpPr>
          <p:nvPr/>
        </p:nvSpPr>
        <p:spPr>
          <a:xfrm>
            <a:off x="3643313" y="2886075"/>
            <a:ext cx="3371850" cy="150019"/>
          </a:xfrm>
          <a:prstGeom prst="rect">
            <a:avLst/>
          </a:prstGeom>
          <a:noFill/>
          <a:ln w="0">
            <a:noFill/>
            <a:prstDash val="solid"/>
          </a:ln>
        </p:spPr>
        <p:txBody>
          <a:bodyPr/>
          <a:lstStyle/>
          <a:p>
            <a:pPr>
              <a:defRPr sz="1200">
                <a:solidFill>
                  <a:srgbClr val="1F2933"/>
                </a:solidFill>
              </a:defRPr>
            </a:pPr>
            <a:r>
              <a:rPr sz="900">
                <a:solidFill>
                  <a:srgbClr val="1F2933"/>
                </a:solidFill>
              </a:rPr>
              <a:t>Applicant provides facilities plan documents</a:t>
            </a:r>
          </a:p>
        </p:txBody>
      </p:sp>
      <p:sp>
        <p:nvSpPr>
          <p:cNvPr id="115" name="Rectangle 114">
            <a:extLst>
              <a:ext uri="{FF2B5EF4-FFF2-40B4-BE49-F238E27FC236}">
                <a16:creationId xmlns:a16="http://schemas.microsoft.com/office/drawing/2014/main" id="{9DF12EDD-A608-75E0-BC48-FD5E6CDABEEF}"/>
              </a:ext>
            </a:extLst>
          </p:cNvPr>
          <p:cNvSpPr>
            <a:spLocks noGrp="1"/>
          </p:cNvSpPr>
          <p:nvPr/>
        </p:nvSpPr>
        <p:spPr>
          <a:xfrm>
            <a:off x="7215188" y="2886075"/>
            <a:ext cx="1535906" cy="257175"/>
          </a:xfrm>
          <a:prstGeom prst="rect">
            <a:avLst/>
          </a:prstGeom>
          <a:noFill/>
          <a:ln w="0">
            <a:noFill/>
            <a:prstDash val="solid"/>
          </a:ln>
        </p:spPr>
        <p:txBody>
          <a:bodyPr/>
          <a:lstStyle/>
          <a:p>
            <a:pPr>
              <a:defRPr sz="1050" b="1">
                <a:solidFill>
                  <a:srgbClr val="27855B"/>
                </a:solidFill>
              </a:defRPr>
            </a:pPr>
            <a:r>
              <a:rPr sz="788" b="1">
                <a:solidFill>
                  <a:srgbClr val="27855B"/>
                </a:solidFill>
              </a:rPr>
              <a:t>60 days</a:t>
            </a:r>
          </a:p>
        </p:txBody>
      </p:sp>
      <p:sp>
        <p:nvSpPr>
          <p:cNvPr id="117" name="Rectangle 116">
            <a:extLst>
              <a:ext uri="{FF2B5EF4-FFF2-40B4-BE49-F238E27FC236}">
                <a16:creationId xmlns:a16="http://schemas.microsoft.com/office/drawing/2014/main" id="{BBC588FA-0A67-5812-05AF-5A7664BF9FF5}"/>
              </a:ext>
            </a:extLst>
          </p:cNvPr>
          <p:cNvSpPr>
            <a:spLocks noGrp="1"/>
          </p:cNvSpPr>
          <p:nvPr/>
        </p:nvSpPr>
        <p:spPr>
          <a:xfrm>
            <a:off x="3514725" y="3057525"/>
            <a:ext cx="85725" cy="128588"/>
          </a:xfrm>
          <a:prstGeom prst="rect">
            <a:avLst/>
          </a:prstGeom>
          <a:noFill/>
          <a:ln w="0">
            <a:noFill/>
            <a:prstDash val="solid"/>
          </a:ln>
        </p:spPr>
        <p:txBody>
          <a:bodyPr/>
          <a:lstStyle/>
          <a:p>
            <a:pPr>
              <a:defRPr sz="1200" b="1">
                <a:solidFill>
                  <a:srgbClr val="27855B"/>
                </a:solidFill>
              </a:defRPr>
            </a:pPr>
            <a:r>
              <a:rPr sz="900" b="1">
                <a:solidFill>
                  <a:srgbClr val="27855B"/>
                </a:solidFill>
              </a:rPr>
              <a:t>•</a:t>
            </a:r>
          </a:p>
        </p:txBody>
      </p:sp>
      <p:sp>
        <p:nvSpPr>
          <p:cNvPr id="119" name="Rectangle 118">
            <a:extLst>
              <a:ext uri="{FF2B5EF4-FFF2-40B4-BE49-F238E27FC236}">
                <a16:creationId xmlns:a16="http://schemas.microsoft.com/office/drawing/2014/main" id="{1C758DD2-856B-955D-2D41-C511272AF07C}"/>
              </a:ext>
            </a:extLst>
          </p:cNvPr>
          <p:cNvSpPr>
            <a:spLocks noGrp="1"/>
          </p:cNvSpPr>
          <p:nvPr/>
        </p:nvSpPr>
        <p:spPr>
          <a:xfrm>
            <a:off x="3643313" y="3043238"/>
            <a:ext cx="3371850" cy="150019"/>
          </a:xfrm>
          <a:prstGeom prst="rect">
            <a:avLst/>
          </a:prstGeom>
          <a:noFill/>
          <a:ln w="0">
            <a:noFill/>
            <a:prstDash val="solid"/>
          </a:ln>
        </p:spPr>
        <p:txBody>
          <a:bodyPr/>
          <a:lstStyle/>
          <a:p>
            <a:pPr>
              <a:defRPr sz="1200">
                <a:solidFill>
                  <a:srgbClr val="1F2933"/>
                </a:solidFill>
              </a:defRPr>
            </a:pPr>
            <a:r>
              <a:rPr sz="900">
                <a:solidFill>
                  <a:srgbClr val="1F2933"/>
                </a:solidFill>
              </a:rPr>
              <a:t>SRF review and environmental determination</a:t>
            </a:r>
          </a:p>
        </p:txBody>
      </p:sp>
      <p:sp>
        <p:nvSpPr>
          <p:cNvPr id="121" name="Rectangle 120">
            <a:extLst>
              <a:ext uri="{FF2B5EF4-FFF2-40B4-BE49-F238E27FC236}">
                <a16:creationId xmlns:a16="http://schemas.microsoft.com/office/drawing/2014/main" id="{A6F0CC25-EA9C-E5EC-69E7-D6EC0908EF63}"/>
              </a:ext>
            </a:extLst>
          </p:cNvPr>
          <p:cNvSpPr>
            <a:spLocks noGrp="1"/>
          </p:cNvSpPr>
          <p:nvPr/>
        </p:nvSpPr>
        <p:spPr>
          <a:xfrm>
            <a:off x="7215188" y="3043238"/>
            <a:ext cx="1535906" cy="257175"/>
          </a:xfrm>
          <a:prstGeom prst="rect">
            <a:avLst/>
          </a:prstGeom>
          <a:noFill/>
          <a:ln w="0">
            <a:noFill/>
            <a:prstDash val="solid"/>
          </a:ln>
        </p:spPr>
        <p:txBody>
          <a:bodyPr/>
          <a:lstStyle/>
          <a:p>
            <a:pPr>
              <a:defRPr sz="1050" b="1">
                <a:solidFill>
                  <a:srgbClr val="27855B"/>
                </a:solidFill>
              </a:defRPr>
            </a:pPr>
            <a:r>
              <a:rPr sz="788" b="1">
                <a:solidFill>
                  <a:srgbClr val="27855B"/>
                </a:solidFill>
              </a:rPr>
              <a:t>90 days</a:t>
            </a:r>
          </a:p>
        </p:txBody>
      </p:sp>
      <p:sp>
        <p:nvSpPr>
          <p:cNvPr id="123" name="Rectangle 122">
            <a:extLst>
              <a:ext uri="{FF2B5EF4-FFF2-40B4-BE49-F238E27FC236}">
                <a16:creationId xmlns:a16="http://schemas.microsoft.com/office/drawing/2014/main" id="{9D31649B-82EB-C9CC-B571-2F1098ED0201}"/>
              </a:ext>
            </a:extLst>
          </p:cNvPr>
          <p:cNvSpPr>
            <a:spLocks noGrp="1"/>
          </p:cNvSpPr>
          <p:nvPr/>
        </p:nvSpPr>
        <p:spPr>
          <a:xfrm>
            <a:off x="3514725" y="3214687"/>
            <a:ext cx="85725" cy="128588"/>
          </a:xfrm>
          <a:prstGeom prst="rect">
            <a:avLst/>
          </a:prstGeom>
          <a:noFill/>
          <a:ln w="0">
            <a:noFill/>
            <a:prstDash val="solid"/>
          </a:ln>
        </p:spPr>
        <p:txBody>
          <a:bodyPr/>
          <a:lstStyle/>
          <a:p>
            <a:pPr>
              <a:defRPr sz="1200" b="1">
                <a:solidFill>
                  <a:srgbClr val="27855B"/>
                </a:solidFill>
              </a:defRPr>
            </a:pPr>
            <a:r>
              <a:rPr sz="900" b="1">
                <a:solidFill>
                  <a:srgbClr val="27855B"/>
                </a:solidFill>
              </a:rPr>
              <a:t>•</a:t>
            </a:r>
          </a:p>
        </p:txBody>
      </p:sp>
      <p:sp>
        <p:nvSpPr>
          <p:cNvPr id="125" name="Rectangle 124">
            <a:extLst>
              <a:ext uri="{FF2B5EF4-FFF2-40B4-BE49-F238E27FC236}">
                <a16:creationId xmlns:a16="http://schemas.microsoft.com/office/drawing/2014/main" id="{2822CB7B-FFAA-CE6F-7A4A-CF4F512DD3C9}"/>
              </a:ext>
            </a:extLst>
          </p:cNvPr>
          <p:cNvSpPr>
            <a:spLocks noGrp="1"/>
          </p:cNvSpPr>
          <p:nvPr/>
        </p:nvSpPr>
        <p:spPr>
          <a:xfrm>
            <a:off x="3643313" y="3200400"/>
            <a:ext cx="3371850" cy="150019"/>
          </a:xfrm>
          <a:prstGeom prst="rect">
            <a:avLst/>
          </a:prstGeom>
          <a:noFill/>
          <a:ln w="0">
            <a:noFill/>
            <a:prstDash val="solid"/>
          </a:ln>
        </p:spPr>
        <p:txBody>
          <a:bodyPr/>
          <a:lstStyle/>
          <a:p>
            <a:pPr>
              <a:defRPr sz="1200">
                <a:solidFill>
                  <a:srgbClr val="1F2933"/>
                </a:solidFill>
              </a:defRPr>
            </a:pPr>
            <a:r>
              <a:rPr sz="900">
                <a:solidFill>
                  <a:srgbClr val="1F2933"/>
                </a:solidFill>
              </a:rPr>
              <a:t>SRF sends encumbrance letter</a:t>
            </a:r>
          </a:p>
        </p:txBody>
      </p:sp>
      <p:sp>
        <p:nvSpPr>
          <p:cNvPr id="127" name="Rectangle 126">
            <a:extLst>
              <a:ext uri="{FF2B5EF4-FFF2-40B4-BE49-F238E27FC236}">
                <a16:creationId xmlns:a16="http://schemas.microsoft.com/office/drawing/2014/main" id="{999888C6-4D53-66E9-0D8C-9FF4E6973432}"/>
              </a:ext>
            </a:extLst>
          </p:cNvPr>
          <p:cNvSpPr>
            <a:spLocks noGrp="1"/>
          </p:cNvSpPr>
          <p:nvPr/>
        </p:nvSpPr>
        <p:spPr>
          <a:xfrm>
            <a:off x="7215188" y="3200400"/>
            <a:ext cx="1535906" cy="257175"/>
          </a:xfrm>
          <a:prstGeom prst="rect">
            <a:avLst/>
          </a:prstGeom>
          <a:noFill/>
          <a:ln w="0">
            <a:noFill/>
            <a:prstDash val="solid"/>
          </a:ln>
        </p:spPr>
        <p:txBody>
          <a:bodyPr/>
          <a:lstStyle/>
          <a:p>
            <a:pPr>
              <a:defRPr sz="1050" b="1">
                <a:solidFill>
                  <a:srgbClr val="27855B"/>
                </a:solidFill>
              </a:defRPr>
            </a:pPr>
            <a:r>
              <a:rPr sz="788" b="1">
                <a:solidFill>
                  <a:srgbClr val="27855B"/>
                </a:solidFill>
              </a:rPr>
              <a:t>At least 2 weeks after CE or FNSI</a:t>
            </a:r>
          </a:p>
        </p:txBody>
      </p:sp>
      <p:sp>
        <p:nvSpPr>
          <p:cNvPr id="129" name="row-04">
            <a:extLst>
              <a:ext uri="{FF2B5EF4-FFF2-40B4-BE49-F238E27FC236}">
                <a16:creationId xmlns:a16="http://schemas.microsoft.com/office/drawing/2014/main" id="{657B99E8-8ED1-2CBA-7D0A-148206E8A9EB}"/>
              </a:ext>
            </a:extLst>
          </p:cNvPr>
          <p:cNvSpPr>
            <a:spLocks noGrp="1"/>
          </p:cNvSpPr>
          <p:nvPr/>
        </p:nvSpPr>
        <p:spPr>
          <a:xfrm>
            <a:off x="285750" y="3700462"/>
            <a:ext cx="8572500" cy="842963"/>
          </a:xfrm>
          <a:prstGeom prst="roundRect">
            <a:avLst>
              <a:gd name="adj" fmla="val 6780"/>
            </a:avLst>
          </a:prstGeom>
          <a:solidFill>
            <a:srgbClr val="F5ECF1"/>
          </a:solidFill>
          <a:ln w="0">
            <a:noFill/>
            <a:prstDash val="solid"/>
          </a:ln>
        </p:spPr>
        <p:txBody>
          <a:bodyPr/>
          <a:lstStyle/>
          <a:p>
            <a:endParaRPr lang="en-US" sz="1350"/>
          </a:p>
        </p:txBody>
      </p:sp>
      <p:sp>
        <p:nvSpPr>
          <p:cNvPr id="131" name="row-accent-04">
            <a:extLst>
              <a:ext uri="{FF2B5EF4-FFF2-40B4-BE49-F238E27FC236}">
                <a16:creationId xmlns:a16="http://schemas.microsoft.com/office/drawing/2014/main" id="{81F08A4C-4517-AA5A-5B41-C7E761222190}"/>
              </a:ext>
            </a:extLst>
          </p:cNvPr>
          <p:cNvSpPr>
            <a:spLocks noGrp="1"/>
          </p:cNvSpPr>
          <p:nvPr/>
        </p:nvSpPr>
        <p:spPr>
          <a:xfrm>
            <a:off x="285751" y="3700462"/>
            <a:ext cx="50006" cy="842963"/>
          </a:xfrm>
          <a:prstGeom prst="roundRect">
            <a:avLst>
              <a:gd name="adj" fmla="val 50000"/>
            </a:avLst>
          </a:prstGeom>
          <a:solidFill>
            <a:srgbClr val="8C3F67"/>
          </a:solidFill>
          <a:ln w="0">
            <a:noFill/>
            <a:prstDash val="solid"/>
          </a:ln>
        </p:spPr>
        <p:txBody>
          <a:bodyPr/>
          <a:lstStyle/>
          <a:p>
            <a:endParaRPr lang="en-US" sz="1350"/>
          </a:p>
        </p:txBody>
      </p:sp>
      <p:sp>
        <p:nvSpPr>
          <p:cNvPr id="133" name="node-04">
            <a:extLst>
              <a:ext uri="{FF2B5EF4-FFF2-40B4-BE49-F238E27FC236}">
                <a16:creationId xmlns:a16="http://schemas.microsoft.com/office/drawing/2014/main" id="{4D34FBBA-434E-B382-68EF-19B6207B8126}"/>
              </a:ext>
            </a:extLst>
          </p:cNvPr>
          <p:cNvSpPr>
            <a:spLocks noGrp="1"/>
          </p:cNvSpPr>
          <p:nvPr/>
        </p:nvSpPr>
        <p:spPr>
          <a:xfrm>
            <a:off x="171450" y="3907631"/>
            <a:ext cx="385763" cy="328613"/>
          </a:xfrm>
          <a:prstGeom prst="roundRect">
            <a:avLst>
              <a:gd name="adj" fmla="val 17391"/>
            </a:avLst>
          </a:prstGeom>
          <a:solidFill>
            <a:srgbClr val="8C3F67"/>
          </a:solidFill>
          <a:ln w="0">
            <a:noFill/>
            <a:prstDash val="solid"/>
          </a:ln>
        </p:spPr>
        <p:txBody>
          <a:bodyPr/>
          <a:lstStyle/>
          <a:p>
            <a:endParaRPr lang="en-US" sz="1350"/>
          </a:p>
        </p:txBody>
      </p:sp>
      <p:sp>
        <p:nvSpPr>
          <p:cNvPr id="135" name="Rectangle 134">
            <a:extLst>
              <a:ext uri="{FF2B5EF4-FFF2-40B4-BE49-F238E27FC236}">
                <a16:creationId xmlns:a16="http://schemas.microsoft.com/office/drawing/2014/main" id="{63B7A4EF-5100-14B7-0F46-864156F433C4}"/>
              </a:ext>
            </a:extLst>
          </p:cNvPr>
          <p:cNvSpPr>
            <a:spLocks noGrp="1"/>
          </p:cNvSpPr>
          <p:nvPr/>
        </p:nvSpPr>
        <p:spPr>
          <a:xfrm>
            <a:off x="171450" y="3971925"/>
            <a:ext cx="385763" cy="171450"/>
          </a:xfrm>
          <a:prstGeom prst="rect">
            <a:avLst/>
          </a:prstGeom>
          <a:noFill/>
          <a:ln w="0">
            <a:noFill/>
            <a:prstDash val="solid"/>
          </a:ln>
        </p:spPr>
        <p:txBody>
          <a:bodyPr/>
          <a:lstStyle/>
          <a:p>
            <a:pPr>
              <a:defRPr sz="1275" b="1">
                <a:solidFill>
                  <a:srgbClr val="FFFFFF"/>
                </a:solidFill>
              </a:defRPr>
            </a:pPr>
            <a:r>
              <a:rPr sz="956" b="1">
                <a:solidFill>
                  <a:srgbClr val="FFFFFF"/>
                </a:solidFill>
              </a:rPr>
              <a:t>04</a:t>
            </a:r>
          </a:p>
        </p:txBody>
      </p:sp>
      <p:sp>
        <p:nvSpPr>
          <p:cNvPr id="137" name="Rectangle 136">
            <a:extLst>
              <a:ext uri="{FF2B5EF4-FFF2-40B4-BE49-F238E27FC236}">
                <a16:creationId xmlns:a16="http://schemas.microsoft.com/office/drawing/2014/main" id="{DAEDF207-0922-43CA-65E4-D7800244E37C}"/>
              </a:ext>
            </a:extLst>
          </p:cNvPr>
          <p:cNvSpPr>
            <a:spLocks noGrp="1"/>
          </p:cNvSpPr>
          <p:nvPr/>
        </p:nvSpPr>
        <p:spPr>
          <a:xfrm>
            <a:off x="685800" y="3800475"/>
            <a:ext cx="2428875" cy="128588"/>
          </a:xfrm>
          <a:prstGeom prst="rect">
            <a:avLst/>
          </a:prstGeom>
          <a:noFill/>
          <a:ln w="0">
            <a:noFill/>
            <a:prstDash val="solid"/>
          </a:ln>
        </p:spPr>
        <p:txBody>
          <a:bodyPr/>
          <a:lstStyle/>
          <a:p>
            <a:pPr>
              <a:defRPr sz="975" b="1">
                <a:solidFill>
                  <a:srgbClr val="8C3F67"/>
                </a:solidFill>
              </a:defRPr>
            </a:pPr>
            <a:r>
              <a:rPr sz="731" b="1">
                <a:solidFill>
                  <a:srgbClr val="8C3F67"/>
                </a:solidFill>
              </a:rPr>
              <a:t>PHASE IV</a:t>
            </a:r>
          </a:p>
        </p:txBody>
      </p:sp>
      <p:sp>
        <p:nvSpPr>
          <p:cNvPr id="139" name="Rectangle 138">
            <a:extLst>
              <a:ext uri="{FF2B5EF4-FFF2-40B4-BE49-F238E27FC236}">
                <a16:creationId xmlns:a16="http://schemas.microsoft.com/office/drawing/2014/main" id="{933B0C28-E862-6C57-F20B-7FB983B12B39}"/>
              </a:ext>
            </a:extLst>
          </p:cNvPr>
          <p:cNvSpPr>
            <a:spLocks noGrp="1"/>
          </p:cNvSpPr>
          <p:nvPr/>
        </p:nvSpPr>
        <p:spPr>
          <a:xfrm>
            <a:off x="685800" y="3943350"/>
            <a:ext cx="2571750" cy="300038"/>
          </a:xfrm>
          <a:prstGeom prst="rect">
            <a:avLst/>
          </a:prstGeom>
          <a:noFill/>
          <a:ln w="0">
            <a:noFill/>
            <a:prstDash val="solid"/>
          </a:ln>
        </p:spPr>
        <p:txBody>
          <a:bodyPr/>
          <a:lstStyle/>
          <a:p>
            <a:pPr>
              <a:defRPr sz="1650" b="1">
                <a:solidFill>
                  <a:srgbClr val="173A63"/>
                </a:solidFill>
              </a:defRPr>
            </a:pPr>
            <a:r>
              <a:rPr sz="1238" b="1">
                <a:solidFill>
                  <a:srgbClr val="173A63"/>
                </a:solidFill>
              </a:rPr>
              <a:t>Loan Application</a:t>
            </a:r>
          </a:p>
        </p:txBody>
      </p:sp>
      <p:sp>
        <p:nvSpPr>
          <p:cNvPr id="141" name="Rectangle 140">
            <a:extLst>
              <a:ext uri="{FF2B5EF4-FFF2-40B4-BE49-F238E27FC236}">
                <a16:creationId xmlns:a16="http://schemas.microsoft.com/office/drawing/2014/main" id="{52D65C41-F92C-2298-E73C-5DBEC30407E2}"/>
              </a:ext>
            </a:extLst>
          </p:cNvPr>
          <p:cNvSpPr>
            <a:spLocks noGrp="1"/>
          </p:cNvSpPr>
          <p:nvPr/>
        </p:nvSpPr>
        <p:spPr>
          <a:xfrm>
            <a:off x="685800" y="4286250"/>
            <a:ext cx="2571750" cy="128588"/>
          </a:xfrm>
          <a:prstGeom prst="rect">
            <a:avLst/>
          </a:prstGeom>
          <a:noFill/>
          <a:ln w="0">
            <a:noFill/>
            <a:prstDash val="solid"/>
          </a:ln>
        </p:spPr>
        <p:txBody>
          <a:bodyPr/>
          <a:lstStyle/>
          <a:p>
            <a:pPr>
              <a:defRPr sz="975" i="1">
                <a:solidFill>
                  <a:srgbClr val="5B6770"/>
                </a:solidFill>
              </a:defRPr>
            </a:pPr>
            <a:r>
              <a:rPr sz="731" i="1">
                <a:solidFill>
                  <a:srgbClr val="5B6770"/>
                </a:solidFill>
              </a:rPr>
              <a:t>Ready for TLDA board meeting</a:t>
            </a:r>
          </a:p>
        </p:txBody>
      </p:sp>
      <p:sp>
        <p:nvSpPr>
          <p:cNvPr id="143" name="Rectangle 142">
            <a:extLst>
              <a:ext uri="{FF2B5EF4-FFF2-40B4-BE49-F238E27FC236}">
                <a16:creationId xmlns:a16="http://schemas.microsoft.com/office/drawing/2014/main" id="{6DA5D800-5899-58C7-A188-2F37D0F1AA92}"/>
              </a:ext>
            </a:extLst>
          </p:cNvPr>
          <p:cNvSpPr>
            <a:spLocks noGrp="1"/>
          </p:cNvSpPr>
          <p:nvPr/>
        </p:nvSpPr>
        <p:spPr>
          <a:xfrm>
            <a:off x="3514725" y="3800475"/>
            <a:ext cx="85725" cy="128588"/>
          </a:xfrm>
          <a:prstGeom prst="rect">
            <a:avLst/>
          </a:prstGeom>
          <a:noFill/>
          <a:ln w="0">
            <a:noFill/>
            <a:prstDash val="solid"/>
          </a:ln>
        </p:spPr>
        <p:txBody>
          <a:bodyPr/>
          <a:lstStyle/>
          <a:p>
            <a:pPr>
              <a:defRPr sz="1200" b="1">
                <a:solidFill>
                  <a:srgbClr val="8C3F67"/>
                </a:solidFill>
              </a:defRPr>
            </a:pPr>
            <a:r>
              <a:rPr sz="900" b="1">
                <a:solidFill>
                  <a:srgbClr val="8C3F67"/>
                </a:solidFill>
              </a:rPr>
              <a:t>•</a:t>
            </a:r>
          </a:p>
        </p:txBody>
      </p:sp>
      <p:sp>
        <p:nvSpPr>
          <p:cNvPr id="145" name="Rectangle 144">
            <a:extLst>
              <a:ext uri="{FF2B5EF4-FFF2-40B4-BE49-F238E27FC236}">
                <a16:creationId xmlns:a16="http://schemas.microsoft.com/office/drawing/2014/main" id="{719207EB-0BA6-EDC6-727E-587F0FDB2C3D}"/>
              </a:ext>
            </a:extLst>
          </p:cNvPr>
          <p:cNvSpPr>
            <a:spLocks noGrp="1"/>
          </p:cNvSpPr>
          <p:nvPr/>
        </p:nvSpPr>
        <p:spPr>
          <a:xfrm>
            <a:off x="3643313" y="3786188"/>
            <a:ext cx="3371850" cy="150019"/>
          </a:xfrm>
          <a:prstGeom prst="rect">
            <a:avLst/>
          </a:prstGeom>
          <a:noFill/>
          <a:ln w="0">
            <a:noFill/>
            <a:prstDash val="solid"/>
          </a:ln>
        </p:spPr>
        <p:txBody>
          <a:bodyPr/>
          <a:lstStyle/>
          <a:p>
            <a:pPr>
              <a:defRPr sz="1200">
                <a:solidFill>
                  <a:srgbClr val="1F2933"/>
                </a:solidFill>
              </a:defRPr>
            </a:pPr>
            <a:r>
              <a:rPr sz="900">
                <a:solidFill>
                  <a:srgbClr val="1F2933"/>
                </a:solidFill>
              </a:rPr>
              <a:t>SRF drafts loan documents after issuing an encumbrance letter</a:t>
            </a:r>
          </a:p>
        </p:txBody>
      </p:sp>
      <p:sp>
        <p:nvSpPr>
          <p:cNvPr id="147" name="Rectangle 146">
            <a:extLst>
              <a:ext uri="{FF2B5EF4-FFF2-40B4-BE49-F238E27FC236}">
                <a16:creationId xmlns:a16="http://schemas.microsoft.com/office/drawing/2014/main" id="{4003835C-56E5-FEF0-9FCE-601DAB8BDCD5}"/>
              </a:ext>
            </a:extLst>
          </p:cNvPr>
          <p:cNvSpPr>
            <a:spLocks noGrp="1"/>
          </p:cNvSpPr>
          <p:nvPr/>
        </p:nvSpPr>
        <p:spPr>
          <a:xfrm>
            <a:off x="7215188" y="3786188"/>
            <a:ext cx="1535906" cy="257175"/>
          </a:xfrm>
          <a:prstGeom prst="rect">
            <a:avLst/>
          </a:prstGeom>
          <a:noFill/>
          <a:ln w="0">
            <a:noFill/>
            <a:prstDash val="solid"/>
          </a:ln>
        </p:spPr>
        <p:txBody>
          <a:bodyPr/>
          <a:lstStyle/>
          <a:p>
            <a:pPr>
              <a:defRPr sz="1050" b="1">
                <a:solidFill>
                  <a:srgbClr val="8C3F67"/>
                </a:solidFill>
              </a:defRPr>
            </a:pPr>
            <a:r>
              <a:rPr sz="788" b="1">
                <a:solidFill>
                  <a:srgbClr val="8C3F67"/>
                </a:solidFill>
              </a:rPr>
              <a:t>After encumbrance letter</a:t>
            </a:r>
          </a:p>
        </p:txBody>
      </p:sp>
      <p:sp>
        <p:nvSpPr>
          <p:cNvPr id="149" name="Rectangle 148">
            <a:extLst>
              <a:ext uri="{FF2B5EF4-FFF2-40B4-BE49-F238E27FC236}">
                <a16:creationId xmlns:a16="http://schemas.microsoft.com/office/drawing/2014/main" id="{A23228CE-0618-BBD8-311C-652E07EB333A}"/>
              </a:ext>
            </a:extLst>
          </p:cNvPr>
          <p:cNvSpPr>
            <a:spLocks noGrp="1"/>
          </p:cNvSpPr>
          <p:nvPr/>
        </p:nvSpPr>
        <p:spPr>
          <a:xfrm>
            <a:off x="3514725" y="4000500"/>
            <a:ext cx="85725" cy="128588"/>
          </a:xfrm>
          <a:prstGeom prst="rect">
            <a:avLst/>
          </a:prstGeom>
          <a:noFill/>
          <a:ln w="0">
            <a:noFill/>
            <a:prstDash val="solid"/>
          </a:ln>
        </p:spPr>
        <p:txBody>
          <a:bodyPr/>
          <a:lstStyle/>
          <a:p>
            <a:pPr>
              <a:defRPr sz="1200" b="1">
                <a:solidFill>
                  <a:srgbClr val="8C3F67"/>
                </a:solidFill>
              </a:defRPr>
            </a:pPr>
            <a:r>
              <a:rPr sz="900" b="1">
                <a:solidFill>
                  <a:srgbClr val="8C3F67"/>
                </a:solidFill>
              </a:rPr>
              <a:t>•</a:t>
            </a:r>
          </a:p>
        </p:txBody>
      </p:sp>
      <p:sp>
        <p:nvSpPr>
          <p:cNvPr id="151" name="Rectangle 150">
            <a:extLst>
              <a:ext uri="{FF2B5EF4-FFF2-40B4-BE49-F238E27FC236}">
                <a16:creationId xmlns:a16="http://schemas.microsoft.com/office/drawing/2014/main" id="{255C42F3-6FC5-E382-A2A8-7F888E6E3C5B}"/>
              </a:ext>
            </a:extLst>
          </p:cNvPr>
          <p:cNvSpPr>
            <a:spLocks noGrp="1"/>
          </p:cNvSpPr>
          <p:nvPr/>
        </p:nvSpPr>
        <p:spPr>
          <a:xfrm>
            <a:off x="3643313" y="3986213"/>
            <a:ext cx="3371850" cy="150019"/>
          </a:xfrm>
          <a:prstGeom prst="rect">
            <a:avLst/>
          </a:prstGeom>
          <a:noFill/>
          <a:ln w="0">
            <a:noFill/>
            <a:prstDash val="solid"/>
          </a:ln>
        </p:spPr>
        <p:txBody>
          <a:bodyPr/>
          <a:lstStyle/>
          <a:p>
            <a:pPr>
              <a:defRPr sz="1200">
                <a:solidFill>
                  <a:srgbClr val="1F2933"/>
                </a:solidFill>
              </a:defRPr>
            </a:pPr>
            <a:r>
              <a:rPr sz="900">
                <a:solidFill>
                  <a:srgbClr val="1F2933"/>
                </a:solidFill>
              </a:rPr>
              <a:t>Public meeting information and authorizing resolution</a:t>
            </a:r>
          </a:p>
        </p:txBody>
      </p:sp>
      <p:sp>
        <p:nvSpPr>
          <p:cNvPr id="153" name="Rectangle 152">
            <a:extLst>
              <a:ext uri="{FF2B5EF4-FFF2-40B4-BE49-F238E27FC236}">
                <a16:creationId xmlns:a16="http://schemas.microsoft.com/office/drawing/2014/main" id="{F2DDC8CE-5D5C-D939-DE5F-8094D2B65266}"/>
              </a:ext>
            </a:extLst>
          </p:cNvPr>
          <p:cNvSpPr>
            <a:spLocks noGrp="1"/>
          </p:cNvSpPr>
          <p:nvPr/>
        </p:nvSpPr>
        <p:spPr>
          <a:xfrm>
            <a:off x="7215188" y="3986213"/>
            <a:ext cx="1535906" cy="257175"/>
          </a:xfrm>
          <a:prstGeom prst="rect">
            <a:avLst/>
          </a:prstGeom>
          <a:noFill/>
          <a:ln w="0">
            <a:noFill/>
            <a:prstDash val="solid"/>
          </a:ln>
        </p:spPr>
        <p:txBody>
          <a:bodyPr/>
          <a:lstStyle/>
          <a:p>
            <a:pPr>
              <a:defRPr sz="1050" b="1">
                <a:solidFill>
                  <a:srgbClr val="8C3F67"/>
                </a:solidFill>
              </a:defRPr>
            </a:pPr>
            <a:r>
              <a:rPr sz="788" b="1">
                <a:solidFill>
                  <a:srgbClr val="8C3F67"/>
                </a:solidFill>
              </a:rPr>
              <a:t>60 days / local policy</a:t>
            </a:r>
          </a:p>
        </p:txBody>
      </p:sp>
      <p:sp>
        <p:nvSpPr>
          <p:cNvPr id="155" name="Rectangle 154">
            <a:extLst>
              <a:ext uri="{FF2B5EF4-FFF2-40B4-BE49-F238E27FC236}">
                <a16:creationId xmlns:a16="http://schemas.microsoft.com/office/drawing/2014/main" id="{A9CFB663-FE65-7692-AF8C-54C0ABB79FDB}"/>
              </a:ext>
            </a:extLst>
          </p:cNvPr>
          <p:cNvSpPr>
            <a:spLocks noGrp="1"/>
          </p:cNvSpPr>
          <p:nvPr/>
        </p:nvSpPr>
        <p:spPr>
          <a:xfrm>
            <a:off x="3514725" y="4200525"/>
            <a:ext cx="85725" cy="128588"/>
          </a:xfrm>
          <a:prstGeom prst="rect">
            <a:avLst/>
          </a:prstGeom>
          <a:noFill/>
          <a:ln w="0">
            <a:noFill/>
            <a:prstDash val="solid"/>
          </a:ln>
        </p:spPr>
        <p:txBody>
          <a:bodyPr/>
          <a:lstStyle/>
          <a:p>
            <a:pPr>
              <a:defRPr sz="1200" b="1">
                <a:solidFill>
                  <a:srgbClr val="8C3F67"/>
                </a:solidFill>
              </a:defRPr>
            </a:pPr>
            <a:r>
              <a:rPr sz="900" b="1">
                <a:solidFill>
                  <a:srgbClr val="8C3F67"/>
                </a:solidFill>
              </a:rPr>
              <a:t>•</a:t>
            </a:r>
          </a:p>
        </p:txBody>
      </p:sp>
      <p:sp>
        <p:nvSpPr>
          <p:cNvPr id="157" name="Rectangle 156">
            <a:extLst>
              <a:ext uri="{FF2B5EF4-FFF2-40B4-BE49-F238E27FC236}">
                <a16:creationId xmlns:a16="http://schemas.microsoft.com/office/drawing/2014/main" id="{6FEC9788-A8E1-1DCF-6103-718E7D0C30EB}"/>
              </a:ext>
            </a:extLst>
          </p:cNvPr>
          <p:cNvSpPr>
            <a:spLocks noGrp="1"/>
          </p:cNvSpPr>
          <p:nvPr/>
        </p:nvSpPr>
        <p:spPr>
          <a:xfrm>
            <a:off x="3643313" y="4186238"/>
            <a:ext cx="3371850" cy="150019"/>
          </a:xfrm>
          <a:prstGeom prst="rect">
            <a:avLst/>
          </a:prstGeom>
          <a:noFill/>
          <a:ln w="0">
            <a:noFill/>
            <a:prstDash val="solid"/>
          </a:ln>
        </p:spPr>
        <p:txBody>
          <a:bodyPr/>
          <a:lstStyle/>
          <a:p>
            <a:pPr>
              <a:defRPr sz="1200">
                <a:solidFill>
                  <a:srgbClr val="1F2933"/>
                </a:solidFill>
              </a:defRPr>
            </a:pPr>
            <a:r>
              <a:rPr sz="900">
                <a:solidFill>
                  <a:srgbClr val="1F2933"/>
                </a:solidFill>
              </a:rPr>
              <a:t>Complete loan documents; prepare for TLDA board meeting</a:t>
            </a:r>
          </a:p>
        </p:txBody>
      </p:sp>
      <p:sp>
        <p:nvSpPr>
          <p:cNvPr id="159" name="Rectangle 158">
            <a:extLst>
              <a:ext uri="{FF2B5EF4-FFF2-40B4-BE49-F238E27FC236}">
                <a16:creationId xmlns:a16="http://schemas.microsoft.com/office/drawing/2014/main" id="{D005A1F1-183C-F9D4-F4B3-DB1D97E73396}"/>
              </a:ext>
            </a:extLst>
          </p:cNvPr>
          <p:cNvSpPr>
            <a:spLocks noGrp="1"/>
          </p:cNvSpPr>
          <p:nvPr/>
        </p:nvSpPr>
        <p:spPr>
          <a:xfrm>
            <a:off x="7215188" y="4186238"/>
            <a:ext cx="1535906" cy="257175"/>
          </a:xfrm>
          <a:prstGeom prst="rect">
            <a:avLst/>
          </a:prstGeom>
          <a:noFill/>
          <a:ln w="0">
            <a:noFill/>
            <a:prstDash val="solid"/>
          </a:ln>
        </p:spPr>
        <p:txBody>
          <a:bodyPr/>
          <a:lstStyle/>
          <a:p>
            <a:pPr>
              <a:defRPr sz="1050" b="1">
                <a:solidFill>
                  <a:srgbClr val="8C3F67"/>
                </a:solidFill>
              </a:defRPr>
            </a:pPr>
            <a:r>
              <a:rPr sz="788" b="1">
                <a:solidFill>
                  <a:srgbClr val="8C3F67"/>
                </a:solidFill>
              </a:rPr>
              <a:t>60 days before TLDA board</a:t>
            </a:r>
          </a:p>
        </p:txBody>
      </p:sp>
    </p:spTree>
    <p:extLst>
      <p:ext uri="{BB962C8B-B14F-4D97-AF65-F5344CB8AC3E}">
        <p14:creationId xmlns:p14="http://schemas.microsoft.com/office/powerpoint/2010/main" val="3754037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817FD-73E7-2091-4BA6-E587E50EE6B6}"/>
              </a:ext>
            </a:extLst>
          </p:cNvPr>
          <p:cNvSpPr>
            <a:spLocks noGrp="1"/>
          </p:cNvSpPr>
          <p:nvPr>
            <p:ph type="title"/>
          </p:nvPr>
        </p:nvSpPr>
        <p:spPr/>
        <p:txBody>
          <a:bodyPr/>
          <a:lstStyle/>
          <a:p>
            <a:r>
              <a:rPr lang="en-US"/>
              <a:t>$10M Project Amortized over 20 Years</a:t>
            </a:r>
          </a:p>
        </p:txBody>
      </p:sp>
      <p:sp>
        <p:nvSpPr>
          <p:cNvPr id="3" name="Content Placeholder 2">
            <a:extLst>
              <a:ext uri="{FF2B5EF4-FFF2-40B4-BE49-F238E27FC236}">
                <a16:creationId xmlns:a16="http://schemas.microsoft.com/office/drawing/2014/main" id="{56F570B5-80FA-F4B6-BB3E-36214E888529}"/>
              </a:ext>
            </a:extLst>
          </p:cNvPr>
          <p:cNvSpPr>
            <a:spLocks noGrp="1"/>
          </p:cNvSpPr>
          <p:nvPr>
            <p:ph idx="1"/>
          </p:nvPr>
        </p:nvSpPr>
        <p:spPr/>
        <p:txBody>
          <a:bodyPr/>
          <a:lstStyle/>
          <a:p>
            <a:r>
              <a:rPr lang="en-US"/>
              <a:t>SRF Loan (1.5%) = $12.5M total</a:t>
            </a:r>
          </a:p>
          <a:p>
            <a:r>
              <a:rPr lang="en-US"/>
              <a:t>Bond (4.5%) = $18.2M</a:t>
            </a:r>
          </a:p>
          <a:p>
            <a:r>
              <a:rPr lang="en-US" b="1"/>
              <a:t>Savings:</a:t>
            </a:r>
            <a:r>
              <a:rPr lang="en-US"/>
              <a:t> ~$6M in avoided interest</a:t>
            </a:r>
          </a:p>
        </p:txBody>
      </p:sp>
      <p:pic>
        <p:nvPicPr>
          <p:cNvPr id="4" name="Picture 3">
            <a:extLst>
              <a:ext uri="{FF2B5EF4-FFF2-40B4-BE49-F238E27FC236}">
                <a16:creationId xmlns:a16="http://schemas.microsoft.com/office/drawing/2014/main" id="{CE07A28B-CF91-BC82-5D16-2A87BCCA3949}"/>
              </a:ext>
            </a:extLst>
          </p:cNvPr>
          <p:cNvPicPr>
            <a:picLocks noChangeAspect="1"/>
          </p:cNvPicPr>
          <p:nvPr/>
        </p:nvPicPr>
        <p:blipFill>
          <a:blip r:embed="rId3"/>
          <a:stretch>
            <a:fillRect/>
          </a:stretch>
        </p:blipFill>
        <p:spPr>
          <a:xfrm>
            <a:off x="5776913" y="1985963"/>
            <a:ext cx="2962275" cy="1543050"/>
          </a:xfrm>
          <a:prstGeom prst="rect">
            <a:avLst/>
          </a:prstGeom>
        </p:spPr>
      </p:pic>
    </p:spTree>
    <p:extLst>
      <p:ext uri="{BB962C8B-B14F-4D97-AF65-F5344CB8AC3E}">
        <p14:creationId xmlns:p14="http://schemas.microsoft.com/office/powerpoint/2010/main" val="1432519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85320-DBD2-F1E2-8529-7B42B2B7942F}"/>
              </a:ext>
            </a:extLst>
          </p:cNvPr>
          <p:cNvSpPr>
            <a:spLocks noGrp="1"/>
          </p:cNvSpPr>
          <p:nvPr>
            <p:ph type="title"/>
          </p:nvPr>
        </p:nvSpPr>
        <p:spPr/>
        <p:txBody>
          <a:bodyPr/>
          <a:lstStyle/>
          <a:p>
            <a:pPr algn="ctr"/>
            <a:r>
              <a:rPr lang="en-US"/>
              <a:t>Can you afford to wait?</a:t>
            </a:r>
          </a:p>
        </p:txBody>
      </p:sp>
      <p:sp>
        <p:nvSpPr>
          <p:cNvPr id="3" name="Content Placeholder 2">
            <a:extLst>
              <a:ext uri="{FF2B5EF4-FFF2-40B4-BE49-F238E27FC236}">
                <a16:creationId xmlns:a16="http://schemas.microsoft.com/office/drawing/2014/main" id="{116C7CC6-D7C4-6B5A-D48E-738390F21A18}"/>
              </a:ext>
            </a:extLst>
          </p:cNvPr>
          <p:cNvSpPr>
            <a:spLocks noGrp="1"/>
          </p:cNvSpPr>
          <p:nvPr>
            <p:ph idx="1"/>
          </p:nvPr>
        </p:nvSpPr>
        <p:spPr>
          <a:xfrm>
            <a:off x="152400" y="920132"/>
            <a:ext cx="5257800" cy="4109068"/>
          </a:xfrm>
        </p:spPr>
        <p:txBody>
          <a:bodyPr>
            <a:normAutofit fontScale="92500" lnSpcReduction="10000"/>
          </a:bodyPr>
          <a:lstStyle/>
          <a:p>
            <a:r>
              <a:rPr lang="en-US"/>
              <a:t>$5M project delayed five years = $6.8M total at 6% inflation</a:t>
            </a:r>
          </a:p>
          <a:p>
            <a:r>
              <a:rPr lang="en-US" u="sng"/>
              <a:t>Harriman Utility Board Regionalization</a:t>
            </a:r>
          </a:p>
          <a:p>
            <a:pPr lvl="1"/>
            <a:r>
              <a:rPr lang="en-US"/>
              <a:t>Initial Construction Estimate of $12M</a:t>
            </a:r>
          </a:p>
          <a:p>
            <a:pPr lvl="1"/>
            <a:r>
              <a:rPr lang="en-US"/>
              <a:t>Actual cost $20M</a:t>
            </a:r>
          </a:p>
          <a:p>
            <a:r>
              <a:rPr lang="en-US" u="sng"/>
              <a:t>Columbia Power and Water</a:t>
            </a:r>
          </a:p>
          <a:p>
            <a:pPr lvl="1"/>
            <a:r>
              <a:rPr lang="en-US"/>
              <a:t>Initial Construction Estimate of $125M</a:t>
            </a:r>
          </a:p>
          <a:p>
            <a:pPr lvl="1"/>
            <a:r>
              <a:rPr lang="en-US"/>
              <a:t>Actual cost $500M</a:t>
            </a:r>
          </a:p>
          <a:p>
            <a:r>
              <a:rPr lang="en-US" u="sng"/>
              <a:t>Springfield Wastewater</a:t>
            </a:r>
          </a:p>
          <a:p>
            <a:pPr lvl="1"/>
            <a:r>
              <a:rPr lang="en-US"/>
              <a:t>Initial Construction Estimate of $15M</a:t>
            </a:r>
          </a:p>
          <a:p>
            <a:pPr lvl="1"/>
            <a:r>
              <a:rPr lang="en-US"/>
              <a:t>Actual cost $74M</a:t>
            </a:r>
          </a:p>
        </p:txBody>
      </p:sp>
      <p:pic>
        <p:nvPicPr>
          <p:cNvPr id="4" name="Picture 3">
            <a:extLst>
              <a:ext uri="{FF2B5EF4-FFF2-40B4-BE49-F238E27FC236}">
                <a16:creationId xmlns:a16="http://schemas.microsoft.com/office/drawing/2014/main" id="{47BA8A69-7D0C-95BB-92DC-38D2DDB1CD0B}"/>
              </a:ext>
            </a:extLst>
          </p:cNvPr>
          <p:cNvPicPr>
            <a:picLocks noChangeAspect="1"/>
          </p:cNvPicPr>
          <p:nvPr/>
        </p:nvPicPr>
        <p:blipFill>
          <a:blip r:embed="rId3"/>
          <a:stretch>
            <a:fillRect/>
          </a:stretch>
        </p:blipFill>
        <p:spPr>
          <a:xfrm>
            <a:off x="5722518" y="2943225"/>
            <a:ext cx="2619375" cy="1743075"/>
          </a:xfrm>
          <a:prstGeom prst="rect">
            <a:avLst/>
          </a:prstGeom>
        </p:spPr>
      </p:pic>
      <p:pic>
        <p:nvPicPr>
          <p:cNvPr id="6" name="Picture 5" descr="Graph Showing Annual Inflationhigh Inflation Idea Stock Vector (Royalty  Free) 2203906559 | Shutterstock">
            <a:extLst>
              <a:ext uri="{FF2B5EF4-FFF2-40B4-BE49-F238E27FC236}">
                <a16:creationId xmlns:a16="http://schemas.microsoft.com/office/drawing/2014/main" id="{2683526C-C157-C397-75F2-1D53165C7383}"/>
              </a:ext>
            </a:extLst>
          </p:cNvPr>
          <p:cNvPicPr>
            <a:picLocks noChangeAspect="1"/>
          </p:cNvPicPr>
          <p:nvPr/>
        </p:nvPicPr>
        <p:blipFill>
          <a:blip r:embed="rId4"/>
          <a:srcRect l="7217" t="-7411" r="-206" b="7411"/>
          <a:stretch>
            <a:fillRect/>
          </a:stretch>
        </p:blipFill>
        <p:spPr>
          <a:xfrm>
            <a:off x="5492118" y="920132"/>
            <a:ext cx="3269082" cy="1651618"/>
          </a:xfrm>
          <a:prstGeom prst="rect">
            <a:avLst/>
          </a:prstGeom>
        </p:spPr>
      </p:pic>
    </p:spTree>
    <p:extLst>
      <p:ext uri="{BB962C8B-B14F-4D97-AF65-F5344CB8AC3E}">
        <p14:creationId xmlns:p14="http://schemas.microsoft.com/office/powerpoint/2010/main" val="1270727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4056E-5ECE-D1B3-6866-61B0951BBE0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ACEFFC8-72D9-D8BE-D34C-BAF1F2BE2477}"/>
              </a:ext>
            </a:extLst>
          </p:cNvPr>
          <p:cNvSpPr>
            <a:spLocks noGrp="1"/>
          </p:cNvSpPr>
          <p:nvPr>
            <p:ph type="title"/>
          </p:nvPr>
        </p:nvSpPr>
        <p:spPr>
          <a:xfrm>
            <a:off x="0" y="133352"/>
            <a:ext cx="9144000" cy="619125"/>
          </a:xfrm>
        </p:spPr>
        <p:txBody>
          <a:bodyPr/>
          <a:lstStyle/>
          <a:p>
            <a:pPr algn="ctr"/>
            <a:r>
              <a:rPr lang="en-US" b="0" dirty="0"/>
              <a:t>Plans vs. </a:t>
            </a:r>
            <a:r>
              <a:rPr lang="en-US" dirty="0"/>
              <a:t>Plans</a:t>
            </a:r>
            <a:r>
              <a:rPr lang="en-US" b="0" dirty="0"/>
              <a:t> vs. </a:t>
            </a:r>
            <a:r>
              <a:rPr lang="en-US" b="0" i="1" dirty="0"/>
              <a:t>Plans</a:t>
            </a:r>
          </a:p>
        </p:txBody>
      </p:sp>
      <p:sp>
        <p:nvSpPr>
          <p:cNvPr id="6" name="Content Placeholder 2">
            <a:extLst>
              <a:ext uri="{FF2B5EF4-FFF2-40B4-BE49-F238E27FC236}">
                <a16:creationId xmlns:a16="http://schemas.microsoft.com/office/drawing/2014/main" id="{71D9182C-7844-6A41-8682-5526CC2E97EF}"/>
              </a:ext>
            </a:extLst>
          </p:cNvPr>
          <p:cNvSpPr>
            <a:spLocks noGrp="1"/>
          </p:cNvSpPr>
          <p:nvPr>
            <p:ph idx="1"/>
          </p:nvPr>
        </p:nvSpPr>
        <p:spPr>
          <a:xfrm>
            <a:off x="190500" y="895350"/>
            <a:ext cx="8755380" cy="3718849"/>
          </a:xfrm>
        </p:spPr>
        <p:txBody>
          <a:bodyPr vert="horz" lIns="68580" tIns="34290" rIns="68580" bIns="34290" rtlCol="0" anchor="t">
            <a:normAutofit fontScale="92500" lnSpcReduction="20000"/>
          </a:bodyPr>
          <a:lstStyle/>
          <a:p>
            <a:r>
              <a:rPr lang="en-US" dirty="0"/>
              <a:t>Asset Management Plans (or Fiscal Sustainability Plans)</a:t>
            </a:r>
          </a:p>
          <a:p>
            <a:pPr lvl="1"/>
            <a:r>
              <a:rPr lang="en-US" dirty="0"/>
              <a:t>Required by Water Resources Reform and Development Act (WRRDA) and Clean Water Act (CWA)</a:t>
            </a:r>
          </a:p>
          <a:p>
            <a:pPr lvl="1"/>
            <a:r>
              <a:rPr lang="en-US" dirty="0"/>
              <a:t>Workshops &amp; the Grant Manual available on TDEC’s Website</a:t>
            </a:r>
          </a:p>
          <a:p>
            <a:pPr lvl="2"/>
            <a:r>
              <a:rPr lang="en-US" dirty="0">
                <a:hlinkClick r:id="rId3"/>
              </a:rPr>
              <a:t>https://www.tn.gov/environment/program-areas/wr-water-resources/srfp/srf-home/swig/amp-grant.html</a:t>
            </a:r>
            <a:endParaRPr lang="en-US" dirty="0"/>
          </a:p>
          <a:p>
            <a:r>
              <a:rPr lang="en-US" dirty="0"/>
              <a:t>Capital Improvement Plans</a:t>
            </a:r>
          </a:p>
          <a:p>
            <a:pPr lvl="1"/>
            <a:r>
              <a:rPr lang="en-US" dirty="0"/>
              <a:t>Part of a good Asset Management Plan</a:t>
            </a:r>
          </a:p>
          <a:p>
            <a:pPr lvl="1"/>
            <a:r>
              <a:rPr lang="en-US" dirty="0"/>
              <a:t>Referenced during the Drinking Water Infrastructure Needs Survey and Assessment (DWINSA)</a:t>
            </a:r>
          </a:p>
          <a:p>
            <a:r>
              <a:rPr lang="en-US" dirty="0"/>
              <a:t>Facilities Plans (Lite &amp; Regular)</a:t>
            </a:r>
          </a:p>
          <a:p>
            <a:pPr lvl="1"/>
            <a:r>
              <a:rPr lang="en-US" dirty="0"/>
              <a:t>Required by the SRF Program</a:t>
            </a:r>
          </a:p>
          <a:p>
            <a:pPr lvl="1"/>
            <a:r>
              <a:rPr lang="en-US" dirty="0"/>
              <a:t>Guidance available in GMS (Resources Tab – SRF Resources)</a:t>
            </a:r>
          </a:p>
          <a:p>
            <a:pPr marL="457200" lvl="1" indent="0">
              <a:buNone/>
            </a:pPr>
            <a:endParaRPr lang="en-US" dirty="0"/>
          </a:p>
          <a:p>
            <a:pPr lvl="1"/>
            <a:endParaRPr lang="en-US" sz="1100" dirty="0"/>
          </a:p>
        </p:txBody>
      </p:sp>
    </p:spTree>
    <p:extLst>
      <p:ext uri="{BB962C8B-B14F-4D97-AF65-F5344CB8AC3E}">
        <p14:creationId xmlns:p14="http://schemas.microsoft.com/office/powerpoint/2010/main" val="351918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816D4-708A-1EBD-F476-86829089713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A9B3171-15E0-6095-388A-1BCBB5F83278}"/>
              </a:ext>
            </a:extLst>
          </p:cNvPr>
          <p:cNvSpPr>
            <a:spLocks noGrp="1"/>
          </p:cNvSpPr>
          <p:nvPr>
            <p:ph type="ctrTitle"/>
          </p:nvPr>
        </p:nvSpPr>
        <p:spPr>
          <a:xfrm>
            <a:off x="2667000" y="2971800"/>
            <a:ext cx="6548120" cy="1543050"/>
          </a:xfrm>
        </p:spPr>
        <p:txBody>
          <a:bodyPr>
            <a:normAutofit fontScale="90000"/>
          </a:bodyPr>
          <a:lstStyle/>
          <a:p>
            <a:r>
              <a:rPr lang="en-US" sz="3600"/>
              <a:t>Tennessee Plant Optimization  Program (TNPOP)</a:t>
            </a:r>
          </a:p>
        </p:txBody>
      </p:sp>
    </p:spTree>
    <p:extLst>
      <p:ext uri="{BB962C8B-B14F-4D97-AF65-F5344CB8AC3E}">
        <p14:creationId xmlns:p14="http://schemas.microsoft.com/office/powerpoint/2010/main" val="233051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3200">
                <a:solidFill>
                  <a:schemeClr val="bg1"/>
                </a:solidFill>
                <a:latin typeface="PermianSlabSerifTypeface" pitchFamily="50" charset="0"/>
                <a:ea typeface="+mj-ea"/>
                <a:cs typeface="+mj-cs"/>
              </a:rPr>
              <a:t>TNPOP Program: An Overview</a:t>
            </a:r>
          </a:p>
        </p:txBody>
      </p:sp>
      <p:sp>
        <p:nvSpPr>
          <p:cNvPr id="4" name="Content Placeholder 3"/>
          <p:cNvSpPr>
            <a:spLocks noGrp="1"/>
          </p:cNvSpPr>
          <p:nvPr>
            <p:ph idx="1"/>
          </p:nvPr>
        </p:nvSpPr>
        <p:spPr/>
        <p:txBody>
          <a:bodyPr vert="horz" lIns="91440" tIns="45720" rIns="91440" bIns="45720" rtlCol="0" anchor="t">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lvl="1" indent="0">
              <a:spcBef>
                <a:spcPts val="0"/>
              </a:spcBef>
              <a:buNone/>
            </a:pPr>
            <a:r>
              <a:rPr lang="en-US" sz="1800" b="1"/>
              <a:t>TNPOP</a:t>
            </a:r>
            <a:r>
              <a:rPr lang="en-US" sz="1800"/>
              <a:t>: </a:t>
            </a:r>
            <a:r>
              <a:rPr lang="en-US" sz="1800" b="1"/>
              <a:t>T</a:t>
            </a:r>
            <a:r>
              <a:rPr lang="en-US" sz="1800"/>
              <a:t>e</a:t>
            </a:r>
            <a:r>
              <a:rPr lang="en-US" sz="1800" b="1"/>
              <a:t>n</a:t>
            </a:r>
            <a:r>
              <a:rPr lang="en-US" sz="1800"/>
              <a:t>nessee </a:t>
            </a:r>
            <a:r>
              <a:rPr lang="en-US" sz="1800" b="1"/>
              <a:t>P</a:t>
            </a:r>
            <a:r>
              <a:rPr lang="en-US" sz="1800"/>
              <a:t>lant </a:t>
            </a:r>
            <a:r>
              <a:rPr lang="en-US" sz="1800" b="1"/>
              <a:t>O</a:t>
            </a:r>
            <a:r>
              <a:rPr lang="en-US" sz="1800"/>
              <a:t>ptimization </a:t>
            </a:r>
            <a:r>
              <a:rPr lang="en-US" sz="1800" b="1"/>
              <a:t>P</a:t>
            </a:r>
            <a:r>
              <a:rPr lang="en-US" sz="1800"/>
              <a:t>rogram</a:t>
            </a:r>
            <a:endParaRPr lang="en-US" sz="1800">
              <a:ea typeface="Calibri"/>
              <a:cs typeface="Calibri"/>
            </a:endParaRPr>
          </a:p>
          <a:p>
            <a:pPr marL="0" lvl="1" indent="0">
              <a:spcBef>
                <a:spcPts val="0"/>
              </a:spcBef>
              <a:buNone/>
            </a:pPr>
            <a:endParaRPr lang="en-US" sz="1800">
              <a:ea typeface="Calibri"/>
              <a:cs typeface="Calibri"/>
            </a:endParaRPr>
          </a:p>
          <a:p>
            <a:pPr marL="0" lvl="1" indent="0">
              <a:spcBef>
                <a:spcPts val="0"/>
              </a:spcBef>
              <a:buNone/>
            </a:pPr>
            <a:r>
              <a:rPr lang="en-US" sz="1800" b="1" i="1"/>
              <a:t>Definition:</a:t>
            </a:r>
            <a:endParaRPr lang="en-US" sz="1800" b="1" i="1">
              <a:ea typeface="Calibri"/>
              <a:cs typeface="Calibri"/>
            </a:endParaRPr>
          </a:p>
          <a:p>
            <a:pPr marL="0" lvl="1" indent="0">
              <a:spcBef>
                <a:spcPts val="0"/>
              </a:spcBef>
              <a:buNone/>
            </a:pPr>
            <a:r>
              <a:rPr lang="en-US" sz="1800"/>
              <a:t>Optimization is targeted improvement of effluent parameters via operational changes rather than large capital and construction projects.</a:t>
            </a:r>
            <a:endParaRPr lang="en-US" sz="1800">
              <a:ea typeface="Calibri"/>
              <a:cs typeface="Calibri"/>
            </a:endParaRPr>
          </a:p>
          <a:p>
            <a:pPr marL="0" lvl="1" indent="0">
              <a:spcBef>
                <a:spcPts val="0"/>
              </a:spcBef>
              <a:buNone/>
            </a:pPr>
            <a:endParaRPr lang="en-US" sz="1800">
              <a:ea typeface="Calibri"/>
              <a:cs typeface="Calibri"/>
            </a:endParaRPr>
          </a:p>
          <a:p>
            <a:pPr marL="0" lvl="1" indent="0">
              <a:spcBef>
                <a:spcPts val="0"/>
              </a:spcBef>
              <a:buNone/>
            </a:pPr>
            <a:r>
              <a:rPr lang="en-US" sz="1800"/>
              <a:t>TNPOP’s focus is on nutrients, </a:t>
            </a:r>
            <a:endParaRPr lang="en-US" sz="1800">
              <a:ea typeface="Calibri"/>
              <a:cs typeface="Calibri"/>
            </a:endParaRPr>
          </a:p>
          <a:p>
            <a:pPr marL="0" lvl="1" indent="0">
              <a:spcBef>
                <a:spcPts val="0"/>
              </a:spcBef>
              <a:buNone/>
            </a:pPr>
            <a:r>
              <a:rPr lang="en-US" sz="1800"/>
              <a:t>	Nitrogen and Phosphorus</a:t>
            </a:r>
            <a:endParaRPr lang="en-US" sz="1800">
              <a:ea typeface="Calibri"/>
              <a:cs typeface="Calibri"/>
            </a:endParaRPr>
          </a:p>
          <a:p>
            <a:pPr marL="0" lvl="1" indent="0">
              <a:spcBef>
                <a:spcPts val="0"/>
              </a:spcBef>
              <a:buNone/>
            </a:pPr>
            <a:endParaRPr lang="en-US" sz="1800">
              <a:ea typeface="Calibri"/>
              <a:cs typeface="Calibri"/>
            </a:endParaRPr>
          </a:p>
          <a:p>
            <a:pPr marL="0" lvl="1" indent="0">
              <a:spcBef>
                <a:spcPts val="0"/>
              </a:spcBef>
              <a:buNone/>
            </a:pPr>
            <a:r>
              <a:rPr lang="en-US" sz="1800" b="1" i="1"/>
              <a:t>Driving Motivations:</a:t>
            </a:r>
            <a:endParaRPr lang="en-US" sz="1800" b="1" i="1">
              <a:ea typeface="Calibri"/>
              <a:cs typeface="Calibri"/>
            </a:endParaRPr>
          </a:p>
          <a:p>
            <a:pPr marL="0" lvl="1" indent="0">
              <a:spcBef>
                <a:spcPts val="0"/>
              </a:spcBef>
              <a:buNone/>
            </a:pPr>
            <a:r>
              <a:rPr lang="en-US" sz="1800"/>
              <a:t>Federal Hypoxia Task Force</a:t>
            </a:r>
            <a:endParaRPr lang="en-US" sz="1800">
              <a:ea typeface="Calibri"/>
              <a:cs typeface="Calibri"/>
            </a:endParaRPr>
          </a:p>
          <a:p>
            <a:pPr marL="0" lvl="1" indent="0">
              <a:spcBef>
                <a:spcPts val="0"/>
              </a:spcBef>
              <a:buNone/>
            </a:pPr>
            <a:r>
              <a:rPr lang="en-US" sz="1800"/>
              <a:t>Local Nutrient Impaired Watersheds</a:t>
            </a:r>
            <a:endParaRPr lang="en-US" sz="1800">
              <a:ea typeface="Calibri"/>
              <a:cs typeface="Calibri"/>
            </a:endParaRPr>
          </a:p>
          <a:p>
            <a:pPr marL="0" lvl="1" indent="0">
              <a:spcBef>
                <a:spcPts val="0"/>
              </a:spcBef>
              <a:buNone/>
            </a:pPr>
            <a:endParaRPr lang="en-US" b="1" i="1"/>
          </a:p>
        </p:txBody>
      </p:sp>
    </p:spTree>
    <p:extLst>
      <p:ext uri="{BB962C8B-B14F-4D97-AF65-F5344CB8AC3E}">
        <p14:creationId xmlns:p14="http://schemas.microsoft.com/office/powerpoint/2010/main" val="208218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150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150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150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nodeType="withEffect">
                                  <p:stCondLst>
                                    <p:cond delay="150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par>
                                <p:cTn id="15" presetID="1" presetClass="entr" presetSubtype="0" fill="hold" nodeType="withEffect">
                                  <p:stCondLst>
                                    <p:cond delay="1500"/>
                                  </p:stCondLst>
                                  <p:childTnLst>
                                    <p:set>
                                      <p:cBhvr>
                                        <p:cTn id="16" dur="1" fill="hold">
                                          <p:stCondLst>
                                            <p:cond delay="0"/>
                                          </p:stCondLst>
                                        </p:cTn>
                                        <p:tgtEl>
                                          <p:spTgt spid="4">
                                            <p:txEl>
                                              <p:pRg st="8" end="8"/>
                                            </p:txEl>
                                          </p:spTgt>
                                        </p:tgtEl>
                                        <p:attrNameLst>
                                          <p:attrName>style.visibility</p:attrName>
                                        </p:attrNameLst>
                                      </p:cBhvr>
                                      <p:to>
                                        <p:strVal val="visible"/>
                                      </p:to>
                                    </p:set>
                                  </p:childTnLst>
                                </p:cTn>
                              </p:par>
                              <p:par>
                                <p:cTn id="17" presetID="1" presetClass="entr" presetSubtype="0" fill="hold" nodeType="withEffect">
                                  <p:stCondLst>
                                    <p:cond delay="1500"/>
                                  </p:stCondLst>
                                  <p:childTnLst>
                                    <p:set>
                                      <p:cBhvr>
                                        <p:cTn id="18" dur="1" fill="hold">
                                          <p:stCondLst>
                                            <p:cond delay="0"/>
                                          </p:stCondLst>
                                        </p:cTn>
                                        <p:tgtEl>
                                          <p:spTgt spid="4">
                                            <p:txEl>
                                              <p:pRg st="9" end="9"/>
                                            </p:txEl>
                                          </p:spTgt>
                                        </p:tgtEl>
                                        <p:attrNameLst>
                                          <p:attrName>style.visibility</p:attrName>
                                        </p:attrNameLst>
                                      </p:cBhvr>
                                      <p:to>
                                        <p:strVal val="visible"/>
                                      </p:to>
                                    </p:set>
                                  </p:childTnLst>
                                </p:cTn>
                              </p:par>
                              <p:par>
                                <p:cTn id="19" presetID="1" presetClass="entr" presetSubtype="0" fill="hold" nodeType="withEffect">
                                  <p:stCondLst>
                                    <p:cond delay="1500"/>
                                  </p:stCondLst>
                                  <p:childTnLst>
                                    <p:set>
                                      <p:cBhvr>
                                        <p:cTn id="20"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3200">
                <a:solidFill>
                  <a:schemeClr val="bg1"/>
                </a:solidFill>
                <a:latin typeface="PermianSlabSerifTypeface" pitchFamily="50" charset="0"/>
                <a:ea typeface="+mj-ea"/>
                <a:cs typeface="+mj-cs"/>
              </a:rPr>
              <a:t>TNPOP Program: An Overview</a:t>
            </a:r>
          </a:p>
        </p:txBody>
      </p:sp>
      <p:sp>
        <p:nvSpPr>
          <p:cNvPr id="4" name="Content Placeholder 3"/>
          <p:cNvSpPr>
            <a:spLocks noGrp="1"/>
          </p:cNvSpPr>
          <p:nvPr>
            <p:ph idx="1"/>
          </p:nvPr>
        </p:nvSpPr>
        <p:spPr/>
        <p:txBody>
          <a:bodyPr vert="horz" lIns="91440" tIns="45720" rIns="91440" bIns="45720" rtlCol="0" anchor="t">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lvl="1" indent="0">
              <a:spcBef>
                <a:spcPts val="0"/>
              </a:spcBef>
              <a:buNone/>
            </a:pPr>
            <a:r>
              <a:rPr lang="en-US" sz="1800" b="1" i="1"/>
              <a:t>Goal:</a:t>
            </a:r>
            <a:r>
              <a:rPr lang="en-US" sz="1800" i="1"/>
              <a:t> </a:t>
            </a:r>
            <a:r>
              <a:rPr lang="en-US" sz="1800" b="1"/>
              <a:t>Wastewater Operations Excellence</a:t>
            </a:r>
            <a:endParaRPr lang="en-US" sz="1800" b="1">
              <a:ea typeface="Calibri"/>
              <a:cs typeface="Calibri"/>
            </a:endParaRPr>
          </a:p>
          <a:p>
            <a:pPr marL="0" lvl="1" indent="0">
              <a:spcBef>
                <a:spcPts val="0"/>
              </a:spcBef>
              <a:buNone/>
            </a:pPr>
            <a:r>
              <a:rPr lang="en-US" sz="1800"/>
              <a:t>Raise Expectations and Empower Operators</a:t>
            </a:r>
            <a:endParaRPr lang="en-US" sz="1800">
              <a:ea typeface="Calibri"/>
              <a:cs typeface="Calibri"/>
            </a:endParaRPr>
          </a:p>
          <a:p>
            <a:pPr marL="0" lvl="1" indent="0">
              <a:spcBef>
                <a:spcPts val="0"/>
              </a:spcBef>
              <a:buNone/>
            </a:pPr>
            <a:endParaRPr lang="en-US" sz="1800">
              <a:ea typeface="Calibri"/>
              <a:cs typeface="Calibri"/>
            </a:endParaRPr>
          </a:p>
          <a:p>
            <a:pPr marL="0" lvl="1" indent="0">
              <a:spcBef>
                <a:spcPts val="0"/>
              </a:spcBef>
              <a:buNone/>
            </a:pPr>
            <a:r>
              <a:rPr lang="en-US" sz="1800" b="1" i="1"/>
              <a:t>Expectation: </a:t>
            </a:r>
            <a:r>
              <a:rPr lang="en-US" sz="1800" b="1"/>
              <a:t>Sustainably Cleaner Rivers and Lakes</a:t>
            </a:r>
            <a:endParaRPr lang="en-US" sz="1800" b="1">
              <a:ea typeface="Calibri"/>
              <a:cs typeface="Calibri"/>
            </a:endParaRPr>
          </a:p>
          <a:p>
            <a:pPr marL="0" lvl="1" indent="0">
              <a:spcBef>
                <a:spcPts val="0"/>
              </a:spcBef>
              <a:buNone/>
            </a:pPr>
            <a:r>
              <a:rPr lang="en-US" sz="1800"/>
              <a:t>Tons fewer Nutrients</a:t>
            </a:r>
            <a:endParaRPr lang="en-US" sz="1800">
              <a:ea typeface="Calibri"/>
              <a:cs typeface="Calibri"/>
            </a:endParaRPr>
          </a:p>
          <a:p>
            <a:pPr marL="0" lvl="1" indent="0">
              <a:spcBef>
                <a:spcPts val="0"/>
              </a:spcBef>
              <a:buNone/>
            </a:pPr>
            <a:r>
              <a:rPr lang="en-US" sz="1800"/>
              <a:t>Significant Electrical Savings</a:t>
            </a:r>
            <a:endParaRPr lang="en-US" sz="1800">
              <a:ea typeface="Calibri"/>
              <a:cs typeface="Calibri"/>
            </a:endParaRPr>
          </a:p>
          <a:p>
            <a:pPr marL="0" lvl="1" indent="0">
              <a:spcBef>
                <a:spcPts val="0"/>
              </a:spcBef>
              <a:buNone/>
            </a:pPr>
            <a:endParaRPr lang="en-US" sz="1800">
              <a:ea typeface="Calibri"/>
              <a:cs typeface="Calibri"/>
            </a:endParaRPr>
          </a:p>
          <a:p>
            <a:pPr marL="0" lvl="1" indent="0">
              <a:spcBef>
                <a:spcPts val="0"/>
              </a:spcBef>
              <a:buNone/>
            </a:pPr>
            <a:r>
              <a:rPr lang="en-US" sz="1800" b="1" i="1"/>
              <a:t>Approach:</a:t>
            </a:r>
            <a:r>
              <a:rPr lang="en-US" sz="1800"/>
              <a:t> </a:t>
            </a:r>
            <a:r>
              <a:rPr lang="en-US" sz="1800" b="1"/>
              <a:t>Free Resources</a:t>
            </a:r>
            <a:endParaRPr lang="en-US" sz="1800" b="1">
              <a:ea typeface="Calibri"/>
              <a:cs typeface="Calibri"/>
            </a:endParaRPr>
          </a:p>
          <a:p>
            <a:pPr marL="0" lvl="1" indent="0">
              <a:spcBef>
                <a:spcPts val="0"/>
              </a:spcBef>
              <a:buNone/>
            </a:pPr>
            <a:r>
              <a:rPr lang="en-US" sz="1800"/>
              <a:t>Easy access to Reference Materials (videos, webinars, white papers)</a:t>
            </a:r>
            <a:endParaRPr lang="en-US" sz="1800">
              <a:ea typeface="Calibri"/>
              <a:cs typeface="Calibri"/>
            </a:endParaRPr>
          </a:p>
          <a:p>
            <a:pPr marL="0" lvl="1" indent="0">
              <a:spcBef>
                <a:spcPts val="0"/>
              </a:spcBef>
              <a:buNone/>
            </a:pPr>
            <a:r>
              <a:rPr lang="en-US" sz="1800"/>
              <a:t>In-plant support from a team of TDEC employees and private consultant </a:t>
            </a:r>
            <a:endParaRPr lang="en-US" sz="1800">
              <a:ea typeface="Calibri"/>
              <a:cs typeface="Calibri"/>
            </a:endParaRPr>
          </a:p>
          <a:p>
            <a:pPr marL="0" lvl="1" indent="0">
              <a:spcBef>
                <a:spcPts val="0"/>
              </a:spcBef>
              <a:buNone/>
            </a:pPr>
            <a:r>
              <a:rPr lang="en-US" sz="1800"/>
              <a:t>Loaner field-testing equipment</a:t>
            </a:r>
            <a:endParaRPr lang="en-US" sz="1800">
              <a:ea typeface="Calibri"/>
              <a:cs typeface="Calibri"/>
            </a:endParaRPr>
          </a:p>
        </p:txBody>
      </p:sp>
    </p:spTree>
    <p:extLst>
      <p:ext uri="{BB962C8B-B14F-4D97-AF65-F5344CB8AC3E}">
        <p14:creationId xmlns:p14="http://schemas.microsoft.com/office/powerpoint/2010/main" val="1443896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02707" y="1315605"/>
            <a:ext cx="3269293" cy="1676400"/>
          </a:xfrm>
        </p:spPr>
        <p:txBody>
          <a:bodyPr/>
          <a:lstStyle/>
          <a:p>
            <a:pPr algn="ctr"/>
            <a:r>
              <a:rPr lang="en-US" sz="3200"/>
              <a:t>Billy Dranes</a:t>
            </a:r>
          </a:p>
        </p:txBody>
      </p:sp>
      <p:sp>
        <p:nvSpPr>
          <p:cNvPr id="5" name="Text Placeholder 4"/>
          <p:cNvSpPr>
            <a:spLocks noGrp="1"/>
          </p:cNvSpPr>
          <p:nvPr>
            <p:ph type="body" sz="quarter" idx="12"/>
          </p:nvPr>
        </p:nvSpPr>
        <p:spPr>
          <a:xfrm>
            <a:off x="1302706" y="2354355"/>
            <a:ext cx="3269293" cy="609600"/>
          </a:xfrm>
        </p:spPr>
        <p:txBody>
          <a:bodyPr anchor="ctr">
            <a:normAutofit/>
          </a:bodyPr>
          <a:lstStyle/>
          <a:p>
            <a:pPr algn="ctr"/>
            <a:r>
              <a:rPr lang="en-US" sz="1100"/>
              <a:t>EPA Wastewater Specialist</a:t>
            </a:r>
          </a:p>
          <a:p>
            <a:pPr algn="ctr"/>
            <a:r>
              <a:rPr lang="en-US" sz="1100"/>
              <a:t>Tennessee Association of Utility Districts</a:t>
            </a:r>
          </a:p>
        </p:txBody>
      </p:sp>
      <p:sp>
        <p:nvSpPr>
          <p:cNvPr id="4" name="Title 2">
            <a:extLst>
              <a:ext uri="{FF2B5EF4-FFF2-40B4-BE49-F238E27FC236}">
                <a16:creationId xmlns:a16="http://schemas.microsoft.com/office/drawing/2014/main" id="{9AABA314-FBD5-E436-EF16-185BE2805CDA}"/>
              </a:ext>
            </a:extLst>
          </p:cNvPr>
          <p:cNvSpPr txBox="1">
            <a:spLocks/>
          </p:cNvSpPr>
          <p:nvPr/>
        </p:nvSpPr>
        <p:spPr>
          <a:xfrm>
            <a:off x="4289501" y="1445155"/>
            <a:ext cx="3997890" cy="1355027"/>
          </a:xfrm>
          <a:prstGeom prst="rect">
            <a:avLst/>
          </a:prstGeom>
        </p:spPr>
        <p:txBody>
          <a:bodyPr vert="horz" lIns="91440" tIns="45720" rIns="91440" bIns="45720" rtlCol="0" anchor="ctr">
            <a:noAutofit/>
          </a:bodyPr>
          <a:lstStyle>
            <a:lvl1pPr marL="0" indent="0" algn="l" defTabSz="914400" rtl="0" eaLnBrk="1" latinLnBrk="0" hangingPunct="1">
              <a:spcBef>
                <a:spcPct val="0"/>
              </a:spcBef>
              <a:buNone/>
              <a:defRPr sz="3600" kern="1200">
                <a:solidFill>
                  <a:schemeClr val="tx1"/>
                </a:solidFill>
                <a:effectLst/>
                <a:latin typeface="PermianSlabSerifTypeface" pitchFamily="50" charset="0"/>
                <a:ea typeface="+mj-ea"/>
                <a:cs typeface="+mj-cs"/>
              </a:defRPr>
            </a:lvl1pPr>
          </a:lstStyle>
          <a:p>
            <a:pPr algn="ctr"/>
            <a:r>
              <a:rPr lang="en-US" sz="3200"/>
              <a:t>Emily Royal</a:t>
            </a:r>
          </a:p>
        </p:txBody>
      </p:sp>
      <p:sp>
        <p:nvSpPr>
          <p:cNvPr id="9" name="Text Placeholder 4">
            <a:extLst>
              <a:ext uri="{FF2B5EF4-FFF2-40B4-BE49-F238E27FC236}">
                <a16:creationId xmlns:a16="http://schemas.microsoft.com/office/drawing/2014/main" id="{812754C4-D3D8-FFBB-673D-45C4AF4FEEA3}"/>
              </a:ext>
            </a:extLst>
          </p:cNvPr>
          <p:cNvSpPr txBox="1">
            <a:spLocks/>
          </p:cNvSpPr>
          <p:nvPr/>
        </p:nvSpPr>
        <p:spPr>
          <a:xfrm>
            <a:off x="4632132" y="2333882"/>
            <a:ext cx="3196224" cy="858296"/>
          </a:xfrm>
          <a:prstGeom prst="rect">
            <a:avLst/>
          </a:prstGeom>
        </p:spPr>
        <p:txBody>
          <a:bodyPr vert="horz" lIns="91440" tIns="45720" rIns="91440" bIns="45720" rtlCol="0" anchor="ctr">
            <a:normAutofit/>
          </a:bodyPr>
          <a:lstStyle>
            <a:lvl1pPr marL="0" indent="0" algn="l" defTabSz="914400" rtl="0" eaLnBrk="1" latinLnBrk="0" hangingPunct="1">
              <a:spcBef>
                <a:spcPct val="20000"/>
              </a:spcBef>
              <a:buFont typeface="Arial" panose="020B0604020202020204" pitchFamily="34" charset="0"/>
              <a:buNone/>
              <a:defRPr sz="2800" kern="1200">
                <a:solidFill>
                  <a:schemeClr val="accent5"/>
                </a:solidFill>
                <a:latin typeface="PermianSlabSerifTypeface" pitchFamily="50"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US" sz="1100" dirty="0"/>
              <a:t>Special Projects Coordinator</a:t>
            </a:r>
          </a:p>
          <a:p>
            <a:pPr algn="ctr"/>
            <a:r>
              <a:rPr lang="en-US" sz="1100" dirty="0"/>
              <a:t>State Revolving Fund</a:t>
            </a:r>
          </a:p>
          <a:p>
            <a:pPr algn="ctr"/>
            <a:r>
              <a:rPr lang="en-US" sz="1100" dirty="0"/>
              <a:t>TDEC</a:t>
            </a:r>
          </a:p>
        </p:txBody>
      </p:sp>
      <p:sp>
        <p:nvSpPr>
          <p:cNvPr id="11" name="Title 2">
            <a:extLst>
              <a:ext uri="{FF2B5EF4-FFF2-40B4-BE49-F238E27FC236}">
                <a16:creationId xmlns:a16="http://schemas.microsoft.com/office/drawing/2014/main" id="{1452E360-DF65-05BF-F5FC-1CF38ADEA679}"/>
              </a:ext>
            </a:extLst>
          </p:cNvPr>
          <p:cNvSpPr txBox="1">
            <a:spLocks/>
          </p:cNvSpPr>
          <p:nvPr/>
        </p:nvSpPr>
        <p:spPr>
          <a:xfrm>
            <a:off x="2933699" y="2624588"/>
            <a:ext cx="2934222" cy="1676400"/>
          </a:xfrm>
          <a:prstGeom prst="rect">
            <a:avLst/>
          </a:prstGeom>
        </p:spPr>
        <p:txBody>
          <a:bodyPr vert="horz" lIns="91440" tIns="45720" rIns="91440" bIns="45720" rtlCol="0" anchor="ctr">
            <a:noAutofit/>
          </a:bodyPr>
          <a:lstStyle>
            <a:lvl1pPr marL="0" indent="0" algn="l" defTabSz="914400" rtl="0" eaLnBrk="1" latinLnBrk="0" hangingPunct="1">
              <a:spcBef>
                <a:spcPct val="0"/>
              </a:spcBef>
              <a:buNone/>
              <a:defRPr sz="3600" kern="1200">
                <a:solidFill>
                  <a:schemeClr val="tx1"/>
                </a:solidFill>
                <a:effectLst/>
                <a:latin typeface="PermianSlabSerifTypeface" pitchFamily="50" charset="0"/>
                <a:ea typeface="+mj-ea"/>
                <a:cs typeface="+mj-cs"/>
              </a:defRPr>
            </a:lvl1pPr>
          </a:lstStyle>
          <a:p>
            <a:pPr algn="ctr"/>
            <a:r>
              <a:rPr lang="en-US" sz="3200"/>
              <a:t>Jordan Fey</a:t>
            </a:r>
          </a:p>
        </p:txBody>
      </p:sp>
      <p:sp>
        <p:nvSpPr>
          <p:cNvPr id="13" name="Text Placeholder 4">
            <a:extLst>
              <a:ext uri="{FF2B5EF4-FFF2-40B4-BE49-F238E27FC236}">
                <a16:creationId xmlns:a16="http://schemas.microsoft.com/office/drawing/2014/main" id="{A00A5AC0-AB78-625D-29AD-93C8023CE28C}"/>
              </a:ext>
            </a:extLst>
          </p:cNvPr>
          <p:cNvSpPr txBox="1">
            <a:spLocks/>
          </p:cNvSpPr>
          <p:nvPr/>
        </p:nvSpPr>
        <p:spPr>
          <a:xfrm>
            <a:off x="2933699" y="3683037"/>
            <a:ext cx="2934222" cy="609600"/>
          </a:xfrm>
          <a:prstGeom prst="rect">
            <a:avLst/>
          </a:prstGeom>
        </p:spPr>
        <p:txBody>
          <a:bodyPr vert="horz" lIns="91440" tIns="45720" rIns="91440" bIns="45720" rtlCol="0" anchor="ctr">
            <a:normAutofit/>
          </a:bodyPr>
          <a:lstStyle>
            <a:lvl1pPr marL="0" indent="0" algn="l" defTabSz="914400" rtl="0" eaLnBrk="1" latinLnBrk="0" hangingPunct="1">
              <a:spcBef>
                <a:spcPct val="20000"/>
              </a:spcBef>
              <a:buFont typeface="Arial" panose="020B0604020202020204" pitchFamily="34" charset="0"/>
              <a:buNone/>
              <a:defRPr sz="2800" kern="1200">
                <a:solidFill>
                  <a:schemeClr val="accent5"/>
                </a:solidFill>
                <a:latin typeface="PermianSlabSerifTypeface" pitchFamily="50"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US" sz="1200" dirty="0"/>
              <a:t>TNPOP Program Consultant</a:t>
            </a:r>
          </a:p>
          <a:p>
            <a:pPr algn="ctr"/>
            <a:r>
              <a:rPr lang="en-US" sz="1200" dirty="0"/>
              <a:t>TDEC</a:t>
            </a:r>
          </a:p>
        </p:txBody>
      </p:sp>
    </p:spTree>
    <p:extLst>
      <p:ext uri="{BB962C8B-B14F-4D97-AF65-F5344CB8AC3E}">
        <p14:creationId xmlns:p14="http://schemas.microsoft.com/office/powerpoint/2010/main" val="453275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E44EE-50BE-091D-B5E9-8415D82BC86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0AA3218-DF21-DD0B-B2B0-E302C3C48FBA}"/>
              </a:ext>
            </a:extLst>
          </p:cNvPr>
          <p:cNvSpPr>
            <a:spLocks noGrp="1"/>
          </p:cNvSpPr>
          <p:nvPr>
            <p:ph type="title"/>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3200">
                <a:solidFill>
                  <a:schemeClr val="bg1"/>
                </a:solidFill>
                <a:latin typeface="PermianSlabSerifTypeface" pitchFamily="50" charset="0"/>
                <a:ea typeface="+mj-ea"/>
                <a:cs typeface="+mj-cs"/>
              </a:rPr>
              <a:t>Approach</a:t>
            </a:r>
          </a:p>
        </p:txBody>
      </p:sp>
      <p:sp>
        <p:nvSpPr>
          <p:cNvPr id="4" name="Content Placeholder 3">
            <a:extLst>
              <a:ext uri="{FF2B5EF4-FFF2-40B4-BE49-F238E27FC236}">
                <a16:creationId xmlns:a16="http://schemas.microsoft.com/office/drawing/2014/main" id="{0CA380BF-B83C-83C8-830E-C7677A96DDE4}"/>
              </a:ext>
            </a:extLst>
          </p:cNvPr>
          <p:cNvSpPr>
            <a:spLocks noGrp="1"/>
          </p:cNvSpPr>
          <p:nvPr>
            <p:ph idx="1"/>
          </p:nvPr>
        </p:nvSpPr>
        <p:spPr>
          <a:xfrm>
            <a:off x="163902" y="755174"/>
            <a:ext cx="4557623" cy="3718847"/>
          </a:xfrm>
        </p:spPr>
        <p:txBody>
          <a:bodyPr vert="horz" lIns="91440" tIns="45720" rIns="91440" bIns="45720" rtlCol="0" anchor="t">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lvl="1" indent="0">
              <a:spcBef>
                <a:spcPts val="0"/>
              </a:spcBef>
              <a:buNone/>
            </a:pPr>
            <a:r>
              <a:rPr lang="en-US" sz="1400" b="1"/>
              <a:t>Operator Training &amp; TDEC Staff Resource Materials</a:t>
            </a:r>
            <a:endParaRPr lang="en-US" sz="1400">
              <a:ea typeface="Calibri"/>
              <a:cs typeface="Calibri"/>
            </a:endParaRPr>
          </a:p>
          <a:p>
            <a:pPr marL="274320" lvl="1" indent="0">
              <a:spcBef>
                <a:spcPts val="0"/>
              </a:spcBef>
              <a:buNone/>
            </a:pPr>
            <a:r>
              <a:rPr lang="en-US" sz="1400"/>
              <a:t>TNPOP website</a:t>
            </a:r>
            <a:endParaRPr lang="en-US" sz="1400">
              <a:ea typeface="Calibri"/>
              <a:cs typeface="Calibri"/>
            </a:endParaRPr>
          </a:p>
          <a:p>
            <a:pPr marL="274320" lvl="1" indent="0">
              <a:spcBef>
                <a:spcPts val="0"/>
              </a:spcBef>
              <a:buNone/>
            </a:pPr>
            <a:r>
              <a:rPr lang="en-US" sz="1400"/>
              <a:t>Nutrient Training Academy – online training videos</a:t>
            </a:r>
            <a:endParaRPr lang="en-US" sz="1400">
              <a:ea typeface="Calibri"/>
              <a:cs typeface="Calibri"/>
            </a:endParaRPr>
          </a:p>
          <a:p>
            <a:pPr marL="274320" lvl="2" indent="0">
              <a:spcBef>
                <a:spcPts val="0"/>
              </a:spcBef>
              <a:buNone/>
            </a:pPr>
            <a:r>
              <a:rPr lang="en-US" sz="1400"/>
              <a:t>Loaner Field-Testing Equipment for use by Plant Operators</a:t>
            </a:r>
            <a:endParaRPr lang="en-US" sz="1400">
              <a:ea typeface="Calibri"/>
              <a:cs typeface="Calibri"/>
            </a:endParaRPr>
          </a:p>
          <a:p>
            <a:pPr marL="0" lvl="2" indent="0">
              <a:spcBef>
                <a:spcPts val="0"/>
              </a:spcBef>
              <a:buNone/>
            </a:pPr>
            <a:endParaRPr lang="en-US" sz="1400">
              <a:ea typeface="Calibri"/>
              <a:cs typeface="Calibri"/>
            </a:endParaRPr>
          </a:p>
          <a:p>
            <a:pPr marL="0" lvl="2" indent="0">
              <a:spcBef>
                <a:spcPts val="0"/>
              </a:spcBef>
              <a:buNone/>
            </a:pPr>
            <a:r>
              <a:rPr lang="en-US" sz="1400" b="1"/>
              <a:t>Regulatory Support</a:t>
            </a:r>
            <a:endParaRPr lang="en-US" sz="1400" b="1">
              <a:ea typeface="Calibri"/>
              <a:cs typeface="Calibri"/>
            </a:endParaRPr>
          </a:p>
          <a:p>
            <a:pPr marL="274320" lvl="2" indent="0">
              <a:spcBef>
                <a:spcPts val="0"/>
              </a:spcBef>
              <a:buNone/>
            </a:pPr>
            <a:r>
              <a:rPr lang="en-US" sz="1400"/>
              <a:t>Technical assistance, not compliance instructions</a:t>
            </a:r>
            <a:endParaRPr lang="en-US" sz="1400">
              <a:ea typeface="Calibri"/>
              <a:cs typeface="Calibri"/>
            </a:endParaRPr>
          </a:p>
          <a:p>
            <a:pPr marL="274320" lvl="2" indent="0">
              <a:spcBef>
                <a:spcPts val="0"/>
              </a:spcBef>
              <a:buNone/>
            </a:pPr>
            <a:r>
              <a:rPr lang="en-US" sz="1400"/>
              <a:t>Enforcement discretion</a:t>
            </a:r>
            <a:endParaRPr lang="en-US" sz="1400">
              <a:ea typeface="Calibri"/>
              <a:cs typeface="Calibri"/>
            </a:endParaRPr>
          </a:p>
          <a:p>
            <a:pPr marL="274320" lvl="2" indent="0">
              <a:spcBef>
                <a:spcPts val="0"/>
              </a:spcBef>
              <a:buNone/>
            </a:pPr>
            <a:r>
              <a:rPr lang="en-US" sz="1400"/>
              <a:t>Cooperation with Field Office and Central Office staff</a:t>
            </a:r>
            <a:endParaRPr lang="en-US" sz="1400">
              <a:ea typeface="Calibri"/>
              <a:cs typeface="Calibri"/>
            </a:endParaRPr>
          </a:p>
          <a:p>
            <a:pPr marL="0" lvl="2" indent="0">
              <a:spcBef>
                <a:spcPts val="0"/>
              </a:spcBef>
              <a:buNone/>
            </a:pPr>
            <a:endParaRPr lang="en-US" sz="1300" b="1">
              <a:ea typeface="Calibri"/>
              <a:cs typeface="Calibri"/>
            </a:endParaRPr>
          </a:p>
          <a:p>
            <a:pPr marL="0" lvl="2" indent="0">
              <a:spcBef>
                <a:spcPts val="0"/>
              </a:spcBef>
              <a:buNone/>
            </a:pPr>
            <a:endParaRPr lang="en-US" sz="1500"/>
          </a:p>
        </p:txBody>
      </p:sp>
      <p:sp>
        <p:nvSpPr>
          <p:cNvPr id="7" name="Content Placeholder 3">
            <a:extLst>
              <a:ext uri="{FF2B5EF4-FFF2-40B4-BE49-F238E27FC236}">
                <a16:creationId xmlns:a16="http://schemas.microsoft.com/office/drawing/2014/main" id="{4FBF0CD9-642C-9462-67D1-9935CCE169F2}"/>
              </a:ext>
            </a:extLst>
          </p:cNvPr>
          <p:cNvSpPr txBox="1">
            <a:spLocks/>
          </p:cNvSpPr>
          <p:nvPr/>
        </p:nvSpPr>
        <p:spPr>
          <a:xfrm>
            <a:off x="4439894" y="758105"/>
            <a:ext cx="4557623" cy="3718847"/>
          </a:xfrm>
          <a:prstGeom prst="rect">
            <a:avLst/>
          </a:prstGeom>
        </p:spPr>
        <p:txBody>
          <a:bodyPr vert="horz" lIns="91440" tIns="45720" rIns="91440" bIns="45720" rtlCol="0" anchor="t">
            <a:noAutofit/>
          </a:bodyPr>
          <a:lstStyle>
            <a:defPPr>
              <a:defRPr lang="en-US"/>
            </a:defPPr>
            <a:lvl1pPr marL="0" indent="-342900" algn="l" defTabSz="685800" rtl="0" eaLnBrk="1" latinLnBrk="0" hangingPunct="1">
              <a:spcBef>
                <a:spcPct val="20000"/>
              </a:spcBef>
              <a:buClr>
                <a:schemeClr val="bg2"/>
              </a:buClr>
              <a:buFont typeface="Arial" panose="020B0604020202020204" pitchFamily="34" charset="0"/>
              <a:buChar char="•"/>
              <a:defRPr sz="1350" kern="1200">
                <a:solidFill>
                  <a:schemeClr val="tx1"/>
                </a:solidFill>
                <a:latin typeface="+mn-lt"/>
                <a:ea typeface="+mn-ea"/>
                <a:cs typeface="+mn-cs"/>
              </a:defRPr>
            </a:lvl1pPr>
            <a:lvl2pPr marL="342900" indent="-285750" algn="l" defTabSz="685800" rtl="0" eaLnBrk="1" latinLnBrk="0" hangingPunct="1">
              <a:spcBef>
                <a:spcPct val="20000"/>
              </a:spcBef>
              <a:buClr>
                <a:schemeClr val="bg2"/>
              </a:buClr>
              <a:buFont typeface="Arial" panose="020B0604020202020204" pitchFamily="34" charset="0"/>
              <a:buChar char="–"/>
              <a:defRPr sz="1350" kern="1200">
                <a:solidFill>
                  <a:schemeClr val="tx1"/>
                </a:solidFill>
                <a:latin typeface="+mn-lt"/>
                <a:ea typeface="+mn-ea"/>
                <a:cs typeface="+mn-cs"/>
              </a:defRPr>
            </a:lvl2pPr>
            <a:lvl3pPr marL="685800" indent="-228600" algn="l" defTabSz="685800" rtl="0" eaLnBrk="1" latinLnBrk="0" hangingPunct="1">
              <a:spcBef>
                <a:spcPct val="20000"/>
              </a:spcBef>
              <a:buClr>
                <a:schemeClr val="bg2"/>
              </a:buClr>
              <a:buFont typeface="Arial" panose="020B0604020202020204" pitchFamily="34" charset="0"/>
              <a:buChar char="•"/>
              <a:defRPr sz="1350" kern="1200">
                <a:solidFill>
                  <a:schemeClr val="tx1"/>
                </a:solidFill>
                <a:latin typeface="+mn-lt"/>
                <a:ea typeface="+mn-ea"/>
                <a:cs typeface="+mn-cs"/>
              </a:defRPr>
            </a:lvl3pPr>
            <a:lvl4pPr marL="1028700" indent="-228600" algn="l" defTabSz="685800" rtl="0" eaLnBrk="1" latinLnBrk="0" hangingPunct="1">
              <a:spcBef>
                <a:spcPct val="20000"/>
              </a:spcBef>
              <a:buClr>
                <a:schemeClr val="bg2"/>
              </a:buClr>
              <a:buFont typeface="Arial" panose="020B0604020202020204" pitchFamily="34" charset="0"/>
              <a:buChar char="–"/>
              <a:defRPr sz="1350" kern="1200">
                <a:solidFill>
                  <a:schemeClr val="tx1"/>
                </a:solidFill>
                <a:latin typeface="+mn-lt"/>
                <a:ea typeface="+mn-ea"/>
                <a:cs typeface="+mn-cs"/>
              </a:defRPr>
            </a:lvl4pPr>
            <a:lvl5pPr marL="1371600" indent="-228600" algn="l" defTabSz="685800" rtl="0" eaLnBrk="1" latinLnBrk="0" hangingPunct="1">
              <a:spcBef>
                <a:spcPct val="20000"/>
              </a:spcBef>
              <a:buClr>
                <a:schemeClr val="bg2"/>
              </a:buClr>
              <a:buFont typeface="Arial" panose="020B0604020202020204" pitchFamily="34" charset="0"/>
              <a:buChar char="»"/>
              <a:defRPr sz="1350" kern="1200">
                <a:solidFill>
                  <a:schemeClr val="tx1"/>
                </a:solidFill>
                <a:latin typeface="+mn-lt"/>
                <a:ea typeface="+mn-ea"/>
                <a:cs typeface="+mn-cs"/>
              </a:defRPr>
            </a:lvl5pPr>
            <a:lvl6pPr marL="1714500" indent="-22860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6pPr>
            <a:lvl7pPr marL="2057400" indent="-22860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7pPr>
            <a:lvl8pPr marL="2400300" indent="-22860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8pPr>
            <a:lvl9pPr marL="2743200" indent="-22860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0"/>
              </a:spcBef>
              <a:buNone/>
            </a:pPr>
            <a:r>
              <a:rPr lang="en-US" sz="1400" b="1"/>
              <a:t>Plant visits</a:t>
            </a:r>
            <a:endParaRPr lang="en-US" sz="1400">
              <a:ea typeface="Calibri"/>
              <a:cs typeface="Calibri"/>
            </a:endParaRPr>
          </a:p>
          <a:p>
            <a:pPr marL="274320" lvl="2" indent="0">
              <a:spcBef>
                <a:spcPts val="0"/>
              </a:spcBef>
              <a:buNone/>
            </a:pPr>
            <a:r>
              <a:rPr lang="en-US" sz="1400"/>
              <a:t>Repeat visits to modify strategies, offer support &amp; celebrate successes </a:t>
            </a:r>
            <a:endParaRPr lang="en-US" sz="1400">
              <a:ea typeface="Calibri"/>
              <a:cs typeface="Calibri"/>
            </a:endParaRPr>
          </a:p>
          <a:p>
            <a:pPr marL="274320" lvl="2" indent="0">
              <a:spcBef>
                <a:spcPts val="0"/>
              </a:spcBef>
              <a:buNone/>
            </a:pPr>
            <a:r>
              <a:rPr lang="en-US" sz="1400"/>
              <a:t>Quarterly </a:t>
            </a:r>
            <a:r>
              <a:rPr lang="en-US" sz="1400">
                <a:ea typeface="Calibri"/>
                <a:cs typeface="Calibri"/>
              </a:rPr>
              <a:t>on-site</a:t>
            </a:r>
            <a:r>
              <a:rPr lang="en-US" sz="1400"/>
              <a:t>, non-regulatory visits</a:t>
            </a:r>
            <a:endParaRPr lang="en-US" sz="1400">
              <a:ea typeface="Calibri"/>
              <a:cs typeface="Calibri"/>
            </a:endParaRPr>
          </a:p>
          <a:p>
            <a:pPr marL="274320" lvl="2" indent="0">
              <a:spcBef>
                <a:spcPts val="0"/>
              </a:spcBef>
              <a:buNone/>
            </a:pPr>
            <a:r>
              <a:rPr lang="en-US" sz="1400"/>
              <a:t>For at least one year</a:t>
            </a:r>
            <a:endParaRPr lang="en-US" sz="1400">
              <a:ea typeface="Calibri"/>
              <a:cs typeface="Calibri"/>
            </a:endParaRPr>
          </a:p>
          <a:p>
            <a:pPr marL="457200" lvl="1" indent="0">
              <a:spcBef>
                <a:spcPts val="0"/>
              </a:spcBef>
              <a:buNone/>
            </a:pPr>
            <a:endParaRPr lang="en-US" sz="1400">
              <a:ea typeface="Calibri"/>
              <a:cs typeface="Calibri"/>
            </a:endParaRPr>
          </a:p>
          <a:p>
            <a:pPr marL="0" indent="0">
              <a:spcBef>
                <a:spcPts val="0"/>
              </a:spcBef>
              <a:buNone/>
            </a:pPr>
            <a:r>
              <a:rPr lang="en-US" sz="1400" b="1">
                <a:ea typeface="Calibri"/>
                <a:cs typeface="Calibri"/>
              </a:rPr>
              <a:t>Remote support</a:t>
            </a:r>
            <a:endParaRPr lang="en-US" sz="1400">
              <a:ea typeface="Calibri"/>
              <a:cs typeface="Calibri"/>
            </a:endParaRPr>
          </a:p>
          <a:p>
            <a:pPr marL="0" indent="0">
              <a:spcBef>
                <a:spcPts val="0"/>
              </a:spcBef>
              <a:buNone/>
            </a:pPr>
            <a:r>
              <a:rPr lang="en-US" sz="1400"/>
              <a:t>       Group emails and video calls</a:t>
            </a:r>
            <a:endParaRPr lang="en-US" sz="1400">
              <a:ea typeface="Calibri"/>
              <a:cs typeface="Calibri"/>
            </a:endParaRPr>
          </a:p>
          <a:p>
            <a:pPr marL="274320" lvl="1" indent="0">
              <a:spcBef>
                <a:spcPts val="0"/>
              </a:spcBef>
              <a:buNone/>
            </a:pPr>
            <a:r>
              <a:rPr lang="en-US" sz="1400"/>
              <a:t>Individual emails, phone calls, and video calls</a:t>
            </a:r>
            <a:endParaRPr lang="en-US" sz="1400">
              <a:ea typeface="Calibri"/>
              <a:cs typeface="Calibri"/>
            </a:endParaRPr>
          </a:p>
          <a:p>
            <a:pPr marL="0" lvl="1" indent="0">
              <a:spcBef>
                <a:spcPts val="0"/>
              </a:spcBef>
              <a:buFont typeface="Arial" panose="020B0604020202020204" pitchFamily="34" charset="0"/>
              <a:buNone/>
            </a:pPr>
            <a:endParaRPr lang="en-US" sz="1400" b="1">
              <a:ea typeface="Calibri"/>
              <a:cs typeface="Calibri"/>
            </a:endParaRPr>
          </a:p>
          <a:p>
            <a:pPr marL="0" lvl="2" indent="0">
              <a:spcBef>
                <a:spcPts val="0"/>
              </a:spcBef>
              <a:buFont typeface="Arial" panose="020B0604020202020204" pitchFamily="34" charset="0"/>
              <a:buNone/>
            </a:pPr>
            <a:endParaRPr lang="en-US" sz="1300" b="1">
              <a:ea typeface="Calibri"/>
              <a:cs typeface="Calibri"/>
            </a:endParaRPr>
          </a:p>
          <a:p>
            <a:pPr marL="0" lvl="2" indent="0">
              <a:spcBef>
                <a:spcPts val="0"/>
              </a:spcBef>
              <a:buFont typeface="Arial" panose="020B0604020202020204" pitchFamily="34" charset="0"/>
              <a:buNone/>
            </a:pPr>
            <a:endParaRPr lang="en-US" sz="1500"/>
          </a:p>
        </p:txBody>
      </p:sp>
    </p:spTree>
    <p:extLst>
      <p:ext uri="{BB962C8B-B14F-4D97-AF65-F5344CB8AC3E}">
        <p14:creationId xmlns:p14="http://schemas.microsoft.com/office/powerpoint/2010/main" val="3832102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xEl>
                                              <p:pRg st="2" end="2"/>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7">
                                            <p:txEl>
                                              <p:pRg st="5" end="5"/>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7">
                                            <p:txEl>
                                              <p:pRg st="6" end="6"/>
                                            </p:tx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A8E6E-069F-A89F-39DD-9E398997ED8D}"/>
              </a:ext>
            </a:extLst>
          </p:cNvPr>
          <p:cNvSpPr>
            <a:spLocks noGrp="1"/>
          </p:cNvSpPr>
          <p:nvPr>
            <p:ph type="title"/>
          </p:nvPr>
        </p:nvSpPr>
        <p:spPr/>
        <p:txBody>
          <a:bodyPr/>
          <a:lstStyle/>
          <a:p>
            <a:pPr algn="ctr"/>
            <a:r>
              <a:rPr lang="en-US"/>
              <a:t>Results</a:t>
            </a:r>
          </a:p>
        </p:txBody>
      </p:sp>
      <p:sp>
        <p:nvSpPr>
          <p:cNvPr id="3" name="Content Placeholder 2">
            <a:extLst>
              <a:ext uri="{FF2B5EF4-FFF2-40B4-BE49-F238E27FC236}">
                <a16:creationId xmlns:a16="http://schemas.microsoft.com/office/drawing/2014/main" id="{D0E00D97-5EE3-6853-F957-961774E190A1}"/>
              </a:ext>
            </a:extLst>
          </p:cNvPr>
          <p:cNvSpPr>
            <a:spLocks noGrp="1"/>
          </p:cNvSpPr>
          <p:nvPr>
            <p:ph idx="1"/>
          </p:nvPr>
        </p:nvSpPr>
        <p:spPr/>
        <p:txBody>
          <a:bodyPr vert="horz" lIns="91440" tIns="45720" rIns="91440" bIns="45720" rtlCol="0" anchor="t">
            <a:normAutofit fontScale="92500" lnSpcReduction="10000"/>
          </a:bodyPr>
          <a:lstStyle/>
          <a:p>
            <a:r>
              <a:rPr lang="en-US" dirty="0">
                <a:latin typeface="Open Sans"/>
                <a:ea typeface="Open Sans"/>
                <a:cs typeface="Open Sans"/>
              </a:rPr>
              <a:t>Year 1 (2025-2026): 10 participating plants</a:t>
            </a:r>
            <a:endParaRPr lang="en-US" dirty="0"/>
          </a:p>
          <a:p>
            <a:pPr lvl="1"/>
            <a:r>
              <a:rPr lang="en-US" dirty="0">
                <a:latin typeface="Open Sans"/>
                <a:ea typeface="Open Sans"/>
                <a:cs typeface="Open Sans"/>
              </a:rPr>
              <a:t>Nitrogen: 430 tons reduced (70,000 bags of fertilizer)</a:t>
            </a:r>
          </a:p>
          <a:p>
            <a:pPr lvl="1"/>
            <a:r>
              <a:rPr lang="en-US" dirty="0">
                <a:latin typeface="Open Sans"/>
                <a:ea typeface="Open Sans"/>
                <a:cs typeface="Open Sans"/>
              </a:rPr>
              <a:t>Phosphorus: 12.5 tons reduced</a:t>
            </a:r>
          </a:p>
          <a:p>
            <a:pPr lvl="1"/>
            <a:r>
              <a:rPr lang="en-US" dirty="0">
                <a:latin typeface="Open Sans"/>
                <a:ea typeface="Open Sans"/>
                <a:cs typeface="Open Sans"/>
              </a:rPr>
              <a:t>Energy: &gt;20,000 kWh per day (700 homes)</a:t>
            </a:r>
          </a:p>
          <a:p>
            <a:pPr lvl="1"/>
            <a:r>
              <a:rPr lang="en-US" dirty="0">
                <a:latin typeface="Open Sans"/>
                <a:ea typeface="Open Sans"/>
                <a:cs typeface="Open Sans"/>
              </a:rPr>
              <a:t>Operating costs: $750,000 in annual electrical and chemical costs</a:t>
            </a:r>
          </a:p>
          <a:p>
            <a:r>
              <a:rPr lang="en-US" dirty="0">
                <a:latin typeface="Open Sans"/>
                <a:ea typeface="Open Sans"/>
                <a:cs typeface="Open Sans"/>
              </a:rPr>
              <a:t>Year 2 (2026-2027): 15 participating plants</a:t>
            </a:r>
          </a:p>
          <a:p>
            <a:pPr lvl="1"/>
            <a:r>
              <a:rPr lang="en-US" dirty="0">
                <a:latin typeface="Open Sans"/>
                <a:ea typeface="Open Sans"/>
                <a:cs typeface="Open Sans"/>
              </a:rPr>
              <a:t>Nitrogen: 100 tons (16,000 bags of fertilizer)</a:t>
            </a:r>
          </a:p>
          <a:p>
            <a:pPr lvl="1"/>
            <a:r>
              <a:rPr lang="en-US" dirty="0">
                <a:latin typeface="Open Sans"/>
                <a:ea typeface="Open Sans"/>
                <a:cs typeface="Open Sans"/>
              </a:rPr>
              <a:t>Phosphorus: 5 tons</a:t>
            </a:r>
          </a:p>
          <a:p>
            <a:pPr lvl="1"/>
            <a:r>
              <a:rPr lang="en-US" dirty="0">
                <a:latin typeface="Open Sans"/>
                <a:ea typeface="Open Sans"/>
                <a:cs typeface="Open Sans"/>
              </a:rPr>
              <a:t>Energy: 3,200 kWh per day (100 homes)</a:t>
            </a:r>
          </a:p>
          <a:p>
            <a:pPr lvl="1"/>
            <a:r>
              <a:rPr lang="en-US" dirty="0">
                <a:latin typeface="Open Sans"/>
                <a:ea typeface="Open Sans"/>
                <a:cs typeface="Open Sans"/>
              </a:rPr>
              <a:t>Operating costs: $90,000 in annual electrical costs</a:t>
            </a:r>
          </a:p>
          <a:p>
            <a:pPr lvl="1"/>
            <a:r>
              <a:rPr lang="en-US" dirty="0">
                <a:latin typeface="Open Sans"/>
                <a:ea typeface="Open Sans"/>
                <a:cs typeface="Open Sans"/>
              </a:rPr>
              <a:t>Capital expense: $1.2 million project avoided</a:t>
            </a:r>
            <a:endParaRPr lang="en-US" dirty="0"/>
          </a:p>
        </p:txBody>
      </p:sp>
    </p:spTree>
    <p:extLst>
      <p:ext uri="{BB962C8B-B14F-4D97-AF65-F5344CB8AC3E}">
        <p14:creationId xmlns:p14="http://schemas.microsoft.com/office/powerpoint/2010/main" val="3676431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1000"/>
                                  </p:stCondLst>
                                  <p:childTnLst>
                                    <p:set>
                                      <p:cBhvr>
                                        <p:cTn id="13"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grpId="0" nodeType="afterEffect">
                                  <p:stCondLst>
                                    <p:cond delay="100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835D3-18BE-88DF-FED0-B7A4666D25B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BEE0135-952B-93DD-EC92-4374F64ED7E1}"/>
              </a:ext>
            </a:extLst>
          </p:cNvPr>
          <p:cNvSpPr>
            <a:spLocks noGrp="1"/>
          </p:cNvSpPr>
          <p:nvPr>
            <p:ph type="ctrTitle"/>
          </p:nvPr>
        </p:nvSpPr>
        <p:spPr>
          <a:xfrm>
            <a:off x="2667000" y="2971800"/>
            <a:ext cx="6324600" cy="1543050"/>
          </a:xfrm>
        </p:spPr>
        <p:txBody>
          <a:bodyPr>
            <a:normAutofit/>
          </a:bodyPr>
          <a:lstStyle/>
          <a:p>
            <a:r>
              <a:rPr lang="en-US" sz="3600"/>
              <a:t>The TAUD &amp; SRF Contract</a:t>
            </a:r>
          </a:p>
        </p:txBody>
      </p:sp>
    </p:spTree>
    <p:extLst>
      <p:ext uri="{BB962C8B-B14F-4D97-AF65-F5344CB8AC3E}">
        <p14:creationId xmlns:p14="http://schemas.microsoft.com/office/powerpoint/2010/main" val="2990626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133352"/>
            <a:ext cx="9144000" cy="619125"/>
          </a:xfrm>
        </p:spPr>
        <p:txBody>
          <a:bodyPr/>
          <a:lstStyle/>
          <a:p>
            <a:pPr algn="ctr"/>
            <a:r>
              <a:rPr lang="en-US" dirty="0"/>
              <a:t>Contract Requirements</a:t>
            </a:r>
          </a:p>
        </p:txBody>
      </p:sp>
      <p:sp>
        <p:nvSpPr>
          <p:cNvPr id="6" name="Content Placeholder 2"/>
          <p:cNvSpPr>
            <a:spLocks noGrp="1"/>
          </p:cNvSpPr>
          <p:nvPr>
            <p:ph idx="1"/>
          </p:nvPr>
        </p:nvSpPr>
        <p:spPr>
          <a:xfrm>
            <a:off x="190500" y="895350"/>
            <a:ext cx="8755380" cy="3718849"/>
          </a:xfrm>
        </p:spPr>
        <p:txBody>
          <a:bodyPr vert="horz" lIns="68580" tIns="34290" rIns="68580" bIns="34290" rtlCol="0" anchor="t">
            <a:normAutofit fontScale="70000" lnSpcReduction="20000"/>
          </a:bodyPr>
          <a:lstStyle/>
          <a:p>
            <a:r>
              <a:rPr lang="en-US"/>
              <a:t>Drinking Water Infrastructure Needs Survey &amp; Assessment (DWINSA) Assistance</a:t>
            </a:r>
          </a:p>
          <a:p>
            <a:r>
              <a:rPr lang="en-US"/>
              <a:t>Compile &amp; Target Opportunities List</a:t>
            </a:r>
          </a:p>
          <a:p>
            <a:r>
              <a:rPr lang="en-US"/>
              <a:t>General Topics</a:t>
            </a:r>
          </a:p>
          <a:p>
            <a:pPr lvl="1"/>
            <a:r>
              <a:rPr lang="en-US"/>
              <a:t>Water loss priorities</a:t>
            </a:r>
          </a:p>
          <a:p>
            <a:pPr lvl="1"/>
            <a:r>
              <a:rPr lang="en-US"/>
              <a:t>Inflow and infiltration reduction</a:t>
            </a:r>
          </a:p>
          <a:p>
            <a:pPr lvl="1"/>
            <a:r>
              <a:rPr lang="en-US"/>
              <a:t>Drinking water or wastewater capacity challenges</a:t>
            </a:r>
          </a:p>
          <a:p>
            <a:pPr lvl="1"/>
            <a:r>
              <a:rPr lang="en-US"/>
              <a:t>Cybersecurity</a:t>
            </a:r>
          </a:p>
          <a:p>
            <a:pPr lvl="1"/>
            <a:r>
              <a:rPr lang="en-US"/>
              <a:t>Health-based and environmental compliance</a:t>
            </a:r>
          </a:p>
          <a:p>
            <a:pPr lvl="1"/>
            <a:r>
              <a:rPr lang="en-US"/>
              <a:t>Managerial and operational sustainability</a:t>
            </a:r>
          </a:p>
          <a:p>
            <a:pPr lvl="1"/>
            <a:r>
              <a:rPr lang="en-US"/>
              <a:t>System consolidation</a:t>
            </a:r>
          </a:p>
          <a:p>
            <a:pPr lvl="1"/>
            <a:r>
              <a:rPr lang="en-US"/>
              <a:t>Optimization and modernization</a:t>
            </a:r>
          </a:p>
          <a:p>
            <a:pPr lvl="1"/>
            <a:r>
              <a:rPr lang="en-US"/>
              <a:t>Regionalization and sustainable development</a:t>
            </a:r>
          </a:p>
          <a:p>
            <a:pPr lvl="1"/>
            <a:r>
              <a:rPr lang="en-US" err="1"/>
              <a:t>Sourcewater</a:t>
            </a:r>
            <a:r>
              <a:rPr lang="en-US"/>
              <a:t> protection</a:t>
            </a:r>
          </a:p>
          <a:p>
            <a:pPr lvl="1"/>
            <a:r>
              <a:rPr lang="en-US"/>
              <a:t>Green infrastructure and system resilience</a:t>
            </a:r>
          </a:p>
          <a:p>
            <a:pPr lvl="1"/>
            <a:r>
              <a:rPr lang="en-US"/>
              <a:t>Develop methods to identify, coordinate, and address regionalization or consolidation efforts where requested by the State as consistent with the Contractor’s mission.</a:t>
            </a:r>
          </a:p>
          <a:p>
            <a:endParaRPr lang="en-US" sz="1500"/>
          </a:p>
          <a:p>
            <a:pPr marL="0" indent="0">
              <a:buNone/>
            </a:pPr>
            <a:endParaRPr lang="en-US" sz="1500"/>
          </a:p>
          <a:p>
            <a:pPr marL="0" indent="0">
              <a:buNone/>
            </a:pPr>
            <a:endParaRPr lang="en-US" sz="1500"/>
          </a:p>
        </p:txBody>
      </p:sp>
    </p:spTree>
    <p:extLst>
      <p:ext uri="{BB962C8B-B14F-4D97-AF65-F5344CB8AC3E}">
        <p14:creationId xmlns:p14="http://schemas.microsoft.com/office/powerpoint/2010/main" val="638003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C0365-8768-7010-F8F8-68CEDE95029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7F7C5B1A-FF16-85C4-1E11-20D0CB5518D5}"/>
              </a:ext>
            </a:extLst>
          </p:cNvPr>
          <p:cNvSpPr>
            <a:spLocks noGrp="1"/>
          </p:cNvSpPr>
          <p:nvPr>
            <p:ph type="title"/>
          </p:nvPr>
        </p:nvSpPr>
        <p:spPr>
          <a:xfrm>
            <a:off x="0" y="133352"/>
            <a:ext cx="9144000" cy="619125"/>
          </a:xfrm>
        </p:spPr>
        <p:txBody>
          <a:bodyPr/>
          <a:lstStyle/>
          <a:p>
            <a:pPr algn="ctr"/>
            <a:r>
              <a:rPr lang="en-US" dirty="0"/>
              <a:t>Resources</a:t>
            </a:r>
          </a:p>
        </p:txBody>
      </p:sp>
      <p:sp>
        <p:nvSpPr>
          <p:cNvPr id="6" name="Content Placeholder 2">
            <a:extLst>
              <a:ext uri="{FF2B5EF4-FFF2-40B4-BE49-F238E27FC236}">
                <a16:creationId xmlns:a16="http://schemas.microsoft.com/office/drawing/2014/main" id="{AC7B804C-F1DB-2FBC-69E4-269C58D40FAA}"/>
              </a:ext>
            </a:extLst>
          </p:cNvPr>
          <p:cNvSpPr>
            <a:spLocks noGrp="1"/>
          </p:cNvSpPr>
          <p:nvPr>
            <p:ph idx="1"/>
          </p:nvPr>
        </p:nvSpPr>
        <p:spPr>
          <a:xfrm>
            <a:off x="190500" y="895350"/>
            <a:ext cx="8755380" cy="3718849"/>
          </a:xfrm>
        </p:spPr>
        <p:txBody>
          <a:bodyPr vert="horz" lIns="68580" tIns="34290" rIns="68580" bIns="34290" rtlCol="0" anchor="t">
            <a:normAutofit fontScale="85000" lnSpcReduction="20000"/>
          </a:bodyPr>
          <a:lstStyle/>
          <a:p>
            <a:r>
              <a:rPr lang="en-US" dirty="0"/>
              <a:t>TN WARN </a:t>
            </a:r>
          </a:p>
          <a:p>
            <a:pPr lvl="1"/>
            <a:r>
              <a:rPr lang="en-US" dirty="0">
                <a:hlinkClick r:id="rId3"/>
              </a:rPr>
              <a:t>https://www.tnwarn.org/Default.aspx</a:t>
            </a:r>
            <a:endParaRPr lang="en-US" dirty="0"/>
          </a:p>
          <a:p>
            <a:r>
              <a:rPr lang="en-US" dirty="0"/>
              <a:t>TAUD Regional Meetings </a:t>
            </a:r>
          </a:p>
          <a:p>
            <a:pPr lvl="1"/>
            <a:r>
              <a:rPr lang="en-US" dirty="0">
                <a:hlinkClick r:id="rId4"/>
              </a:rPr>
              <a:t>https://taud.org/region-meetings/#region-events</a:t>
            </a:r>
            <a:endParaRPr lang="en-US" dirty="0"/>
          </a:p>
          <a:p>
            <a:r>
              <a:rPr lang="en-US" dirty="0"/>
              <a:t>SRF Website </a:t>
            </a:r>
          </a:p>
          <a:p>
            <a:pPr lvl="1"/>
            <a:r>
              <a:rPr lang="en-US" dirty="0">
                <a:hlinkClick r:id="rId5"/>
              </a:rPr>
              <a:t>https://www.tn.gov/environment/program-areas/wr-water-resources/srfp.html</a:t>
            </a:r>
            <a:endParaRPr lang="en-US" dirty="0"/>
          </a:p>
          <a:p>
            <a:r>
              <a:rPr lang="en-US" dirty="0"/>
              <a:t>EPA Cybersecurity Self Evaluation </a:t>
            </a:r>
          </a:p>
          <a:p>
            <a:pPr lvl="1"/>
            <a:r>
              <a:rPr lang="en-US" dirty="0">
                <a:hlinkClick r:id="rId6"/>
              </a:rPr>
              <a:t>https://www.epa.gov/cyberwater/forms/epas-water-sector-cybersecurity-evaluation-program</a:t>
            </a:r>
            <a:endParaRPr lang="en-US" dirty="0"/>
          </a:p>
          <a:p>
            <a:r>
              <a:rPr lang="en-US" dirty="0"/>
              <a:t>TNPOP </a:t>
            </a:r>
          </a:p>
          <a:p>
            <a:pPr lvl="1"/>
            <a:r>
              <a:rPr lang="en-US" dirty="0">
                <a:hlinkClick r:id="rId7"/>
              </a:rPr>
              <a:t>https://www.tn.gov/environment/program-areas/wr-water-resources/fleming-training-center/tnpop.html</a:t>
            </a:r>
            <a:r>
              <a:rPr lang="en-US" dirty="0"/>
              <a:t> </a:t>
            </a:r>
            <a:endParaRPr lang="en-US" sz="1500" dirty="0"/>
          </a:p>
        </p:txBody>
      </p:sp>
    </p:spTree>
    <p:extLst>
      <p:ext uri="{BB962C8B-B14F-4D97-AF65-F5344CB8AC3E}">
        <p14:creationId xmlns:p14="http://schemas.microsoft.com/office/powerpoint/2010/main" val="33986992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61F031D-545D-4DB4-99FB-202467BE0356}"/>
              </a:ext>
            </a:extLst>
          </p:cNvPr>
          <p:cNvSpPr/>
          <p:nvPr/>
        </p:nvSpPr>
        <p:spPr>
          <a:xfrm>
            <a:off x="2679463" y="1244599"/>
            <a:ext cx="6464537" cy="2654300"/>
          </a:xfrm>
          <a:prstGeom prst="rect">
            <a:avLst/>
          </a:prstGeom>
          <a:solidFill>
            <a:srgbClr val="1D376C"/>
          </a:solidFill>
          <a:ln>
            <a:solidFill>
              <a:srgbClr val="1B36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a:endParaRPr>
          </a:p>
        </p:txBody>
      </p:sp>
      <p:sp>
        <p:nvSpPr>
          <p:cNvPr id="2" name="Title 1">
            <a:extLst>
              <a:ext uri="{FF2B5EF4-FFF2-40B4-BE49-F238E27FC236}">
                <a16:creationId xmlns:a16="http://schemas.microsoft.com/office/drawing/2014/main" id="{FA5B4957-66CC-4D7F-A3A7-493BDA20015B}"/>
              </a:ext>
            </a:extLst>
          </p:cNvPr>
          <p:cNvSpPr>
            <a:spLocks noGrp="1"/>
          </p:cNvSpPr>
          <p:nvPr>
            <p:ph type="title" idx="4294967295"/>
          </p:nvPr>
        </p:nvSpPr>
        <p:spPr>
          <a:xfrm>
            <a:off x="5663803" y="2143125"/>
            <a:ext cx="3480197" cy="857250"/>
          </a:xfrm>
        </p:spPr>
        <p:txBody>
          <a:bodyPr>
            <a:noAutofit/>
          </a:bodyPr>
          <a:lstStyle/>
          <a:p>
            <a:pPr algn="l"/>
            <a:r>
              <a:rPr lang="en-US" sz="2550" b="1">
                <a:solidFill>
                  <a:schemeClr val="bg1"/>
                </a:solidFill>
                <a:latin typeface="PermianSlabSerifTypeface"/>
                <a:ea typeface="Open Sans Light" panose="020B0306030504020204" pitchFamily="34" charset="0"/>
              </a:rPr>
              <a:t>Questions?</a:t>
            </a:r>
          </a:p>
        </p:txBody>
      </p:sp>
      <p:grpSp>
        <p:nvGrpSpPr>
          <p:cNvPr id="3" name="Group 2">
            <a:extLst>
              <a:ext uri="{FF2B5EF4-FFF2-40B4-BE49-F238E27FC236}">
                <a16:creationId xmlns:a16="http://schemas.microsoft.com/office/drawing/2014/main" id="{E3810373-7C99-FD96-A3F1-5D29ADF977F4}"/>
              </a:ext>
            </a:extLst>
          </p:cNvPr>
          <p:cNvGrpSpPr/>
          <p:nvPr/>
        </p:nvGrpSpPr>
        <p:grpSpPr>
          <a:xfrm>
            <a:off x="3164519" y="2091636"/>
            <a:ext cx="2232030" cy="899702"/>
            <a:chOff x="3901819" y="841080"/>
            <a:chExt cx="2976040" cy="1199603"/>
          </a:xfrm>
        </p:grpSpPr>
        <p:grpSp>
          <p:nvGrpSpPr>
            <p:cNvPr id="4" name="Group 3">
              <a:extLst>
                <a:ext uri="{FF2B5EF4-FFF2-40B4-BE49-F238E27FC236}">
                  <a16:creationId xmlns:a16="http://schemas.microsoft.com/office/drawing/2014/main" id="{AB695478-2C31-5386-B36C-7A83511A7CE1}"/>
                </a:ext>
              </a:extLst>
            </p:cNvPr>
            <p:cNvGrpSpPr/>
            <p:nvPr/>
          </p:nvGrpSpPr>
          <p:grpSpPr>
            <a:xfrm>
              <a:off x="3901819" y="898699"/>
              <a:ext cx="2976040" cy="1141984"/>
              <a:chOff x="4317372" y="4885108"/>
              <a:chExt cx="1913621" cy="734305"/>
            </a:xfrm>
          </p:grpSpPr>
          <p:sp>
            <p:nvSpPr>
              <p:cNvPr id="21" name="Rectangle 20">
                <a:extLst>
                  <a:ext uri="{FF2B5EF4-FFF2-40B4-BE49-F238E27FC236}">
                    <a16:creationId xmlns:a16="http://schemas.microsoft.com/office/drawing/2014/main" id="{0A17F68E-8DA1-CD79-815B-248F192FB293}"/>
                  </a:ext>
                </a:extLst>
              </p:cNvPr>
              <p:cNvSpPr/>
              <p:nvPr/>
            </p:nvSpPr>
            <p:spPr>
              <a:xfrm>
                <a:off x="4317372" y="4885108"/>
                <a:ext cx="1913621" cy="734305"/>
              </a:xfrm>
              <a:prstGeom prst="rect">
                <a:avLst/>
              </a:prstGeom>
              <a:solidFill>
                <a:schemeClr val="bg1"/>
              </a:solidFill>
              <a:ln w="25400" cap="flat" cmpd="sng" algn="ctr">
                <a:solidFill>
                  <a:srgbClr val="FF0000"/>
                </a:solidFill>
                <a:prstDash val="soli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endParaRPr lang="en-US" sz="1350" kern="0">
                  <a:solidFill>
                    <a:prstClr val="white"/>
                  </a:solidFill>
                  <a:latin typeface="Calibri"/>
                </a:endParaRPr>
              </a:p>
            </p:txBody>
          </p:sp>
          <p:sp>
            <p:nvSpPr>
              <p:cNvPr id="22" name="Rectangle 21">
                <a:extLst>
                  <a:ext uri="{FF2B5EF4-FFF2-40B4-BE49-F238E27FC236}">
                    <a16:creationId xmlns:a16="http://schemas.microsoft.com/office/drawing/2014/main" id="{AED0D994-9703-DAE8-7965-631E159E2357}"/>
                  </a:ext>
                </a:extLst>
              </p:cNvPr>
              <p:cNvSpPr/>
              <p:nvPr/>
            </p:nvSpPr>
            <p:spPr>
              <a:xfrm>
                <a:off x="5044902" y="4893337"/>
                <a:ext cx="1179263" cy="718982"/>
              </a:xfrm>
              <a:prstGeom prst="rect">
                <a:avLst/>
              </a:prstGeom>
              <a:noFill/>
              <a:ln w="25400" cap="flat" cmpd="sng" algn="ctr">
                <a:noFill/>
                <a:prstDash val="soli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endParaRPr lang="en-US" sz="1350" kern="0">
                  <a:solidFill>
                    <a:prstClr val="white"/>
                  </a:solidFill>
                  <a:latin typeface="Calibri"/>
                </a:endParaRPr>
              </a:p>
            </p:txBody>
          </p:sp>
        </p:grpSp>
        <p:pic>
          <p:nvPicPr>
            <p:cNvPr id="20" name="Picture 19" descr="Graphical user interface&#10;&#10;Description automatically generated">
              <a:extLst>
                <a:ext uri="{FF2B5EF4-FFF2-40B4-BE49-F238E27FC236}">
                  <a16:creationId xmlns:a16="http://schemas.microsoft.com/office/drawing/2014/main" id="{0C3BE379-E64E-9238-D237-EE8B4F0173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2881" y="841080"/>
              <a:ext cx="2567619" cy="1188571"/>
            </a:xfrm>
            <a:prstGeom prst="rect">
              <a:avLst/>
            </a:prstGeom>
          </p:spPr>
        </p:pic>
      </p:grpSp>
    </p:spTree>
    <p:extLst>
      <p:ext uri="{BB962C8B-B14F-4D97-AF65-F5344CB8AC3E}">
        <p14:creationId xmlns:p14="http://schemas.microsoft.com/office/powerpoint/2010/main" val="2542385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2667000" y="2971800"/>
            <a:ext cx="6324600" cy="1543050"/>
          </a:xfrm>
        </p:spPr>
        <p:txBody>
          <a:bodyPr>
            <a:normAutofit/>
          </a:bodyPr>
          <a:lstStyle/>
          <a:p>
            <a:r>
              <a:rPr lang="en-US" sz="3600" dirty="0"/>
              <a:t>SRF Funding Overview</a:t>
            </a:r>
          </a:p>
        </p:txBody>
      </p:sp>
    </p:spTree>
    <p:extLst>
      <p:ext uri="{BB962C8B-B14F-4D97-AF65-F5344CB8AC3E}">
        <p14:creationId xmlns:p14="http://schemas.microsoft.com/office/powerpoint/2010/main" val="726849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a:xfrm>
            <a:off x="1257300" y="248883"/>
            <a:ext cx="6629400" cy="464344"/>
          </a:xfrm>
        </p:spPr>
        <p:txBody>
          <a:bodyPr anchor="ctr">
            <a:normAutofit fontScale="90000"/>
          </a:bodyPr>
          <a:lstStyle/>
          <a:p>
            <a:pPr algn="ctr"/>
            <a:r>
              <a:rPr lang="en-US"/>
              <a:t>SRF &amp; SWIG</a:t>
            </a:r>
          </a:p>
        </p:txBody>
      </p:sp>
      <p:sp>
        <p:nvSpPr>
          <p:cNvPr id="7" name="Rectangle 6">
            <a:extLst>
              <a:ext uri="{FF2B5EF4-FFF2-40B4-BE49-F238E27FC236}">
                <a16:creationId xmlns:a16="http://schemas.microsoft.com/office/drawing/2014/main" id="{EF3B4901-4736-66B7-38CD-A0C98AC0259B}"/>
              </a:ext>
            </a:extLst>
          </p:cNvPr>
          <p:cNvSpPr/>
          <p:nvPr/>
        </p:nvSpPr>
        <p:spPr>
          <a:xfrm>
            <a:off x="2225639" y="3613093"/>
            <a:ext cx="368426" cy="39659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60"/>
          </a:p>
        </p:txBody>
      </p:sp>
      <p:sp>
        <p:nvSpPr>
          <p:cNvPr id="8" name="Content Placeholder 2">
            <a:extLst>
              <a:ext uri="{FF2B5EF4-FFF2-40B4-BE49-F238E27FC236}">
                <a16:creationId xmlns:a16="http://schemas.microsoft.com/office/drawing/2014/main" id="{494693D1-29F0-8E6D-2009-006DEC0A9E53}"/>
              </a:ext>
            </a:extLst>
          </p:cNvPr>
          <p:cNvSpPr txBox="1">
            <a:spLocks/>
          </p:cNvSpPr>
          <p:nvPr/>
        </p:nvSpPr>
        <p:spPr>
          <a:xfrm>
            <a:off x="1364226" y="847745"/>
            <a:ext cx="6415548" cy="942808"/>
          </a:xfrm>
          <a:prstGeom prst="rect">
            <a:avLst/>
          </a:prstGeom>
          <a:solidFill>
            <a:schemeClr val="tx2">
              <a:lumMod val="20000"/>
              <a:lumOff val="80000"/>
            </a:schemeClr>
          </a:solidFill>
          <a:ln w="19050">
            <a:solidFill>
              <a:schemeClr val="tx2"/>
            </a:solidFill>
          </a:ln>
        </p:spPr>
        <p:txBody>
          <a:bodyPr vert="horz" lIns="38576" tIns="19289" rIns="38576" bIns="19289" rtlCol="0" anchor="t">
            <a:normAutofit/>
          </a:bodyPr>
          <a:lstStyle>
            <a:lvl1pPr marL="457189" indent="-457189" algn="l" defTabSz="1219170" rtl="0" eaLnBrk="1" latinLnBrk="0" hangingPunct="1">
              <a:spcBef>
                <a:spcPct val="20000"/>
              </a:spcBef>
              <a:buClr>
                <a:schemeClr val="bg2"/>
              </a:buClr>
              <a:buFont typeface="Arial" panose="020B0604020202020204" pitchFamily="34" charset="0"/>
              <a:buChar char="•"/>
              <a:defRPr sz="2400" kern="1200">
                <a:solidFill>
                  <a:srgbClr val="7E7E82"/>
                </a:solidFill>
                <a:latin typeface="Open Sans" panose="020B0606030504020204" pitchFamily="34" charset="0"/>
                <a:ea typeface="Open Sans" panose="020B0606030504020204" pitchFamily="34" charset="0"/>
                <a:cs typeface="Open Sans" panose="020B0606030504020204" pitchFamily="34" charset="0"/>
              </a:defRPr>
            </a:lvl1pPr>
            <a:lvl2pPr marL="990575" indent="-380990" algn="l" defTabSz="1219170" rtl="0" eaLnBrk="1" latinLnBrk="0" hangingPunct="1">
              <a:spcBef>
                <a:spcPct val="20000"/>
              </a:spcBef>
              <a:buClr>
                <a:schemeClr val="bg2"/>
              </a:buClr>
              <a:buFont typeface="Calibri" panose="020F0502020204030204" pitchFamily="34" charset="0"/>
              <a:buChar char="▫"/>
              <a:defRPr sz="2000" kern="1200">
                <a:solidFill>
                  <a:srgbClr val="7E7E82"/>
                </a:solidFill>
                <a:latin typeface="Open Sans" panose="020B0606030504020204" pitchFamily="34" charset="0"/>
                <a:ea typeface="Open Sans" panose="020B0606030504020204" pitchFamily="34" charset="0"/>
                <a:cs typeface="Open Sans" panose="020B0606030504020204" pitchFamily="34" charset="0"/>
              </a:defRPr>
            </a:lvl2pPr>
            <a:lvl3pPr marL="1523962" indent="-304792" algn="l" defTabSz="1219170" rtl="0" eaLnBrk="1" latinLnBrk="0" hangingPunct="1">
              <a:spcBef>
                <a:spcPct val="20000"/>
              </a:spcBef>
              <a:buClr>
                <a:schemeClr val="bg2"/>
              </a:buClr>
              <a:buFont typeface="Calibri" panose="020F0502020204030204" pitchFamily="34" charset="0"/>
              <a:buChar char="–"/>
              <a:defRPr sz="1800" kern="1200">
                <a:solidFill>
                  <a:srgbClr val="7E7E82"/>
                </a:solidFill>
                <a:latin typeface="Open Sans" panose="020B0606030504020204" pitchFamily="34" charset="0"/>
                <a:ea typeface="Open Sans" panose="020B0606030504020204" pitchFamily="34" charset="0"/>
                <a:cs typeface="Open Sans" panose="020B0606030504020204" pitchFamily="34" charset="0"/>
              </a:defRPr>
            </a:lvl3pPr>
            <a:lvl4pPr marL="2133547" indent="-304792" algn="l" defTabSz="1219170" rtl="0" eaLnBrk="1" latinLnBrk="0" hangingPunct="1">
              <a:spcBef>
                <a:spcPct val="20000"/>
              </a:spcBef>
              <a:buClr>
                <a:schemeClr val="bg2"/>
              </a:buClr>
              <a:buFont typeface="Wingdings" panose="05000000000000000000" pitchFamily="2" charset="2"/>
              <a:buChar char="§"/>
              <a:defRPr sz="1600" kern="1200">
                <a:solidFill>
                  <a:srgbClr val="7E7E82"/>
                </a:solidFill>
                <a:latin typeface="Open Sans" panose="020B0606030504020204" pitchFamily="34" charset="0"/>
                <a:ea typeface="Open Sans" panose="020B0606030504020204" pitchFamily="34" charset="0"/>
                <a:cs typeface="Open Sans" panose="020B0606030504020204" pitchFamily="34" charset="0"/>
              </a:defRPr>
            </a:lvl4pPr>
            <a:lvl5pPr marL="2743131" indent="-304792" algn="l" defTabSz="1219170" rtl="0" eaLnBrk="1" latinLnBrk="0" hangingPunct="1">
              <a:spcBef>
                <a:spcPct val="20000"/>
              </a:spcBef>
              <a:buClr>
                <a:schemeClr val="bg2"/>
              </a:buClr>
              <a:buFont typeface="Arial" pitchFamily="34" charset="0"/>
              <a:buChar char="»"/>
              <a:defRPr sz="1600" kern="1200">
                <a:solidFill>
                  <a:srgbClr val="7E7E82"/>
                </a:solidFill>
                <a:latin typeface="Open Sans" panose="020B0606030504020204" pitchFamily="34" charset="0"/>
                <a:ea typeface="Open Sans" panose="020B0606030504020204" pitchFamily="34" charset="0"/>
                <a:cs typeface="Open Sans" panose="020B0606030504020204"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lgn="ctr">
              <a:buClr>
                <a:srgbClr val="ED2922"/>
              </a:buClr>
              <a:buNone/>
            </a:pPr>
            <a:r>
              <a:rPr lang="en-US" sz="1350">
                <a:solidFill>
                  <a:schemeClr val="tx1"/>
                </a:solidFill>
              </a:rPr>
              <a:t>The Tennessee Department of Conservation (TDEC) works diligently to provide Tennessee communities with clean, safe, and reliable water systems. TDEC works to accomplish this through its Division of Water Resources, via their SRF Loan Program and the State Water Infrastructure Grants program.</a:t>
            </a:r>
          </a:p>
        </p:txBody>
      </p:sp>
      <p:sp>
        <p:nvSpPr>
          <p:cNvPr id="9" name="Content Placeholder 2">
            <a:extLst>
              <a:ext uri="{FF2B5EF4-FFF2-40B4-BE49-F238E27FC236}">
                <a16:creationId xmlns:a16="http://schemas.microsoft.com/office/drawing/2014/main" id="{5B122399-9FB2-5E5F-5F33-94E424FF3E81}"/>
              </a:ext>
            </a:extLst>
          </p:cNvPr>
          <p:cNvSpPr txBox="1">
            <a:spLocks/>
          </p:cNvSpPr>
          <p:nvPr/>
        </p:nvSpPr>
        <p:spPr>
          <a:xfrm>
            <a:off x="240146" y="2016532"/>
            <a:ext cx="4213784" cy="1993160"/>
          </a:xfrm>
          <a:prstGeom prst="rect">
            <a:avLst/>
          </a:prstGeom>
          <a:solidFill>
            <a:schemeClr val="tx2"/>
          </a:solidFill>
          <a:ln w="19050">
            <a:solidFill>
              <a:schemeClr val="tx2"/>
            </a:solidFill>
          </a:ln>
        </p:spPr>
        <p:txBody>
          <a:bodyPr vert="horz" lIns="38576" tIns="19289" rIns="38576" bIns="19289" rtlCol="0" anchor="t">
            <a:noAutofit/>
          </a:bodyPr>
          <a:lstStyle>
            <a:lvl1pPr marL="457189" indent="-457189" algn="l" defTabSz="1219170" rtl="0" eaLnBrk="1" latinLnBrk="0" hangingPunct="1">
              <a:spcBef>
                <a:spcPct val="20000"/>
              </a:spcBef>
              <a:buClr>
                <a:schemeClr val="bg2"/>
              </a:buClr>
              <a:buFont typeface="Arial" panose="020B0604020202020204" pitchFamily="34" charset="0"/>
              <a:buChar char="•"/>
              <a:defRPr sz="2400" kern="1200">
                <a:solidFill>
                  <a:srgbClr val="7E7E82"/>
                </a:solidFill>
                <a:latin typeface="Open Sans" panose="020B0606030504020204" pitchFamily="34" charset="0"/>
                <a:ea typeface="Open Sans" panose="020B0606030504020204" pitchFamily="34" charset="0"/>
                <a:cs typeface="Open Sans" panose="020B0606030504020204" pitchFamily="34" charset="0"/>
              </a:defRPr>
            </a:lvl1pPr>
            <a:lvl2pPr marL="990575" indent="-380990" algn="l" defTabSz="1219170" rtl="0" eaLnBrk="1" latinLnBrk="0" hangingPunct="1">
              <a:spcBef>
                <a:spcPct val="20000"/>
              </a:spcBef>
              <a:buClr>
                <a:schemeClr val="bg2"/>
              </a:buClr>
              <a:buFont typeface="Calibri" panose="020F0502020204030204" pitchFamily="34" charset="0"/>
              <a:buChar char="▫"/>
              <a:defRPr sz="2000" kern="1200">
                <a:solidFill>
                  <a:srgbClr val="7E7E82"/>
                </a:solidFill>
                <a:latin typeface="Open Sans" panose="020B0606030504020204" pitchFamily="34" charset="0"/>
                <a:ea typeface="Open Sans" panose="020B0606030504020204" pitchFamily="34" charset="0"/>
                <a:cs typeface="Open Sans" panose="020B0606030504020204" pitchFamily="34" charset="0"/>
              </a:defRPr>
            </a:lvl2pPr>
            <a:lvl3pPr marL="1523962" indent="-304792" algn="l" defTabSz="1219170" rtl="0" eaLnBrk="1" latinLnBrk="0" hangingPunct="1">
              <a:spcBef>
                <a:spcPct val="20000"/>
              </a:spcBef>
              <a:buClr>
                <a:schemeClr val="bg2"/>
              </a:buClr>
              <a:buFont typeface="Calibri" panose="020F0502020204030204" pitchFamily="34" charset="0"/>
              <a:buChar char="–"/>
              <a:defRPr sz="1800" kern="1200">
                <a:solidFill>
                  <a:srgbClr val="7E7E82"/>
                </a:solidFill>
                <a:latin typeface="Open Sans" panose="020B0606030504020204" pitchFamily="34" charset="0"/>
                <a:ea typeface="Open Sans" panose="020B0606030504020204" pitchFamily="34" charset="0"/>
                <a:cs typeface="Open Sans" panose="020B0606030504020204" pitchFamily="34" charset="0"/>
              </a:defRPr>
            </a:lvl3pPr>
            <a:lvl4pPr marL="2133547" indent="-304792" algn="l" defTabSz="1219170" rtl="0" eaLnBrk="1" latinLnBrk="0" hangingPunct="1">
              <a:spcBef>
                <a:spcPct val="20000"/>
              </a:spcBef>
              <a:buClr>
                <a:schemeClr val="bg2"/>
              </a:buClr>
              <a:buFont typeface="Wingdings" panose="05000000000000000000" pitchFamily="2" charset="2"/>
              <a:buChar char="§"/>
              <a:defRPr sz="1600" kern="1200">
                <a:solidFill>
                  <a:srgbClr val="7E7E82"/>
                </a:solidFill>
                <a:latin typeface="Open Sans" panose="020B0606030504020204" pitchFamily="34" charset="0"/>
                <a:ea typeface="Open Sans" panose="020B0606030504020204" pitchFamily="34" charset="0"/>
                <a:cs typeface="Open Sans" panose="020B0606030504020204" pitchFamily="34" charset="0"/>
              </a:defRPr>
            </a:lvl4pPr>
            <a:lvl5pPr marL="2743131" indent="-304792" algn="l" defTabSz="1219170" rtl="0" eaLnBrk="1" latinLnBrk="0" hangingPunct="1">
              <a:spcBef>
                <a:spcPct val="20000"/>
              </a:spcBef>
              <a:buClr>
                <a:schemeClr val="bg2"/>
              </a:buClr>
              <a:buFont typeface="Arial" pitchFamily="34" charset="0"/>
              <a:buChar char="»"/>
              <a:defRPr sz="1600" kern="1200">
                <a:solidFill>
                  <a:srgbClr val="7E7E82"/>
                </a:solidFill>
                <a:latin typeface="Open Sans" panose="020B0606030504020204" pitchFamily="34" charset="0"/>
                <a:ea typeface="Open Sans" panose="020B0606030504020204" pitchFamily="34" charset="0"/>
                <a:cs typeface="Open Sans" panose="020B0606030504020204"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192614" indent="-192614">
              <a:buClr>
                <a:srgbClr val="ED2922"/>
              </a:buClr>
            </a:pPr>
            <a:endParaRPr lang="en-US" sz="1050">
              <a:solidFill>
                <a:schemeClr val="bg1"/>
              </a:solidFill>
            </a:endParaRPr>
          </a:p>
          <a:p>
            <a:pPr marL="192614" indent="-192614">
              <a:buClr>
                <a:srgbClr val="ED2922"/>
              </a:buClr>
            </a:pPr>
            <a:r>
              <a:rPr lang="en-US" sz="1050">
                <a:solidFill>
                  <a:schemeClr val="bg1"/>
                </a:solidFill>
                <a:latin typeface="Open Sans"/>
                <a:ea typeface="Open Sans"/>
                <a:cs typeface="Open Sans"/>
              </a:rPr>
              <a:t>The </a:t>
            </a:r>
            <a:r>
              <a:rPr lang="en-US" sz="1050" b="1">
                <a:solidFill>
                  <a:schemeClr val="bg1"/>
                </a:solidFill>
                <a:latin typeface="Open Sans"/>
                <a:ea typeface="Open Sans"/>
                <a:cs typeface="Open Sans"/>
              </a:rPr>
              <a:t>State Revolving Fund Loan Program </a:t>
            </a:r>
            <a:r>
              <a:rPr lang="en-US" sz="1050">
                <a:solidFill>
                  <a:schemeClr val="bg1"/>
                </a:solidFill>
                <a:latin typeface="Open Sans"/>
                <a:ea typeface="Open Sans"/>
                <a:cs typeface="Open Sans"/>
              </a:rPr>
              <a:t>encompasses both Clean Water SRF and Drinking Water SRF and has provided </a:t>
            </a:r>
            <a:r>
              <a:rPr lang="en-US" sz="1050" b="1">
                <a:solidFill>
                  <a:schemeClr val="bg1"/>
                </a:solidFill>
                <a:latin typeface="Open Sans"/>
                <a:ea typeface="Open Sans"/>
                <a:cs typeface="Open Sans"/>
              </a:rPr>
              <a:t>billions </a:t>
            </a:r>
            <a:r>
              <a:rPr lang="en-US" sz="1050">
                <a:solidFill>
                  <a:schemeClr val="bg1"/>
                </a:solidFill>
                <a:latin typeface="Open Sans"/>
                <a:ea typeface="Open Sans"/>
                <a:cs typeface="Open Sans"/>
              </a:rPr>
              <a:t>in assistance since its inception. </a:t>
            </a:r>
            <a:endParaRPr lang="en-US" sz="1050">
              <a:solidFill>
                <a:schemeClr val="bg1"/>
              </a:solidFill>
            </a:endParaRPr>
          </a:p>
          <a:p>
            <a:pPr marL="192614" indent="-192614">
              <a:buClr>
                <a:srgbClr val="ED2922"/>
              </a:buClr>
            </a:pPr>
            <a:r>
              <a:rPr lang="en-US" sz="1050">
                <a:solidFill>
                  <a:schemeClr val="bg1"/>
                </a:solidFill>
                <a:latin typeface="Open Sans"/>
                <a:ea typeface="Open Sans"/>
                <a:cs typeface="Open Sans"/>
              </a:rPr>
              <a:t>This program provides </a:t>
            </a:r>
            <a:r>
              <a:rPr lang="en-US" sz="1050" b="1">
                <a:solidFill>
                  <a:schemeClr val="bg1"/>
                </a:solidFill>
                <a:latin typeface="Open Sans"/>
                <a:ea typeface="Open Sans"/>
                <a:cs typeface="Open Sans"/>
              </a:rPr>
              <a:t>low-interest loans </a:t>
            </a:r>
            <a:r>
              <a:rPr lang="en-US" sz="1050">
                <a:solidFill>
                  <a:schemeClr val="bg1"/>
                </a:solidFill>
                <a:latin typeface="Open Sans"/>
                <a:ea typeface="Open Sans"/>
                <a:cs typeface="Open Sans"/>
              </a:rPr>
              <a:t>and assistance to cities, counties, utility districts, and stormwater authorities for the planning, design, and construction of drinking water, wastewater and stormwater systems.</a:t>
            </a:r>
            <a:endParaRPr lang="en-US" sz="1050">
              <a:solidFill>
                <a:schemeClr val="bg1"/>
              </a:solidFill>
            </a:endParaRPr>
          </a:p>
          <a:p>
            <a:pPr marL="192614" indent="-192614">
              <a:buClr>
                <a:srgbClr val="ED2922"/>
              </a:buClr>
            </a:pPr>
            <a:r>
              <a:rPr lang="en-US" sz="1050">
                <a:solidFill>
                  <a:schemeClr val="bg1"/>
                </a:solidFill>
                <a:latin typeface="Open Sans"/>
                <a:ea typeface="Open Sans"/>
                <a:cs typeface="Open Sans"/>
              </a:rPr>
              <a:t>SRF is a federal-state partnership which assists public water systems to remain compliant with both federal and state requirements.  </a:t>
            </a:r>
            <a:endParaRPr lang="en-US" sz="1050">
              <a:solidFill>
                <a:schemeClr val="bg1"/>
              </a:solidFill>
            </a:endParaRPr>
          </a:p>
        </p:txBody>
      </p:sp>
      <p:sp>
        <p:nvSpPr>
          <p:cNvPr id="10" name="Content Placeholder 2">
            <a:extLst>
              <a:ext uri="{FF2B5EF4-FFF2-40B4-BE49-F238E27FC236}">
                <a16:creationId xmlns:a16="http://schemas.microsoft.com/office/drawing/2014/main" id="{1F2D63E2-B043-4F46-F976-F9B175039A47}"/>
              </a:ext>
            </a:extLst>
          </p:cNvPr>
          <p:cNvSpPr txBox="1">
            <a:spLocks/>
          </p:cNvSpPr>
          <p:nvPr/>
        </p:nvSpPr>
        <p:spPr>
          <a:xfrm>
            <a:off x="4690072" y="2016532"/>
            <a:ext cx="4213782" cy="1993160"/>
          </a:xfrm>
          <a:prstGeom prst="rect">
            <a:avLst/>
          </a:prstGeom>
          <a:solidFill>
            <a:schemeClr val="tx2"/>
          </a:solidFill>
          <a:ln w="19050">
            <a:solidFill>
              <a:schemeClr val="tx2"/>
            </a:solidFill>
          </a:ln>
        </p:spPr>
        <p:txBody>
          <a:bodyPr vert="horz" lIns="38576" tIns="19289" rIns="38576" bIns="19289" rtlCol="0" anchor="t">
            <a:noAutofit/>
          </a:bodyPr>
          <a:lstStyle>
            <a:lvl1pPr marL="457189" indent="-457189" algn="l" defTabSz="1219170" rtl="0" eaLnBrk="1" latinLnBrk="0" hangingPunct="1">
              <a:spcBef>
                <a:spcPct val="20000"/>
              </a:spcBef>
              <a:buClr>
                <a:schemeClr val="bg2"/>
              </a:buClr>
              <a:buFont typeface="Arial" panose="020B0604020202020204" pitchFamily="34" charset="0"/>
              <a:buChar char="•"/>
              <a:defRPr sz="2400" kern="1200">
                <a:solidFill>
                  <a:srgbClr val="7E7E82"/>
                </a:solidFill>
                <a:latin typeface="Open Sans" panose="020B0606030504020204" pitchFamily="34" charset="0"/>
                <a:ea typeface="Open Sans" panose="020B0606030504020204" pitchFamily="34" charset="0"/>
                <a:cs typeface="Open Sans" panose="020B0606030504020204" pitchFamily="34" charset="0"/>
              </a:defRPr>
            </a:lvl1pPr>
            <a:lvl2pPr marL="990575" indent="-380990" algn="l" defTabSz="1219170" rtl="0" eaLnBrk="1" latinLnBrk="0" hangingPunct="1">
              <a:spcBef>
                <a:spcPct val="20000"/>
              </a:spcBef>
              <a:buClr>
                <a:schemeClr val="bg2"/>
              </a:buClr>
              <a:buFont typeface="Calibri" panose="020F0502020204030204" pitchFamily="34" charset="0"/>
              <a:buChar char="▫"/>
              <a:defRPr sz="2000" kern="1200">
                <a:solidFill>
                  <a:srgbClr val="7E7E82"/>
                </a:solidFill>
                <a:latin typeface="Open Sans" panose="020B0606030504020204" pitchFamily="34" charset="0"/>
                <a:ea typeface="Open Sans" panose="020B0606030504020204" pitchFamily="34" charset="0"/>
                <a:cs typeface="Open Sans" panose="020B0606030504020204" pitchFamily="34" charset="0"/>
              </a:defRPr>
            </a:lvl2pPr>
            <a:lvl3pPr marL="1523962" indent="-304792" algn="l" defTabSz="1219170" rtl="0" eaLnBrk="1" latinLnBrk="0" hangingPunct="1">
              <a:spcBef>
                <a:spcPct val="20000"/>
              </a:spcBef>
              <a:buClr>
                <a:schemeClr val="bg2"/>
              </a:buClr>
              <a:buFont typeface="Calibri" panose="020F0502020204030204" pitchFamily="34" charset="0"/>
              <a:buChar char="–"/>
              <a:defRPr sz="1800" kern="1200">
                <a:solidFill>
                  <a:srgbClr val="7E7E82"/>
                </a:solidFill>
                <a:latin typeface="Open Sans" panose="020B0606030504020204" pitchFamily="34" charset="0"/>
                <a:ea typeface="Open Sans" panose="020B0606030504020204" pitchFamily="34" charset="0"/>
                <a:cs typeface="Open Sans" panose="020B0606030504020204" pitchFamily="34" charset="0"/>
              </a:defRPr>
            </a:lvl3pPr>
            <a:lvl4pPr marL="2133547" indent="-304792" algn="l" defTabSz="1219170" rtl="0" eaLnBrk="1" latinLnBrk="0" hangingPunct="1">
              <a:spcBef>
                <a:spcPct val="20000"/>
              </a:spcBef>
              <a:buClr>
                <a:schemeClr val="bg2"/>
              </a:buClr>
              <a:buFont typeface="Wingdings" panose="05000000000000000000" pitchFamily="2" charset="2"/>
              <a:buChar char="§"/>
              <a:defRPr sz="1600" kern="1200">
                <a:solidFill>
                  <a:srgbClr val="7E7E82"/>
                </a:solidFill>
                <a:latin typeface="Open Sans" panose="020B0606030504020204" pitchFamily="34" charset="0"/>
                <a:ea typeface="Open Sans" panose="020B0606030504020204" pitchFamily="34" charset="0"/>
                <a:cs typeface="Open Sans" panose="020B0606030504020204" pitchFamily="34" charset="0"/>
              </a:defRPr>
            </a:lvl4pPr>
            <a:lvl5pPr marL="2743131" indent="-304792" algn="l" defTabSz="1219170" rtl="0" eaLnBrk="1" latinLnBrk="0" hangingPunct="1">
              <a:spcBef>
                <a:spcPct val="20000"/>
              </a:spcBef>
              <a:buClr>
                <a:schemeClr val="bg2"/>
              </a:buClr>
              <a:buFont typeface="Arial" pitchFamily="34" charset="0"/>
              <a:buChar char="»"/>
              <a:defRPr sz="1600" kern="1200">
                <a:solidFill>
                  <a:srgbClr val="7E7E82"/>
                </a:solidFill>
                <a:latin typeface="Open Sans" panose="020B0606030504020204" pitchFamily="34" charset="0"/>
                <a:ea typeface="Open Sans" panose="020B0606030504020204" pitchFamily="34" charset="0"/>
                <a:cs typeface="Open Sans" panose="020B0606030504020204"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192614" indent="-192614">
              <a:buClr>
                <a:srgbClr val="ED2922"/>
              </a:buClr>
            </a:pPr>
            <a:endParaRPr lang="en-US" sz="1050">
              <a:solidFill>
                <a:schemeClr val="bg1"/>
              </a:solidFill>
            </a:endParaRPr>
          </a:p>
          <a:p>
            <a:pPr marL="192614" indent="-192614">
              <a:buClr>
                <a:srgbClr val="ED2922"/>
              </a:buClr>
            </a:pPr>
            <a:r>
              <a:rPr lang="en-US" sz="1050">
                <a:solidFill>
                  <a:schemeClr val="bg1"/>
                </a:solidFill>
              </a:rPr>
              <a:t>The </a:t>
            </a:r>
            <a:r>
              <a:rPr lang="en-US" sz="1050" b="1">
                <a:solidFill>
                  <a:schemeClr val="bg1"/>
                </a:solidFill>
              </a:rPr>
              <a:t>State Water Infrastructure Grants (SWIG) </a:t>
            </a:r>
            <a:r>
              <a:rPr lang="en-US" sz="1050">
                <a:solidFill>
                  <a:schemeClr val="bg1"/>
                </a:solidFill>
              </a:rPr>
              <a:t>office supports the rollout of SRF funds and ARP funds from the federal government through non-competitive and competitive grant programs.</a:t>
            </a:r>
          </a:p>
          <a:p>
            <a:pPr marL="192614" indent="-192614">
              <a:buClr>
                <a:srgbClr val="ED2922"/>
              </a:buClr>
            </a:pPr>
            <a:endParaRPr lang="en-US" sz="1050">
              <a:solidFill>
                <a:schemeClr val="bg1"/>
              </a:solidFill>
            </a:endParaRPr>
          </a:p>
          <a:p>
            <a:pPr marL="192614" indent="-192614">
              <a:buClr>
                <a:srgbClr val="ED2922"/>
              </a:buClr>
            </a:pPr>
            <a:r>
              <a:rPr lang="en-US" sz="1050">
                <a:solidFill>
                  <a:schemeClr val="bg1"/>
                </a:solidFill>
                <a:latin typeface="Open Sans"/>
                <a:ea typeface="Open Sans"/>
                <a:cs typeface="Open Sans"/>
              </a:rPr>
              <a:t>This office promotes TDEC’s mission to </a:t>
            </a:r>
            <a:r>
              <a:rPr lang="en-US" sz="1050" b="1">
                <a:solidFill>
                  <a:schemeClr val="bg1"/>
                </a:solidFill>
                <a:latin typeface="Open Sans"/>
                <a:ea typeface="Open Sans"/>
                <a:cs typeface="Open Sans"/>
              </a:rPr>
              <a:t>protect and improve water quality </a:t>
            </a:r>
            <a:r>
              <a:rPr lang="en-US" sz="1050">
                <a:solidFill>
                  <a:schemeClr val="bg1"/>
                </a:solidFill>
                <a:latin typeface="Open Sans"/>
                <a:ea typeface="Open Sans"/>
                <a:cs typeface="Open Sans"/>
              </a:rPr>
              <a:t>across the state by helping communities afford compliant wastewater and stormwater systems.</a:t>
            </a:r>
            <a:endParaRPr lang="en-US" sz="1050">
              <a:solidFill>
                <a:schemeClr val="bg1"/>
              </a:solidFill>
            </a:endParaRPr>
          </a:p>
        </p:txBody>
      </p:sp>
      <p:sp>
        <p:nvSpPr>
          <p:cNvPr id="11" name="Rectangle 10">
            <a:extLst>
              <a:ext uri="{FF2B5EF4-FFF2-40B4-BE49-F238E27FC236}">
                <a16:creationId xmlns:a16="http://schemas.microsoft.com/office/drawing/2014/main" id="{D1AE2F98-5A55-4827-E2B0-F07D7C10B139}"/>
              </a:ext>
            </a:extLst>
          </p:cNvPr>
          <p:cNvSpPr/>
          <p:nvPr/>
        </p:nvSpPr>
        <p:spPr>
          <a:xfrm>
            <a:off x="1560548" y="1917660"/>
            <a:ext cx="1330182" cy="197743"/>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i="1">
                <a:latin typeface="Open Sans" panose="020B0606030504020204" pitchFamily="34" charset="0"/>
                <a:ea typeface="Open Sans" panose="020B0606030504020204" pitchFamily="34" charset="0"/>
                <a:cs typeface="Open Sans" panose="020B0606030504020204" pitchFamily="34" charset="0"/>
              </a:rPr>
              <a:t>SRF</a:t>
            </a:r>
          </a:p>
        </p:txBody>
      </p:sp>
      <p:sp>
        <p:nvSpPr>
          <p:cNvPr id="12" name="Rectangle 11">
            <a:extLst>
              <a:ext uri="{FF2B5EF4-FFF2-40B4-BE49-F238E27FC236}">
                <a16:creationId xmlns:a16="http://schemas.microsoft.com/office/drawing/2014/main" id="{9E51B97B-90DE-774F-C586-BF26FEC02E84}"/>
              </a:ext>
            </a:extLst>
          </p:cNvPr>
          <p:cNvSpPr/>
          <p:nvPr/>
        </p:nvSpPr>
        <p:spPr>
          <a:xfrm>
            <a:off x="6131872" y="1925071"/>
            <a:ext cx="1330182" cy="197743"/>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i="1">
                <a:latin typeface="Open Sans" panose="020B0606030504020204" pitchFamily="34" charset="0"/>
                <a:ea typeface="Open Sans" panose="020B0606030504020204" pitchFamily="34" charset="0"/>
                <a:cs typeface="Open Sans" panose="020B0606030504020204" pitchFamily="34" charset="0"/>
              </a:rPr>
              <a:t>SWIG</a:t>
            </a:r>
          </a:p>
        </p:txBody>
      </p:sp>
    </p:spTree>
    <p:extLst>
      <p:ext uri="{BB962C8B-B14F-4D97-AF65-F5344CB8AC3E}">
        <p14:creationId xmlns:p14="http://schemas.microsoft.com/office/powerpoint/2010/main" val="4071731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133353"/>
            <a:ext cx="8839200" cy="619125"/>
          </a:xfrm>
        </p:spPr>
        <p:txBody>
          <a:bodyPr anchor="ctr">
            <a:normAutofit/>
          </a:bodyPr>
          <a:lstStyle/>
          <a:p>
            <a:pPr algn="ctr"/>
            <a:r>
              <a:rPr lang="en-US"/>
              <a:t>What is the State Revolving Fund?</a:t>
            </a:r>
          </a:p>
        </p:txBody>
      </p:sp>
      <p:sp>
        <p:nvSpPr>
          <p:cNvPr id="4" name="Content Placeholder 3"/>
          <p:cNvSpPr>
            <a:spLocks noGrp="1"/>
          </p:cNvSpPr>
          <p:nvPr>
            <p:ph idx="1"/>
          </p:nvPr>
        </p:nvSpPr>
        <p:spPr>
          <a:xfrm>
            <a:off x="228600" y="895353"/>
            <a:ext cx="4191000" cy="3718847"/>
          </a:xfrm>
        </p:spPr>
        <p:txBody>
          <a:bodyPr>
            <a:normAutofit/>
          </a:bodyPr>
          <a:lstStyle/>
          <a:p>
            <a:r>
              <a:rPr lang="en-US"/>
              <a:t>A self-replenishing loan program that provides affordable financing for drinking water and wastewater infrastructure</a:t>
            </a:r>
          </a:p>
        </p:txBody>
      </p:sp>
      <p:pic>
        <p:nvPicPr>
          <p:cNvPr id="5" name="Picture 4">
            <a:extLst>
              <a:ext uri="{FF2B5EF4-FFF2-40B4-BE49-F238E27FC236}">
                <a16:creationId xmlns:a16="http://schemas.microsoft.com/office/drawing/2014/main" id="{2D52BD43-6441-7AF4-265F-1657C0454EBF}"/>
              </a:ext>
            </a:extLst>
          </p:cNvPr>
          <p:cNvPicPr>
            <a:picLocks noChangeAspect="1"/>
          </p:cNvPicPr>
          <p:nvPr/>
        </p:nvPicPr>
        <p:blipFill>
          <a:blip r:embed="rId3"/>
          <a:stretch>
            <a:fillRect/>
          </a:stretch>
        </p:blipFill>
        <p:spPr>
          <a:xfrm>
            <a:off x="4572000" y="1578872"/>
            <a:ext cx="4521612" cy="2154928"/>
          </a:xfrm>
          <a:prstGeom prst="rect">
            <a:avLst/>
          </a:prstGeom>
        </p:spPr>
      </p:pic>
    </p:spTree>
    <p:extLst>
      <p:ext uri="{BB962C8B-B14F-4D97-AF65-F5344CB8AC3E}">
        <p14:creationId xmlns:p14="http://schemas.microsoft.com/office/powerpoint/2010/main" val="1706114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257300" y="133352"/>
            <a:ext cx="6629400" cy="619125"/>
          </a:xfrm>
        </p:spPr>
        <p:txBody>
          <a:bodyPr/>
          <a:lstStyle/>
          <a:p>
            <a:pPr algn="ctr"/>
            <a:r>
              <a:rPr lang="en-US" dirty="0">
                <a:latin typeface="PermianSlabSerifTypeface"/>
              </a:rPr>
              <a:t>What Clean Water SRF Funds</a:t>
            </a:r>
          </a:p>
        </p:txBody>
      </p:sp>
      <p:sp>
        <p:nvSpPr>
          <p:cNvPr id="3" name="Rectangle 2"/>
          <p:cNvSpPr/>
          <p:nvPr/>
        </p:nvSpPr>
        <p:spPr>
          <a:xfrm>
            <a:off x="1264443" y="1204980"/>
            <a:ext cx="3078957" cy="3208571"/>
          </a:xfrm>
          <a:prstGeom prst="rect">
            <a:avLst/>
          </a:prstGeom>
          <a:solidFill>
            <a:schemeClr val="tx2"/>
          </a:solidFill>
        </p:spPr>
        <p:txBody>
          <a:bodyPr wrap="square">
            <a:spAutoFit/>
          </a:bodyPr>
          <a:lstStyle/>
          <a:p>
            <a:r>
              <a:rPr lang="en-US" sz="1350" b="1" dirty="0">
                <a:solidFill>
                  <a:schemeClr val="bg1"/>
                </a:solidFill>
              </a:rPr>
              <a:t>Eligible Clean Water Project Categories </a:t>
            </a:r>
          </a:p>
          <a:p>
            <a:pPr marL="214313" indent="-214313">
              <a:buFont typeface="Arial" panose="020B0604020202020204" pitchFamily="34" charset="0"/>
              <a:buChar char="•"/>
            </a:pPr>
            <a:r>
              <a:rPr lang="en-US" sz="1350" dirty="0">
                <a:solidFill>
                  <a:schemeClr val="bg1"/>
                </a:solidFill>
              </a:rPr>
              <a:t>Construction of municipal wastewater facilities </a:t>
            </a:r>
          </a:p>
          <a:p>
            <a:pPr marL="214313" indent="-214313">
              <a:buFont typeface="Arial" panose="020B0604020202020204" pitchFamily="34" charset="0"/>
              <a:buChar char="•"/>
            </a:pPr>
            <a:r>
              <a:rPr lang="en-US" sz="1350" dirty="0">
                <a:solidFill>
                  <a:schemeClr val="bg1"/>
                </a:solidFill>
              </a:rPr>
              <a:t>Control non-point source pollution </a:t>
            </a:r>
          </a:p>
          <a:p>
            <a:pPr marL="214313" indent="-214313">
              <a:buFont typeface="Arial" panose="020B0604020202020204" pitchFamily="34" charset="0"/>
              <a:buChar char="•"/>
            </a:pPr>
            <a:r>
              <a:rPr lang="en-US" sz="1350" dirty="0">
                <a:solidFill>
                  <a:schemeClr val="bg1"/>
                </a:solidFill>
              </a:rPr>
              <a:t>Decentralized wastewater treatment systems </a:t>
            </a:r>
          </a:p>
          <a:p>
            <a:pPr marL="214313" indent="-214313">
              <a:buFont typeface="Arial" panose="020B0604020202020204" pitchFamily="34" charset="0"/>
              <a:buChar char="•"/>
            </a:pPr>
            <a:r>
              <a:rPr lang="en-US" sz="1350" dirty="0">
                <a:solidFill>
                  <a:schemeClr val="bg1"/>
                </a:solidFill>
              </a:rPr>
              <a:t>Green infrastructure projects </a:t>
            </a:r>
          </a:p>
          <a:p>
            <a:pPr marL="214313" indent="-214313">
              <a:buFont typeface="Arial" panose="020B0604020202020204" pitchFamily="34" charset="0"/>
              <a:buChar char="•"/>
            </a:pPr>
            <a:r>
              <a:rPr lang="en-US" sz="1350" dirty="0">
                <a:solidFill>
                  <a:schemeClr val="bg1"/>
                </a:solidFill>
              </a:rPr>
              <a:t>Water quality projects </a:t>
            </a:r>
          </a:p>
          <a:p>
            <a:pPr marL="214313" indent="-214313">
              <a:buFont typeface="Arial" panose="020B0604020202020204" pitchFamily="34" charset="0"/>
              <a:buChar char="•"/>
            </a:pPr>
            <a:r>
              <a:rPr lang="en-US" sz="1350" dirty="0">
                <a:solidFill>
                  <a:schemeClr val="bg1"/>
                </a:solidFill>
              </a:rPr>
              <a:t>Stormwater management </a:t>
            </a:r>
          </a:p>
          <a:p>
            <a:pPr marL="214313" indent="-214313">
              <a:buFont typeface="Arial" panose="020B0604020202020204" pitchFamily="34" charset="0"/>
              <a:buChar char="•"/>
            </a:pPr>
            <a:r>
              <a:rPr lang="en-US" sz="1350" dirty="0">
                <a:solidFill>
                  <a:schemeClr val="bg1"/>
                </a:solidFill>
              </a:rPr>
              <a:t>Brownfields </a:t>
            </a:r>
          </a:p>
          <a:p>
            <a:pPr marL="214313" indent="-214313">
              <a:buFont typeface="Arial" panose="020B0604020202020204" pitchFamily="34" charset="0"/>
              <a:buChar char="•"/>
            </a:pPr>
            <a:r>
              <a:rPr lang="en-US" sz="1350" dirty="0">
                <a:solidFill>
                  <a:schemeClr val="bg1"/>
                </a:solidFill>
              </a:rPr>
              <a:t>Consolidation </a:t>
            </a:r>
          </a:p>
          <a:p>
            <a:pPr marL="214313" indent="-214313">
              <a:buFont typeface="Arial" panose="020B0604020202020204" pitchFamily="34" charset="0"/>
              <a:buChar char="•"/>
            </a:pPr>
            <a:r>
              <a:rPr lang="en-US" sz="1350" dirty="0">
                <a:solidFill>
                  <a:schemeClr val="bg1"/>
                </a:solidFill>
              </a:rPr>
              <a:t>Water reuse</a:t>
            </a:r>
          </a:p>
          <a:p>
            <a:pPr marL="214313" indent="-214313">
              <a:buFont typeface="Arial" panose="020B0604020202020204" pitchFamily="34" charset="0"/>
              <a:buChar char="•"/>
            </a:pPr>
            <a:r>
              <a:rPr lang="en-US" sz="1350" dirty="0">
                <a:solidFill>
                  <a:schemeClr val="bg1"/>
                </a:solidFill>
              </a:rPr>
              <a:t>Asset management </a:t>
            </a:r>
          </a:p>
          <a:p>
            <a:pPr marL="214313" indent="-214313">
              <a:buFont typeface="Arial" panose="020B0604020202020204" pitchFamily="34" charset="0"/>
              <a:buChar char="•"/>
            </a:pPr>
            <a:r>
              <a:rPr lang="en-US" sz="1350" dirty="0">
                <a:solidFill>
                  <a:schemeClr val="bg1"/>
                </a:solidFill>
              </a:rPr>
              <a:t>Capacity management </a:t>
            </a:r>
          </a:p>
          <a:p>
            <a:pPr marL="214313" indent="-214313">
              <a:buFont typeface="Arial" panose="020B0604020202020204" pitchFamily="34" charset="0"/>
              <a:buChar char="•"/>
            </a:pPr>
            <a:r>
              <a:rPr lang="en-US" sz="1350" dirty="0">
                <a:solidFill>
                  <a:schemeClr val="bg1"/>
                </a:solidFill>
              </a:rPr>
              <a:t>Compliance Issues</a:t>
            </a:r>
          </a:p>
        </p:txBody>
      </p:sp>
      <p:pic>
        <p:nvPicPr>
          <p:cNvPr id="2" name="Picture 1">
            <a:extLst>
              <a:ext uri="{FF2B5EF4-FFF2-40B4-BE49-F238E27FC236}">
                <a16:creationId xmlns:a16="http://schemas.microsoft.com/office/drawing/2014/main" id="{41CFE4B8-3F2B-4D2F-A661-EF52BDDF7081}"/>
              </a:ext>
            </a:extLst>
          </p:cNvPr>
          <p:cNvPicPr>
            <a:picLocks noChangeAspect="1"/>
          </p:cNvPicPr>
          <p:nvPr/>
        </p:nvPicPr>
        <p:blipFill>
          <a:blip r:embed="rId3"/>
          <a:stretch>
            <a:fillRect/>
          </a:stretch>
        </p:blipFill>
        <p:spPr>
          <a:xfrm>
            <a:off x="4800600" y="927981"/>
            <a:ext cx="3000375" cy="1643770"/>
          </a:xfrm>
          <a:prstGeom prst="rect">
            <a:avLst/>
          </a:prstGeom>
        </p:spPr>
      </p:pic>
      <p:pic>
        <p:nvPicPr>
          <p:cNvPr id="6" name="Picture 5">
            <a:extLst>
              <a:ext uri="{FF2B5EF4-FFF2-40B4-BE49-F238E27FC236}">
                <a16:creationId xmlns:a16="http://schemas.microsoft.com/office/drawing/2014/main" id="{A034A3D8-68C1-48D3-BE43-851552CC96CA}"/>
              </a:ext>
            </a:extLst>
          </p:cNvPr>
          <p:cNvPicPr>
            <a:picLocks noChangeAspect="1"/>
          </p:cNvPicPr>
          <p:nvPr/>
        </p:nvPicPr>
        <p:blipFill>
          <a:blip r:embed="rId4"/>
          <a:stretch>
            <a:fillRect/>
          </a:stretch>
        </p:blipFill>
        <p:spPr>
          <a:xfrm>
            <a:off x="4800601" y="2654267"/>
            <a:ext cx="2996537" cy="1814513"/>
          </a:xfrm>
          <a:prstGeom prst="rect">
            <a:avLst/>
          </a:prstGeom>
        </p:spPr>
      </p:pic>
    </p:spTree>
    <p:extLst>
      <p:ext uri="{BB962C8B-B14F-4D97-AF65-F5344CB8AC3E}">
        <p14:creationId xmlns:p14="http://schemas.microsoft.com/office/powerpoint/2010/main" val="3815435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257300" y="133352"/>
            <a:ext cx="6629400" cy="619125"/>
          </a:xfrm>
        </p:spPr>
        <p:txBody>
          <a:bodyPr/>
          <a:lstStyle/>
          <a:p>
            <a:pPr algn="ctr"/>
            <a:r>
              <a:rPr lang="en-US" dirty="0"/>
              <a:t>What Drinking Water SRF Funds</a:t>
            </a:r>
          </a:p>
        </p:txBody>
      </p:sp>
      <p:sp>
        <p:nvSpPr>
          <p:cNvPr id="3" name="Rectangle 2"/>
          <p:cNvSpPr/>
          <p:nvPr/>
        </p:nvSpPr>
        <p:spPr>
          <a:xfrm>
            <a:off x="1428750" y="1085850"/>
            <a:ext cx="3028950" cy="3093154"/>
          </a:xfrm>
          <a:prstGeom prst="rect">
            <a:avLst/>
          </a:prstGeom>
          <a:solidFill>
            <a:schemeClr val="tx2"/>
          </a:solidFill>
          <a:ln>
            <a:solidFill>
              <a:schemeClr val="tx2"/>
            </a:solidFill>
          </a:ln>
        </p:spPr>
        <p:txBody>
          <a:bodyPr wrap="square">
            <a:spAutoFit/>
          </a:bodyPr>
          <a:lstStyle/>
          <a:p>
            <a:pPr algn="ctr"/>
            <a:r>
              <a:rPr lang="en-US" sz="1500" b="1">
                <a:solidFill>
                  <a:schemeClr val="bg1"/>
                </a:solidFill>
              </a:rPr>
              <a:t>Eligible Drinking Water Project Categories </a:t>
            </a:r>
          </a:p>
          <a:p>
            <a:pPr marL="257175" indent="-257175">
              <a:buFont typeface="Arial" panose="020B0604020202020204" pitchFamily="34" charset="0"/>
              <a:buChar char="•"/>
            </a:pPr>
            <a:r>
              <a:rPr lang="en-US" sz="1500">
                <a:solidFill>
                  <a:schemeClr val="bg1"/>
                </a:solidFill>
              </a:rPr>
              <a:t>Water Quality Issues </a:t>
            </a:r>
          </a:p>
          <a:p>
            <a:pPr marL="257175" indent="-257175">
              <a:buFont typeface="Arial" panose="020B0604020202020204" pitchFamily="34" charset="0"/>
              <a:buChar char="•"/>
            </a:pPr>
            <a:r>
              <a:rPr lang="en-US" sz="1500">
                <a:solidFill>
                  <a:schemeClr val="bg1"/>
                </a:solidFill>
              </a:rPr>
              <a:t>Source or Capacity Challenges </a:t>
            </a:r>
          </a:p>
          <a:p>
            <a:pPr marL="257175" indent="-257175">
              <a:buFont typeface="Arial" panose="020B0604020202020204" pitchFamily="34" charset="0"/>
              <a:buChar char="•"/>
            </a:pPr>
            <a:r>
              <a:rPr lang="en-US" sz="1500">
                <a:solidFill>
                  <a:schemeClr val="bg1"/>
                </a:solidFill>
              </a:rPr>
              <a:t>Water Storage </a:t>
            </a:r>
          </a:p>
          <a:p>
            <a:pPr marL="257175" indent="-257175">
              <a:buFont typeface="Arial" panose="020B0604020202020204" pitchFamily="34" charset="0"/>
              <a:buChar char="•"/>
            </a:pPr>
            <a:r>
              <a:rPr lang="en-US" sz="1500">
                <a:solidFill>
                  <a:schemeClr val="bg1"/>
                </a:solidFill>
              </a:rPr>
              <a:t>Leakage Problems </a:t>
            </a:r>
          </a:p>
          <a:p>
            <a:pPr marL="257175" indent="-257175">
              <a:buFont typeface="Arial" panose="020B0604020202020204" pitchFamily="34" charset="0"/>
              <a:buChar char="•"/>
            </a:pPr>
            <a:r>
              <a:rPr lang="en-US" sz="1500">
                <a:solidFill>
                  <a:schemeClr val="bg1"/>
                </a:solidFill>
              </a:rPr>
              <a:t>Pressure Issues </a:t>
            </a:r>
          </a:p>
          <a:p>
            <a:pPr marL="257175" indent="-257175">
              <a:buFont typeface="Arial" panose="020B0604020202020204" pitchFamily="34" charset="0"/>
              <a:buChar char="•"/>
            </a:pPr>
            <a:r>
              <a:rPr lang="en-US" sz="1500">
                <a:solidFill>
                  <a:schemeClr val="bg1"/>
                </a:solidFill>
              </a:rPr>
              <a:t>Replacement or Rehabilitation Needs </a:t>
            </a:r>
          </a:p>
          <a:p>
            <a:pPr marL="257175" indent="-257175">
              <a:buFont typeface="Arial" panose="020B0604020202020204" pitchFamily="34" charset="0"/>
              <a:buChar char="•"/>
            </a:pPr>
            <a:r>
              <a:rPr lang="en-US" sz="1500">
                <a:solidFill>
                  <a:schemeClr val="bg1"/>
                </a:solidFill>
              </a:rPr>
              <a:t>Water Line Extensions </a:t>
            </a:r>
          </a:p>
          <a:p>
            <a:pPr marL="257175" indent="-257175">
              <a:buFont typeface="Arial" panose="020B0604020202020204" pitchFamily="34" charset="0"/>
              <a:buChar char="•"/>
            </a:pPr>
            <a:r>
              <a:rPr lang="en-US" sz="1500">
                <a:solidFill>
                  <a:schemeClr val="bg1"/>
                </a:solidFill>
              </a:rPr>
              <a:t>Regional Drinking Water Consolidation </a:t>
            </a:r>
          </a:p>
          <a:p>
            <a:pPr marL="257175" indent="-257175">
              <a:buFont typeface="Arial" panose="020B0604020202020204" pitchFamily="34" charset="0"/>
              <a:buChar char="•"/>
            </a:pPr>
            <a:r>
              <a:rPr lang="en-US" sz="1500">
                <a:solidFill>
                  <a:schemeClr val="bg1"/>
                </a:solidFill>
              </a:rPr>
              <a:t>New Drinking Water Systems </a:t>
            </a:r>
          </a:p>
        </p:txBody>
      </p:sp>
      <p:sp>
        <p:nvSpPr>
          <p:cNvPr id="7" name="Rectangle 6"/>
          <p:cNvSpPr/>
          <p:nvPr/>
        </p:nvSpPr>
        <p:spPr>
          <a:xfrm>
            <a:off x="4787241" y="1085850"/>
            <a:ext cx="2928010" cy="2146742"/>
          </a:xfrm>
          <a:prstGeom prst="rect">
            <a:avLst/>
          </a:prstGeom>
          <a:solidFill>
            <a:schemeClr val="tx2"/>
          </a:solidFill>
          <a:ln>
            <a:solidFill>
              <a:schemeClr val="tx2"/>
            </a:solidFill>
          </a:ln>
        </p:spPr>
        <p:txBody>
          <a:bodyPr wrap="square" lIns="68580" tIns="34290" rIns="68580" bIns="34290" anchor="t">
            <a:spAutoFit/>
          </a:bodyPr>
          <a:lstStyle/>
          <a:p>
            <a:pPr algn="ctr"/>
            <a:r>
              <a:rPr lang="en-US" sz="1500" b="1">
                <a:solidFill>
                  <a:schemeClr val="bg1"/>
                </a:solidFill>
              </a:rPr>
              <a:t>Projects and activities </a:t>
            </a:r>
            <a:r>
              <a:rPr lang="en-US" sz="1500" b="1" i="1" u="sng">
                <a:solidFill>
                  <a:schemeClr val="bg1"/>
                </a:solidFill>
              </a:rPr>
              <a:t>not</a:t>
            </a:r>
            <a:r>
              <a:rPr lang="en-US" sz="1500" b="1" i="1">
                <a:solidFill>
                  <a:schemeClr val="bg1"/>
                </a:solidFill>
              </a:rPr>
              <a:t> </a:t>
            </a:r>
            <a:r>
              <a:rPr lang="en-US" sz="1500" b="1">
                <a:solidFill>
                  <a:schemeClr val="bg1"/>
                </a:solidFill>
              </a:rPr>
              <a:t>eligible for funding and primarily intended for the following: </a:t>
            </a:r>
            <a:endParaRPr lang="en-US" sz="1500">
              <a:solidFill>
                <a:schemeClr val="bg1"/>
              </a:solidFill>
            </a:endParaRPr>
          </a:p>
          <a:p>
            <a:pPr marL="257175" indent="-257175">
              <a:buFont typeface="Arial" panose="020B0604020202020204" pitchFamily="34" charset="0"/>
              <a:buChar char="•"/>
            </a:pPr>
            <a:r>
              <a:rPr lang="en-US" sz="1500">
                <a:solidFill>
                  <a:schemeClr val="bg1"/>
                </a:solidFill>
              </a:rPr>
              <a:t>Future growth </a:t>
            </a:r>
          </a:p>
          <a:p>
            <a:pPr marL="257175" indent="-257175">
              <a:buFont typeface="Arial" panose="020B0604020202020204" pitchFamily="34" charset="0"/>
              <a:buChar char="•"/>
            </a:pPr>
            <a:r>
              <a:rPr lang="en-US" sz="1500">
                <a:solidFill>
                  <a:schemeClr val="bg1"/>
                </a:solidFill>
              </a:rPr>
              <a:t>Economic development </a:t>
            </a:r>
          </a:p>
          <a:p>
            <a:pPr marL="257175" indent="-257175">
              <a:buFont typeface="Arial" panose="020B0604020202020204" pitchFamily="34" charset="0"/>
              <a:buChar char="•"/>
            </a:pPr>
            <a:r>
              <a:rPr lang="en-US" sz="1500">
                <a:solidFill>
                  <a:schemeClr val="bg1"/>
                </a:solidFill>
              </a:rPr>
              <a:t>Fire protection </a:t>
            </a:r>
          </a:p>
          <a:p>
            <a:pPr marL="257175" indent="-257175">
              <a:buFont typeface="Arial" panose="020B0604020202020204" pitchFamily="34" charset="0"/>
              <a:buChar char="•"/>
            </a:pPr>
            <a:r>
              <a:rPr lang="en-US" sz="1500">
                <a:solidFill>
                  <a:schemeClr val="bg1"/>
                </a:solidFill>
              </a:rPr>
              <a:t>Laboratory fees for monitoring </a:t>
            </a:r>
          </a:p>
          <a:p>
            <a:pPr marL="257175" indent="-257175">
              <a:buFont typeface="Arial" panose="020B0604020202020204" pitchFamily="34" charset="0"/>
              <a:buChar char="•"/>
            </a:pPr>
            <a:r>
              <a:rPr lang="en-US" sz="1500">
                <a:solidFill>
                  <a:schemeClr val="bg1"/>
                </a:solidFill>
              </a:rPr>
              <a:t>Operation and maintenance expenses </a:t>
            </a:r>
          </a:p>
        </p:txBody>
      </p:sp>
    </p:spTree>
    <p:extLst>
      <p:ext uri="{BB962C8B-B14F-4D97-AF65-F5344CB8AC3E}">
        <p14:creationId xmlns:p14="http://schemas.microsoft.com/office/powerpoint/2010/main" val="1860489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605FB-438D-0F17-E10A-4FC0D7012B2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93C3140-042A-695C-CB58-4DB4524A332A}"/>
              </a:ext>
            </a:extLst>
          </p:cNvPr>
          <p:cNvSpPr>
            <a:spLocks noGrp="1"/>
          </p:cNvSpPr>
          <p:nvPr>
            <p:ph type="title"/>
          </p:nvPr>
        </p:nvSpPr>
        <p:spPr>
          <a:xfrm>
            <a:off x="83820" y="133352"/>
            <a:ext cx="7802880" cy="619125"/>
          </a:xfrm>
        </p:spPr>
        <p:txBody>
          <a:bodyPr/>
          <a:lstStyle/>
          <a:p>
            <a:pPr algn="ctr"/>
            <a:r>
              <a:rPr lang="en-US"/>
              <a:t>SRF Basics</a:t>
            </a:r>
          </a:p>
        </p:txBody>
      </p:sp>
      <p:sp>
        <p:nvSpPr>
          <p:cNvPr id="6" name="Content Placeholder 2">
            <a:extLst>
              <a:ext uri="{FF2B5EF4-FFF2-40B4-BE49-F238E27FC236}">
                <a16:creationId xmlns:a16="http://schemas.microsoft.com/office/drawing/2014/main" id="{4330E463-A92F-6A3C-FD69-399D88F50D81}"/>
              </a:ext>
            </a:extLst>
          </p:cNvPr>
          <p:cNvSpPr>
            <a:spLocks noGrp="1"/>
          </p:cNvSpPr>
          <p:nvPr>
            <p:ph idx="1"/>
          </p:nvPr>
        </p:nvSpPr>
        <p:spPr>
          <a:xfrm>
            <a:off x="190500" y="895350"/>
            <a:ext cx="8755380" cy="3718849"/>
          </a:xfrm>
        </p:spPr>
        <p:txBody>
          <a:bodyPr vert="horz" lIns="68580" tIns="34290" rIns="68580" bIns="34290" rtlCol="0" anchor="t">
            <a:normAutofit lnSpcReduction="10000"/>
          </a:bodyPr>
          <a:lstStyle/>
          <a:p>
            <a:r>
              <a:rPr lang="en-US" dirty="0"/>
              <a:t>Application Period: November 17 – January 6</a:t>
            </a:r>
          </a:p>
          <a:p>
            <a:pPr lvl="1"/>
            <a:r>
              <a:rPr lang="en-US" dirty="0"/>
              <a:t>Virtual &amp; In-person Application Workshops (TBA)</a:t>
            </a:r>
          </a:p>
          <a:p>
            <a:pPr lvl="1"/>
            <a:r>
              <a:rPr lang="en-US" dirty="0">
                <a:hlinkClick r:id="rId3"/>
              </a:rPr>
              <a:t>Ask.SRF@TN.gov</a:t>
            </a:r>
            <a:r>
              <a:rPr lang="en-US" dirty="0"/>
              <a:t> </a:t>
            </a:r>
          </a:p>
          <a:p>
            <a:r>
              <a:rPr lang="en-US" dirty="0"/>
              <a:t>Applicants seeking funding must submit a Questionnaire (Application) </a:t>
            </a:r>
          </a:p>
          <a:p>
            <a:r>
              <a:rPr lang="en-US" dirty="0">
                <a:latin typeface="Open Sans"/>
                <a:ea typeface="Open Sans"/>
                <a:cs typeface="Open Sans"/>
              </a:rPr>
              <a:t>On the Questionnaire, Applicants must attest that:</a:t>
            </a:r>
          </a:p>
          <a:p>
            <a:pPr lvl="1"/>
            <a:r>
              <a:rPr lang="en-US" sz="2100" dirty="0">
                <a:latin typeface="Open Sans"/>
                <a:ea typeface="Open Sans"/>
                <a:cs typeface="Open Sans"/>
              </a:rPr>
              <a:t>The community submitted the last 3 fiscal years of audited financial statements to the comptroller’s office; and</a:t>
            </a:r>
          </a:p>
          <a:p>
            <a:pPr lvl="1"/>
            <a:r>
              <a:rPr lang="en-US" sz="2100" dirty="0">
                <a:latin typeface="Open Sans"/>
                <a:ea typeface="Open Sans"/>
                <a:cs typeface="Open Sans"/>
              </a:rPr>
              <a:t>A facilities plan or other planning document has been or is being developed for this project.</a:t>
            </a:r>
            <a:endParaRPr lang="en-US" dirty="0"/>
          </a:p>
          <a:p>
            <a:endParaRPr lang="en-US" sz="1500" dirty="0"/>
          </a:p>
          <a:p>
            <a:pPr marL="0" indent="0">
              <a:buNone/>
            </a:pPr>
            <a:endParaRPr lang="en-US" sz="1500" dirty="0"/>
          </a:p>
          <a:p>
            <a:pPr marL="0" indent="0">
              <a:buNone/>
            </a:pPr>
            <a:endParaRPr lang="en-US" sz="1500" dirty="0"/>
          </a:p>
        </p:txBody>
      </p:sp>
    </p:spTree>
    <p:extLst>
      <p:ext uri="{BB962C8B-B14F-4D97-AF65-F5344CB8AC3E}">
        <p14:creationId xmlns:p14="http://schemas.microsoft.com/office/powerpoint/2010/main" val="2484502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0C1F1-2068-F062-D2DE-B1AAA332769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4608A6A-AF76-F063-EE6C-5E15F1AFDC93}"/>
              </a:ext>
            </a:extLst>
          </p:cNvPr>
          <p:cNvSpPr>
            <a:spLocks noGrp="1"/>
          </p:cNvSpPr>
          <p:nvPr>
            <p:ph type="title"/>
          </p:nvPr>
        </p:nvSpPr>
        <p:spPr>
          <a:xfrm>
            <a:off x="83820" y="133352"/>
            <a:ext cx="7802880" cy="619125"/>
          </a:xfrm>
        </p:spPr>
        <p:txBody>
          <a:bodyPr/>
          <a:lstStyle/>
          <a:p>
            <a:pPr algn="ctr"/>
            <a:r>
              <a:rPr lang="en-US" dirty="0"/>
              <a:t>SRF Ability to Pay Index (ATPI)</a:t>
            </a:r>
          </a:p>
        </p:txBody>
      </p:sp>
      <p:sp>
        <p:nvSpPr>
          <p:cNvPr id="6" name="Content Placeholder 2">
            <a:extLst>
              <a:ext uri="{FF2B5EF4-FFF2-40B4-BE49-F238E27FC236}">
                <a16:creationId xmlns:a16="http://schemas.microsoft.com/office/drawing/2014/main" id="{19DDAD2D-5218-41EF-CA83-AC930CA42216}"/>
              </a:ext>
            </a:extLst>
          </p:cNvPr>
          <p:cNvSpPr>
            <a:spLocks noGrp="1"/>
          </p:cNvSpPr>
          <p:nvPr>
            <p:ph idx="1"/>
          </p:nvPr>
        </p:nvSpPr>
        <p:spPr>
          <a:xfrm>
            <a:off x="190500" y="895350"/>
            <a:ext cx="8755380" cy="3718849"/>
          </a:xfrm>
        </p:spPr>
        <p:txBody>
          <a:bodyPr vert="horz" lIns="68580" tIns="34290" rIns="68580" bIns="34290" rtlCol="0" anchor="t">
            <a:normAutofit/>
          </a:bodyPr>
          <a:lstStyle/>
          <a:p>
            <a:pPr fontAlgn="base"/>
            <a:r>
              <a:rPr lang="en-US"/>
              <a:t>Using the Ability To Pay Index ​:</a:t>
            </a:r>
          </a:p>
          <a:p>
            <a:pPr lvl="1" fontAlgn="base"/>
            <a:r>
              <a:rPr lang="en-US"/>
              <a:t>Create a threshold for Principal (Loan) Forgiveness​</a:t>
            </a:r>
          </a:p>
          <a:p>
            <a:pPr lvl="1" fontAlgn="base"/>
            <a:r>
              <a:rPr lang="en-US"/>
              <a:t>Set SRF Interest Rates​</a:t>
            </a:r>
          </a:p>
          <a:p>
            <a:pPr lvl="1" fontAlgn="base"/>
            <a:r>
              <a:rPr lang="en-US"/>
              <a:t>Award Subsidy</a:t>
            </a:r>
          </a:p>
          <a:p>
            <a:endParaRPr lang="en-US" sz="1500"/>
          </a:p>
          <a:p>
            <a:pPr marL="0" indent="0">
              <a:buNone/>
            </a:pPr>
            <a:endParaRPr lang="en-US" sz="1500"/>
          </a:p>
          <a:p>
            <a:pPr marL="0" indent="0">
              <a:buNone/>
            </a:pPr>
            <a:r>
              <a:rPr lang="en-US"/>
              <a:t>https://utextensionced.tennessee.edu/ability-to-pay-index/</a:t>
            </a:r>
          </a:p>
        </p:txBody>
      </p:sp>
    </p:spTree>
    <p:extLst>
      <p:ext uri="{BB962C8B-B14F-4D97-AF65-F5344CB8AC3E}">
        <p14:creationId xmlns:p14="http://schemas.microsoft.com/office/powerpoint/2010/main" val="12569935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bdc7d08-e87a-46b1-a0d1-487c34f9b7eb" xsi:nil="true"/>
    <lcf76f155ced4ddcb4097134ff3c332f xmlns="7324af42-a838-4be0-8ecd-e11c85ff83a8">
      <Terms xmlns="http://schemas.microsoft.com/office/infopath/2007/PartnerControls"/>
    </lcf76f155ced4ddcb4097134ff3c332f>
    <City_x002f_UD xmlns="7324af42-a838-4be0-8ecd-e11c85ff83a8" xsi:nil="true"/>
    <Description xmlns="7324af42-a838-4be0-8ecd-e11c85ff83a8" xsi:nil="true"/>
    <OtherCollaborator xmlns="7324af42-a838-4be0-8ecd-e11c85ff83a8">
      <UserInfo>
        <DisplayName/>
        <AccountId xsi:nil="true"/>
        <AccountType/>
      </UserInfo>
    </OtherCollaborator>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F41B6D9B74F6444B6A33C50B0278210" ma:contentTypeVersion="22" ma:contentTypeDescription="Create a new document." ma:contentTypeScope="" ma:versionID="fadf665ee3793a88dd34bf79ae88571a">
  <xsd:schema xmlns:xsd="http://www.w3.org/2001/XMLSchema" xmlns:xs="http://www.w3.org/2001/XMLSchema" xmlns:p="http://schemas.microsoft.com/office/2006/metadata/properties" xmlns:ns2="7324af42-a838-4be0-8ecd-e11c85ff83a8" xmlns:ns3="9bdc7d08-e87a-46b1-a0d1-487c34f9b7eb" targetNamespace="http://schemas.microsoft.com/office/2006/metadata/properties" ma:root="true" ma:fieldsID="40b3547ad41fa2b18614bf1079c42ea9" ns2:_="" ns3:_="">
    <xsd:import namespace="7324af42-a838-4be0-8ecd-e11c85ff83a8"/>
    <xsd:import namespace="9bdc7d08-e87a-46b1-a0d1-487c34f9b7eb"/>
    <xsd:element name="properties">
      <xsd:complexType>
        <xsd:sequence>
          <xsd:element name="documentManagement">
            <xsd:complexType>
              <xsd:all>
                <xsd:element ref="ns2:City_x002f_UD" minOccurs="0"/>
                <xsd:element ref="ns2:Description" minOccurs="0"/>
                <xsd:element ref="ns2:OtherCollaborator" minOccurs="0"/>
                <xsd:element ref="ns3:SharedWithUsers" minOccurs="0"/>
                <xsd:element ref="ns3:SharedWithDetails" minOccurs="0"/>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SearchPropertie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24af42-a838-4be0-8ecd-e11c85ff83a8" elementFormDefault="qualified">
    <xsd:import namespace="http://schemas.microsoft.com/office/2006/documentManagement/types"/>
    <xsd:import namespace="http://schemas.microsoft.com/office/infopath/2007/PartnerControls"/>
    <xsd:element name="City_x002f_UD" ma:index="4" nillable="true" ma:displayName="City/UD" ma:internalName="City_x002f_UD" ma:readOnly="false">
      <xsd:simpleType>
        <xsd:restriction base="dms:Text">
          <xsd:maxLength value="255"/>
        </xsd:restriction>
      </xsd:simpleType>
    </xsd:element>
    <xsd:element name="Description" ma:index="5" nillable="true" ma:displayName="Description" ma:internalName="Description0" ma:readOnly="false">
      <xsd:simpleType>
        <xsd:restriction base="dms:Text">
          <xsd:maxLength value="255"/>
        </xsd:restriction>
      </xsd:simpleType>
    </xsd:element>
    <xsd:element name="OtherCollaborator" ma:index="6" nillable="true" ma:displayName="Other Collaborator" ma:list="UserInfo" ma:SharePointGroup="0" ma:internalName="OtherCollaborator" ma:readOnly="fals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ec6819c-d561-498f-ad6b-029f1b52bec6"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bdc7d08-e87a-46b1-a0d1-487c34f9b7e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f8ce33e-e0c9-4784-b67d-e5a8ca50fa26}" ma:internalName="TaxCatchAll" ma:showField="CatchAllData" ma:web="9bdc7d08-e87a-46b1-a0d1-487c34f9b7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04D797-E7FD-4C17-9030-F15CACE73CD8}">
  <ds:schemaRefs>
    <ds:schemaRef ds:uri="http://schemas.microsoft.com/sharepoint/v3/contenttype/forms"/>
  </ds:schemaRefs>
</ds:datastoreItem>
</file>

<file path=customXml/itemProps2.xml><?xml version="1.0" encoding="utf-8"?>
<ds:datastoreItem xmlns:ds="http://schemas.openxmlformats.org/officeDocument/2006/customXml" ds:itemID="{FAB0B0CE-2C71-4DDA-BDE8-15B72F34B834}">
  <ds:schemaRefs>
    <ds:schemaRef ds:uri="http://purl.org/dc/dcmitype/"/>
    <ds:schemaRef ds:uri="http://www.w3.org/XML/1998/namespace"/>
    <ds:schemaRef ds:uri="7324af42-a838-4be0-8ecd-e11c85ff83a8"/>
    <ds:schemaRef ds:uri="http://purl.org/dc/elements/1.1/"/>
    <ds:schemaRef ds:uri="9bdc7d08-e87a-46b1-a0d1-487c34f9b7eb"/>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4F8C39C9-CCEA-4D30-924C-F55B21F27CBB}">
  <ds:schemaRefs>
    <ds:schemaRef ds:uri="7324af42-a838-4be0-8ecd-e11c85ff83a8"/>
    <ds:schemaRef ds:uri="9bdc7d08-e87a-46b1-a0d1-487c34f9b7e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f345bebf-0d71-4337-9281-24b941616c36}" enabled="0" method="" siteId="{f345bebf-0d71-4337-9281-24b941616c36}" removed="1"/>
</clbl:labelList>
</file>

<file path=docProps/app.xml><?xml version="1.0" encoding="utf-8"?>
<Properties xmlns="http://schemas.openxmlformats.org/officeDocument/2006/extended-properties" xmlns:vt="http://schemas.openxmlformats.org/officeDocument/2006/docPropsVTypes">
  <Template/>
  <TotalTime>107</TotalTime>
  <Words>3765</Words>
  <Application>Microsoft Office PowerPoint</Application>
  <PresentationFormat>On-screen Show (16:9)</PresentationFormat>
  <Paragraphs>410</Paragraphs>
  <Slides>25</Slides>
  <Notes>22</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Aptos</vt:lpstr>
      <vt:lpstr>Arial</vt:lpstr>
      <vt:lpstr>Calibri</vt:lpstr>
      <vt:lpstr>Open Sans</vt:lpstr>
      <vt:lpstr>PermianSlabSerifTypeface</vt:lpstr>
      <vt:lpstr>PowerPoint B</vt:lpstr>
      <vt:lpstr>SRF Funding: 2027 &amp; Beyond August 13, 2026</vt:lpstr>
      <vt:lpstr>Billy Dranes</vt:lpstr>
      <vt:lpstr>SRF Funding Overview</vt:lpstr>
      <vt:lpstr>SRF &amp; SWIG</vt:lpstr>
      <vt:lpstr>What is the State Revolving Fund?</vt:lpstr>
      <vt:lpstr>What Clean Water SRF Funds</vt:lpstr>
      <vt:lpstr>What Drinking Water SRF Funds</vt:lpstr>
      <vt:lpstr>SRF Basics</vt:lpstr>
      <vt:lpstr>SRF Ability to Pay Index (ATPI)</vt:lpstr>
      <vt:lpstr>SRF Interest Rates</vt:lpstr>
      <vt:lpstr>SRF Budget</vt:lpstr>
      <vt:lpstr>Principal Forgiveness</vt:lpstr>
      <vt:lpstr>SRF Timeline: Application to Loan Agreement</vt:lpstr>
      <vt:lpstr>$10M Project Amortized over 20 Years</vt:lpstr>
      <vt:lpstr>Can you afford to wait?</vt:lpstr>
      <vt:lpstr>Plans vs. Plans vs. Plans</vt:lpstr>
      <vt:lpstr>Tennessee Plant Optimization  Program (TNPOP)</vt:lpstr>
      <vt:lpstr>TNPOP Program: An Overview</vt:lpstr>
      <vt:lpstr>TNPOP Program: An Overview</vt:lpstr>
      <vt:lpstr>Approach</vt:lpstr>
      <vt:lpstr>Results</vt:lpstr>
      <vt:lpstr>The TAUD &amp; SRF Contract</vt:lpstr>
      <vt:lpstr>Contract Requirements</vt:lpstr>
      <vt:lpstr>Resources</vt:lpstr>
      <vt:lpstr>Questions?</vt:lpstr>
    </vt:vector>
  </TitlesOfParts>
  <Company>State of Tennessee: Finance &amp;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Ethan Carter</cp:lastModifiedBy>
  <cp:revision>4</cp:revision>
  <dcterms:created xsi:type="dcterms:W3CDTF">2015-04-23T14:18:47Z</dcterms:created>
  <dcterms:modified xsi:type="dcterms:W3CDTF">2026-08-13T17:50:31Z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0x0101000F41B6D9B74F6444B6A33C50B0278210</vt:lpwstr>
  </property>
  <property fmtid="{D5CDD505-2E9C-101B-9397-08002B2CF9AE}" pid="3" name="MediaServiceImageTags">
    <vt:lpwstr/>
  </property>
</Properties>
</file>