
<file path=[Content_Types].xml><?xml version="1.0" encoding="utf-8"?>
<Types xmlns="http://schemas.openxmlformats.org/package/2006/content-types">
  <Default Extension="JPE" ContentType="image/jpeg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media/image39.jpg" ContentType="image/jpeg"/>
  <Override PartName="/ppt/media/image40.jpg" ContentType="image/jpeg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media/image41.jpg" ContentType="image/jpeg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51"/>
  </p:notesMasterIdLst>
  <p:sldIdLst>
    <p:sldId id="256" r:id="rId5"/>
    <p:sldId id="257" r:id="rId6"/>
    <p:sldId id="259" r:id="rId7"/>
    <p:sldId id="260" r:id="rId8"/>
    <p:sldId id="258" r:id="rId9"/>
    <p:sldId id="301" r:id="rId10"/>
    <p:sldId id="296" r:id="rId11"/>
    <p:sldId id="297" r:id="rId12"/>
    <p:sldId id="299" r:id="rId13"/>
    <p:sldId id="298" r:id="rId14"/>
    <p:sldId id="302" r:id="rId15"/>
    <p:sldId id="303" r:id="rId16"/>
    <p:sldId id="275" r:id="rId17"/>
    <p:sldId id="276" r:id="rId18"/>
    <p:sldId id="284" r:id="rId19"/>
    <p:sldId id="277" r:id="rId20"/>
    <p:sldId id="261" r:id="rId21"/>
    <p:sldId id="262" r:id="rId22"/>
    <p:sldId id="289" r:id="rId23"/>
    <p:sldId id="290" r:id="rId24"/>
    <p:sldId id="263" r:id="rId25"/>
    <p:sldId id="264" r:id="rId26"/>
    <p:sldId id="265" r:id="rId27"/>
    <p:sldId id="295" r:id="rId28"/>
    <p:sldId id="283" r:id="rId29"/>
    <p:sldId id="268" r:id="rId30"/>
    <p:sldId id="286" r:id="rId31"/>
    <p:sldId id="293" r:id="rId32"/>
    <p:sldId id="294" r:id="rId33"/>
    <p:sldId id="266" r:id="rId34"/>
    <p:sldId id="291" r:id="rId35"/>
    <p:sldId id="285" r:id="rId36"/>
    <p:sldId id="292" r:id="rId37"/>
    <p:sldId id="269" r:id="rId38"/>
    <p:sldId id="270" r:id="rId39"/>
    <p:sldId id="267" r:id="rId40"/>
    <p:sldId id="288" r:id="rId41"/>
    <p:sldId id="271" r:id="rId42"/>
    <p:sldId id="272" r:id="rId43"/>
    <p:sldId id="287" r:id="rId44"/>
    <p:sldId id="300" r:id="rId45"/>
    <p:sldId id="278" r:id="rId46"/>
    <p:sldId id="279" r:id="rId47"/>
    <p:sldId id="304" r:id="rId48"/>
    <p:sldId id="281" r:id="rId49"/>
    <p:sldId id="282" r:id="rId5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2545"/>
    <a:srgbClr val="17A2B8"/>
    <a:srgbClr val="38ACD0"/>
    <a:srgbClr val="1E2D46"/>
    <a:srgbClr val="1C29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1168E4-776E-4D36-AF49-B9C780FBD5CB}" v="134" dt="2026-08-13T19:43:09.6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79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426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71336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47609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38390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C5732-BFBF-2CCC-2FC4-577AF9C57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8666C6-8F94-A4DF-534B-EEF2EF0C0A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F353AA-904F-E796-61E6-B38EF38586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75E802-445E-8ABD-37D1-286E109548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48314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45015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42488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89072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2518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31293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06751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41794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50699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68833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75744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5804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SLIDE"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>
            <a:spLocks noGrp="1"/>
          </p:cNvSpPr>
          <p:nvPr>
            <p:ph type="title" idx="101" hasCustomPrompt="1"/>
          </p:nvPr>
        </p:nvSpPr>
        <p:spPr>
          <a:xfrm>
            <a:off x="914400" y="2148840"/>
            <a:ext cx="8778240" cy="182880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 algn="l">
              <a:buNone/>
              <a:defRPr lang="en-US" sz="40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defRPr>
            </a:lvl1pPr>
          </a:lstStyle>
          <a:p>
            <a:pPr marL="0" indent="0" algn="l">
              <a:buNone/>
            </a:pPr>
            <a:endParaRPr lang="en-US" sz="40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">
    <p:bg>
      <p:bgPr>
        <a:solidFill>
          <a:srgbClr val="0B25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>
            <a:spLocks noGrp="1"/>
          </p:cNvSpPr>
          <p:nvPr>
            <p:ph type="title" idx="101" hasCustomPrompt="1"/>
          </p:nvPr>
        </p:nvSpPr>
        <p:spPr>
          <a:xfrm>
            <a:off x="914400" y="2743200"/>
            <a:ext cx="10241280" cy="128016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 algn="l">
              <a:buNone/>
              <a:defRPr lang="en-US" sz="36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defRPr>
            </a:lvl1pPr>
          </a:lstStyle>
          <a:p>
            <a:pPr marL="0" indent="0" algn="l">
              <a:buNone/>
            </a:pPr>
            <a:endParaRPr lang="en-US" sz="36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2926080" cy="146304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>
            <a:spLocks noGrp="1"/>
          </p:cNvSpPr>
          <p:nvPr>
            <p:ph type="title" idx="102" hasCustomPrompt="1"/>
          </p:nvPr>
        </p:nvSpPr>
        <p:spPr>
          <a:xfrm>
            <a:off x="685800" y="502920"/>
            <a:ext cx="10881360" cy="77724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 algn="l">
              <a:buNone/>
              <a:defRPr lang="en-US" sz="30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defRPr>
            </a:lvl1pPr>
          </a:lstStyle>
          <a:p>
            <a:pPr marL="0" indent="0" algn="l">
              <a:buNone/>
            </a:pP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685800" y="1335024"/>
            <a:ext cx="1371600" cy="54864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2886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"/><Relationship Id="rId2" Type="http://schemas.openxmlformats.org/officeDocument/2006/relationships/image" Target="../media/image31.JPE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27306" y="2635363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17A2B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WEST STEWART UTILITY DISTRICT</a:t>
            </a:r>
            <a:endParaRPr lang="en-US" sz="1500" dirty="0"/>
          </a:p>
        </p:txBody>
      </p:sp>
      <p:sp>
        <p:nvSpPr>
          <p:cNvPr id="3" name="Text 1"/>
          <p:cNvSpPr>
            <a:spLocks noGrp="1"/>
          </p:cNvSpPr>
          <p:nvPr>
            <p:ph type="title" idx="101" hasCustomPrompt="1"/>
          </p:nvPr>
        </p:nvSpPr>
        <p:spPr>
          <a:xfrm>
            <a:off x="914400" y="3167150"/>
            <a:ext cx="8778240" cy="8291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Standing on Your Own Two Feet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914400" y="3954780"/>
            <a:ext cx="8778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C9D6E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Transitioning a Small Rural Utility to Self-Sufficiency</a:t>
            </a:r>
            <a:endParaRPr lang="en-US" sz="2000" dirty="0"/>
          </a:p>
        </p:txBody>
      </p:sp>
      <p:sp>
        <p:nvSpPr>
          <p:cNvPr id="5" name="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4400" y="4754880"/>
            <a:ext cx="1371600" cy="45720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14400" y="4800600"/>
            <a:ext cx="8778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Presented by Seth Rye and Matthew Rye</a:t>
            </a:r>
            <a:endParaRPr lang="en-US" sz="16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9FB3C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Rye Engineering PLC   |   August 14, 2026</a:t>
            </a:r>
            <a:endParaRPr lang="en-US" sz="16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A666576-380B-EE32-2E87-E4E8045A2B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2382" y="1271621"/>
            <a:ext cx="2870406" cy="11122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wipe dir="r"/>
      </p:transition>
    </mc:Choice>
    <mc:Fallback xmlns="">
      <p:transition spd="slow" advClick="0">
        <p:wipe dir="r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E7B1F7A-5394-B971-1BB2-B8BF5619F4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085" y="324500"/>
            <a:ext cx="11275829" cy="633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382840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/>
          <p:cNvSpPr>
            <a:spLocks noGrp="1"/>
          </p:cNvSpPr>
          <p:nvPr>
            <p:ph type="title" idx="102" hasCustomPrompt="1"/>
          </p:nvPr>
        </p:nvSpPr>
        <p:spPr>
          <a:xfrm>
            <a:off x="685800" y="50292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spc="0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Becoming a Sewer Utility</a:t>
            </a:r>
            <a:endParaRPr lang="en-US" sz="3000" dirty="0"/>
          </a:p>
        </p:txBody>
      </p:sp>
      <p:sp>
        <p:nvSpPr>
          <p:cNvPr id="3" name="Deck"/>
          <p:cNvSpPr/>
          <p:nvPr/>
        </p:nvSpPr>
        <p:spPr>
          <a:xfrm>
            <a:off x="701040" y="1607693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1600" b="0" spc="0" dirty="0">
                <a:solidFill>
                  <a:srgbClr val="33475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 2016 the district added sewer authority across the same boundaries it already served with water, then acquired its first wastewater system without spending a dollar of district capital.</a:t>
            </a:r>
          </a:p>
        </p:txBody>
      </p:sp>
      <p:sp>
        <p:nvSpPr>
          <p:cNvPr id="4" name="Pane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2331720"/>
            <a:ext cx="5943600" cy="379476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Pane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1040" y="2303780"/>
            <a:ext cx="5943600" cy="54864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Kicker"/>
          <p:cNvSpPr/>
          <p:nvPr/>
        </p:nvSpPr>
        <p:spPr>
          <a:xfrm>
            <a:off x="1173480" y="2488946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1400" b="1" spc="200" dirty="0">
                <a:solidFill>
                  <a:srgbClr val="17A2B8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THE </a:t>
            </a:r>
            <a:r>
              <a:rPr lang="en-US" sz="1400" b="1" spc="200" dirty="0" err="1">
                <a:solidFill>
                  <a:srgbClr val="17A2B8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HAMMERLAND</a:t>
            </a:r>
            <a:r>
              <a:rPr lang="en-US" sz="1400" b="1" spc="200" dirty="0">
                <a:solidFill>
                  <a:srgbClr val="17A2B8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 / RIVER TRACE II DEAL</a:t>
            </a:r>
          </a:p>
        </p:txBody>
      </p:sp>
      <p:sp>
        <p:nvSpPr>
          <p:cNvPr id="7" name="Bul"/>
          <p:cNvSpPr/>
          <p:nvPr/>
        </p:nvSpPr>
        <p:spPr>
          <a:xfrm>
            <a:off x="685800" y="3108452"/>
            <a:ext cx="5791200" cy="33929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0025" indent="-200025" algn="just">
              <a:lnSpc>
                <a:spcPct val="100000"/>
              </a:lnSpc>
              <a:spcAft>
                <a:spcPts val="500"/>
              </a:spcAft>
              <a:buSzPct val="90000"/>
              <a:buChar char="•"/>
            </a:pPr>
            <a:r>
              <a:rPr lang="en-US" sz="1600" b="0" spc="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Supplemental petition approved in 2016 extended sewer authority across the district's existing water boundaries</a:t>
            </a:r>
          </a:p>
          <a:p>
            <a:pPr algn="just">
              <a:lnSpc>
                <a:spcPct val="100000"/>
              </a:lnSpc>
              <a:spcAft>
                <a:spcPts val="500"/>
              </a:spcAft>
              <a:buSzPct val="90000"/>
            </a:pPr>
            <a:endParaRPr lang="en-US" sz="400" b="0" spc="0" dirty="0">
              <a:solidFill>
                <a:srgbClr val="5A6B7B"/>
              </a:solidFill>
              <a:latin typeface="Segoe UI" pitchFamily="34" charset="0"/>
              <a:ea typeface="Segoe UI" pitchFamily="34" charset="-122"/>
              <a:cs typeface="Segoe UI" pitchFamily="34" charset="-120"/>
            </a:endParaRPr>
          </a:p>
          <a:p>
            <a:pPr marL="200025" indent="-200025" algn="just">
              <a:lnSpc>
                <a:spcPct val="100000"/>
              </a:lnSpc>
              <a:spcAft>
                <a:spcPts val="500"/>
              </a:spcAft>
              <a:buSzPct val="90000"/>
              <a:buChar char="•"/>
            </a:pPr>
            <a:r>
              <a:rPr lang="en-US" sz="1600" b="0" spc="0" dirty="0" err="1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Hammerland</a:t>
            </a:r>
            <a:r>
              <a:rPr lang="en-US" sz="1600" b="0" spc="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Inc. built and dedicated a complete system for the 28-lot River Trace II subdivision at no capital cost to the district</a:t>
            </a:r>
          </a:p>
          <a:p>
            <a:pPr algn="just">
              <a:lnSpc>
                <a:spcPct val="100000"/>
              </a:lnSpc>
              <a:spcAft>
                <a:spcPts val="500"/>
              </a:spcAft>
              <a:buSzPct val="90000"/>
            </a:pPr>
            <a:endParaRPr lang="en-US" sz="400" b="0" spc="0" dirty="0">
              <a:solidFill>
                <a:srgbClr val="5A6B7B"/>
              </a:solidFill>
              <a:latin typeface="Segoe UI" pitchFamily="34" charset="0"/>
              <a:ea typeface="Segoe UI" pitchFamily="34" charset="-122"/>
              <a:cs typeface="Segoe UI" pitchFamily="34" charset="-120"/>
            </a:endParaRPr>
          </a:p>
          <a:p>
            <a:pPr marL="200025" indent="-200025" algn="just">
              <a:lnSpc>
                <a:spcPct val="100000"/>
              </a:lnSpc>
              <a:spcAft>
                <a:spcPts val="500"/>
              </a:spcAft>
              <a:buSzPct val="90000"/>
              <a:buChar char="•"/>
            </a:pPr>
            <a:r>
              <a:rPr lang="en-US" sz="1600" b="0" spc="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STEP units at each home, low-pressure force main collection, Low Pressure Pipe (LPP) subsurface drip dispersal</a:t>
            </a:r>
          </a:p>
          <a:p>
            <a:pPr algn="just">
              <a:lnSpc>
                <a:spcPct val="100000"/>
              </a:lnSpc>
              <a:spcAft>
                <a:spcPts val="500"/>
              </a:spcAft>
              <a:buSzPct val="90000"/>
            </a:pPr>
            <a:endParaRPr lang="en-US" sz="400" b="0" spc="0" dirty="0">
              <a:solidFill>
                <a:srgbClr val="5A6B7B"/>
              </a:solidFill>
              <a:latin typeface="Segoe UI" pitchFamily="34" charset="0"/>
              <a:ea typeface="Segoe UI" pitchFamily="34" charset="-122"/>
              <a:cs typeface="Segoe UI" pitchFamily="34" charset="-120"/>
            </a:endParaRPr>
          </a:p>
          <a:p>
            <a:pPr marL="200025" indent="-200025" algn="just">
              <a:lnSpc>
                <a:spcPct val="100000"/>
              </a:lnSpc>
              <a:spcAft>
                <a:spcPts val="500"/>
              </a:spcAft>
              <a:buSzPct val="90000"/>
              <a:buChar char="•"/>
            </a:pPr>
            <a:r>
              <a:rPr lang="en-US" sz="1600" b="0" spc="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Seven existing homes connected first, replacing failing private septic and wells</a:t>
            </a:r>
            <a:endParaRPr lang="en-US" sz="1600" dirty="0">
              <a:solidFill>
                <a:srgbClr val="5A6B7B"/>
              </a:solidFill>
              <a:latin typeface="Segoe UI" pitchFamily="34" charset="0"/>
              <a:ea typeface="Segoe UI" pitchFamily="34" charset="-122"/>
              <a:cs typeface="Segoe UI" pitchFamily="34" charset="-120"/>
            </a:endParaRPr>
          </a:p>
          <a:p>
            <a:pPr marL="200025" indent="-200025" algn="just">
              <a:lnSpc>
                <a:spcPct val="100000"/>
              </a:lnSpc>
              <a:spcAft>
                <a:spcPts val="500"/>
              </a:spcAft>
              <a:buSzPct val="90000"/>
              <a:buChar char="•"/>
            </a:pPr>
            <a:r>
              <a:rPr lang="en-US" sz="1600" b="0" spc="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Reservation Fee for all 28 Lots – Covers fixed costs</a:t>
            </a:r>
          </a:p>
          <a:p>
            <a:pPr marL="200025" indent="-200025" algn="just">
              <a:lnSpc>
                <a:spcPct val="100000"/>
              </a:lnSpc>
              <a:spcAft>
                <a:spcPts val="500"/>
              </a:spcAft>
              <a:buSzPct val="90000"/>
              <a:buChar char="•"/>
            </a:pPr>
            <a:r>
              <a:rPr lang="en-US" sz="160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Usage Fee – Covers variable costs</a:t>
            </a:r>
            <a:endParaRPr lang="en-US" sz="1600" b="0" spc="0" dirty="0">
              <a:solidFill>
                <a:srgbClr val="5A6B7B"/>
              </a:solidFill>
              <a:latin typeface="Segoe UI" pitchFamily="34" charset="0"/>
              <a:ea typeface="Segoe UI" pitchFamily="34" charset="-122"/>
              <a:cs typeface="Segoe UI" pitchFamily="34" charset="-120"/>
            </a:endParaRPr>
          </a:p>
          <a:p>
            <a:pPr algn="just">
              <a:lnSpc>
                <a:spcPct val="100000"/>
              </a:lnSpc>
              <a:spcAft>
                <a:spcPts val="500"/>
              </a:spcAft>
              <a:buSzPct val="90000"/>
            </a:pPr>
            <a:endParaRPr lang="en-US" sz="300" b="0" spc="0" dirty="0">
              <a:solidFill>
                <a:srgbClr val="5A6B7B"/>
              </a:solidFill>
              <a:latin typeface="Segoe UI" pitchFamily="34" charset="0"/>
              <a:ea typeface="Segoe UI" pitchFamily="34" charset="-122"/>
              <a:cs typeface="Segoe UI" pitchFamily="34" charset="-12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6495C1B-0ACB-5A4F-207B-58F703429E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815" r="17253"/>
          <a:stretch>
            <a:fillRect/>
          </a:stretch>
        </p:blipFill>
        <p:spPr>
          <a:xfrm>
            <a:off x="7132320" y="2220103"/>
            <a:ext cx="4637652" cy="4281281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CBE9C4-83A0-DFF3-AEAE-3CEE0F24FC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33" b="4267"/>
          <a:stretch>
            <a:fillRect/>
          </a:stretch>
        </p:blipFill>
        <p:spPr>
          <a:xfrm>
            <a:off x="1285496" y="0"/>
            <a:ext cx="9621008" cy="6860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178557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228600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300" normalizeH="0" baseline="0" noProof="0">
                <a:ln>
                  <a:noFill/>
                </a:ln>
                <a:solidFill>
                  <a:srgbClr val="17A2B8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PAYING FOR IT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>
            <a:spLocks noGrp="1"/>
          </p:cNvSpPr>
          <p:nvPr>
            <p:ph type="title" idx="101" hasCustomPrompt="1"/>
          </p:nvPr>
        </p:nvSpPr>
        <p:spPr>
          <a:xfrm>
            <a:off x="914400" y="2743200"/>
            <a:ext cx="10241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Rates &amp; Financial Stability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56666088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/>
          <p:cNvSpPr>
            <a:spLocks noGrp="1"/>
          </p:cNvSpPr>
          <p:nvPr>
            <p:ph type="title" idx="102" hasCustomPrompt="1"/>
          </p:nvPr>
        </p:nvSpPr>
        <p:spPr>
          <a:xfrm>
            <a:off x="685800" y="50292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Rate Development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85800" y="1691640"/>
            <a:ext cx="10789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475B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A small customer base leaves no room for guesswork. Rates have to cover operations, debt service, and reserves on their own.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2651760"/>
            <a:ext cx="3429000" cy="237744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2651760"/>
            <a:ext cx="3429000" cy="64008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960120" y="2926080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B2545"/>
                </a:solidFill>
                <a:effectLst/>
                <a:uLnTx/>
                <a:uFillTx/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The Constraint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960120" y="3383280"/>
            <a:ext cx="28803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5A6B7B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Bond covenants require revenues at or above 120% of expenditures, against an operating budget that began under $100,000.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70832" y="2651760"/>
            <a:ext cx="3429000" cy="237744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70832" y="2651760"/>
            <a:ext cx="3429000" cy="64008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45152" y="2926080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B2545"/>
                </a:solidFill>
                <a:effectLst/>
                <a:uLnTx/>
                <a:uFillTx/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The Change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645152" y="3383280"/>
            <a:ext cx="28803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5A6B7B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Volume-based billing replaced flat quarterly fees once meters were in place, tying revenue to actual use.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55864" y="2651760"/>
            <a:ext cx="3429000" cy="237744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55864" y="2651760"/>
            <a:ext cx="3429000" cy="64008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8330184" y="2926080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B2545"/>
                </a:solidFill>
                <a:effectLst/>
                <a:uLnTx/>
                <a:uFillTx/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The Discipline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8330184" y="3383280"/>
            <a:ext cx="28803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5A6B7B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Regular rate studies, a capital reserve line, and rate adjustments taken in steps rather than emergencies.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Callou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5303520"/>
            <a:ext cx="10789920" cy="1005840"/>
          </a:xfrm>
          <a:prstGeom prst="rect">
            <a:avLst/>
          </a:prstGeom>
          <a:solidFill>
            <a:srgbClr val="0B2545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005840" y="5303520"/>
            <a:ext cx="10149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Grant funding builds the assets. Rates keep them running.</a:t>
            </a: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7981475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/>
          <p:cNvSpPr>
            <a:spLocks noGrp="1"/>
          </p:cNvSpPr>
          <p:nvPr>
            <p:ph type="title" idx="102" hasCustomPrompt="1"/>
          </p:nvPr>
        </p:nvSpPr>
        <p:spPr>
          <a:xfrm>
            <a:off x="685800" y="50292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Rate Increases Over Time</a:t>
            </a:r>
            <a:endParaRPr lang="en-US" sz="3000"/>
          </a:p>
        </p:txBody>
      </p:sp>
      <p:sp>
        <p:nvSpPr>
          <p:cNvPr id="3" name="Text 1"/>
          <p:cNvSpPr/>
          <p:nvPr/>
        </p:nvSpPr>
        <p:spPr>
          <a:xfrm>
            <a:off x="685800" y="1691640"/>
            <a:ext cx="10789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3475B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Rates have moved in measured steps rather than emergency jumps. Quarterly residential water began at $150.77 and sewer with user fee at $280.44 in 2020, and both held flat for two years before the first adjustment.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2651760"/>
            <a:ext cx="3429000" cy="2377440"/>
          </a:xfrm>
          <a:prstGeom prst="rect">
            <a:avLst/>
          </a:prstGeom>
          <a:solidFill>
            <a:srgbClr val="0B2545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2651760"/>
            <a:ext cx="3429000" cy="64008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960120" y="2926080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4FD1E0"/>
                </a:solidFill>
                <a:effectLst/>
                <a:uLnTx/>
                <a:uFillTx/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2022  →  +5%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960120" y="3383280"/>
            <a:ext cx="28803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DCE6EF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Residential water $150.77 → $158.30 per quarter. Sewer with user fee $280.44 → $304.25. First increase after two years flat.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70832" y="2651760"/>
            <a:ext cx="3429000" cy="2377440"/>
          </a:xfrm>
          <a:prstGeom prst="rect">
            <a:avLst/>
          </a:prstGeom>
          <a:solidFill>
            <a:srgbClr val="0B2545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70832" y="2651760"/>
            <a:ext cx="3429000" cy="64008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45152" y="2926080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4FD1E0"/>
                </a:solidFill>
                <a:effectLst/>
                <a:uLnTx/>
                <a:uFillTx/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2024  →  +13.5%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645152" y="3383280"/>
            <a:ext cx="28803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DCE6EF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Residential water $158.30 → $179.67 per quarter. Sewer with user fee $304.25 → $351.98. A commercial rate structure was added.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55864" y="2651760"/>
            <a:ext cx="3429000" cy="2377440"/>
          </a:xfrm>
          <a:prstGeom prst="rect">
            <a:avLst/>
          </a:prstGeom>
          <a:solidFill>
            <a:srgbClr val="0B2545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55864" y="2651760"/>
            <a:ext cx="3429000" cy="64008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8330184" y="2926080"/>
            <a:ext cx="2880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4FD1E0"/>
                </a:solidFill>
                <a:effectLst/>
                <a:uLnTx/>
                <a:uFillTx/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2026  →  +15%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8330184" y="3383280"/>
            <a:ext cx="28803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DCE6EF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Residential water $179.67 → $206.63 per quarter. Sewer with user fee $351.98 → $404.77. Rates set with metered volume billing in view.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Callou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5303520"/>
            <a:ext cx="10789920" cy="1005840"/>
          </a:xfrm>
          <a:prstGeom prst="rect">
            <a:avLst/>
          </a:prstGeom>
          <a:solidFill>
            <a:srgbClr val="E8EEF4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005840" y="5303520"/>
            <a:ext cx="10149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>
                <a:ln>
                  <a:noFill/>
                </a:ln>
                <a:solidFill>
                  <a:srgbClr val="0B2545"/>
                </a:solidFill>
                <a:effectLst/>
                <a:uLnTx/>
                <a:uFillTx/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Quarterly residential water is up 37% and sewer with user fee 44% since 2020.</a:t>
            </a:r>
            <a:endParaRPr kumimoji="0" lang="en-US" sz="1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1209293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/>
          <p:cNvSpPr>
            <a:spLocks noGrp="1"/>
          </p:cNvSpPr>
          <p:nvPr>
            <p:ph type="title" idx="102" hasCustomPrompt="1"/>
          </p:nvPr>
        </p:nvSpPr>
        <p:spPr>
          <a:xfrm>
            <a:off x="685800" y="50292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Leveraging Grant Funding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85800" y="1691640"/>
            <a:ext cx="10789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475B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Two funding sources carried the district's capital program through its most vulnerable years.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Gra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2423160"/>
            <a:ext cx="5349240" cy="356616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Grant card head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2423160"/>
            <a:ext cx="5349240" cy="868680"/>
          </a:xfrm>
          <a:prstGeom prst="rect">
            <a:avLst/>
          </a:prstGeom>
          <a:solidFill>
            <a:srgbClr val="0B2545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1051560" y="2423160"/>
            <a:ext cx="4617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7A2B8"/>
                </a:solidFill>
                <a:effectLst/>
                <a:uLnTx/>
                <a:uFillTx/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CDBG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1051560" y="3429000"/>
            <a:ext cx="4617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0B2545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Community Development Block Grant — 2017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960120" y="3886200"/>
            <a:ext cx="480060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5A6B7B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30,000 gallon ground storage tank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5A6B7B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System interconnect between service areas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5A6B7B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Residential AMR meters scoped but never installed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Gra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09360" y="2423160"/>
            <a:ext cx="5349240" cy="356616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Grant card head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09360" y="2423160"/>
            <a:ext cx="5349240" cy="868680"/>
          </a:xfrm>
          <a:prstGeom prst="rect">
            <a:avLst/>
          </a:prstGeom>
          <a:solidFill>
            <a:srgbClr val="0B2545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675120" y="2423160"/>
            <a:ext cx="4617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7A2B8"/>
                </a:solidFill>
                <a:effectLst/>
                <a:uLnTx/>
                <a:uFillTx/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ARPA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675120" y="3429000"/>
            <a:ext cx="4617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0B2545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American Rescue Plan Act — 2024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583680" y="3886200"/>
            <a:ext cx="498348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5A6B7B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Approximately 261 AMI meters - the district's first residential meters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5A6B7B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$306,465.00 project cost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5A6B7B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Construction began 11/01/2025, ongoing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1640348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228600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>
                <a:solidFill>
                  <a:srgbClr val="17A2B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CDBG 2017</a:t>
            </a:r>
            <a:endParaRPr lang="en-US" sz="1500" dirty="0"/>
          </a:p>
        </p:txBody>
      </p:sp>
      <p:sp>
        <p:nvSpPr>
          <p:cNvPr id="3" name="Text 1"/>
          <p:cNvSpPr>
            <a:spLocks noGrp="1"/>
          </p:cNvSpPr>
          <p:nvPr>
            <p:ph type="title" idx="101" hasCustomPrompt="1"/>
          </p:nvPr>
        </p:nvSpPr>
        <p:spPr>
          <a:xfrm>
            <a:off x="914400" y="2743200"/>
            <a:ext cx="10241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Storage Tank</a:t>
            </a:r>
            <a:endParaRPr lang="en-US" sz="3600" dirty="0"/>
          </a:p>
        </p:txBody>
      </p:sp>
    </p:spTree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/>
          <p:cNvSpPr>
            <a:spLocks noGrp="1"/>
          </p:cNvSpPr>
          <p:nvPr>
            <p:ph type="title" idx="102" hasCustomPrompt="1"/>
          </p:nvPr>
        </p:nvSpPr>
        <p:spPr>
          <a:xfrm>
            <a:off x="685800" y="50292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30,000 Gallon Ground Storage Tank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13063" y="1691640"/>
            <a:ext cx="6309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n-US" dirty="0">
                <a:solidFill>
                  <a:srgbClr val="33475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2017 CDBG project delivered the district's first real storage, ending years of operating on well output and pneumatic tanks alone.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685800" y="2377440"/>
            <a:ext cx="630936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28600" indent="-228600">
              <a:spcAft>
                <a:spcPts val="900"/>
              </a:spcAft>
              <a:buSzPct val="100000"/>
              <a:buChar char="•"/>
            </a:pPr>
            <a:r>
              <a:rPr lang="en-US" sz="1600" dirty="0">
                <a:solidFill>
                  <a:srgbClr val="33475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30,000 gallon ground storage tank</a:t>
            </a:r>
            <a:endParaRPr lang="en-US" sz="1600" dirty="0"/>
          </a:p>
          <a:p>
            <a:pPr marL="228600" indent="-228600">
              <a:spcAft>
                <a:spcPts val="900"/>
              </a:spcAft>
              <a:buSzPct val="100000"/>
              <a:buChar char="•"/>
            </a:pPr>
            <a:r>
              <a:rPr lang="en-US" sz="1600" dirty="0">
                <a:solidFill>
                  <a:srgbClr val="33475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Interconnect between the Brownfield and Leatherwood systems</a:t>
            </a:r>
            <a:endParaRPr lang="en-US" sz="1600" dirty="0"/>
          </a:p>
          <a:p>
            <a:pPr marL="228600" indent="-228600">
              <a:spcAft>
                <a:spcPts val="900"/>
              </a:spcAft>
              <a:buSzPct val="100000"/>
              <a:buChar char="•"/>
            </a:pPr>
            <a:r>
              <a:rPr lang="en-US" sz="1600" dirty="0">
                <a:solidFill>
                  <a:srgbClr val="33475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Stabilized pressure across the distribution network</a:t>
            </a:r>
            <a:endParaRPr lang="en-US" sz="1600" dirty="0"/>
          </a:p>
          <a:p>
            <a:pPr marL="228600" indent="-228600">
              <a:spcAft>
                <a:spcPts val="900"/>
              </a:spcAft>
              <a:buSzPct val="100000"/>
              <a:buChar char="•"/>
            </a:pPr>
            <a:r>
              <a:rPr lang="en-US" sz="1600" dirty="0">
                <a:solidFill>
                  <a:srgbClr val="33475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Reserve capacity for fire flow and peak demand</a:t>
            </a:r>
            <a:endParaRPr lang="en-US" sz="1600" dirty="0"/>
          </a:p>
          <a:p>
            <a:pPr marL="228600" indent="-228600">
              <a:spcAft>
                <a:spcPts val="900"/>
              </a:spcAft>
              <a:buSzPct val="100000"/>
              <a:buChar char="•"/>
            </a:pPr>
            <a:r>
              <a:rPr lang="en-US" sz="1600" dirty="0">
                <a:solidFill>
                  <a:srgbClr val="33475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Reduced emergency well switching and generator reliance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7430151" y="5394961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Proposed tank, booster pump, and transmission main</a:t>
            </a:r>
            <a:endParaRPr lang="en-US" sz="1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723EF31-D329-78F9-8BCB-939F7809A0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119" t="11733" r="10831" b="8400"/>
          <a:stretch>
            <a:fillRect/>
          </a:stretch>
        </p:blipFill>
        <p:spPr>
          <a:xfrm>
            <a:off x="7146175" y="1691640"/>
            <a:ext cx="4865632" cy="3703321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D3C44-3ABE-3D43-41DA-721CA6BAABCD}"/>
              </a:ext>
            </a:extLst>
          </p:cNvPr>
          <p:cNvSpPr>
            <a:spLocks noGrp="1"/>
          </p:cNvSpPr>
          <p:nvPr>
            <p:ph type="title" idx="102"/>
          </p:nvPr>
        </p:nvSpPr>
        <p:spPr/>
        <p:txBody>
          <a:bodyPr/>
          <a:lstStyle/>
          <a:p>
            <a:r>
              <a:rPr lang="en-US" dirty="0"/>
              <a:t>Donated Tank From Big Creek Utility District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A23247-36FD-B9DA-64BD-BA221E6BAD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276162" y="1804467"/>
            <a:ext cx="5584341" cy="41882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170D863-2D95-1545-0C18-28BC6F7756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866" r="15734"/>
          <a:stretch>
            <a:fillRect/>
          </a:stretch>
        </p:blipFill>
        <p:spPr>
          <a:xfrm rot="5400000">
            <a:off x="1092684" y="1464947"/>
            <a:ext cx="5133641" cy="531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00468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/>
          <p:cNvSpPr>
            <a:spLocks noGrp="1"/>
          </p:cNvSpPr>
          <p:nvPr>
            <p:ph type="title" idx="102" hasCustomPrompt="1"/>
          </p:nvPr>
        </p:nvSpPr>
        <p:spPr>
          <a:xfrm>
            <a:off x="685800" y="50292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Session Overview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85800" y="1691640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33475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session follows the West Stewart Utility District's transition from a contract-managed utility with no direct employees to a fully self-sufficient, independently operated organization.</a:t>
            </a:r>
            <a:endParaRPr lang="en-US" sz="1700" dirty="0"/>
          </a:p>
        </p:txBody>
      </p:sp>
      <p:sp>
        <p:nvSpPr>
          <p:cNvPr id="4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2743200"/>
            <a:ext cx="3429000" cy="150876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2743200"/>
            <a:ext cx="64008" cy="1508760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60120" y="292608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Rate Development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60120" y="3310128"/>
            <a:ext cx="3017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Building a rate structure that funds operations and reserves</a:t>
            </a:r>
            <a:endParaRPr lang="en-US" sz="1250" dirty="0"/>
          </a:p>
        </p:txBody>
      </p:sp>
      <p:sp>
        <p:nvSpPr>
          <p:cNvPr id="8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70832" y="2743200"/>
            <a:ext cx="3429000" cy="150876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9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70832" y="2743200"/>
            <a:ext cx="64008" cy="1508760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645152" y="292608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Meter Installations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645152" y="3310128"/>
            <a:ext cx="32735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System-wide Residential Meter Installations</a:t>
            </a:r>
            <a:endParaRPr lang="en-US" sz="1250" dirty="0"/>
          </a:p>
        </p:txBody>
      </p:sp>
      <p:sp>
        <p:nvSpPr>
          <p:cNvPr id="12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55864" y="2743200"/>
            <a:ext cx="3429000" cy="150876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55864" y="2743200"/>
            <a:ext cx="64008" cy="1508760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330184" y="292608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District Staffing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330184" y="3310128"/>
            <a:ext cx="3017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utility manager </a:t>
            </a:r>
            <a:r>
              <a:rPr lang="en-US" sz="125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and </a:t>
            </a:r>
            <a:r>
              <a:rPr lang="en-US" sz="125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local crew running daily operations</a:t>
            </a:r>
            <a:endParaRPr lang="en-US" sz="1250" dirty="0"/>
          </a:p>
        </p:txBody>
      </p:sp>
      <p:sp>
        <p:nvSpPr>
          <p:cNvPr id="16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4526280"/>
            <a:ext cx="3429000" cy="150876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4526280"/>
            <a:ext cx="64008" cy="1508760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960120" y="470916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Facilities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960120" y="5093208"/>
            <a:ext cx="3017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Planning construction of office and operations space</a:t>
            </a:r>
            <a:endParaRPr lang="en-US" sz="1250" dirty="0"/>
          </a:p>
        </p:txBody>
      </p:sp>
      <p:sp>
        <p:nvSpPr>
          <p:cNvPr id="20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70832" y="4526280"/>
            <a:ext cx="3429000" cy="150876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70832" y="4526280"/>
            <a:ext cx="64008" cy="1508760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645152" y="470916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Financial Stability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4645152" y="5093208"/>
            <a:ext cx="3017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Long-term sustainability for a small customer base</a:t>
            </a:r>
            <a:endParaRPr lang="en-US" sz="1250" dirty="0"/>
          </a:p>
        </p:txBody>
      </p:sp>
      <p:sp>
        <p:nvSpPr>
          <p:cNvPr id="24" name="C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55864" y="4526280"/>
            <a:ext cx="3429000" cy="150876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55864" y="4526280"/>
            <a:ext cx="64008" cy="1508760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8330184" y="470916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Grant Funding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8330184" y="5093208"/>
            <a:ext cx="3017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CDBG and ARPA as capital engines</a:t>
            </a:r>
            <a:endParaRPr lang="en-US" sz="1250" dirty="0"/>
          </a:p>
        </p:txBody>
      </p:sp>
    </p:spTree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3AF1D3E-D145-F0CC-3C2C-557E27E35B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9932"/>
          <a:stretch>
            <a:fillRect/>
          </a:stretch>
        </p:blipFill>
        <p:spPr>
          <a:xfrm rot="5400000">
            <a:off x="2666999" y="217055"/>
            <a:ext cx="6858001" cy="642388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BC87CC3-795B-CD6E-0466-6CA5FCB3D0C1}"/>
              </a:ext>
            </a:extLst>
          </p:cNvPr>
          <p:cNvSpPr/>
          <p:nvPr/>
        </p:nvSpPr>
        <p:spPr>
          <a:xfrm>
            <a:off x="-9144" y="0"/>
            <a:ext cx="246888" cy="4041648"/>
          </a:xfrm>
          <a:prstGeom prst="rect">
            <a:avLst/>
          </a:prstGeom>
          <a:solidFill>
            <a:srgbClr val="17A2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2329986-92FE-FD37-348F-C5561A24315B}"/>
              </a:ext>
            </a:extLst>
          </p:cNvPr>
          <p:cNvSpPr/>
          <p:nvPr/>
        </p:nvSpPr>
        <p:spPr>
          <a:xfrm>
            <a:off x="-9144" y="2066544"/>
            <a:ext cx="246888" cy="4791456"/>
          </a:xfrm>
          <a:prstGeom prst="rect">
            <a:avLst/>
          </a:prstGeom>
          <a:solidFill>
            <a:srgbClr val="0B25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231978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228600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300" normalizeH="0" baseline="0" noProof="0">
                <a:ln>
                  <a:noFill/>
                </a:ln>
                <a:solidFill>
                  <a:srgbClr val="17A2B8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ARPA 2024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>
            <a:spLocks noGrp="1"/>
          </p:cNvSpPr>
          <p:nvPr>
            <p:ph type="title" idx="101" hasCustomPrompt="1"/>
          </p:nvPr>
        </p:nvSpPr>
        <p:spPr>
          <a:xfrm>
            <a:off x="914400" y="2743200"/>
            <a:ext cx="10241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Water Meters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80921684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/>
          <p:cNvSpPr>
            <a:spLocks noGrp="1"/>
          </p:cNvSpPr>
          <p:nvPr>
            <p:ph type="title" idx="102" hasCustomPrompt="1"/>
          </p:nvPr>
        </p:nvSpPr>
        <p:spPr>
          <a:xfrm>
            <a:off x="685800" y="50292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From No Meters to Advanced Metering</a:t>
            </a:r>
            <a:endParaRPr lang="en-US" sz="3000" dirty="0"/>
          </a:p>
        </p:txBody>
      </p:sp>
      <p:sp>
        <p:nvSpPr>
          <p:cNvPr id="3" name="Stage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1737360"/>
            <a:ext cx="5212080" cy="420624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960120" y="2103120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200" normalizeH="0" baseline="0" noProof="0" dirty="0">
                <a:ln>
                  <a:noFill/>
                </a:ln>
                <a:solidFill>
                  <a:srgbClr val="0B2545"/>
                </a:solidFill>
                <a:effectLst/>
                <a:uLnTx/>
                <a:uFillTx/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THEN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0120" y="2560320"/>
            <a:ext cx="731520" cy="45720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960120" y="2926080"/>
            <a:ext cx="4141816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5A6B7B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No residential meters. One aging commercial meter. Flat fee billed quarterly with no way to charge by volume.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tage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55080" y="1737360"/>
            <a:ext cx="5212080" cy="4206240"/>
          </a:xfrm>
          <a:prstGeom prst="rect">
            <a:avLst/>
          </a:prstGeom>
          <a:solidFill>
            <a:srgbClr val="0B2545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629400" y="2103120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200" normalizeH="0" baseline="0" noProof="0" dirty="0">
                <a:ln>
                  <a:noFill/>
                </a:ln>
                <a:solidFill>
                  <a:srgbClr val="17A2B8"/>
                </a:solidFill>
                <a:effectLst/>
                <a:uLnTx/>
                <a:uFillTx/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2025 ARPA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29400" y="2560320"/>
            <a:ext cx="731520" cy="45720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629400" y="2926080"/>
            <a:ext cx="466344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D6E2EC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Full conversion to Advanced Metering Infrastructure with real-time monitoring across the service area.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8613872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/>
          <p:cNvSpPr>
            <a:spLocks noGrp="1"/>
          </p:cNvSpPr>
          <p:nvPr>
            <p:ph type="title" idx="102" hasCustomPrompt="1"/>
          </p:nvPr>
        </p:nvSpPr>
        <p:spPr>
          <a:xfrm>
            <a:off x="685800" y="50292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2024 ARPA Meter Installation Project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85800" y="1691640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50" b="0" i="0" u="none" strike="noStrike" kern="1200" cap="none" spc="0" normalizeH="0" baseline="0" noProof="0" dirty="0">
                <a:ln>
                  <a:noFill/>
                </a:ln>
                <a:solidFill>
                  <a:srgbClr val="33475B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Metering improvements are currently underway through the installation of approximately 261 Advanced Metering Infrastructure (AMI) water meters throughout the district's service area.</a:t>
            </a:r>
            <a:endParaRPr kumimoji="0" lang="en-US" sz="1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ta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2697480"/>
            <a:ext cx="2514600" cy="1371600"/>
          </a:xfrm>
          <a:prstGeom prst="rect">
            <a:avLst/>
          </a:prstGeom>
          <a:solidFill>
            <a:srgbClr val="0B2545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822960" y="2880360"/>
            <a:ext cx="2240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261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822960" y="35204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0" cap="none" spc="100" normalizeH="0" baseline="0" noProof="0" dirty="0">
                <a:ln>
                  <a:noFill/>
                </a:ln>
                <a:solidFill>
                  <a:srgbClr val="17A2B8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AMI Meters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ta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47288" y="2697480"/>
            <a:ext cx="2514600" cy="1371600"/>
          </a:xfrm>
          <a:prstGeom prst="rect">
            <a:avLst/>
          </a:prstGeom>
          <a:solidFill>
            <a:srgbClr val="0B2545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3584448" y="2880360"/>
            <a:ext cx="2240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$306,465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3584448" y="35204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0" cap="none" spc="100" normalizeH="0" baseline="0" noProof="0" dirty="0">
                <a:ln>
                  <a:noFill/>
                </a:ln>
                <a:solidFill>
                  <a:srgbClr val="17A2B8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Project Cost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ta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08776" y="2697480"/>
            <a:ext cx="2514600" cy="1371600"/>
          </a:xfrm>
          <a:prstGeom prst="rect">
            <a:avLst/>
          </a:prstGeom>
          <a:solidFill>
            <a:srgbClr val="0B2545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345936" y="2880360"/>
            <a:ext cx="2240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11/01/2025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345936" y="35204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0" cap="none" spc="100" normalizeH="0" baseline="0" noProof="0" dirty="0">
                <a:ln>
                  <a:noFill/>
                </a:ln>
                <a:solidFill>
                  <a:srgbClr val="17A2B8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Start Date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ta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70264" y="2697480"/>
            <a:ext cx="2514600" cy="1371600"/>
          </a:xfrm>
          <a:prstGeom prst="rect">
            <a:avLst/>
          </a:prstGeom>
          <a:solidFill>
            <a:srgbClr val="0B2545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9107424" y="2880360"/>
            <a:ext cx="2240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Ongoing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9107424" y="35204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0" cap="none" spc="100" normalizeH="0" baseline="0" noProof="0" dirty="0">
                <a:ln>
                  <a:noFill/>
                </a:ln>
                <a:solidFill>
                  <a:srgbClr val="17A2B8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Status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85800" y="438912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200" normalizeH="0" baseline="0" noProof="0" dirty="0">
                <a:ln>
                  <a:noFill/>
                </a:ln>
                <a:solidFill>
                  <a:srgbClr val="17A2B8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WHAT THE SYSTEM DELIVERS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85800" y="4754880"/>
            <a:ext cx="1078992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33475B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More accurate consumption data for every account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33475B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Improved operational efficiency for a small staff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33475B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Real-time monitoring and faster leak identification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33475B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Better customer usage information and dispute resolution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7583791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8CB1757-6E4A-9A38-692E-85719F33FC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34" r="4901"/>
          <a:stretch>
            <a:fillRect/>
          </a:stretch>
        </p:blipFill>
        <p:spPr>
          <a:xfrm rot="5400000">
            <a:off x="-223266" y="857250"/>
            <a:ext cx="6300216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8B234DA-34E0-D5C5-F5A6-2C26DFBF1F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333" r="10067"/>
          <a:stretch>
            <a:fillRect/>
          </a:stretch>
        </p:blipFill>
        <p:spPr>
          <a:xfrm>
            <a:off x="5791456" y="278892"/>
            <a:ext cx="6182612" cy="630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257581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0A3A1-B762-664E-1A2B-7F100EACA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Title"/>
          <p:cNvSpPr/>
          <p:nvPr/>
        </p:nvSpPr>
        <p:spPr>
          <a:xfrm>
            <a:off x="685800" y="50292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0B2545"/>
                </a:solidFill>
                <a:effectLst/>
                <a:uLnTx/>
                <a:uFillTx/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Meter Pits and Set-Ups in the Field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1463040"/>
            <a:ext cx="1097280" cy="64008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Meter box and service connection installed at a customer site">
            <a:extLst>
              <a:ext uri="{FF2B5EF4-FFF2-40B4-BE49-F238E27FC236}">
                <a16:creationId xmlns:a16="http://schemas.microsoft.com/office/drawing/2014/main" id="{B224E9B8-C2C4-132D-F306-77CB6EED79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775"/>
          <a:stretch>
            <a:fillRect/>
          </a:stretch>
        </p:blipFill>
        <p:spPr>
          <a:xfrm>
            <a:off x="1904379" y="1653164"/>
            <a:ext cx="3719362" cy="487112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D419206-376B-236E-BEE4-283FB15A68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7677" y="1653164"/>
            <a:ext cx="4139542" cy="487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978304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96977863-695C-E909-753A-D729512F24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508" y="0"/>
            <a:ext cx="5144228" cy="685897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7D99619-6E1F-75F9-779E-ADFB010C90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2753" y="-5865"/>
            <a:ext cx="5144229" cy="685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213590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BF8C5E8-4F6F-75C4-3256-D5CB63A575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4133"/>
          <a:stretch>
            <a:fillRect/>
          </a:stretch>
        </p:blipFill>
        <p:spPr>
          <a:xfrm>
            <a:off x="663320" y="374903"/>
            <a:ext cx="4649343" cy="626518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895FEE7-2EDB-D9A8-FF25-32E96BC76B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4667"/>
          <a:stretch>
            <a:fillRect/>
          </a:stretch>
        </p:blipFill>
        <p:spPr>
          <a:xfrm>
            <a:off x="6096000" y="457198"/>
            <a:ext cx="5372862" cy="6113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513845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FF83C-5899-EA20-9FFB-C8E5B8E4EAAA}"/>
              </a:ext>
            </a:extLst>
          </p:cNvPr>
          <p:cNvSpPr>
            <a:spLocks noGrp="1"/>
          </p:cNvSpPr>
          <p:nvPr>
            <p:ph type="title" idx="102"/>
          </p:nvPr>
        </p:nvSpPr>
        <p:spPr/>
        <p:txBody>
          <a:bodyPr/>
          <a:lstStyle/>
          <a:p>
            <a:r>
              <a:rPr lang="en-US" dirty="0"/>
              <a:t>Post Installation Clean-Up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FBCF53-C766-BEDA-EFD6-B6FA57274F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862797" y="2142613"/>
            <a:ext cx="5347209" cy="40104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6586CE-AAD4-38C4-F250-BA083938D0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50"/>
          <a:stretch>
            <a:fillRect/>
          </a:stretch>
        </p:blipFill>
        <p:spPr>
          <a:xfrm rot="5400000">
            <a:off x="1218580" y="2081654"/>
            <a:ext cx="5347209" cy="413232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1AACD65-B2A3-5722-8793-7BD99C3B8BD2}"/>
              </a:ext>
            </a:extLst>
          </p:cNvPr>
          <p:cNvSpPr/>
          <p:nvPr/>
        </p:nvSpPr>
        <p:spPr>
          <a:xfrm>
            <a:off x="685800" y="1230998"/>
            <a:ext cx="1002890" cy="49162"/>
          </a:xfrm>
          <a:prstGeom prst="rect">
            <a:avLst/>
          </a:prstGeom>
          <a:solidFill>
            <a:srgbClr val="17A2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674107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25B09BE-7AE8-A3DD-8300-CD4A45727C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" r="333"/>
          <a:stretch>
            <a:fillRect/>
          </a:stretch>
        </p:blipFill>
        <p:spPr>
          <a:xfrm>
            <a:off x="1289304" y="0"/>
            <a:ext cx="90982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536593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237744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b="1" kern="0" spc="300" dirty="0">
                <a:solidFill>
                  <a:srgbClr val="17A2B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WEST STEWART UTILITY DISTRICT</a:t>
            </a:r>
            <a:endParaRPr lang="en-US" sz="1500" dirty="0"/>
          </a:p>
        </p:txBody>
      </p:sp>
      <p:sp>
        <p:nvSpPr>
          <p:cNvPr id="3" name="Text 1"/>
          <p:cNvSpPr>
            <a:spLocks noGrp="1"/>
          </p:cNvSpPr>
          <p:nvPr>
            <p:ph type="title" idx="101" hasCustomPrompt="1"/>
          </p:nvPr>
        </p:nvSpPr>
        <p:spPr>
          <a:xfrm>
            <a:off x="914400" y="2743200"/>
            <a:ext cx="10241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History: 2013 – 2026</a:t>
            </a:r>
            <a:endParaRPr lang="en-US" sz="3600" dirty="0"/>
          </a:p>
        </p:txBody>
      </p:sp>
    </p:spTree>
  </p:cSld>
  <p:clrMapOvr>
    <a:masterClrMapping/>
  </p:clrMapOvr>
  <p:transition spd="slow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/>
          <p:cNvSpPr>
            <a:spLocks noGrp="1"/>
          </p:cNvSpPr>
          <p:nvPr>
            <p:ph type="title" idx="102" hasCustomPrompt="1"/>
          </p:nvPr>
        </p:nvSpPr>
        <p:spPr>
          <a:xfrm>
            <a:off x="685800" y="50292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New AMI Meters in Service</a:t>
            </a:r>
            <a:endParaRPr lang="en-US" sz="3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7F34B6-36A8-CA45-7DC3-AECA3E0D6B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322" r="15086"/>
          <a:stretch>
            <a:fillRect/>
          </a:stretch>
        </p:blipFill>
        <p:spPr>
          <a:xfrm rot="5400000">
            <a:off x="6424836" y="1609319"/>
            <a:ext cx="4988149" cy="50154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362AB9-42C5-0A57-A740-09112899F5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613" y="1622965"/>
            <a:ext cx="4619097" cy="4988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052117"/>
      </p:ext>
    </p:extLst>
  </p:cSld>
  <p:clrMapOvr>
    <a:masterClrMapping/>
  </p:clrMapOvr>
  <p:transition spd="slow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D8FB783-E6DD-B2BD-1920-C0F38E88F5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762" y="0"/>
            <a:ext cx="51435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602DBAC-E45C-4F86-FA74-BD5A20FD4B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428488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09155"/>
      </p:ext>
    </p:extLst>
  </p:cSld>
  <p:clrMapOvr>
    <a:masterClrMapping/>
  </p:clrMapOvr>
  <p:transition spd="slow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3F9C386-6237-105E-EA02-1409DFB113B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0000"/>
          <a:stretch>
            <a:fillRect/>
          </a:stretch>
        </p:blipFill>
        <p:spPr>
          <a:xfrm>
            <a:off x="645032" y="356616"/>
            <a:ext cx="5097399" cy="63377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4330FD0-ACF1-F8F1-7F74-421056F40F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7467"/>
          <a:stretch>
            <a:fillRect/>
          </a:stretch>
        </p:blipFill>
        <p:spPr>
          <a:xfrm>
            <a:off x="6723887" y="356616"/>
            <a:ext cx="4919365" cy="633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389366"/>
      </p:ext>
    </p:extLst>
  </p:cSld>
  <p:clrMapOvr>
    <a:masterClrMapping/>
  </p:clrMapOvr>
  <p:transition spd="slow">
    <p:wip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19E3200-5224-5C3C-C52D-958EE9587D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538218" y="857250"/>
            <a:ext cx="6858000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0D4CBF-E37A-7B0B-560F-60B8D57484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204216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727670"/>
      </p:ext>
    </p:extLst>
  </p:cSld>
  <p:clrMapOvr>
    <a:masterClrMapping/>
  </p:clrMapOvr>
  <p:transition spd="slow">
    <p:wip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228600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300" normalizeH="0" baseline="0" noProof="0">
                <a:ln>
                  <a:noFill/>
                </a:ln>
                <a:solidFill>
                  <a:srgbClr val="17A2B8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MEASURE, THEN MANAGE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>
            <a:spLocks noGrp="1"/>
          </p:cNvSpPr>
          <p:nvPr>
            <p:ph type="title" idx="101" hasCustomPrompt="1"/>
          </p:nvPr>
        </p:nvSpPr>
        <p:spPr>
          <a:xfrm>
            <a:off x="914400" y="2743200"/>
            <a:ext cx="10241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Water Loss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645748836"/>
      </p:ext>
    </p:extLst>
  </p:cSld>
  <p:clrMapOvr>
    <a:masterClrMapping/>
  </p:clrMapOvr>
  <p:transition spd="slow">
    <p:wip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/>
          <p:cNvSpPr>
            <a:spLocks noGrp="1"/>
          </p:cNvSpPr>
          <p:nvPr>
            <p:ph type="title" idx="102" hasCustomPrompt="1"/>
          </p:nvPr>
        </p:nvSpPr>
        <p:spPr>
          <a:xfrm>
            <a:off x="685800" y="50292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Water Loss Management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85800" y="1691640"/>
            <a:ext cx="5943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475B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Metering turned water loss from a guess into a measurable number, and a measurable number into a work plan.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ow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2606040"/>
            <a:ext cx="64008" cy="777240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914400" y="2606040"/>
            <a:ext cx="1600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50" b="1" i="0" u="none" strike="noStrike" kern="1200" cap="none" spc="0" normalizeH="0" baseline="0" noProof="0" dirty="0">
                <a:ln>
                  <a:noFill/>
                </a:ln>
                <a:solidFill>
                  <a:srgbClr val="0B2545"/>
                </a:solidFill>
                <a:effectLst/>
                <a:uLnTx/>
                <a:uFillTx/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Find it</a:t>
            </a:r>
            <a:endParaRPr kumimoji="0" lang="en-US" sz="1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2606040" y="2606040"/>
            <a:ext cx="4023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5A6B7B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Leak detection surveys, night flow analysis, and district metering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ow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3538728"/>
            <a:ext cx="64008" cy="777240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914400" y="3538728"/>
            <a:ext cx="1600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50" b="1" i="0" u="none" strike="noStrike" kern="1200" cap="none" spc="0" normalizeH="0" baseline="0" noProof="0" dirty="0">
                <a:ln>
                  <a:noFill/>
                </a:ln>
                <a:solidFill>
                  <a:srgbClr val="0B2545"/>
                </a:solidFill>
                <a:effectLst/>
                <a:uLnTx/>
                <a:uFillTx/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Fix it</a:t>
            </a:r>
            <a:endParaRPr kumimoji="0" lang="en-US" sz="1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2606040" y="3538728"/>
            <a:ext cx="4023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5A6B7B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Prioritized main and service line repairs; valve and hydrant replacement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w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4471416"/>
            <a:ext cx="64008" cy="777240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914400" y="4471416"/>
            <a:ext cx="1600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50" b="1" i="0" u="none" strike="noStrike" kern="1200" cap="none" spc="0" normalizeH="0" baseline="0" noProof="0" dirty="0">
                <a:ln>
                  <a:noFill/>
                </a:ln>
                <a:solidFill>
                  <a:srgbClr val="0B2545"/>
                </a:solidFill>
                <a:effectLst/>
                <a:uLnTx/>
                <a:uFillTx/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Prevent it</a:t>
            </a:r>
            <a:endParaRPr kumimoji="0" lang="en-US" sz="1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2606040" y="4471416"/>
            <a:ext cx="4023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5A6B7B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Flushing program, pressure management, and proactive main replacement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ow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5404104"/>
            <a:ext cx="64008" cy="777240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914400" y="5404104"/>
            <a:ext cx="1600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50" b="1" i="0" u="none" strike="noStrike" kern="1200" cap="none" spc="0" normalizeH="0" baseline="0" noProof="0" dirty="0">
                <a:ln>
                  <a:noFill/>
                </a:ln>
                <a:solidFill>
                  <a:srgbClr val="0B2545"/>
                </a:solidFill>
                <a:effectLst/>
                <a:uLnTx/>
                <a:uFillTx/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Account for it</a:t>
            </a:r>
            <a:endParaRPr kumimoji="0" lang="en-US" sz="16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2606040" y="5404104"/>
            <a:ext cx="4023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5A6B7B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Monthly water audits comparing production against billed consumption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CA5286B-2228-DF0F-A68F-3AFBD239AB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5900" y="3876122"/>
            <a:ext cx="4880120" cy="274506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C8F0969-EFFB-B095-AF50-219A720AC01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1" r="15081"/>
          <a:stretch>
            <a:fillRect/>
          </a:stretch>
        </p:blipFill>
        <p:spPr>
          <a:xfrm>
            <a:off x="7145900" y="391960"/>
            <a:ext cx="4880120" cy="323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290302"/>
      </p:ext>
    </p:extLst>
  </p:cSld>
  <p:clrMapOvr>
    <a:masterClrMapping/>
  </p:clrMapOvr>
  <p:transition spd="slow">
    <p:wip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/>
          <p:cNvSpPr>
            <a:spLocks noGrp="1"/>
          </p:cNvSpPr>
          <p:nvPr>
            <p:ph type="title" idx="102" hasCustomPrompt="1"/>
          </p:nvPr>
        </p:nvSpPr>
        <p:spPr>
          <a:xfrm>
            <a:off x="685800" y="50292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Main and Service Line Repairs</a:t>
            </a:r>
            <a:endParaRPr lang="en-US" sz="3000" dirty="0"/>
          </a:p>
        </p:txBody>
      </p:sp>
      <p:pic>
        <p:nvPicPr>
          <p:cNvPr id="4" name="Image 0" descr="Open trench with exposed water main and excavator alongside"/>
          <p:cNvPicPr>
            <a:picLocks noChangeAspect="1"/>
          </p:cNvPicPr>
          <p:nvPr/>
        </p:nvPicPr>
        <p:blipFill>
          <a:blip r:embed="rId3"/>
          <a:srcRect t="697" b="3703"/>
          <a:stretch>
            <a:fillRect/>
          </a:stretch>
        </p:blipFill>
        <p:spPr>
          <a:xfrm>
            <a:off x="1399030" y="1536191"/>
            <a:ext cx="3995929" cy="5093477"/>
          </a:xfrm>
          <a:prstGeom prst="rect">
            <a:avLst/>
          </a:prstGeom>
        </p:spPr>
      </p:pic>
      <p:pic>
        <p:nvPicPr>
          <p:cNvPr id="6" name="Image 1" descr="Excavator bucket working carefully in an open trench"/>
          <p:cNvPicPr>
            <a:picLocks noChangeAspect="1"/>
          </p:cNvPicPr>
          <p:nvPr/>
        </p:nvPicPr>
        <p:blipFill>
          <a:blip r:embed="rId4"/>
          <a:srcRect t="3620" b="-1034"/>
          <a:stretch>
            <a:fillRect/>
          </a:stretch>
        </p:blipFill>
        <p:spPr>
          <a:xfrm>
            <a:off x="6614160" y="356301"/>
            <a:ext cx="4892040" cy="635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189075"/>
      </p:ext>
    </p:extLst>
  </p:cSld>
  <p:clrMapOvr>
    <a:masterClrMapping/>
  </p:clrMapOvr>
  <p:transition spd="slow">
    <p:wip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8FE9DB2-38ED-EA3D-6ACB-C23E51F056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302260"/>
            <a:ext cx="4828032" cy="64373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BEB11DC-556D-DF52-2BDD-D15D8C0B90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8168" y="302260"/>
            <a:ext cx="4828032" cy="643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799565"/>
      </p:ext>
    </p:extLst>
  </p:cSld>
  <p:clrMapOvr>
    <a:masterClrMapping/>
  </p:clrMapOvr>
  <p:transition spd="slow">
    <p:wip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228600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300" normalizeH="0" baseline="0" noProof="0">
                <a:ln>
                  <a:noFill/>
                </a:ln>
                <a:solidFill>
                  <a:srgbClr val="17A2B8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BUILDING A TEAM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>
            <a:spLocks noGrp="1"/>
          </p:cNvSpPr>
          <p:nvPr>
            <p:ph type="title" idx="101" hasCustomPrompt="1"/>
          </p:nvPr>
        </p:nvSpPr>
        <p:spPr>
          <a:xfrm>
            <a:off x="914400" y="2743200"/>
            <a:ext cx="10241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Manager &amp; Staffing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75012502"/>
      </p:ext>
    </p:extLst>
  </p:cSld>
  <p:clrMapOvr>
    <a:masterClrMapping/>
  </p:clrMapOvr>
  <p:transition spd="slow">
    <p:wip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/>
          <p:cNvSpPr>
            <a:spLocks noGrp="1"/>
          </p:cNvSpPr>
          <p:nvPr>
            <p:ph type="title" idx="102" hasCustomPrompt="1"/>
          </p:nvPr>
        </p:nvSpPr>
        <p:spPr>
          <a:xfrm>
            <a:off x="685800" y="50292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Finding Good People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85800" y="1691640"/>
            <a:ext cx="107899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3475B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For a decade the district ran on contract operators and had no employees of its own. Independence started with hiring.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olumn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2560320"/>
            <a:ext cx="5349240" cy="356616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1051560" y="2834640"/>
            <a:ext cx="4617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200" normalizeH="0" baseline="0" noProof="0" dirty="0">
                <a:ln>
                  <a:noFill/>
                </a:ln>
                <a:solidFill>
                  <a:srgbClr val="0B2545"/>
                </a:solidFill>
                <a:effectLst/>
                <a:uLnTx/>
                <a:uFillTx/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THE OLD MODEL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1051560" y="3291840"/>
            <a:ext cx="4617720" cy="2606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A6B7B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Contract operators: Rye Engineering, PLC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A6B7B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No utility employees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lvl="0" indent="-228600">
              <a:spcAft>
                <a:spcPts val="700"/>
              </a:spcAft>
              <a:buSzPct val="100000"/>
              <a:buFontTx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A6B7B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Contract</a:t>
            </a:r>
            <a:r>
              <a:rPr lang="en-US" sz="160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A6B7B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attorney, accountant, auditor, and </a:t>
            </a:r>
            <a:r>
              <a:rPr lang="en-US" sz="160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billing with D2 Energy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A6B7B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Board of three qualified commissioners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A6B7B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Every task routed through an outside firm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olumn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09360" y="2560320"/>
            <a:ext cx="5349240" cy="3566160"/>
          </a:xfrm>
          <a:prstGeom prst="rect">
            <a:avLst/>
          </a:prstGeom>
          <a:solidFill>
            <a:srgbClr val="0B2545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6675120" y="2834640"/>
            <a:ext cx="4617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200" normalizeH="0" baseline="0" noProof="0" dirty="0">
                <a:ln>
                  <a:noFill/>
                </a:ln>
                <a:solidFill>
                  <a:srgbClr val="17A2B8"/>
                </a:solidFill>
                <a:effectLst/>
                <a:uLnTx/>
                <a:uFillTx/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THE NEW MODEL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6675120" y="3291840"/>
            <a:ext cx="4617720" cy="2606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6E2EC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James Soderstrom hired as Utility Manager, January 2025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6E2EC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Holds his operator licenses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6E2EC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Local operations and maintenance staff and board members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6E2EC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Contract support retained for billing, engineering, and auditing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Tx/>
              <a:buSzPct val="100000"/>
              <a:buFontTx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6E2EC"/>
                </a:solidFill>
                <a:effectLst/>
                <a:uLnTx/>
                <a:uFillTx/>
                <a:latin typeface="Segoe UI" pitchFamily="34" charset="0"/>
                <a:ea typeface="Segoe UI" pitchFamily="34" charset="-122"/>
                <a:cs typeface="Segoe UI" pitchFamily="34" charset="-120"/>
              </a:rPr>
              <a:t>Institutional knowledge kept inside the district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6939306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/>
          <p:cNvSpPr>
            <a:spLocks noGrp="1"/>
          </p:cNvSpPr>
          <p:nvPr>
            <p:ph type="title" idx="102" hasCustomPrompt="1"/>
          </p:nvPr>
        </p:nvSpPr>
        <p:spPr>
          <a:xfrm>
            <a:off x="685800" y="50292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Thirteen Years of Building a Utility</a:t>
            </a:r>
            <a:endParaRPr lang="en-US" sz="3000" dirty="0"/>
          </a:p>
        </p:txBody>
      </p:sp>
      <p:sp>
        <p:nvSpPr>
          <p:cNvPr id="3" name="Timelin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2960" y="2331720"/>
            <a:ext cx="10561320" cy="45720"/>
          </a:xfrm>
          <a:prstGeom prst="rect">
            <a:avLst/>
          </a:prstGeom>
          <a:solidFill>
            <a:srgbClr val="D3DC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imeline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07008" y="2212848"/>
            <a:ext cx="274320" cy="274320"/>
          </a:xfrm>
          <a:prstGeom prst="ellipse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85800" y="1691640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2013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630936" y="3063240"/>
            <a:ext cx="152704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Utility District formed to purchase private assets</a:t>
            </a:r>
            <a:endParaRPr lang="en-US" sz="1150" dirty="0"/>
          </a:p>
        </p:txBody>
      </p:sp>
      <p:sp>
        <p:nvSpPr>
          <p:cNvPr id="7" name="Timeline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55748" y="2212848"/>
            <a:ext cx="274320" cy="274320"/>
          </a:xfrm>
          <a:prstGeom prst="ellipse">
            <a:avLst/>
          </a:prstGeom>
          <a:solidFill>
            <a:srgbClr val="17A2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034540" y="2606040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2014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1979676" y="3977640"/>
            <a:ext cx="152704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UD purchases assets, borrows $200,000, begins operation</a:t>
            </a:r>
            <a:endParaRPr lang="en-US" sz="1150" dirty="0"/>
          </a:p>
        </p:txBody>
      </p:sp>
      <p:sp>
        <p:nvSpPr>
          <p:cNvPr id="10" name="Timeline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04488" y="2212848"/>
            <a:ext cx="274320" cy="274320"/>
          </a:xfrm>
          <a:prstGeom prst="ellipse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383280" y="1691640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2016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3328416" y="3063240"/>
            <a:ext cx="152704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Wells rebuilt; modular treatment brought online</a:t>
            </a:r>
            <a:endParaRPr lang="en-US" sz="1150" dirty="0"/>
          </a:p>
        </p:txBody>
      </p:sp>
      <p:sp>
        <p:nvSpPr>
          <p:cNvPr id="13" name="Timeline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53228" y="2212848"/>
            <a:ext cx="274320" cy="274320"/>
          </a:xfrm>
          <a:prstGeom prst="ellipse">
            <a:avLst/>
          </a:prstGeom>
          <a:solidFill>
            <a:srgbClr val="17A2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732020" y="2606040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2017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4677156" y="3977640"/>
            <a:ext cx="152704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CDBG grant: storage tank and system interconnect</a:t>
            </a:r>
            <a:endParaRPr lang="en-US" sz="1150" dirty="0"/>
          </a:p>
        </p:txBody>
      </p:sp>
      <p:sp>
        <p:nvSpPr>
          <p:cNvPr id="16" name="Timeline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01968" y="2212848"/>
            <a:ext cx="274320" cy="274320"/>
          </a:xfrm>
          <a:prstGeom prst="ellipse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080760" y="1691640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2020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6025896" y="3063240"/>
            <a:ext cx="152704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Rate restructuring and water loss program</a:t>
            </a:r>
            <a:endParaRPr lang="en-US" sz="1150" dirty="0"/>
          </a:p>
        </p:txBody>
      </p:sp>
      <p:sp>
        <p:nvSpPr>
          <p:cNvPr id="19" name="Timeline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50708" y="2212848"/>
            <a:ext cx="274320" cy="274320"/>
          </a:xfrm>
          <a:prstGeom prst="ellipse">
            <a:avLst/>
          </a:prstGeom>
          <a:solidFill>
            <a:srgbClr val="17A2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7429500" y="2606040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JAN 2025</a:t>
            </a:r>
            <a:endParaRPr lang="en-US" sz="1900" dirty="0"/>
          </a:p>
        </p:txBody>
      </p:sp>
      <p:sp>
        <p:nvSpPr>
          <p:cNvPr id="21" name="Text 19"/>
          <p:cNvSpPr/>
          <p:nvPr/>
        </p:nvSpPr>
        <p:spPr>
          <a:xfrm>
            <a:off x="7374636" y="3977640"/>
            <a:ext cx="152704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James Soderstrom hired as Utility Manager</a:t>
            </a:r>
            <a:endParaRPr lang="en-US" sz="1150" dirty="0"/>
          </a:p>
        </p:txBody>
      </p:sp>
      <p:sp>
        <p:nvSpPr>
          <p:cNvPr id="22" name="Timeline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299448" y="2212848"/>
            <a:ext cx="274320" cy="274320"/>
          </a:xfrm>
          <a:prstGeom prst="ellipse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8778240" y="1691640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NOV </a:t>
            </a:r>
            <a:r>
              <a:rPr lang="en-US" sz="19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2025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8723376" y="3063240"/>
            <a:ext cx="152704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ARPA AMI meter installation begins</a:t>
            </a:r>
            <a:endParaRPr lang="en-US" sz="1150" dirty="0"/>
          </a:p>
        </p:txBody>
      </p:sp>
      <p:sp>
        <p:nvSpPr>
          <p:cNvPr id="25" name="Timeline mark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48188" y="2212848"/>
            <a:ext cx="274320" cy="274320"/>
          </a:xfrm>
          <a:prstGeom prst="ellipse">
            <a:avLst/>
          </a:prstGeom>
          <a:solidFill>
            <a:srgbClr val="17A2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10126980" y="2606040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2026</a:t>
            </a:r>
            <a:endParaRPr lang="en-US" sz="1900" dirty="0"/>
          </a:p>
        </p:txBody>
      </p:sp>
      <p:sp>
        <p:nvSpPr>
          <p:cNvPr id="27" name="Text 25"/>
          <p:cNvSpPr/>
          <p:nvPr/>
        </p:nvSpPr>
        <p:spPr>
          <a:xfrm>
            <a:off x="10072116" y="3977640"/>
            <a:ext cx="152704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Independent operations transition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53123" y="5760720"/>
            <a:ext cx="8267423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0B2545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From a borrowed $200,000 and no employees to a staffed district with storage, metering, and a licensed manager of its own</a:t>
            </a:r>
            <a:r>
              <a:rPr lang="en-US" sz="1350" i="1" dirty="0">
                <a:solidFill>
                  <a:srgbClr val="0B2545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.</a:t>
            </a:r>
            <a:endParaRPr lang="en-US" sz="1350" dirty="0"/>
          </a:p>
        </p:txBody>
      </p:sp>
      <p:pic>
        <p:nvPicPr>
          <p:cNvPr id="31" name="Picture 30" descr="West Stewart Utility District logo">
            <a:extLst>
              <a:ext uri="{FF2B5EF4-FFF2-40B4-BE49-F238E27FC236}">
                <a16:creationId xmlns:a16="http://schemas.microsoft.com/office/drawing/2014/main" id="{BFC31A19-F23C-F720-FCBF-573FFA605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5278" y="4846320"/>
            <a:ext cx="3634740" cy="242316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2" grpId="0" animBg="1"/>
      <p:bldP spid="1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C4F3433-F972-ADA1-31E4-9301DD39F2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133"/>
          <a:stretch>
            <a:fillRect/>
          </a:stretch>
        </p:blipFill>
        <p:spPr>
          <a:xfrm>
            <a:off x="6096000" y="317045"/>
            <a:ext cx="5473446" cy="64124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94E7C4-1AAD-70BC-4F27-132515D105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61" y="317045"/>
            <a:ext cx="4829324" cy="6412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471691"/>
      </p:ext>
    </p:extLst>
  </p:cSld>
  <p:clrMapOvr>
    <a:masterClrMapping/>
  </p:clrMapOvr>
  <p:transition spd="slow">
    <p:wip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/>
          <p:cNvSpPr>
            <a:spLocks noGrp="1"/>
          </p:cNvSpPr>
          <p:nvPr>
            <p:ph type="title" idx="102" hasCustomPrompt="1"/>
          </p:nvPr>
        </p:nvSpPr>
        <p:spPr>
          <a:xfrm>
            <a:off x="685800" y="50292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spc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Who Governs the District</a:t>
            </a:r>
            <a:endParaRPr lang="en-US" sz="3000"/>
          </a:p>
        </p:txBody>
      </p:sp>
      <p:sp>
        <p:nvSpPr>
          <p:cNvPr id="3" name="Deck"/>
          <p:cNvSpPr/>
          <p:nvPr/>
        </p:nvSpPr>
        <p:spPr>
          <a:xfrm>
            <a:off x="685800" y="1603152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1600" b="0" spc="0" dirty="0">
                <a:solidFill>
                  <a:srgbClr val="33475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three-member board of commissioners sets policy, approves rates, and oversees the district. All serve as volunteers.</a:t>
            </a:r>
          </a:p>
        </p:txBody>
      </p:sp>
      <p:sp>
        <p:nvSpPr>
          <p:cNvPr id="4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2240280"/>
            <a:ext cx="3474720" cy="237744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2240280"/>
            <a:ext cx="3474720" cy="54864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Name"/>
          <p:cNvSpPr/>
          <p:nvPr/>
        </p:nvSpPr>
        <p:spPr>
          <a:xfrm>
            <a:off x="1005840" y="260604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1800" b="1" spc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JOE BALDWIN</a:t>
            </a:r>
          </a:p>
        </p:txBody>
      </p:sp>
      <p:sp>
        <p:nvSpPr>
          <p:cNvPr id="7" name="Role"/>
          <p:cNvSpPr/>
          <p:nvPr/>
        </p:nvSpPr>
        <p:spPr>
          <a:xfrm>
            <a:off x="1005840" y="301752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1200" b="1" spc="200">
                <a:solidFill>
                  <a:srgbClr val="17A2B8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PRESIDENT</a:t>
            </a:r>
          </a:p>
        </p:txBody>
      </p:sp>
      <p:sp>
        <p:nvSpPr>
          <p:cNvPr id="8" name="Bul"/>
          <p:cNvSpPr/>
          <p:nvPr/>
        </p:nvSpPr>
        <p:spPr>
          <a:xfrm>
            <a:off x="1005840" y="3429000"/>
            <a:ext cx="2834640" cy="108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0025" indent="-200025" algn="l">
              <a:lnSpc>
                <a:spcPct val="100000"/>
              </a:lnSpc>
              <a:spcAft>
                <a:spcPts val="300"/>
              </a:spcAft>
              <a:buSzPct val="90000"/>
              <a:buChar char="•"/>
            </a:pPr>
            <a:r>
              <a:rPr lang="en-US" sz="1200" b="0" spc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Original board member since 2013</a:t>
            </a:r>
          </a:p>
          <a:p>
            <a:pPr marL="200025" indent="-200025" algn="l">
              <a:lnSpc>
                <a:spcPct val="100000"/>
              </a:lnSpc>
              <a:spcAft>
                <a:spcPts val="300"/>
              </a:spcAft>
              <a:buSzPct val="90000"/>
              <a:buChar char="•"/>
            </a:pPr>
            <a:r>
              <a:rPr lang="en-US" sz="1200" b="0" spc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Former Trane executive</a:t>
            </a:r>
          </a:p>
          <a:p>
            <a:pPr marL="200025" indent="-200025" algn="l">
              <a:lnSpc>
                <a:spcPct val="100000"/>
              </a:lnSpc>
              <a:spcAft>
                <a:spcPts val="300"/>
              </a:spcAft>
              <a:buSzPct val="90000"/>
              <a:buChar char="•"/>
            </a:pPr>
            <a:r>
              <a:rPr lang="en-US" sz="1200" b="0" spc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Analyze before acting</a:t>
            </a:r>
          </a:p>
          <a:p>
            <a:pPr marL="200025" indent="-200025" algn="l">
              <a:lnSpc>
                <a:spcPct val="100000"/>
              </a:lnSpc>
              <a:spcAft>
                <a:spcPts val="300"/>
              </a:spcAft>
              <a:buSzPct val="90000"/>
              <a:buChar char="•"/>
            </a:pPr>
            <a:r>
              <a:rPr lang="en-US" sz="1200" b="0" spc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Corporate fiscal responsibility</a:t>
            </a:r>
          </a:p>
        </p:txBody>
      </p:sp>
      <p:sp>
        <p:nvSpPr>
          <p:cNvPr id="9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97500" y="2240280"/>
            <a:ext cx="3474720" cy="237744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58520" y="2240280"/>
            <a:ext cx="3474720" cy="54864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Name"/>
          <p:cNvSpPr/>
          <p:nvPr/>
        </p:nvSpPr>
        <p:spPr>
          <a:xfrm>
            <a:off x="4678560" y="260604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1800" b="1" spc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DOUG HILDRETH</a:t>
            </a:r>
          </a:p>
        </p:txBody>
      </p:sp>
      <p:sp>
        <p:nvSpPr>
          <p:cNvPr id="12" name="Role"/>
          <p:cNvSpPr/>
          <p:nvPr/>
        </p:nvSpPr>
        <p:spPr>
          <a:xfrm>
            <a:off x="4678560" y="301752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1200" b="1" spc="200">
                <a:solidFill>
                  <a:srgbClr val="17A2B8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VICE PRESIDENT</a:t>
            </a:r>
          </a:p>
        </p:txBody>
      </p:sp>
      <p:sp>
        <p:nvSpPr>
          <p:cNvPr id="13" name="Bul"/>
          <p:cNvSpPr/>
          <p:nvPr/>
        </p:nvSpPr>
        <p:spPr>
          <a:xfrm>
            <a:off x="4678560" y="3429000"/>
            <a:ext cx="2834640" cy="108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0025" indent="-200025" algn="l">
              <a:lnSpc>
                <a:spcPct val="100000"/>
              </a:lnSpc>
              <a:spcAft>
                <a:spcPts val="300"/>
              </a:spcAft>
              <a:buSzPct val="90000"/>
              <a:buChar char="•"/>
            </a:pPr>
            <a:r>
              <a:rPr lang="en-US" sz="1200" b="0" spc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Retired engineer</a:t>
            </a:r>
          </a:p>
          <a:p>
            <a:pPr marL="200025" indent="-200025" algn="l">
              <a:lnSpc>
                <a:spcPct val="100000"/>
              </a:lnSpc>
              <a:spcAft>
                <a:spcPts val="300"/>
              </a:spcAft>
              <a:buSzPct val="90000"/>
              <a:buChar char="•"/>
            </a:pPr>
            <a:r>
              <a:rPr lang="en-US" sz="1200" b="0" spc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Thinks outside the box</a:t>
            </a:r>
          </a:p>
          <a:p>
            <a:pPr marL="200025" indent="-200025" algn="l">
              <a:lnSpc>
                <a:spcPct val="100000"/>
              </a:lnSpc>
              <a:spcAft>
                <a:spcPts val="300"/>
              </a:spcAft>
              <a:buSzPct val="90000"/>
              <a:buChar char="•"/>
            </a:pPr>
            <a:r>
              <a:rPr lang="en-US" sz="1200" b="0" spc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Hands-on with district operations</a:t>
            </a:r>
          </a:p>
        </p:txBody>
      </p:sp>
      <p:sp>
        <p:nvSpPr>
          <p:cNvPr id="14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31240" y="2240280"/>
            <a:ext cx="3474720" cy="237744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31240" y="2240280"/>
            <a:ext cx="3474720" cy="54864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Name"/>
          <p:cNvSpPr/>
          <p:nvPr/>
        </p:nvSpPr>
        <p:spPr>
          <a:xfrm>
            <a:off x="8351280" y="260604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1800" b="1" spc="0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JOANN HARRIS</a:t>
            </a:r>
          </a:p>
        </p:txBody>
      </p:sp>
      <p:sp>
        <p:nvSpPr>
          <p:cNvPr id="17" name="Role"/>
          <p:cNvSpPr/>
          <p:nvPr/>
        </p:nvSpPr>
        <p:spPr>
          <a:xfrm>
            <a:off x="8351280" y="301752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1200" b="1" spc="200">
                <a:solidFill>
                  <a:srgbClr val="17A2B8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SECRETARY</a:t>
            </a:r>
          </a:p>
        </p:txBody>
      </p:sp>
      <p:sp>
        <p:nvSpPr>
          <p:cNvPr id="18" name="Bul"/>
          <p:cNvSpPr/>
          <p:nvPr/>
        </p:nvSpPr>
        <p:spPr>
          <a:xfrm>
            <a:off x="8351280" y="3429000"/>
            <a:ext cx="2834640" cy="108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0025" indent="-200025" algn="l">
              <a:lnSpc>
                <a:spcPct val="100000"/>
              </a:lnSpc>
              <a:spcAft>
                <a:spcPts val="300"/>
              </a:spcAft>
              <a:buSzPct val="90000"/>
              <a:buChar char="•"/>
            </a:pPr>
            <a:r>
              <a:rPr lang="en-US" sz="1200" b="0" spc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Accounting background</a:t>
            </a:r>
          </a:p>
          <a:p>
            <a:pPr marL="200025" indent="-200025" algn="l">
              <a:lnSpc>
                <a:spcPct val="100000"/>
              </a:lnSpc>
              <a:spcAft>
                <a:spcPts val="300"/>
              </a:spcAft>
              <a:buSzPct val="90000"/>
              <a:buChar char="•"/>
            </a:pPr>
            <a:r>
              <a:rPr lang="en-US" sz="1200" b="0" spc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Management experience</a:t>
            </a:r>
          </a:p>
          <a:p>
            <a:pPr marL="200025" indent="-200025" algn="l">
              <a:lnSpc>
                <a:spcPct val="100000"/>
              </a:lnSpc>
              <a:spcAft>
                <a:spcPts val="300"/>
              </a:spcAft>
              <a:buSzPct val="90000"/>
              <a:buChar char="•"/>
            </a:pPr>
            <a:r>
              <a:rPr lang="en-US" sz="1200" b="0" spc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Record keeping and district rules</a:t>
            </a:r>
          </a:p>
        </p:txBody>
      </p:sp>
      <p:sp>
        <p:nvSpPr>
          <p:cNvPr id="19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5618153"/>
            <a:ext cx="10820400" cy="822960"/>
          </a:xfrm>
          <a:prstGeom prst="rect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Foot"/>
          <p:cNvSpPr/>
          <p:nvPr/>
        </p:nvSpPr>
        <p:spPr>
          <a:xfrm>
            <a:off x="1051560" y="5618153"/>
            <a:ext cx="10088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1500" b="1" spc="200" dirty="0">
                <a:solidFill>
                  <a:srgbClr val="17A2B8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SERVING WITHOUT COMPENSATION   </a:t>
            </a:r>
            <a:r>
              <a:rPr lang="en-US" sz="1500" b="0" spc="0" dirty="0">
                <a:solidFill>
                  <a:srgbClr val="D6E2E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Commissioners receive no pay for their service on the board.</a:t>
            </a:r>
          </a:p>
        </p:txBody>
      </p:sp>
      <p:sp>
        <p:nvSpPr>
          <p:cNvPr id="21" name="Former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4754880"/>
            <a:ext cx="45720" cy="548640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Former text"/>
          <p:cNvSpPr/>
          <p:nvPr/>
        </p:nvSpPr>
        <p:spPr>
          <a:xfrm>
            <a:off x="914400" y="4700000"/>
            <a:ext cx="1059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11680" indent="-2011680"/>
            <a:r>
              <a:rPr lang="en-US" sz="1200" b="1" spc="200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FORMER COMMISSIONER   </a:t>
            </a:r>
            <a:r>
              <a:rPr lang="en-US" sz="1300" b="0" spc="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Doug Weiland, Former Mayor of Montgomery County, TN, and an accountant; brought local government</a:t>
            </a:r>
            <a:r>
              <a:rPr lang="en-US" sz="130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</a:t>
            </a:r>
          </a:p>
          <a:p>
            <a:pPr marL="2011680" indent="-2011680"/>
            <a:r>
              <a:rPr lang="en-US" sz="130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                                                    perspective to rate setting and budgeting.</a:t>
            </a:r>
            <a:endParaRPr lang="en-US" sz="1300" b="0" spc="0" dirty="0">
              <a:solidFill>
                <a:srgbClr val="5A6B7B"/>
              </a:solidFill>
              <a:latin typeface="Segoe UI" pitchFamily="34" charset="0"/>
              <a:ea typeface="Segoe UI" pitchFamily="34" charset="-122"/>
              <a:cs typeface="Segoe UI" pitchFamily="34" charset="-120"/>
            </a:endParaRPr>
          </a:p>
        </p:txBody>
      </p:sp>
    </p:spTree>
  </p:cSld>
  <p:clrMapOvr>
    <a:masterClrMapping/>
  </p:clrMapOvr>
  <p:transition spd="slow">
    <p:wip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228600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>
                <a:solidFill>
                  <a:srgbClr val="17A2B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COMES NEXT</a:t>
            </a:r>
            <a:endParaRPr lang="en-US" sz="1500" dirty="0"/>
          </a:p>
        </p:txBody>
      </p:sp>
      <p:sp>
        <p:nvSpPr>
          <p:cNvPr id="3" name="Text 1"/>
          <p:cNvSpPr>
            <a:spLocks noGrp="1"/>
          </p:cNvSpPr>
          <p:nvPr>
            <p:ph type="title" idx="101" hasCustomPrompt="1"/>
          </p:nvPr>
        </p:nvSpPr>
        <p:spPr>
          <a:xfrm>
            <a:off x="914400" y="2743200"/>
            <a:ext cx="10241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Next Steps</a:t>
            </a:r>
            <a:endParaRPr lang="en-US" sz="3600" dirty="0"/>
          </a:p>
        </p:txBody>
      </p:sp>
    </p:spTree>
  </p:cSld>
  <p:clrMapOvr>
    <a:masterClrMapping/>
  </p:clrMapOvr>
  <p:transition spd="slow">
    <p:wip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/>
          <p:cNvSpPr>
            <a:spLocks noGrp="1"/>
          </p:cNvSpPr>
          <p:nvPr>
            <p:ph type="title" idx="102" hasCustomPrompt="1"/>
          </p:nvPr>
        </p:nvSpPr>
        <p:spPr>
          <a:xfrm>
            <a:off x="685800" y="50292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Independent Operations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85800" y="1691640"/>
            <a:ext cx="10789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475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remaining work is about completing the handoff: the district doing for itself what others have done for it.</a:t>
            </a:r>
            <a:endParaRPr lang="en-US" sz="1600" dirty="0"/>
          </a:p>
        </p:txBody>
      </p:sp>
      <p:sp>
        <p:nvSpPr>
          <p:cNvPr id="4" name="Step row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2286000"/>
            <a:ext cx="10789920" cy="800000"/>
          </a:xfrm>
          <a:prstGeom prst="rect">
            <a:avLst/>
          </a:prstGeom>
          <a:solidFill>
            <a:srgbClr val="F4F7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tep number blo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2286000"/>
            <a:ext cx="822960" cy="800000"/>
          </a:xfrm>
          <a:prstGeom prst="rect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2286000"/>
            <a:ext cx="822960" cy="8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7A2B8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01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783080" y="2286000"/>
            <a:ext cx="3291840" cy="8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Complete AMI Deployment</a:t>
            </a:r>
            <a:endParaRPr lang="en-US" sz="1500" dirty="0"/>
          </a:p>
        </p:txBody>
      </p:sp>
      <p:sp>
        <p:nvSpPr>
          <p:cNvPr id="8" name="Tex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12080" y="2286000"/>
            <a:ext cx="6126480" cy="8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Finish the ARPA meter installation and bring the full system online</a:t>
            </a:r>
            <a:endParaRPr lang="en-US" sz="1300" dirty="0"/>
          </a:p>
        </p:txBody>
      </p:sp>
      <p:sp>
        <p:nvSpPr>
          <p:cNvPr id="10" name="Step number blo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3131000"/>
            <a:ext cx="822960" cy="800000"/>
          </a:xfrm>
          <a:prstGeom prst="rect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85800" y="3131000"/>
            <a:ext cx="822960" cy="8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7A2B8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02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714500" y="3976000"/>
            <a:ext cx="3291840" cy="8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Full In-House Billing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5212080" y="3976000"/>
            <a:ext cx="6126480" cy="8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Bring meter reading, billing, and collections in house with district staff</a:t>
            </a:r>
            <a:endParaRPr lang="en-US" sz="1300" dirty="0"/>
          </a:p>
        </p:txBody>
      </p:sp>
      <p:sp>
        <p:nvSpPr>
          <p:cNvPr id="15" name="Step number blo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3976000"/>
            <a:ext cx="822960" cy="800000"/>
          </a:xfrm>
          <a:prstGeom prst="rect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85800" y="3976000"/>
            <a:ext cx="822960" cy="8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7A2B8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03</a:t>
            </a:r>
            <a:endParaRPr lang="en-US" sz="1800" dirty="0"/>
          </a:p>
        </p:txBody>
      </p:sp>
      <p:sp>
        <p:nvSpPr>
          <p:cNvPr id="19" name="Step row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4821000"/>
            <a:ext cx="10789920" cy="800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tep number blo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4821000"/>
            <a:ext cx="822960" cy="800000"/>
          </a:xfrm>
          <a:prstGeom prst="rect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85800" y="4821000"/>
            <a:ext cx="822960" cy="8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7A2B8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04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5212080" y="3131000"/>
            <a:ext cx="6126480" cy="8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Build or lease a permanent workspace </a:t>
            </a:r>
            <a:r>
              <a:rPr lang="en-US" sz="130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for </a:t>
            </a:r>
            <a:r>
              <a:rPr lang="en-US" sz="130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staff, records, and customer service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714500" y="4821000"/>
            <a:ext cx="3291840" cy="8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Certified Operations Staff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5212080" y="4821000"/>
            <a:ext cx="6126480" cy="8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Build depth behind a licensed manager and retain distribution operators</a:t>
            </a:r>
            <a:endParaRPr lang="en-US" sz="1300" dirty="0"/>
          </a:p>
        </p:txBody>
      </p:sp>
      <p:sp>
        <p:nvSpPr>
          <p:cNvPr id="25" name="Text 10">
            <a:extLst>
              <a:ext uri="{FF2B5EF4-FFF2-40B4-BE49-F238E27FC236}">
                <a16:creationId xmlns:a16="http://schemas.microsoft.com/office/drawing/2014/main" id="{923DD22B-6981-B66E-03F7-A6D00423C96E}"/>
              </a:ext>
            </a:extLst>
          </p:cNvPr>
          <p:cNvSpPr/>
          <p:nvPr/>
        </p:nvSpPr>
        <p:spPr>
          <a:xfrm>
            <a:off x="1783080" y="3976000"/>
            <a:ext cx="3291840" cy="8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27" name="Text 10">
            <a:extLst>
              <a:ext uri="{FF2B5EF4-FFF2-40B4-BE49-F238E27FC236}">
                <a16:creationId xmlns:a16="http://schemas.microsoft.com/office/drawing/2014/main" id="{576CB855-40D9-11AA-07BD-B5E8A24AC11F}"/>
              </a:ext>
            </a:extLst>
          </p:cNvPr>
          <p:cNvSpPr/>
          <p:nvPr/>
        </p:nvSpPr>
        <p:spPr>
          <a:xfrm>
            <a:off x="1783080" y="3131000"/>
            <a:ext cx="3291840" cy="8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2545"/>
                </a:solidFill>
                <a:latin typeface="Segoe UI Semibold" pitchFamily="34" charset="0"/>
                <a:cs typeface="Segoe UI Semibold" pitchFamily="34" charset="-120"/>
              </a:rPr>
              <a:t>Establish an Office</a:t>
            </a:r>
            <a:endParaRPr lang="en-US" sz="1500" dirty="0"/>
          </a:p>
        </p:txBody>
      </p:sp>
      <p:sp>
        <p:nvSpPr>
          <p:cNvPr id="40" name="Step number blo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5666000"/>
            <a:ext cx="822960" cy="800000"/>
          </a:xfrm>
          <a:prstGeom prst="rect">
            <a:avLst/>
          </a:prstGeom>
          <a:solidFill>
            <a:srgbClr val="0B25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Text 19"/>
          <p:cNvSpPr/>
          <p:nvPr/>
        </p:nvSpPr>
        <p:spPr>
          <a:xfrm>
            <a:off x="685800" y="5666000"/>
            <a:ext cx="822960" cy="8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17A2B8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05</a:t>
            </a:r>
            <a:endParaRPr lang="en-US" sz="1800"/>
          </a:p>
        </p:txBody>
      </p:sp>
      <p:sp>
        <p:nvSpPr>
          <p:cNvPr id="42" name="Text 15"/>
          <p:cNvSpPr/>
          <p:nvPr/>
        </p:nvSpPr>
        <p:spPr>
          <a:xfrm>
            <a:off x="1714500" y="5666000"/>
            <a:ext cx="3291840" cy="8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Regional Water Supply</a:t>
            </a:r>
            <a:endParaRPr lang="en-US" sz="1500"/>
          </a:p>
        </p:txBody>
      </p:sp>
      <p:sp>
        <p:nvSpPr>
          <p:cNvPr id="43" name="Text 16"/>
          <p:cNvSpPr/>
          <p:nvPr/>
        </p:nvSpPr>
        <p:spPr>
          <a:xfrm>
            <a:off x="5212080" y="5666000"/>
            <a:ext cx="6126480" cy="8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Support the Stewart-Houston Water Authority plan for regional treatment and transmission capacity</a:t>
            </a:r>
            <a:endParaRPr lang="en-US" sz="1300" dirty="0"/>
          </a:p>
        </p:txBody>
      </p:sp>
    </p:spTree>
  </p:cSld>
  <p:clrMapOvr>
    <a:masterClrMapping/>
  </p:clrMapOvr>
  <p:transition spd="slow">
    <p:wip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36C490A-5AD4-4227-43C3-054B5AD3B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134" y="0"/>
            <a:ext cx="10729732" cy="687092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/>
          <p:cNvSpPr>
            <a:spLocks noGrp="1"/>
          </p:cNvSpPr>
          <p:nvPr>
            <p:ph type="title" idx="102" hasCustomPrompt="1"/>
          </p:nvPr>
        </p:nvSpPr>
        <p:spPr>
          <a:xfrm>
            <a:off x="685800" y="50292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What We Would Tell Another Small Utility</a:t>
            </a:r>
            <a:endParaRPr lang="en-US" sz="3000" dirty="0"/>
          </a:p>
        </p:txBody>
      </p:sp>
      <p:sp>
        <p:nvSpPr>
          <p:cNvPr id="3" name="Item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1783080"/>
            <a:ext cx="64008" cy="1234440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960120" y="182880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Meter everything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960120" y="2240280"/>
            <a:ext cx="4937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cannot manage water loss or set fair rates without measurement.</a:t>
            </a:r>
            <a:endParaRPr lang="en-US" sz="1350" dirty="0"/>
          </a:p>
        </p:txBody>
      </p:sp>
      <p:sp>
        <p:nvSpPr>
          <p:cNvPr id="6" name="Item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09360" y="1783080"/>
            <a:ext cx="64008" cy="1234440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583680" y="182880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Pursue grants and low interest loans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583680" y="2240280"/>
            <a:ext cx="4937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CDBG, ARPA, IPG, USDA-RD</a:t>
            </a:r>
            <a:endParaRPr lang="en-US" sz="1350" dirty="0"/>
          </a:p>
        </p:txBody>
      </p:sp>
      <p:sp>
        <p:nvSpPr>
          <p:cNvPr id="9" name="Item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3291840"/>
            <a:ext cx="64008" cy="1234440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960120" y="333756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Begin building a local staff dedicated to one utility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960120" y="3749040"/>
            <a:ext cx="4937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/>
              <a:t>Direct employees vs. contract operations</a:t>
            </a:r>
          </a:p>
        </p:txBody>
      </p:sp>
      <p:sp>
        <p:nvSpPr>
          <p:cNvPr id="12" name="Item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09360" y="3291840"/>
            <a:ext cx="64008" cy="1234440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583680" y="333756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Get your rates right and keep them right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583680" y="3749040"/>
            <a:ext cx="4937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 proactive, automatic/regular rate increases</a:t>
            </a:r>
            <a:endParaRPr lang="en-US" sz="1350" dirty="0"/>
          </a:p>
        </p:txBody>
      </p:sp>
      <p:sp>
        <p:nvSpPr>
          <p:cNvPr id="15" name="Item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4800600"/>
            <a:ext cx="64008" cy="1234440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60120" y="48463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Build a reserve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960120" y="5257800"/>
            <a:ext cx="4937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A6B7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Use depreciation and bond covenants as your friend  </a:t>
            </a:r>
            <a:endParaRPr lang="en-US" sz="1350" dirty="0"/>
          </a:p>
        </p:txBody>
      </p:sp>
      <p:sp>
        <p:nvSpPr>
          <p:cNvPr id="18" name="Item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09360" y="4800600"/>
            <a:ext cx="64008" cy="1234440"/>
          </a:xfrm>
          <a:prstGeom prst="rect">
            <a:avLst/>
          </a:prstGeom>
          <a:solidFill>
            <a:srgbClr val="17A2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583680" y="48463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2545"/>
                </a:solidFill>
                <a:latin typeface="Segoe UI Semibold" pitchFamily="34" charset="0"/>
                <a:cs typeface="Segoe UI Semibold" pitchFamily="34" charset="-120"/>
              </a:rPr>
              <a:t>Don’t lose site of long-term regional plans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583680" y="5257800"/>
            <a:ext cx="4937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A6B7B"/>
                </a:solidFill>
                <a:latin typeface="Segoe UI" pitchFamily="34" charset="0"/>
                <a:cs typeface="Segoe UI" pitchFamily="34" charset="-120"/>
              </a:rPr>
              <a:t>Communicate with neighboring utilities and the county</a:t>
            </a:r>
            <a:endParaRPr lang="en-US" sz="135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F4EF706-1F92-CE2F-F5EE-13C429E53988}"/>
              </a:ext>
            </a:extLst>
          </p:cNvPr>
          <p:cNvSpPr txBox="1"/>
          <p:nvPr/>
        </p:nvSpPr>
        <p:spPr>
          <a:xfrm>
            <a:off x="1161288" y="392277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 spd="slow">
    <p:wip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>
            <a:spLocks noGrp="1"/>
          </p:cNvSpPr>
          <p:nvPr>
            <p:ph type="title" idx="101" hasCustomPrompt="1"/>
          </p:nvPr>
        </p:nvSpPr>
        <p:spPr>
          <a:xfrm>
            <a:off x="914400" y="2743200"/>
            <a:ext cx="10241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QUESTIONS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914400" y="397764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C9D6E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Seth Rye  |  Matthew Rye  |  Rye Engineering, PLC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914400" y="4389120"/>
            <a:ext cx="1024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7A2B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www.ryeengineering.com</a:t>
            </a:r>
            <a:endParaRPr lang="en-US" sz="15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2BB8FD-2B82-6147-47AC-E561676F5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964245"/>
            <a:ext cx="2364168" cy="91611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2"/>
          <p:cNvSpPr>
            <a:spLocks noGrp="1"/>
          </p:cNvSpPr>
          <p:nvPr>
            <p:ph type="title" idx="102" hasCustomPrompt="1"/>
          </p:nvPr>
        </p:nvSpPr>
        <p:spPr>
          <a:xfrm>
            <a:off x="685800" y="50292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>
                <a:solidFill>
                  <a:srgbClr val="0B2545"/>
                </a:solidFill>
                <a:latin typeface="Segoe UI Semibold" pitchFamily="34" charset="0"/>
                <a:ea typeface="Segoe UI Semibold" pitchFamily="34" charset="-122"/>
                <a:cs typeface="Segoe UI Semibold" pitchFamily="34" charset="-120"/>
              </a:rPr>
              <a:t>Where the District Started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85800" y="1691640"/>
            <a:ext cx="6492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475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decade ago this was a young district still finding its footing: two patched-together systems, no storage, no meters, and no staff of its own.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685800" y="2880360"/>
            <a:ext cx="6492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>
                <a:solidFill>
                  <a:srgbClr val="17A2B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STARTING POINT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85800" y="2788921"/>
            <a:ext cx="649224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33475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Two unconnected brownfield systems, roughly 215 customers</a:t>
            </a:r>
            <a:endParaRPr lang="en-US" sz="1500" dirty="0"/>
          </a:p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33475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Seven small wells, no gravity storage, low system pressure</a:t>
            </a:r>
            <a:endParaRPr lang="en-US" sz="1500" dirty="0"/>
          </a:p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33475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 residential meters and flat quarterly billing</a:t>
            </a:r>
            <a:endParaRPr lang="en-US" sz="1500" dirty="0"/>
          </a:p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33475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Contract operators only, zero district employees</a:t>
            </a:r>
            <a:endParaRPr lang="en-US" sz="1500" dirty="0"/>
          </a:p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33475B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Under $100,000 total operating budget</a:t>
            </a:r>
            <a:endParaRPr lang="en-US" sz="1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32EACB-7BAD-1CA1-7C6C-494952677F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8040" y="1869948"/>
            <a:ext cx="4484548" cy="3360421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B0C5D4C-6E33-7BCE-B47A-3A0F6FA11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7144" y="0"/>
            <a:ext cx="8654856" cy="6858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9D96CA9-13D6-BE8C-6FAB-BD3C6DBC774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772" r="66215" b="25322"/>
          <a:stretch>
            <a:fillRect/>
          </a:stretch>
        </p:blipFill>
        <p:spPr>
          <a:xfrm>
            <a:off x="529792" y="303513"/>
            <a:ext cx="2488676" cy="296523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A1CD631-66CC-6679-2060-DA47D58141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375" t="9665" r="13764" b="6130"/>
          <a:stretch>
            <a:fillRect/>
          </a:stretch>
        </p:blipFill>
        <p:spPr>
          <a:xfrm>
            <a:off x="187887" y="3429000"/>
            <a:ext cx="3172487" cy="3429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161979E-8379-499D-EA27-E0716DA714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910" t="342" r="21046" b="88797"/>
          <a:stretch>
            <a:fillRect/>
          </a:stretch>
        </p:blipFill>
        <p:spPr>
          <a:xfrm>
            <a:off x="891878" y="3108490"/>
            <a:ext cx="1630838" cy="424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327114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EFB4B3-A626-73F5-5645-B03E1707FD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359" y="438800"/>
            <a:ext cx="10641281" cy="598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656689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4052BC-6382-9660-9D8C-709A0F60E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596" y="338275"/>
            <a:ext cx="11226808" cy="630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846336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BAE9FDF-9A97-C0F7-F757-E0FDC83FE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979" y="324500"/>
            <a:ext cx="11048042" cy="620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105596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87F00E3274FDB4A81C63E20C2D929B0" ma:contentTypeVersion="16" ma:contentTypeDescription="Create a new document." ma:contentTypeScope="" ma:versionID="7d803d28d66c7f120520ff52e57df80d">
  <xsd:schema xmlns:xsd="http://www.w3.org/2001/XMLSchema" xmlns:xs="http://www.w3.org/2001/XMLSchema" xmlns:p="http://schemas.microsoft.com/office/2006/metadata/properties" xmlns:ns2="4233e4e7-b716-4f88-9c76-52e12fd1dea9" xmlns:ns3="a8aa41b8-c14b-42ff-871e-81e9c611bade" targetNamespace="http://schemas.microsoft.com/office/2006/metadata/properties" ma:root="true" ma:fieldsID="8fd7affcc17afd3f1c110b6c92074153" ns2:_="" ns3:_="">
    <xsd:import namespace="4233e4e7-b716-4f88-9c76-52e12fd1dea9"/>
    <xsd:import namespace="a8aa41b8-c14b-42ff-871e-81e9c611ba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33e4e7-b716-4f88-9c76-52e12fd1de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2009859-5c8d-4b87-8ab7-46b3dc070a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aa41b8-c14b-42ff-871e-81e9c611bade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8291cb0f-d7cf-4372-89aa-d492eaabd9a6}" ma:internalName="TaxCatchAll" ma:showField="CatchAllData" ma:web="a8aa41b8-c14b-42ff-871e-81e9c611ba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8aa41b8-c14b-42ff-871e-81e9c611bade" xsi:nil="true"/>
    <lcf76f155ced4ddcb4097134ff3c332f xmlns="4233e4e7-b716-4f88-9c76-52e12fd1dea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E48C02D-9766-49A9-A08E-5F2AE904D18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C6C8507-4E16-4EEB-9D20-BAA058604E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33e4e7-b716-4f88-9c76-52e12fd1dea9"/>
    <ds:schemaRef ds:uri="a8aa41b8-c14b-42ff-871e-81e9c611ba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F75FA5F-095C-4790-8EAC-62401987AD94}">
  <ds:schemaRefs>
    <ds:schemaRef ds:uri="http://schemas.microsoft.com/office/2006/metadata/properties"/>
    <ds:schemaRef ds:uri="http://schemas.microsoft.com/office/infopath/2007/PartnerControls"/>
    <ds:schemaRef ds:uri="a8aa41b8-c14b-42ff-871e-81e9c611bade"/>
    <ds:schemaRef ds:uri="4233e4e7-b716-4f88-9c76-52e12fd1dea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1000</TotalTime>
  <Words>1515</Words>
  <Application>Microsoft Office PowerPoint</Application>
  <PresentationFormat>Widescreen</PresentationFormat>
  <Paragraphs>238</Paragraphs>
  <Slides>46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1" baseType="lpstr">
      <vt:lpstr>Arial</vt:lpstr>
      <vt:lpstr>Calibri</vt:lpstr>
      <vt:lpstr>Segoe UI</vt:lpstr>
      <vt:lpstr>Segoe UI Semibold</vt:lpstr>
      <vt:lpstr>Office Theme</vt:lpstr>
      <vt:lpstr>Standing on Your Own Two Feet</vt:lpstr>
      <vt:lpstr>Session Overview</vt:lpstr>
      <vt:lpstr>History: 2013 – 2026</vt:lpstr>
      <vt:lpstr>Thirteen Years of Building a Utility</vt:lpstr>
      <vt:lpstr>Where the District Started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Becoming a Sewer Utility</vt:lpstr>
      <vt:lpstr>PowerPoint Presentation</vt:lpstr>
      <vt:lpstr>Rates &amp; Financial Stability</vt:lpstr>
      <vt:lpstr>Rate Development</vt:lpstr>
      <vt:lpstr>Rate Increases Over Time</vt:lpstr>
      <vt:lpstr>Leveraging Grant Funding</vt:lpstr>
      <vt:lpstr>Storage Tank</vt:lpstr>
      <vt:lpstr>30,000 Gallon Ground Storage Tank</vt:lpstr>
      <vt:lpstr>Donated Tank From Big Creek Utility District</vt:lpstr>
      <vt:lpstr>PowerPoint Presentation</vt:lpstr>
      <vt:lpstr>Water Meters</vt:lpstr>
      <vt:lpstr>From No Meters to Advanced Metering</vt:lpstr>
      <vt:lpstr>2024 ARPA Meter Installation Project</vt:lpstr>
      <vt:lpstr>PowerPoint Presentation</vt:lpstr>
      <vt:lpstr>PowerPoint Presentation</vt:lpstr>
      <vt:lpstr>PowerPoint Presentation</vt:lpstr>
      <vt:lpstr>PowerPoint Presentation</vt:lpstr>
      <vt:lpstr>Post Installation Clean-Up</vt:lpstr>
      <vt:lpstr>PowerPoint Presentation</vt:lpstr>
      <vt:lpstr>New AMI Meters in Service</vt:lpstr>
      <vt:lpstr>PowerPoint Presentation</vt:lpstr>
      <vt:lpstr>PowerPoint Presentation</vt:lpstr>
      <vt:lpstr>PowerPoint Presentation</vt:lpstr>
      <vt:lpstr>Water Loss</vt:lpstr>
      <vt:lpstr>Water Loss Management</vt:lpstr>
      <vt:lpstr>Main and Service Line Repairs</vt:lpstr>
      <vt:lpstr>PowerPoint Presentation</vt:lpstr>
      <vt:lpstr>Manager &amp; Staffing</vt:lpstr>
      <vt:lpstr>Finding Good People</vt:lpstr>
      <vt:lpstr>PowerPoint Presentation</vt:lpstr>
      <vt:lpstr>Who Governs the District</vt:lpstr>
      <vt:lpstr>Next Steps</vt:lpstr>
      <vt:lpstr>Independent Operations</vt:lpstr>
      <vt:lpstr>PowerPoint Presentation</vt:lpstr>
      <vt:lpstr>What We Would Tell Another Small Utility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Lauren Stephens-Sherwood</dc:creator>
  <cp:lastModifiedBy>Seth Rye</cp:lastModifiedBy>
  <cp:revision>5</cp:revision>
  <dcterms:created xsi:type="dcterms:W3CDTF">2026-08-06T20:44:14Z</dcterms:created>
  <dcterms:modified xsi:type="dcterms:W3CDTF">2026-08-14T10:08:48Z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0x010100187F00E3274FDB4A81C63E20C2D929B0</vt:lpwstr>
  </property>
  <property fmtid="{D5CDD505-2E9C-101B-9397-08002B2CF9AE}" pid="3" name="MediaServiceImageTags">
    <vt:lpwstr/>
  </property>
</Properties>
</file>